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handoutMasterIdLst>
    <p:handoutMasterId r:id="rId42"/>
  </p:handout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8" r:id="rId28"/>
    <p:sldId id="289" r:id="rId29"/>
    <p:sldId id="290" r:id="rId30"/>
    <p:sldId id="283" r:id="rId31"/>
    <p:sldId id="291" r:id="rId32"/>
    <p:sldId id="292" r:id="rId33"/>
    <p:sldId id="293" r:id="rId34"/>
    <p:sldId id="284" r:id="rId35"/>
    <p:sldId id="285" r:id="rId36"/>
    <p:sldId id="294" r:id="rId37"/>
    <p:sldId id="286" r:id="rId38"/>
    <p:sldId id="287" r:id="rId39"/>
    <p:sldId id="28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EC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02" autoAdjust="0"/>
    <p:restoredTop sz="52000" autoAdjust="0"/>
  </p:normalViewPr>
  <p:slideViewPr>
    <p:cSldViewPr>
      <p:cViewPr varScale="1">
        <p:scale>
          <a:sx n="39" d="100"/>
          <a:sy n="39" d="100"/>
        </p:scale>
        <p:origin x="-247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86"/>
    </p:cViewPr>
  </p:sorterViewPr>
  <p:notesViewPr>
    <p:cSldViewPr>
      <p:cViewPr varScale="1">
        <p:scale>
          <a:sx n="60" d="100"/>
          <a:sy n="60" d="100"/>
        </p:scale>
        <p:origin x="-249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27F3FF-1E65-4266-832C-F00D40FFD6DC}" type="slidenum">
              <a:rPr lang="en-US" smtClean="0"/>
              <a:pPr/>
              <a:t>‹#›</a:t>
            </a:fld>
            <a:endParaRPr lang="en-US"/>
          </a:p>
        </p:txBody>
      </p:sp>
    </p:spTree>
    <p:extLst>
      <p:ext uri="{BB962C8B-B14F-4D97-AF65-F5344CB8AC3E}">
        <p14:creationId xmlns:p14="http://schemas.microsoft.com/office/powerpoint/2010/main" xmlns="" val="1671060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133600" y="457200"/>
            <a:ext cx="2667000" cy="2000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28600" y="2590800"/>
            <a:ext cx="6400800" cy="6248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10000" y="8686800"/>
            <a:ext cx="2971800" cy="457200"/>
          </a:xfrm>
          <a:prstGeom prst="rect">
            <a:avLst/>
          </a:prstGeom>
        </p:spPr>
        <p:txBody>
          <a:bodyPr vert="horz" lIns="91440" tIns="45720" rIns="91440" bIns="45720" rtlCol="0" anchor="b"/>
          <a:lstStyle>
            <a:lvl1pPr algn="r">
              <a:defRPr sz="2800"/>
            </a:lvl1pPr>
          </a:lstStyle>
          <a:p>
            <a:fld id="{C575148D-2225-41C6-B2F2-7C6BF099E3FD}" type="slidenum">
              <a:rPr lang="en-US" smtClean="0"/>
              <a:pPr/>
              <a:t>‹#›</a:t>
            </a:fld>
            <a:endParaRPr lang="en-US" dirty="0"/>
          </a:p>
        </p:txBody>
      </p:sp>
    </p:spTree>
    <p:extLst>
      <p:ext uri="{BB962C8B-B14F-4D97-AF65-F5344CB8AC3E}">
        <p14:creationId xmlns:p14="http://schemas.microsoft.com/office/powerpoint/2010/main" xmlns="" val="215089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“Test Writing Strategies,</a:t>
            </a:r>
            <a:r>
              <a:rPr lang="en-US" baseline="0" dirty="0" smtClean="0"/>
              <a:t> Opportunities to Improve Our Educational Approach.”</a:t>
            </a:r>
          </a:p>
          <a:p>
            <a:endParaRPr lang="en-US" baseline="0" dirty="0" smtClean="0"/>
          </a:p>
          <a:p>
            <a:r>
              <a:rPr lang="en-US" baseline="0" dirty="0" smtClean="0"/>
              <a:t>I am Tracy Johnston, from the Math Department.</a:t>
            </a:r>
          </a:p>
          <a:p>
            <a:endParaRPr lang="en-US" dirty="0" smtClean="0"/>
          </a:p>
          <a:p>
            <a:r>
              <a:rPr lang="en-US" dirty="0" smtClean="0"/>
              <a:t>This talk is based on the Palomar blog of the same title and uses</a:t>
            </a:r>
            <a:r>
              <a:rPr lang="en-US" baseline="0" dirty="0" smtClean="0"/>
              <a:t> its resources</a:t>
            </a:r>
            <a:r>
              <a:rPr lang="en-US" dirty="0" smtClean="0"/>
              <a:t>.  </a:t>
            </a:r>
          </a:p>
          <a:p>
            <a:endParaRPr lang="en-US" dirty="0" smtClean="0"/>
          </a:p>
          <a:p>
            <a:r>
              <a:rPr lang="en-US" dirty="0" smtClean="0"/>
              <a:t>You</a:t>
            </a:r>
            <a:r>
              <a:rPr lang="en-US" baseline="0" dirty="0" smtClean="0"/>
              <a:t> can view that blog at this web address.  </a:t>
            </a:r>
          </a:p>
          <a:p>
            <a:endParaRPr lang="en-US" baseline="0" dirty="0" smtClean="0"/>
          </a:p>
          <a:p>
            <a:r>
              <a:rPr lang="en-US" baseline="0" dirty="0" smtClean="0"/>
              <a:t>It was started last February and will continue on this school year until completed.</a:t>
            </a:r>
          </a:p>
          <a:p>
            <a:endParaRPr lang="en-US" baseline="0" dirty="0" smtClean="0"/>
          </a:p>
          <a:p>
            <a:r>
              <a:rPr lang="en-US" baseline="0" dirty="0" smtClean="0"/>
              <a:t>The blog and this talk are part of the Palomar College STEM 1 Grant.</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&lt;“Questions” bullet&gt;</a:t>
            </a:r>
          </a:p>
          <a:p>
            <a:endParaRPr lang="en-US" dirty="0" smtClean="0"/>
          </a:p>
          <a:p>
            <a:r>
              <a:rPr lang="en-US" dirty="0" smtClean="0"/>
              <a:t>When students see the questions, they should be assured that you are testing them on the concepts and skills you have been teaching them.  </a:t>
            </a:r>
          </a:p>
          <a:p>
            <a:endParaRPr lang="en-US" dirty="0" smtClean="0"/>
          </a:p>
          <a:p>
            <a:r>
              <a:rPr lang="en-US" dirty="0" smtClean="0"/>
              <a:t>&lt;“Expectations” bullet&gt;</a:t>
            </a:r>
          </a:p>
          <a:p>
            <a:endParaRPr lang="en-US" dirty="0" smtClean="0"/>
          </a:p>
          <a:p>
            <a:r>
              <a:rPr lang="en-US" dirty="0" smtClean="0"/>
              <a:t>At some point in your lecture, class</a:t>
            </a:r>
            <a:r>
              <a:rPr lang="en-US" baseline="0" dirty="0" smtClean="0"/>
              <a:t> activities, homework, or projects the students should see what you value in the course.  Find a way to communicate this, either directly with rubrics or statements, or indirectly with your grading – the point allotments, your comments, or other feedback.  Then stick with this while you are designing and grading the exam.</a:t>
            </a:r>
          </a:p>
          <a:p>
            <a:endParaRPr lang="en-US" baseline="0" dirty="0" smtClean="0"/>
          </a:p>
          <a:p>
            <a:r>
              <a:rPr lang="en-US" baseline="0" dirty="0" smtClean="0"/>
              <a:t>&lt;“Each item” bullet&gt;</a:t>
            </a:r>
          </a:p>
          <a:p>
            <a:endParaRPr lang="en-US" baseline="0" dirty="0" smtClean="0"/>
          </a:p>
          <a:p>
            <a:r>
              <a:rPr lang="en-US" baseline="0" dirty="0" smtClean="0"/>
              <a:t>The question should be written in a way so its goal is clear, not ambiguous.  Is the student to define a word?  Express an opinion?  Analyze a paragraph?  Perform a skill?  Look at the wording from a “you’ve never seen it before” viewpoint to see if it is truly asking what you expect the student to see.</a:t>
            </a:r>
          </a:p>
          <a:p>
            <a:endParaRPr lang="en-US" baseline="0" dirty="0" smtClean="0"/>
          </a:p>
          <a:p>
            <a:r>
              <a:rPr lang="en-US" baseline="0" dirty="0" smtClean="0"/>
              <a:t>&lt;“Ample time” bullet&gt;</a:t>
            </a:r>
          </a:p>
          <a:p>
            <a:endParaRPr lang="en-US" baseline="0" dirty="0" smtClean="0"/>
          </a:p>
          <a:p>
            <a:r>
              <a:rPr lang="en-US" baseline="0" dirty="0" smtClean="0"/>
              <a:t>It is not always easy to judge how much time students need to complete an exam.  Some groups can take longer than others on the same exam.  Keep track of this information as you pass through each semester to help you improve your sense of what is right.  If you make a mistake and offer an exam that needed more time, give consideration as to how you can adjust the grading for fairness.</a:t>
            </a:r>
          </a:p>
          <a:p>
            <a:endParaRPr lang="en-US" baseline="0" dirty="0" smtClean="0"/>
          </a:p>
          <a:p>
            <a:r>
              <a:rPr lang="en-US" baseline="0" dirty="0" smtClean="0"/>
              <a:t>&lt;“Scoring” bullet&gt;</a:t>
            </a:r>
          </a:p>
          <a:p>
            <a:endParaRPr lang="en-US" baseline="0" dirty="0" smtClean="0"/>
          </a:p>
          <a:p>
            <a:r>
              <a:rPr lang="en-US" baseline="0" dirty="0" smtClean="0"/>
              <a:t>We don’t always have time to determine the point allocation before printing or even giving the test.  However it should be done before you start grading or looking at the student work.  </a:t>
            </a:r>
          </a:p>
          <a:p>
            <a:endParaRPr lang="en-US" baseline="0" dirty="0" smtClean="0"/>
          </a:p>
          <a:p>
            <a:r>
              <a:rPr lang="en-US" baseline="0" dirty="0" smtClean="0"/>
              <a:t>Use your knowledge of common mistakes and misconceptions to decide how many points an item is worth, as well as what you expect to see in the answer.  </a:t>
            </a:r>
          </a:p>
          <a:p>
            <a:endParaRPr lang="en-US" baseline="0" dirty="0" smtClean="0"/>
          </a:p>
          <a:p>
            <a:r>
              <a:rPr lang="en-US" baseline="0" dirty="0" smtClean="0"/>
              <a:t>Be willing to regrade a question if you think you did not decide well.</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 have a feel for our overall</a:t>
            </a:r>
            <a:r>
              <a:rPr lang="en-US" baseline="0" dirty="0" smtClean="0"/>
              <a:t> test design, we need to start considering general ideas for writing questions.</a:t>
            </a:r>
          </a:p>
        </p:txBody>
      </p:sp>
      <p:sp>
        <p:nvSpPr>
          <p:cNvPr id="4" name="Slide Number Placeholder 3"/>
          <p:cNvSpPr>
            <a:spLocks noGrp="1"/>
          </p:cNvSpPr>
          <p:nvPr>
            <p:ph type="sldNum" sz="quarter" idx="10"/>
          </p:nvPr>
        </p:nvSpPr>
        <p:spPr/>
        <p:txBody>
          <a:bodyPr/>
          <a:lstStyle/>
          <a:p>
            <a:fld id="{C575148D-2225-41C6-B2F2-7C6BF099E3F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recurring recommendation in the resources is to consider Bloom’s Taxonomy.</a:t>
            </a:r>
          </a:p>
          <a:p>
            <a:endParaRPr lang="en-US" dirty="0" smtClean="0"/>
          </a:p>
          <a:p>
            <a:r>
              <a:rPr lang="en-US" dirty="0" smtClean="0"/>
              <a:t>It</a:t>
            </a:r>
            <a:r>
              <a:rPr lang="en-US" baseline="0" dirty="0" smtClean="0"/>
              <a:t> was created as a method for classifying educational goals for student performance evaluations and has been revised over the years. </a:t>
            </a:r>
          </a:p>
          <a:p>
            <a:endParaRPr lang="en-US" baseline="0" dirty="0" smtClean="0"/>
          </a:p>
          <a:p>
            <a:r>
              <a:rPr lang="en-US" baseline="0" dirty="0" smtClean="0"/>
              <a:t>Bloom’s applies to acquiring knowledge, which involves intellectual skill development.</a:t>
            </a:r>
          </a:p>
          <a:p>
            <a:endParaRPr lang="en-US" baseline="0" dirty="0" smtClean="0"/>
          </a:p>
          <a:p>
            <a:r>
              <a:rPr lang="en-US" baseline="0" dirty="0" smtClean="0"/>
              <a:t>The major idea is that what educators want students to know can be arranged in a hierarchy from less to more complex (moving upward).</a:t>
            </a:r>
          </a:p>
          <a:p>
            <a:endParaRPr lang="en-US" baseline="0" dirty="0" smtClean="0"/>
          </a:p>
          <a:p>
            <a:r>
              <a:rPr lang="en-US" baseline="0" dirty="0" smtClean="0"/>
              <a:t>The levels are successive, so that one level must be mastered before the next level can be reached.</a:t>
            </a:r>
          </a:p>
          <a:p>
            <a:endParaRPr lang="en-US" baseline="0" dirty="0" smtClean="0"/>
          </a:p>
          <a:p>
            <a:r>
              <a:rPr lang="en-US" baseline="0" dirty="0" smtClean="0"/>
              <a:t>This diagram is a revised version of the original Bloom’s Taxonomy, using action verbs to describe each level. </a:t>
            </a:r>
          </a:p>
          <a:p>
            <a:endParaRPr lang="en-US" baseline="0" dirty="0" smtClean="0"/>
          </a:p>
          <a:p>
            <a:r>
              <a:rPr lang="en-US" baseline="0" dirty="0" smtClean="0"/>
              <a:t>Let’s look in detail at what the levels mean.</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Level one is remembering.  It is simple recall of information,</a:t>
            </a:r>
            <a:r>
              <a:rPr lang="en-US" baseline="0" dirty="0" smtClean="0"/>
              <a:t> a knowledge of facts, dates, events, places.</a:t>
            </a:r>
          </a:p>
          <a:p>
            <a:endParaRPr lang="en-US" baseline="0" dirty="0" smtClean="0"/>
          </a:p>
          <a:p>
            <a:r>
              <a:rPr lang="en-US" baseline="0" dirty="0" smtClean="0"/>
              <a:t>&lt;click&gt;</a:t>
            </a:r>
          </a:p>
          <a:p>
            <a:endParaRPr lang="en-US" baseline="0" dirty="0" smtClean="0"/>
          </a:p>
          <a:p>
            <a:r>
              <a:rPr lang="en-US" baseline="0" dirty="0" smtClean="0"/>
              <a:t>Next is understanding.  It is interpreting the knowledge into one’s own words and knowing the meaning of them, beyond simple recitation.</a:t>
            </a:r>
          </a:p>
          <a:p>
            <a:endParaRPr lang="en-US" baseline="0" dirty="0" smtClean="0"/>
          </a:p>
          <a:p>
            <a:r>
              <a:rPr lang="en-US" baseline="0" dirty="0" smtClean="0"/>
              <a:t>You can see the hierarchy at work.  You cannot understand the knowledge without first having the knowledge.  But you can have the knowledge without understanding it.  </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applying, you are asking the student:  </a:t>
            </a:r>
          </a:p>
          <a:p>
            <a:endParaRPr lang="en-US" dirty="0" smtClean="0"/>
          </a:p>
          <a:p>
            <a:r>
              <a:rPr lang="en-US" dirty="0" smtClean="0"/>
              <a:t>Can</a:t>
            </a:r>
            <a:r>
              <a:rPr lang="en-US" baseline="0" dirty="0" smtClean="0"/>
              <a:t> you use the knowledge you remember and understand?  </a:t>
            </a:r>
          </a:p>
          <a:p>
            <a:endParaRPr lang="en-US" baseline="0" dirty="0" smtClean="0"/>
          </a:p>
          <a:p>
            <a:r>
              <a:rPr lang="en-US" baseline="0" dirty="0" smtClean="0"/>
              <a:t>Can you see when to apply the rule or cite the fact in a way that makes sense to the situation?</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analyze,</a:t>
            </a:r>
            <a:r>
              <a:rPr lang="en-US" baseline="0" dirty="0" smtClean="0"/>
              <a:t> you should be able to see patterns and justify them with evidence.  </a:t>
            </a:r>
          </a:p>
          <a:p>
            <a:endParaRPr lang="en-US" baseline="0" dirty="0" smtClean="0"/>
          </a:p>
          <a:p>
            <a:r>
              <a:rPr lang="en-US" baseline="0" dirty="0" smtClean="0"/>
              <a:t>This could be patterns in behavior, development, responses over time, growth, reactions, anything, and applies to all disciplines.</a:t>
            </a:r>
          </a:p>
          <a:p>
            <a:endParaRPr lang="en-US" baseline="0" dirty="0" smtClean="0"/>
          </a:p>
          <a:p>
            <a:r>
              <a:rPr lang="en-US" baseline="0" dirty="0" smtClean="0"/>
              <a:t>Also you should be able to break apart a situation or problems to see the individual components and map out their relationships.  </a:t>
            </a:r>
          </a:p>
          <a:p>
            <a:endParaRPr lang="en-US" baseline="0" dirty="0" smtClean="0"/>
          </a:p>
          <a:p>
            <a:r>
              <a:rPr lang="en-US" baseline="0" dirty="0" smtClean="0"/>
              <a:t>See the underlying structures inherent in the situation.</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evaluating,</a:t>
            </a:r>
            <a:r>
              <a:rPr lang="en-US" baseline="0" dirty="0" smtClean="0"/>
              <a:t> you might judge if a process will or won’t work to solve a problem.  </a:t>
            </a:r>
          </a:p>
          <a:p>
            <a:endParaRPr lang="en-US" baseline="0" dirty="0" smtClean="0"/>
          </a:p>
          <a:p>
            <a:r>
              <a:rPr lang="en-US" baseline="0" dirty="0" smtClean="0"/>
              <a:t>You can decide if the proposed ideas or theories are truly applicable to the discussion and how much they may contribute.</a:t>
            </a:r>
          </a:p>
          <a:p>
            <a:endParaRPr lang="en-US" baseline="0" dirty="0" smtClean="0"/>
          </a:p>
          <a:p>
            <a:r>
              <a:rPr lang="en-US" baseline="0" dirty="0" smtClean="0"/>
              <a:t>You can compare ideas and describe their relative merits.</a:t>
            </a:r>
          </a:p>
          <a:p>
            <a:endParaRPr lang="en-US" baseline="0" dirty="0" smtClean="0"/>
          </a:p>
          <a:p>
            <a:r>
              <a:rPr lang="en-US" baseline="0" dirty="0" smtClean="0"/>
              <a:t>And you can evaluate data, not only to see if it is applicable but also to see if it is giving you the information you need for your topic.</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highest level, creating, means you can generalize from given knowledge.</a:t>
            </a:r>
          </a:p>
          <a:p>
            <a:endParaRPr lang="en-US" dirty="0" smtClean="0"/>
          </a:p>
          <a:p>
            <a:r>
              <a:rPr lang="en-US" dirty="0" smtClean="0"/>
              <a:t>You</a:t>
            </a:r>
            <a:r>
              <a:rPr lang="en-US" baseline="0" dirty="0" smtClean="0"/>
              <a:t> use old ideas to create new ideas, “synthesis.”</a:t>
            </a:r>
          </a:p>
          <a:p>
            <a:endParaRPr lang="en-US" baseline="0" dirty="0" smtClean="0"/>
          </a:p>
          <a:p>
            <a:r>
              <a:rPr lang="en-US" baseline="0" dirty="0" smtClean="0"/>
              <a:t>You can organize and relate knowledge from several areas, seeing the connections and relationships.</a:t>
            </a:r>
          </a:p>
          <a:p>
            <a:endParaRPr lang="en-US" baseline="0" dirty="0" smtClean="0"/>
          </a:p>
          <a:p>
            <a:r>
              <a:rPr lang="en-US" baseline="0" dirty="0" smtClean="0"/>
              <a:t>And you can draw conclusions about the situation or use what you see to </a:t>
            </a:r>
            <a:r>
              <a:rPr lang="en-US" baseline="0" smtClean="0"/>
              <a:t>predict outcomes.</a:t>
            </a:r>
            <a:endParaRPr lang="en-US"/>
          </a:p>
        </p:txBody>
      </p:sp>
      <p:sp>
        <p:nvSpPr>
          <p:cNvPr id="4" name="Slide Number Placeholder 3"/>
          <p:cNvSpPr>
            <a:spLocks noGrp="1"/>
          </p:cNvSpPr>
          <p:nvPr>
            <p:ph type="sldNum" sz="quarter" idx="10"/>
          </p:nvPr>
        </p:nvSpPr>
        <p:spPr/>
        <p:txBody>
          <a:bodyPr/>
          <a:lstStyle/>
          <a:p>
            <a:fld id="{C575148D-2225-41C6-B2F2-7C6BF099E3F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website illustrates how the various levels of Bloom’s Taxonomy can be applied to this one picture.  </a:t>
            </a:r>
          </a:p>
          <a:p>
            <a:endParaRPr lang="en-US" baseline="0" dirty="0" smtClean="0"/>
          </a:p>
          <a:p>
            <a:r>
              <a:rPr lang="en-US" baseline="0" dirty="0" smtClean="0"/>
              <a:t>Pay attention to the way the questions are worded for each level to see how to draw out your student’s knowledge.</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question cues give you ideas on other types of questions to write that fit into each level.</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we need tests anyway.  </a:t>
            </a:r>
          </a:p>
          <a:p>
            <a:endParaRPr lang="en-US" dirty="0" smtClean="0"/>
          </a:p>
          <a:p>
            <a:r>
              <a:rPr lang="en-US" dirty="0" smtClean="0"/>
              <a:t>We tend to write them using the</a:t>
            </a:r>
            <a:r>
              <a:rPr lang="en-US" baseline="0" dirty="0" smtClean="0"/>
              <a:t> experiences we’ve had with our own education and from sample tests written by others.</a:t>
            </a:r>
          </a:p>
          <a:p>
            <a:endParaRPr lang="en-US" baseline="0" dirty="0" smtClean="0"/>
          </a:p>
          <a:p>
            <a:r>
              <a:rPr lang="en-US" baseline="0" dirty="0" smtClean="0"/>
              <a:t>This is fine but we want to do our best for our students.  </a:t>
            </a:r>
          </a:p>
          <a:p>
            <a:endParaRPr lang="en-US" dirty="0" smtClean="0"/>
          </a:p>
          <a:p>
            <a:r>
              <a:rPr lang="en-US" dirty="0" smtClean="0"/>
              <a:t>What can we do to improve</a:t>
            </a:r>
            <a:r>
              <a:rPr lang="en-US" baseline="0" dirty="0" smtClean="0"/>
              <a:t> ourselves?</a:t>
            </a:r>
          </a:p>
          <a:p>
            <a:endParaRPr lang="en-US" dirty="0" smtClean="0"/>
          </a:p>
          <a:p>
            <a:r>
              <a:rPr lang="en-US" dirty="0" smtClean="0"/>
              <a:t>Let’s explore </a:t>
            </a:r>
            <a:r>
              <a:rPr lang="en-US" baseline="0" dirty="0" smtClean="0"/>
              <a:t>what others are doing to write effective exams.</a:t>
            </a:r>
          </a:p>
          <a:p>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you see how the cognitive complexity increases in each</a:t>
            </a:r>
            <a:r>
              <a:rPr lang="en-US" baseline="0" dirty="0" smtClean="0"/>
              <a:t> level?  </a:t>
            </a:r>
          </a:p>
          <a:p>
            <a:endParaRPr lang="en-US" baseline="0" dirty="0" smtClean="0"/>
          </a:p>
          <a:p>
            <a:r>
              <a:rPr lang="en-US" baseline="0" dirty="0" smtClean="0"/>
              <a:t>The questions require the students to think deeper about the picture than they might if you just showed it to them.</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questions have the students</a:t>
            </a:r>
            <a:r>
              <a:rPr lang="en-US" baseline="0" dirty="0" smtClean="0"/>
              <a:t> think beyond their own lives and experiences to better understand others.</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the</a:t>
            </a:r>
            <a:r>
              <a:rPr lang="en-US" baseline="0" dirty="0" smtClean="0"/>
              <a:t> students are using their knowledge of history to evaluate the boys’ situation.</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particularly like the “role-play” idea to get the students to</a:t>
            </a:r>
            <a:r>
              <a:rPr lang="en-US" baseline="0" dirty="0" smtClean="0"/>
              <a:t> imagine the lives of these boys.</a:t>
            </a:r>
          </a:p>
          <a:p>
            <a:endParaRPr lang="en-US" baseline="0" dirty="0" smtClean="0"/>
          </a:p>
          <a:p>
            <a:r>
              <a:rPr lang="en-US" baseline="0" dirty="0" smtClean="0"/>
              <a:t>&lt;click&gt;</a:t>
            </a:r>
          </a:p>
          <a:p>
            <a:endParaRPr lang="en-US" baseline="0" dirty="0" smtClean="0"/>
          </a:p>
          <a:p>
            <a:r>
              <a:rPr lang="en-US" baseline="0" dirty="0" smtClean="0"/>
              <a:t>Here are the photo credits.</a:t>
            </a:r>
            <a:endParaRPr lang="en-US" dirty="0" smtClean="0"/>
          </a:p>
          <a:p>
            <a:endParaRPr lang="en-US" dirty="0" smtClean="0"/>
          </a:p>
          <a:p>
            <a:r>
              <a:rPr lang="en-US" dirty="0" smtClean="0"/>
              <a:t>From this example, it is clear that students</a:t>
            </a:r>
            <a:r>
              <a:rPr lang="en-US" baseline="0" dirty="0" smtClean="0"/>
              <a:t> can “know” about a topic or subject in different ways and at different levels.  </a:t>
            </a:r>
          </a:p>
          <a:p>
            <a:endParaRPr lang="en-US" baseline="0" dirty="0" smtClean="0"/>
          </a:p>
          <a:p>
            <a:r>
              <a:rPr lang="en-US" baseline="0" dirty="0" smtClean="0"/>
              <a:t>Research has shown that students remember more when they have learned to handle the topic at the higher levels.</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 first started considering how to use Bloom’s Taxonomy, I thought it would</a:t>
            </a:r>
            <a:r>
              <a:rPr lang="en-US" baseline="0" dirty="0" smtClean="0"/>
              <a:t> help expand my ideas on how to test, but I struggled with applying it directly.</a:t>
            </a:r>
          </a:p>
          <a:p>
            <a:endParaRPr lang="en-US" baseline="0" dirty="0" smtClean="0"/>
          </a:p>
          <a:p>
            <a:r>
              <a:rPr lang="en-US" baseline="0" dirty="0" smtClean="0"/>
              <a:t>I appreciated the increasing cognitive levels but needed help in writing test questions that utilized them.</a:t>
            </a:r>
          </a:p>
          <a:p>
            <a:endParaRPr lang="en-US" baseline="0" dirty="0" smtClean="0"/>
          </a:p>
          <a:p>
            <a:r>
              <a:rPr lang="en-US" baseline="0" dirty="0" smtClean="0"/>
              <a:t>&lt;click&gt;</a:t>
            </a:r>
          </a:p>
          <a:p>
            <a:endParaRPr lang="en-US" baseline="0" dirty="0" smtClean="0"/>
          </a:p>
          <a:p>
            <a:r>
              <a:rPr lang="en-US" baseline="0" dirty="0" smtClean="0"/>
              <a:t>What I found was compiled lists of verbs that applied to each level and also pages of “question frames”, which are nearly complete questions that you can manipulate to fit into your course material.</a:t>
            </a:r>
          </a:p>
        </p:txBody>
      </p:sp>
      <p:sp>
        <p:nvSpPr>
          <p:cNvPr id="4" name="Slide Number Placeholder 3"/>
          <p:cNvSpPr>
            <a:spLocks noGrp="1"/>
          </p:cNvSpPr>
          <p:nvPr>
            <p:ph type="sldNum" sz="quarter" idx="10"/>
          </p:nvPr>
        </p:nvSpPr>
        <p:spPr/>
        <p:txBody>
          <a:bodyPr/>
          <a:lstStyle/>
          <a:p>
            <a:fld id="{C575148D-2225-41C6-B2F2-7C6BF099E3F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have a handout with this</a:t>
            </a:r>
            <a:r>
              <a:rPr lang="en-US" baseline="0" dirty="0" smtClean="0"/>
              <a:t> list, which conveniently puts a variety of verbs in each category and on one page.  </a:t>
            </a:r>
          </a:p>
          <a:p>
            <a:endParaRPr lang="en-US" baseline="0" dirty="0" smtClean="0"/>
          </a:p>
          <a:p>
            <a:r>
              <a:rPr lang="en-US" baseline="0" dirty="0" smtClean="0"/>
              <a:t>Note that the taxonomic level titles are slightly different – this is based on the original Bloom’s classification.</a:t>
            </a:r>
          </a:p>
          <a:p>
            <a:endParaRPr lang="en-US" baseline="0" dirty="0" smtClean="0"/>
          </a:p>
          <a:p>
            <a:r>
              <a:rPr lang="en-US" baseline="0" dirty="0" smtClean="0"/>
              <a:t>You can reference this sheet while you are designing test questions.</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found some verb lists that were designed for specific disciplines.  </a:t>
            </a:r>
          </a:p>
          <a:p>
            <a:endParaRPr lang="en-US" baseline="0" dirty="0" smtClean="0"/>
          </a:p>
          <a:p>
            <a:r>
              <a:rPr lang="en-US" baseline="0" dirty="0" smtClean="0"/>
              <a:t>In this case, math and science.</a:t>
            </a:r>
          </a:p>
          <a:p>
            <a:endParaRPr lang="en-US" baseline="0" dirty="0" smtClean="0"/>
          </a:p>
          <a:p>
            <a:r>
              <a:rPr lang="en-US" baseline="0" dirty="0" smtClean="0"/>
              <a:t>They can still be helpful in other disciplines, too.</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&lt;Remembering&gt;</a:t>
            </a:r>
          </a:p>
          <a:p>
            <a:endParaRPr lang="en-US" dirty="0" smtClean="0"/>
          </a:p>
          <a:p>
            <a:r>
              <a:rPr lang="en-US" dirty="0" smtClean="0"/>
              <a:t>This is simple recall.</a:t>
            </a:r>
          </a:p>
          <a:p>
            <a:endParaRPr lang="en-US" dirty="0" smtClean="0"/>
          </a:p>
          <a:p>
            <a:r>
              <a:rPr lang="en-US" dirty="0" smtClean="0"/>
              <a:t>&lt;click&gt;</a:t>
            </a:r>
          </a:p>
          <a:p>
            <a:endParaRPr lang="en-US" dirty="0" smtClean="0"/>
          </a:p>
          <a:p>
            <a:r>
              <a:rPr lang="en-US" dirty="0" smtClean="0"/>
              <a:t>It</a:t>
            </a:r>
            <a:r>
              <a:rPr lang="en-US" baseline="0" dirty="0" smtClean="0"/>
              <a:t> might be simple recall but it also might be a summary in the student’s own words from reading or a class discussion.</a:t>
            </a:r>
          </a:p>
        </p:txBody>
      </p:sp>
      <p:sp>
        <p:nvSpPr>
          <p:cNvPr id="4" name="Slide Number Placeholder 3"/>
          <p:cNvSpPr>
            <a:spLocks noGrp="1"/>
          </p:cNvSpPr>
          <p:nvPr>
            <p:ph type="sldNum" sz="quarter" idx="10"/>
          </p:nvPr>
        </p:nvSpPr>
        <p:spPr/>
        <p:txBody>
          <a:bodyPr/>
          <a:lstStyle/>
          <a:p>
            <a:fld id="{C575148D-2225-41C6-B2F2-7C6BF099E3FD}"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&lt;Applying&gt;</a:t>
            </a:r>
          </a:p>
          <a:p>
            <a:endParaRPr lang="en-US" dirty="0" smtClean="0"/>
          </a:p>
          <a:p>
            <a:r>
              <a:rPr lang="en-US" dirty="0" smtClean="0"/>
              <a:t>Not only do you have to recall the Addition Method and understand how to work it, you have to know what</a:t>
            </a:r>
            <a:r>
              <a:rPr lang="en-US" baseline="0" dirty="0" smtClean="0"/>
              <a:t> parts of this linear system are important for the method.</a:t>
            </a:r>
          </a:p>
          <a:p>
            <a:endParaRPr lang="en-US" baseline="0" dirty="0" smtClean="0"/>
          </a:p>
          <a:p>
            <a:r>
              <a:rPr lang="en-US" baseline="0" dirty="0" smtClean="0"/>
              <a:t>&lt;click&gt;</a:t>
            </a:r>
          </a:p>
          <a:p>
            <a:endParaRPr lang="en-US" dirty="0" smtClean="0"/>
          </a:p>
          <a:p>
            <a:r>
              <a:rPr lang="en-US" dirty="0" smtClean="0"/>
              <a:t>&lt;Analyzing&gt;</a:t>
            </a:r>
          </a:p>
          <a:p>
            <a:endParaRPr lang="en-US" dirty="0" smtClean="0"/>
          </a:p>
          <a:p>
            <a:r>
              <a:rPr lang="en-US" dirty="0" smtClean="0"/>
              <a:t>Here</a:t>
            </a:r>
            <a:r>
              <a:rPr lang="en-US" baseline="0" dirty="0" smtClean="0"/>
              <a:t> you have to be able to analyze the argument to find its basic structure and then represent it symbolically.</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&lt;Evaluating&gt;</a:t>
            </a:r>
          </a:p>
          <a:p>
            <a:endParaRPr lang="en-US" dirty="0" smtClean="0"/>
          </a:p>
          <a:p>
            <a:r>
              <a:rPr lang="en-US" dirty="0" smtClean="0"/>
              <a:t>Here you would have to analyze the argument and then compare it to valid forms to see if it is valid.  You also have to explain how you got to your conclusion.</a:t>
            </a:r>
          </a:p>
          <a:p>
            <a:endParaRPr lang="en-US" dirty="0" smtClean="0"/>
          </a:p>
          <a:p>
            <a:r>
              <a:rPr lang="en-US" dirty="0" smtClean="0"/>
              <a:t>&lt;click&gt;</a:t>
            </a:r>
          </a:p>
          <a:p>
            <a:endParaRPr lang="en-US" dirty="0" smtClean="0"/>
          </a:p>
          <a:p>
            <a:r>
              <a:rPr lang="en-US" dirty="0" smtClean="0"/>
              <a:t>&lt;Creating&gt;</a:t>
            </a:r>
          </a:p>
          <a:p>
            <a:endParaRPr lang="en-US" dirty="0" smtClean="0"/>
          </a:p>
          <a:p>
            <a:r>
              <a:rPr lang="en-US" dirty="0" smtClean="0"/>
              <a:t>After evaluating the problem, you have to use</a:t>
            </a:r>
            <a:r>
              <a:rPr lang="en-US" baseline="0" dirty="0" smtClean="0"/>
              <a:t> your wider knowledge to create a plausible solution.</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start with the</a:t>
            </a:r>
            <a:r>
              <a:rPr lang="en-US" baseline="0" dirty="0" smtClean="0"/>
              <a:t> definition of a good exam.</a:t>
            </a:r>
          </a:p>
          <a:p>
            <a:endParaRPr lang="en-US" baseline="0" dirty="0" smtClean="0"/>
          </a:p>
          <a:p>
            <a:r>
              <a:rPr lang="en-US" baseline="0" dirty="0" smtClean="0"/>
              <a:t>&lt;click&gt; </a:t>
            </a:r>
          </a:p>
          <a:p>
            <a:endParaRPr lang="en-US" baseline="0" dirty="0" smtClean="0"/>
          </a:p>
          <a:p>
            <a:r>
              <a:rPr lang="en-US" baseline="0" dirty="0" smtClean="0"/>
              <a:t>&lt;read definition&gt;</a:t>
            </a:r>
          </a:p>
          <a:p>
            <a:endParaRPr lang="en-US" dirty="0" smtClean="0"/>
          </a:p>
          <a:p>
            <a:r>
              <a:rPr lang="en-US" dirty="0" smtClean="0"/>
              <a:t>This is straightforward</a:t>
            </a:r>
            <a:r>
              <a:rPr lang="en-US" baseline="0" dirty="0" smtClean="0"/>
              <a:t> and probably obvious but is still good to think about.  </a:t>
            </a:r>
          </a:p>
          <a:p>
            <a:endParaRPr lang="en-US" baseline="0" dirty="0" smtClean="0"/>
          </a:p>
          <a:p>
            <a:r>
              <a:rPr lang="en-US" baseline="0" dirty="0" smtClean="0"/>
              <a:t>What are the challenges and problems that keep tests from being accurate measures?</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have handouts of question</a:t>
            </a:r>
            <a:r>
              <a:rPr lang="en-US" baseline="0" dirty="0" smtClean="0"/>
              <a:t> frames examples, too.  This page and another with two pages.</a:t>
            </a:r>
          </a:p>
          <a:p>
            <a:endParaRPr lang="en-US" baseline="0" dirty="0" smtClean="0"/>
          </a:p>
          <a:p>
            <a:r>
              <a:rPr lang="en-US" baseline="0" dirty="0" smtClean="0"/>
              <a:t>I found starting with the frames word-for-word was helpful; after practice I could see how to design them myself.</a:t>
            </a:r>
          </a:p>
        </p:txBody>
      </p:sp>
      <p:sp>
        <p:nvSpPr>
          <p:cNvPr id="4" name="Slide Number Placeholder 3"/>
          <p:cNvSpPr>
            <a:spLocks noGrp="1"/>
          </p:cNvSpPr>
          <p:nvPr>
            <p:ph type="sldNum" sz="quarter" idx="10"/>
          </p:nvPr>
        </p:nvSpPr>
        <p:spPr/>
        <p:txBody>
          <a:bodyPr/>
          <a:lstStyle/>
          <a:p>
            <a:fld id="{C575148D-2225-41C6-B2F2-7C6BF099E3F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 a moment to think</a:t>
            </a:r>
            <a:r>
              <a:rPr lang="en-US" baseline="0" dirty="0" smtClean="0"/>
              <a:t> about how you would finish these questions for a class you teach.</a:t>
            </a:r>
          </a:p>
          <a:p>
            <a:endParaRPr lang="en-US" baseline="0" dirty="0" smtClean="0"/>
          </a:p>
          <a:p>
            <a:r>
              <a:rPr lang="en-US" baseline="0" dirty="0" smtClean="0"/>
              <a:t>&lt;Can you list&gt;</a:t>
            </a:r>
          </a:p>
          <a:p>
            <a:endParaRPr lang="en-US" baseline="0" dirty="0" smtClean="0"/>
          </a:p>
          <a:p>
            <a:r>
              <a:rPr lang="en-US" baseline="0" dirty="0" smtClean="0"/>
              <a:t>This looks like remembering.</a:t>
            </a:r>
          </a:p>
          <a:p>
            <a:endParaRPr lang="en-US" baseline="0" dirty="0" smtClean="0"/>
          </a:p>
          <a:p>
            <a:r>
              <a:rPr lang="en-US" baseline="0" dirty="0" smtClean="0"/>
              <a:t>&lt;click&gt;</a:t>
            </a:r>
          </a:p>
          <a:p>
            <a:endParaRPr lang="en-US" baseline="0" dirty="0" smtClean="0"/>
          </a:p>
          <a:p>
            <a:r>
              <a:rPr lang="en-US" baseline="0" dirty="0" smtClean="0"/>
              <a:t>&lt;What facts or ideas&gt;</a:t>
            </a:r>
          </a:p>
          <a:p>
            <a:endParaRPr lang="en-US" baseline="0" dirty="0" smtClean="0"/>
          </a:p>
          <a:p>
            <a:r>
              <a:rPr lang="en-US" baseline="0" dirty="0" smtClean="0"/>
              <a:t>This could be understanding or analyzing, depending on how you finish the question.</a:t>
            </a:r>
          </a:p>
          <a:p>
            <a:endParaRPr lang="en-US" baseline="0" dirty="0" smtClean="0"/>
          </a:p>
          <a:p>
            <a:r>
              <a:rPr lang="en-US" baseline="0" dirty="0" smtClean="0"/>
              <a:t>&lt;click&gt;</a:t>
            </a:r>
          </a:p>
          <a:p>
            <a:endParaRPr lang="en-US" baseline="0" dirty="0" smtClean="0"/>
          </a:p>
          <a:p>
            <a:r>
              <a:rPr lang="en-US" baseline="0" dirty="0" smtClean="0"/>
              <a:t>&lt;Pause then say,&gt;</a:t>
            </a:r>
          </a:p>
          <a:p>
            <a:endParaRPr lang="en-US" baseline="0" dirty="0" smtClean="0"/>
          </a:p>
          <a:p>
            <a:r>
              <a:rPr lang="en-US" baseline="0" dirty="0" smtClean="0"/>
              <a:t>I used the wording directly from the list, however I personally would not choose to use “Can you” as part of a test question.  I would expect a student to answer, “No.” and expect full credit for it.  </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&lt;What approach&gt;</a:t>
            </a:r>
          </a:p>
          <a:p>
            <a:r>
              <a:rPr lang="en-US" dirty="0" smtClean="0"/>
              <a:t>I</a:t>
            </a:r>
            <a:r>
              <a:rPr lang="en-US" baseline="0" dirty="0" smtClean="0"/>
              <a:t> would call this understanding or applying.</a:t>
            </a:r>
          </a:p>
          <a:p>
            <a:endParaRPr lang="en-US" baseline="0" dirty="0" smtClean="0"/>
          </a:p>
          <a:p>
            <a:r>
              <a:rPr lang="en-US" baseline="0" dirty="0" smtClean="0"/>
              <a:t>&lt;click&gt;</a:t>
            </a:r>
          </a:p>
          <a:p>
            <a:endParaRPr lang="en-US" baseline="0" dirty="0" smtClean="0"/>
          </a:p>
          <a:p>
            <a:r>
              <a:rPr lang="en-US" baseline="0" dirty="0" smtClean="0"/>
              <a:t>&lt;Can you make&gt;</a:t>
            </a:r>
          </a:p>
          <a:p>
            <a:endParaRPr lang="en-US" baseline="0" dirty="0" smtClean="0"/>
          </a:p>
          <a:p>
            <a:r>
              <a:rPr lang="en-US" baseline="0" dirty="0" smtClean="0"/>
              <a:t>This could be understanding or evaluating.</a:t>
            </a:r>
          </a:p>
          <a:p>
            <a:endParaRPr lang="en-US" baseline="0" dirty="0" smtClean="0"/>
          </a:p>
          <a:p>
            <a:r>
              <a:rPr lang="en-US" baseline="0" dirty="0" smtClean="0"/>
              <a:t>&lt;click&gt;</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&lt;How</a:t>
            </a:r>
            <a:r>
              <a:rPr lang="en-US" baseline="0" dirty="0" smtClean="0"/>
              <a:t> would you&gt;</a:t>
            </a:r>
          </a:p>
          <a:p>
            <a:endParaRPr lang="en-US" dirty="0" smtClean="0"/>
          </a:p>
          <a:p>
            <a:r>
              <a:rPr lang="en-US" dirty="0" smtClean="0"/>
              <a:t>Depending</a:t>
            </a:r>
            <a:r>
              <a:rPr lang="en-US" baseline="0" dirty="0" smtClean="0"/>
              <a:t> on the wording, it could be applying, evaluating, or creating.</a:t>
            </a:r>
          </a:p>
          <a:p>
            <a:endParaRPr lang="en-US" baseline="0" dirty="0" smtClean="0"/>
          </a:p>
          <a:p>
            <a:r>
              <a:rPr lang="en-US" baseline="0" dirty="0" smtClean="0"/>
              <a:t>&lt;click&gt;</a:t>
            </a:r>
          </a:p>
          <a:p>
            <a:endParaRPr lang="en-US" baseline="0" dirty="0" smtClean="0"/>
          </a:p>
          <a:p>
            <a:r>
              <a:rPr lang="en-US" baseline="0" dirty="0" smtClean="0"/>
              <a:t>&lt;What is the importance of&gt;</a:t>
            </a:r>
          </a:p>
          <a:p>
            <a:endParaRPr lang="en-US" baseline="0" dirty="0" smtClean="0"/>
          </a:p>
          <a:p>
            <a:r>
              <a:rPr lang="en-US" baseline="0" dirty="0" smtClean="0"/>
              <a:t>This could be understanding, analyzing, applying, or evaluating.</a:t>
            </a:r>
          </a:p>
          <a:p>
            <a:endParaRPr lang="en-US" baseline="0" dirty="0" smtClean="0"/>
          </a:p>
          <a:p>
            <a:r>
              <a:rPr lang="en-US" baseline="0" dirty="0" smtClean="0"/>
              <a:t>&lt;click&gt;</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comes across to me again and again throughout the sources is that considering the hierarchy when designing exams creates a culture of learning that involves thinking deeply about the course material, taking it beyond rote memorization and recitation.</a:t>
            </a:r>
            <a:endParaRPr lang="en-US" dirty="0" smtClean="0"/>
          </a:p>
          <a:p>
            <a:endParaRPr lang="en-US" dirty="0" smtClean="0"/>
          </a:p>
          <a:p>
            <a:r>
              <a:rPr lang="en-US" dirty="0" smtClean="0"/>
              <a:t>This culture would benefit</a:t>
            </a:r>
            <a:r>
              <a:rPr lang="en-US" baseline="0" dirty="0" smtClean="0"/>
              <a:t> from also considering Bloom’s while you are teaching. </a:t>
            </a:r>
          </a:p>
          <a:p>
            <a:endParaRPr lang="en-US" baseline="0" dirty="0" smtClean="0"/>
          </a:p>
          <a:p>
            <a:r>
              <a:rPr lang="en-US" baseline="0" dirty="0" smtClean="0"/>
              <a:t>The process models higher level thought processes,</a:t>
            </a:r>
          </a:p>
          <a:p>
            <a:endParaRPr lang="en-US" baseline="0" dirty="0" smtClean="0"/>
          </a:p>
          <a:p>
            <a:r>
              <a:rPr lang="en-US" baseline="0" dirty="0" smtClean="0"/>
              <a:t>shows joy at cognitive challenges, and</a:t>
            </a:r>
          </a:p>
          <a:p>
            <a:endParaRPr lang="en-US" baseline="0" dirty="0" smtClean="0"/>
          </a:p>
          <a:p>
            <a:r>
              <a:rPr lang="en-US" baseline="0" dirty="0" smtClean="0"/>
              <a:t>explores topics in depth (if time permits) or mentions that the depth exists (if time is short).</a:t>
            </a:r>
          </a:p>
          <a:p>
            <a:endParaRPr lang="en-US" baseline="0" dirty="0" smtClean="0"/>
          </a:p>
          <a:p>
            <a:r>
              <a:rPr lang="en-US" baseline="0" smtClean="0"/>
              <a:t>This can </a:t>
            </a:r>
            <a:r>
              <a:rPr lang="en-US" baseline="0" dirty="0" smtClean="0"/>
              <a:t>send a strong signal that thinking is valued, encouraged, and important to learning.</a:t>
            </a:r>
          </a:p>
        </p:txBody>
      </p:sp>
      <p:sp>
        <p:nvSpPr>
          <p:cNvPr id="4" name="Slide Number Placeholder 3"/>
          <p:cNvSpPr>
            <a:spLocks noGrp="1"/>
          </p:cNvSpPr>
          <p:nvPr>
            <p:ph type="sldNum" sz="quarter" idx="10"/>
          </p:nvPr>
        </p:nvSpPr>
        <p:spPr/>
        <p:txBody>
          <a:bodyPr/>
          <a:lstStyle/>
          <a:p>
            <a:fld id="{C575148D-2225-41C6-B2F2-7C6BF099E3F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aspect of using Bloom’s Taxonomy in test writing</a:t>
            </a:r>
            <a:r>
              <a:rPr lang="en-US" baseline="0" dirty="0" smtClean="0"/>
              <a:t> is to consider the knowledge domains inherent in your course material.  </a:t>
            </a:r>
          </a:p>
          <a:p>
            <a:endParaRPr lang="en-US" baseline="0" dirty="0" smtClean="0"/>
          </a:p>
          <a:p>
            <a:r>
              <a:rPr lang="en-US" baseline="0" dirty="0" smtClean="0"/>
              <a:t>The kinds that can be tested are:</a:t>
            </a:r>
          </a:p>
          <a:p>
            <a:endParaRPr lang="en-US" baseline="0" dirty="0" smtClean="0"/>
          </a:p>
          <a:p>
            <a:r>
              <a:rPr lang="en-US" baseline="0" dirty="0" smtClean="0"/>
              <a:t>&lt;Factual knowledge. &gt; </a:t>
            </a:r>
          </a:p>
          <a:p>
            <a:endParaRPr lang="en-US" baseline="0" dirty="0" smtClean="0"/>
          </a:p>
          <a:p>
            <a:r>
              <a:rPr lang="en-US" baseline="0" dirty="0" smtClean="0"/>
              <a:t>This consists of terminology, facts, and figures.</a:t>
            </a:r>
          </a:p>
          <a:p>
            <a:endParaRPr lang="en-US" baseline="0" dirty="0" smtClean="0"/>
          </a:p>
          <a:p>
            <a:r>
              <a:rPr lang="en-US" baseline="0" dirty="0" smtClean="0"/>
              <a:t>&lt;Conceptual knowledge.&gt;</a:t>
            </a:r>
          </a:p>
          <a:p>
            <a:endParaRPr lang="en-US" baseline="0" dirty="0" smtClean="0"/>
          </a:p>
          <a:p>
            <a:r>
              <a:rPr lang="en-US" baseline="0" dirty="0" smtClean="0"/>
              <a:t>Understanding how to classify, explain principles and theories, and identifying structures and frameworks.</a:t>
            </a:r>
          </a:p>
          <a:p>
            <a:endParaRPr lang="en-US" baseline="0" dirty="0" smtClean="0"/>
          </a:p>
          <a:p>
            <a:r>
              <a:rPr lang="en-US" baseline="0" dirty="0" smtClean="0"/>
              <a:t>&lt;Procedural knowledge.&gt;</a:t>
            </a:r>
          </a:p>
          <a:p>
            <a:endParaRPr lang="en-US" baseline="0" dirty="0" smtClean="0"/>
          </a:p>
          <a:p>
            <a:r>
              <a:rPr lang="en-US" baseline="0" dirty="0" smtClean="0"/>
              <a:t>Demonstrating the use of algorithms, techniques, and methods.  Also know when and how to use them.</a:t>
            </a:r>
          </a:p>
          <a:p>
            <a:endParaRPr lang="en-US" baseline="0" dirty="0" smtClean="0"/>
          </a:p>
          <a:p>
            <a:r>
              <a:rPr lang="en-US" baseline="0" dirty="0" smtClean="0"/>
              <a:t>&lt;Metacognitive knowledge.&gt;</a:t>
            </a:r>
          </a:p>
          <a:p>
            <a:endParaRPr lang="en-US" baseline="0" dirty="0" smtClean="0"/>
          </a:p>
          <a:p>
            <a:r>
              <a:rPr lang="en-US" baseline="0" dirty="0" smtClean="0"/>
              <a:t>Planning a strategy, identifying an overview, having self-knowledge and knowing how you know.</a:t>
            </a:r>
          </a:p>
          <a:p>
            <a:endParaRPr lang="en-US" baseline="0" dirty="0" smtClean="0"/>
          </a:p>
          <a:p>
            <a:r>
              <a:rPr lang="en-US" baseline="0" dirty="0" smtClean="0"/>
              <a:t>When I put this list with the verb lists, I get more ideas for test questions and new directions for exploring student acquisition of course information.</a:t>
            </a:r>
          </a:p>
          <a:p>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have been learning about Bloom’s Taxonomy and knowledge domains.  Now it</a:t>
            </a:r>
            <a:r>
              <a:rPr lang="en-US" baseline="0" dirty="0" smtClean="0"/>
              <a:t> is time for you to try it yourself.</a:t>
            </a:r>
          </a:p>
          <a:p>
            <a:endParaRPr lang="en-US" baseline="0" dirty="0" smtClean="0"/>
          </a:p>
          <a:p>
            <a:r>
              <a:rPr lang="en-US" baseline="0" dirty="0" smtClean="0"/>
              <a:t>Analyze the questions on the worksheet by deciding which Bloom’s category and which domain each represents.  Discuss it with your neighbors!</a:t>
            </a:r>
          </a:p>
          <a:p>
            <a:endParaRPr lang="en-US" baseline="0" dirty="0" smtClean="0"/>
          </a:p>
          <a:p>
            <a:r>
              <a:rPr lang="en-US" baseline="0" dirty="0" smtClean="0"/>
              <a:t>Remember, you are not trying to answer the questions, just analyze them.</a:t>
            </a:r>
          </a:p>
          <a:p>
            <a:endParaRPr lang="en-US" baseline="0" dirty="0" smtClean="0"/>
          </a:p>
          <a:p>
            <a:r>
              <a:rPr lang="en-US" baseline="0" dirty="0" smtClean="0"/>
              <a:t>********** for my reference:</a:t>
            </a:r>
          </a:p>
          <a:p>
            <a:r>
              <a:rPr lang="en-US" baseline="0" dirty="0" smtClean="0"/>
              <a:t>Factual knowledge. </a:t>
            </a:r>
          </a:p>
          <a:p>
            <a:r>
              <a:rPr lang="en-US" baseline="0" dirty="0" smtClean="0"/>
              <a:t>This consists of terminology, facts, and figures.</a:t>
            </a:r>
          </a:p>
          <a:p>
            <a:endParaRPr lang="en-US" baseline="0" dirty="0" smtClean="0"/>
          </a:p>
          <a:p>
            <a:r>
              <a:rPr lang="en-US" baseline="0" dirty="0" smtClean="0"/>
              <a:t>Conceptual knowledge.</a:t>
            </a:r>
          </a:p>
          <a:p>
            <a:r>
              <a:rPr lang="en-US" baseline="0" dirty="0" smtClean="0"/>
              <a:t>Understanding how to classify, explain principles and theories, and identifying structures and frameworks.</a:t>
            </a:r>
          </a:p>
          <a:p>
            <a:endParaRPr lang="en-US" baseline="0" dirty="0" smtClean="0"/>
          </a:p>
          <a:p>
            <a:r>
              <a:rPr lang="en-US" baseline="0" dirty="0" smtClean="0"/>
              <a:t>Procedural knowledge.</a:t>
            </a:r>
          </a:p>
          <a:p>
            <a:r>
              <a:rPr lang="en-US" baseline="0" dirty="0" smtClean="0"/>
              <a:t>Demonstrating the use of algorithms, techniques, and methods.  Also know when and how to use them.</a:t>
            </a:r>
          </a:p>
          <a:p>
            <a:endParaRPr lang="en-US" baseline="0" dirty="0" smtClean="0"/>
          </a:p>
          <a:p>
            <a:r>
              <a:rPr lang="en-US" baseline="0" dirty="0" smtClean="0"/>
              <a:t>Metacognitive knowledge.</a:t>
            </a:r>
          </a:p>
          <a:p>
            <a:r>
              <a:rPr lang="en-US" baseline="0" dirty="0" smtClean="0"/>
              <a:t>Planning a strategy, identifying an overview, having self-knowledge and knowing how you know.</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 can make a quick summary of the test writing strategies we have covered today.</a:t>
            </a:r>
          </a:p>
          <a:p>
            <a:endParaRPr lang="en-US" dirty="0" smtClean="0"/>
          </a:p>
          <a:p>
            <a:r>
              <a:rPr lang="en-US" dirty="0" smtClean="0"/>
              <a:t>&lt;“Write” bullet&gt;</a:t>
            </a:r>
          </a:p>
          <a:p>
            <a:endParaRPr lang="en-US" dirty="0" smtClean="0"/>
          </a:p>
          <a:p>
            <a:r>
              <a:rPr lang="en-US" dirty="0" smtClean="0"/>
              <a:t>We want an accurate measure of student achievement that motivates students, reinforces learning, </a:t>
            </a:r>
            <a:r>
              <a:rPr lang="en-US" baseline="0" dirty="0" smtClean="0"/>
              <a:t>see student mastery, and gives us feedback on what was and was not communicated clearly.</a:t>
            </a:r>
          </a:p>
          <a:p>
            <a:endParaRPr lang="en-US" baseline="0" dirty="0" smtClean="0"/>
          </a:p>
          <a:p>
            <a:r>
              <a:rPr lang="en-US" baseline="0" dirty="0" smtClean="0"/>
              <a:t>&lt;“Consider good” bullet&gt;</a:t>
            </a:r>
          </a:p>
          <a:p>
            <a:endParaRPr lang="en-US" baseline="0" dirty="0" smtClean="0"/>
          </a:p>
          <a:p>
            <a:r>
              <a:rPr lang="en-US" baseline="0" dirty="0" smtClean="0"/>
              <a:t>To do this, we look at test length, write clear instructions, use a variety of test item formats, proofread, and use humor.</a:t>
            </a:r>
          </a:p>
          <a:p>
            <a:endParaRPr lang="en-US" baseline="0" dirty="0" smtClean="0"/>
          </a:p>
          <a:p>
            <a:r>
              <a:rPr lang="en-US" baseline="0" dirty="0" smtClean="0"/>
              <a:t>&lt;“</a:t>
            </a:r>
            <a:r>
              <a:rPr lang="en-US" baseline="0" smtClean="0"/>
              <a:t>Know your</a:t>
            </a:r>
            <a:r>
              <a:rPr lang="en-US" baseline="0" dirty="0" smtClean="0"/>
              <a:t>” bullet&gt;</a:t>
            </a:r>
          </a:p>
          <a:p>
            <a:endParaRPr lang="en-US" baseline="0" dirty="0" smtClean="0"/>
          </a:p>
          <a:p>
            <a:r>
              <a:rPr lang="en-US" baseline="0" dirty="0" smtClean="0"/>
              <a:t>Before we write anything we should think about what our students should get from the class, communicate what we value, and have the questions vary in levels of difficulty.</a:t>
            </a:r>
          </a:p>
          <a:p>
            <a:endParaRPr lang="en-US" baseline="0" dirty="0" smtClean="0"/>
          </a:p>
          <a:p>
            <a:r>
              <a:rPr lang="en-US" baseline="0" dirty="0" smtClean="0"/>
              <a:t>&lt;“Consider technical” bullet&gt;</a:t>
            </a:r>
          </a:p>
          <a:p>
            <a:endParaRPr lang="en-US" baseline="0" dirty="0" smtClean="0"/>
          </a:p>
          <a:p>
            <a:r>
              <a:rPr lang="en-US" baseline="0" dirty="0" smtClean="0"/>
              <a:t>As we are writing, we should offer cognitive challenges, write meaningful questions, use appropriate language, and make it fair.</a:t>
            </a:r>
          </a:p>
          <a:p>
            <a:endParaRPr lang="en-US" baseline="0" dirty="0" smtClean="0"/>
          </a:p>
          <a:p>
            <a:r>
              <a:rPr lang="en-US" baseline="0" dirty="0" smtClean="0"/>
              <a:t>&lt;“Use Bloom’s” bullet&gt;</a:t>
            </a:r>
          </a:p>
          <a:p>
            <a:endParaRPr lang="en-US" baseline="0" dirty="0" smtClean="0"/>
          </a:p>
          <a:p>
            <a:r>
              <a:rPr lang="en-US" baseline="0" dirty="0" smtClean="0"/>
              <a:t>We also keep in mind the hierarchy and compose questions that explore a variety of levels.</a:t>
            </a:r>
          </a:p>
          <a:p>
            <a:endParaRPr lang="en-US" baseline="0" dirty="0" smtClean="0"/>
          </a:p>
          <a:p>
            <a:r>
              <a:rPr lang="en-US" baseline="0" dirty="0" smtClean="0"/>
              <a:t>&lt;“Use verb” bullet&gt;</a:t>
            </a:r>
          </a:p>
          <a:p>
            <a:endParaRPr lang="en-US" baseline="0" dirty="0" smtClean="0"/>
          </a:p>
          <a:p>
            <a:r>
              <a:rPr lang="en-US" baseline="0" dirty="0" smtClean="0"/>
              <a:t>The verb lists and question frames help guide us through the use of Bloom’s Taxonomy.</a:t>
            </a:r>
          </a:p>
          <a:p>
            <a:endParaRPr lang="en-US" baseline="0" dirty="0" smtClean="0"/>
          </a:p>
          <a:p>
            <a:r>
              <a:rPr lang="en-US" baseline="0" dirty="0" smtClean="0"/>
              <a:t>&lt;“Consider knowledge” bullet&gt;</a:t>
            </a:r>
          </a:p>
          <a:p>
            <a:endParaRPr lang="en-US" baseline="0" dirty="0" smtClean="0"/>
          </a:p>
          <a:p>
            <a:r>
              <a:rPr lang="en-US" baseline="0" dirty="0" smtClean="0"/>
              <a:t>And knowledge domains remind us of different ways to view the course material and vary the types of questions we ask.</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Feel free to look over the blog articles</a:t>
            </a:r>
            <a:r>
              <a:rPr lang="en-US" baseline="0" dirty="0" smtClean="0"/>
              <a:t> as this talk is a condensed version of them.  </a:t>
            </a:r>
          </a:p>
          <a:p>
            <a:endParaRPr lang="en-US" baseline="0" dirty="0" smtClean="0"/>
          </a:p>
          <a:p>
            <a:r>
              <a:rPr lang="en-US" baseline="0" dirty="0" smtClean="0"/>
              <a:t>The blog has lists of resources for you to explore, too.  </a:t>
            </a:r>
          </a:p>
          <a:p>
            <a:endParaRPr lang="en-US" baseline="0" dirty="0" smtClean="0"/>
          </a:p>
          <a:p>
            <a:r>
              <a:rPr lang="en-US" baseline="0" dirty="0" smtClean="0"/>
              <a:t>You are welcome to sign up for notifications of new posts.</a:t>
            </a:r>
          </a:p>
          <a:p>
            <a:endParaRPr lang="en-US" baseline="0" dirty="0" smtClean="0"/>
          </a:p>
          <a:p>
            <a:r>
              <a:rPr lang="en-US" baseline="0" dirty="0" smtClean="0"/>
              <a:t>&lt;click&gt;</a:t>
            </a:r>
          </a:p>
          <a:p>
            <a:endParaRPr lang="en-US" baseline="0" dirty="0" smtClean="0"/>
          </a:p>
          <a:p>
            <a:r>
              <a:rPr lang="en-US" baseline="0" dirty="0" smtClean="0"/>
              <a:t>Now that we have studied good test design in general, we begin to explore the features and qualities of specific item types, like multiple choice, true/false, matching, and essay.  Stay tuned throughout this school year to see what we learn.</a:t>
            </a:r>
          </a:p>
          <a:p>
            <a:endParaRPr lang="en-US" baseline="0" dirty="0" smtClean="0"/>
          </a:p>
          <a:p>
            <a:r>
              <a:rPr lang="en-US" baseline="0" dirty="0" smtClean="0"/>
              <a:t>&lt;click&gt;</a:t>
            </a:r>
          </a:p>
          <a:p>
            <a:endParaRPr lang="en-US" baseline="0" dirty="0" smtClean="0"/>
          </a:p>
          <a:p>
            <a:r>
              <a:rPr lang="en-US" baseline="0" dirty="0" smtClean="0"/>
              <a:t>Thank you for your time and attention.</a:t>
            </a:r>
          </a:p>
          <a:p>
            <a:endParaRPr lang="en-US" baseline="0" dirty="0" smtClean="0"/>
          </a:p>
          <a:p>
            <a:r>
              <a:rPr lang="en-US" baseline="0" dirty="0" smtClean="0"/>
              <a:t>Any questions?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75148D-2225-41C6-B2F2-7C6BF099E3F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&lt;“Too many” bullet&gt;</a:t>
            </a:r>
          </a:p>
          <a:p>
            <a:endParaRPr lang="en-US" dirty="0" smtClean="0"/>
          </a:p>
          <a:p>
            <a:r>
              <a:rPr lang="en-US" dirty="0" smtClean="0"/>
              <a:t>Students can get tired from too many questions or simply run out of time.  Too few questions might</a:t>
            </a:r>
            <a:r>
              <a:rPr lang="en-US" baseline="0" dirty="0" smtClean="0"/>
              <a:t> not cover enough information to show us what they learned.</a:t>
            </a:r>
          </a:p>
          <a:p>
            <a:endParaRPr lang="en-US" baseline="0" dirty="0" smtClean="0"/>
          </a:p>
          <a:p>
            <a:r>
              <a:rPr lang="en-US" baseline="0" dirty="0" smtClean="0"/>
              <a:t>&lt;“Feedback” bullet&gt;</a:t>
            </a:r>
          </a:p>
          <a:p>
            <a:endParaRPr lang="en-US" baseline="0" dirty="0" smtClean="0"/>
          </a:p>
          <a:p>
            <a:r>
              <a:rPr lang="en-US" baseline="0" dirty="0" smtClean="0"/>
              <a:t>The questions need to cover a range of information from the course to tell us in depth what the students have learned.  </a:t>
            </a:r>
            <a:r>
              <a:rPr lang="en-US" dirty="0" smtClean="0"/>
              <a:t>We need to measure</a:t>
            </a:r>
            <a:r>
              <a:rPr lang="en-US" baseline="0" dirty="0" smtClean="0"/>
              <a:t> more than rote memorization, like comprehension, application of knowledge, evaluation using knowledge, and creating new ideas.</a:t>
            </a:r>
          </a:p>
          <a:p>
            <a:endParaRPr lang="en-US" baseline="0" dirty="0" smtClean="0"/>
          </a:p>
          <a:p>
            <a:r>
              <a:rPr lang="en-US" baseline="0" dirty="0" smtClean="0"/>
              <a:t>&lt;“Ambiguous” bullet&gt;</a:t>
            </a:r>
          </a:p>
          <a:p>
            <a:endParaRPr lang="en-US" baseline="0" dirty="0" smtClean="0"/>
          </a:p>
          <a:p>
            <a:r>
              <a:rPr lang="en-US" baseline="0" dirty="0" smtClean="0"/>
              <a:t>We might write a question that makes complete sense to us but the student interprets it in a valid but different way.  Then we only see our interpretation as correct.</a:t>
            </a:r>
          </a:p>
          <a:p>
            <a:endParaRPr lang="en-US" baseline="0" dirty="0" smtClean="0"/>
          </a:p>
          <a:p>
            <a:r>
              <a:rPr lang="en-US" baseline="0" dirty="0" smtClean="0"/>
              <a:t>&lt;“Not offering” bullet&gt;</a:t>
            </a:r>
          </a:p>
          <a:p>
            <a:endParaRPr lang="en-US" baseline="0" dirty="0" smtClean="0"/>
          </a:p>
          <a:p>
            <a:r>
              <a:rPr lang="en-US" baseline="0" dirty="0" smtClean="0"/>
              <a:t>Exams that are strictly multiple choice or essay or true/false, et cetera, may not allow students with different verbal, reading, or writing strengths to show what they know.</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are the features of a well-constructed test?</a:t>
            </a:r>
          </a:p>
          <a:p>
            <a:endParaRPr lang="en-US" dirty="0" smtClean="0"/>
          </a:p>
          <a:p>
            <a:r>
              <a:rPr lang="en-US" dirty="0" smtClean="0"/>
              <a:t>&lt;“Mastery” bullet&gt;</a:t>
            </a:r>
          </a:p>
          <a:p>
            <a:endParaRPr lang="en-US" dirty="0" smtClean="0"/>
          </a:p>
          <a:p>
            <a:r>
              <a:rPr lang="en-US" dirty="0" smtClean="0"/>
              <a:t>A well-constructed test assesses</a:t>
            </a:r>
            <a:r>
              <a:rPr lang="en-US" baseline="0" dirty="0" smtClean="0"/>
              <a:t> student mastery of the topics you have presented.  It should answer the question, “How well did the students learn the course material?”</a:t>
            </a:r>
          </a:p>
          <a:p>
            <a:endParaRPr lang="en-US" baseline="0" dirty="0" smtClean="0"/>
          </a:p>
          <a:p>
            <a:r>
              <a:rPr lang="en-US" baseline="0" dirty="0" smtClean="0"/>
              <a:t>&lt;“Feedback” bullet&gt;</a:t>
            </a:r>
          </a:p>
          <a:p>
            <a:endParaRPr lang="en-US" baseline="0" dirty="0" smtClean="0"/>
          </a:p>
          <a:p>
            <a:r>
              <a:rPr lang="en-US" baseline="0" dirty="0" smtClean="0"/>
              <a:t>It should highlight the areas you didn’t make clear or need to spend more time on and also show you where you did a good job presenting the material.</a:t>
            </a:r>
          </a:p>
          <a:p>
            <a:endParaRPr lang="en-US" baseline="0" dirty="0" smtClean="0"/>
          </a:p>
          <a:p>
            <a:r>
              <a:rPr lang="en-US" baseline="0" dirty="0" smtClean="0"/>
              <a:t>&lt;“Items” bullet&gt;</a:t>
            </a:r>
          </a:p>
          <a:p>
            <a:endParaRPr lang="en-US" baseline="0" dirty="0" smtClean="0"/>
          </a:p>
          <a:p>
            <a:r>
              <a:rPr lang="en-US" baseline="0" dirty="0" smtClean="0"/>
              <a:t>Some test items should be easy to answer if the student has put in learning effort.  Think of them as “C” level questions.  </a:t>
            </a:r>
          </a:p>
          <a:p>
            <a:endParaRPr lang="en-US" baseline="0" dirty="0" smtClean="0"/>
          </a:p>
          <a:p>
            <a:r>
              <a:rPr lang="en-US" baseline="0" dirty="0" smtClean="0"/>
              <a:t>Some should be more challenging, forcing the student to show a comprehension of ideas or an application of the concepts.  “B level”</a:t>
            </a:r>
          </a:p>
          <a:p>
            <a:endParaRPr lang="en-US" baseline="0" dirty="0" smtClean="0"/>
          </a:p>
          <a:p>
            <a:r>
              <a:rPr lang="en-US" baseline="0" dirty="0" smtClean="0"/>
              <a:t>A few should be answerable by those students who have thoroughly learned the course material and can show it by using it in a new way.  I call these “the A-B breakers.”  They distinguish the A students from the B students.</a:t>
            </a:r>
          </a:p>
          <a:p>
            <a:endParaRPr lang="en-US" baseline="0" dirty="0" smtClean="0"/>
          </a:p>
          <a:p>
            <a:r>
              <a:rPr lang="en-US" baseline="0" dirty="0" smtClean="0"/>
              <a:t>&lt;“Questions” bullet&gt;</a:t>
            </a:r>
          </a:p>
          <a:p>
            <a:endParaRPr lang="en-US" baseline="0" dirty="0" smtClean="0"/>
          </a:p>
          <a:p>
            <a:r>
              <a:rPr lang="en-US" baseline="0" dirty="0" smtClean="0"/>
              <a:t>Watch out for questions that are designed to show the unstudied student the answer; for example, through context clues.</a:t>
            </a:r>
            <a:endParaRPr lang="en-US" dirty="0" smtClean="0"/>
          </a:p>
          <a:p>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Considering the previous slides we can see</a:t>
            </a:r>
            <a:r>
              <a:rPr lang="en-US" baseline="0" dirty="0" smtClean="0"/>
              <a:t> some general design tips.</a:t>
            </a:r>
          </a:p>
          <a:p>
            <a:endParaRPr lang="en-US" baseline="0" dirty="0" smtClean="0"/>
          </a:p>
          <a:p>
            <a:r>
              <a:rPr lang="en-US" baseline="0" dirty="0" smtClean="0"/>
              <a:t>&lt;First four bullets:  bring up and read&gt;</a:t>
            </a:r>
          </a:p>
          <a:p>
            <a:endParaRPr lang="en-US" baseline="0" dirty="0" smtClean="0"/>
          </a:p>
          <a:p>
            <a:r>
              <a:rPr lang="en-US" baseline="0" dirty="0" smtClean="0"/>
              <a:t>We can also add these ideas:</a:t>
            </a:r>
          </a:p>
          <a:p>
            <a:endParaRPr lang="en-US" baseline="0" dirty="0" smtClean="0"/>
          </a:p>
          <a:p>
            <a:r>
              <a:rPr lang="en-US" baseline="0" dirty="0" smtClean="0"/>
              <a:t>&lt;“Avoid answer” bullet&gt;</a:t>
            </a:r>
          </a:p>
          <a:p>
            <a:endParaRPr lang="en-US" baseline="0" dirty="0" smtClean="0"/>
          </a:p>
          <a:p>
            <a:r>
              <a:rPr lang="en-US" baseline="0" dirty="0" smtClean="0"/>
              <a:t>If at all possible, avoid having the answer of one question depend on the answer of a previous question.  I teach math which means sometimes I have this situation; my dilemma is whether to give one question that requires students to recall a complex series of steps or to put the steps in as parts of the problem.  </a:t>
            </a:r>
          </a:p>
          <a:p>
            <a:endParaRPr lang="en-US" baseline="0" dirty="0" smtClean="0"/>
          </a:p>
          <a:p>
            <a:r>
              <a:rPr lang="en-US" baseline="0" dirty="0" smtClean="0"/>
              <a:t>&lt;“Use humor” bullet&gt;</a:t>
            </a:r>
          </a:p>
          <a:p>
            <a:endParaRPr lang="en-US" baseline="0" dirty="0" smtClean="0"/>
          </a:p>
          <a:p>
            <a:r>
              <a:rPr lang="en-US" baseline="0" dirty="0" smtClean="0"/>
              <a:t>You can use wording that is a bit playful, as long as it doesn’t make the problem confusing.  I like to put cartoons at the end of the test whenever possible.</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all well and good to make lists of things to do in order to write a good exam.  Sometimes, though, it is hard to get started.</a:t>
            </a:r>
          </a:p>
          <a:p>
            <a:endParaRPr lang="en-US" dirty="0" smtClean="0"/>
          </a:p>
          <a:p>
            <a:r>
              <a:rPr lang="en-US" dirty="0" smtClean="0"/>
              <a:t>So ask </a:t>
            </a:r>
            <a:r>
              <a:rPr lang="en-US" baseline="0" dirty="0" smtClean="0"/>
              <a:t>yourself some basic questions that help define your instructional objectives for this test.</a:t>
            </a:r>
          </a:p>
          <a:p>
            <a:endParaRPr lang="en-US" baseline="0" dirty="0" smtClean="0"/>
          </a:p>
          <a:p>
            <a:r>
              <a:rPr lang="en-US" baseline="0" dirty="0" smtClean="0"/>
              <a:t>&lt;click&gt; </a:t>
            </a:r>
          </a:p>
          <a:p>
            <a:endParaRPr lang="en-US" baseline="0" dirty="0" smtClean="0"/>
          </a:p>
          <a:p>
            <a:r>
              <a:rPr lang="en-US" baseline="0" dirty="0" smtClean="0"/>
              <a:t>&lt;read the bullets&gt;</a:t>
            </a:r>
          </a:p>
          <a:p>
            <a:endParaRPr lang="en-US" baseline="0" dirty="0" smtClean="0"/>
          </a:p>
          <a:p>
            <a:r>
              <a:rPr lang="en-US" baseline="0" dirty="0" smtClean="0"/>
              <a:t>To implement this, you will be thinking deeply about what is and isn’t important in your class.</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we understand the content of the exam, we can consider</a:t>
            </a:r>
            <a:r>
              <a:rPr lang="en-US" baseline="0" dirty="0" smtClean="0"/>
              <a:t> its technical quality.  </a:t>
            </a:r>
          </a:p>
          <a:p>
            <a:endParaRPr lang="en-US" baseline="0" dirty="0" smtClean="0"/>
          </a:p>
          <a:p>
            <a:r>
              <a:rPr lang="en-US" baseline="0" dirty="0" smtClean="0"/>
              <a:t>&lt;click&gt;</a:t>
            </a:r>
          </a:p>
          <a:p>
            <a:endParaRPr lang="en-US" baseline="0" dirty="0" smtClean="0"/>
          </a:p>
          <a:p>
            <a:r>
              <a:rPr lang="en-US" baseline="0" dirty="0" smtClean="0"/>
              <a:t>By that I mean,</a:t>
            </a:r>
          </a:p>
          <a:p>
            <a:endParaRPr lang="en-US" baseline="0" dirty="0" smtClean="0"/>
          </a:p>
          <a:p>
            <a:r>
              <a:rPr lang="en-US" baseline="0" dirty="0" smtClean="0"/>
              <a:t>Does the exam satisfy stated or implied needs?</a:t>
            </a:r>
          </a:p>
          <a:p>
            <a:endParaRPr lang="en-US" baseline="0" dirty="0" smtClean="0"/>
          </a:p>
          <a:p>
            <a:r>
              <a:rPr lang="en-US" baseline="0" dirty="0" smtClean="0"/>
              <a:t>Is it free of deficiencies?</a:t>
            </a:r>
          </a:p>
          <a:p>
            <a:endParaRPr lang="en-US" baseline="0" dirty="0" smtClean="0"/>
          </a:p>
          <a:p>
            <a:r>
              <a:rPr lang="en-US" baseline="0" dirty="0" smtClean="0"/>
              <a:t>We need criteria to help us judge the quality level. </a:t>
            </a:r>
            <a:endParaRPr lang="en-US" dirty="0"/>
          </a:p>
        </p:txBody>
      </p:sp>
      <p:sp>
        <p:nvSpPr>
          <p:cNvPr id="4" name="Slide Number Placeholder 3"/>
          <p:cNvSpPr>
            <a:spLocks noGrp="1"/>
          </p:cNvSpPr>
          <p:nvPr>
            <p:ph type="sldNum" sz="quarter" idx="10"/>
          </p:nvPr>
        </p:nvSpPr>
        <p:spPr/>
        <p:txBody>
          <a:bodyPr/>
          <a:lstStyle/>
          <a:p>
            <a:fld id="{C575148D-2225-41C6-B2F2-7C6BF099E3F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&lt;“Cognitive” bullet&gt;</a:t>
            </a:r>
          </a:p>
          <a:p>
            <a:endParaRPr lang="en-US" dirty="0" smtClean="0"/>
          </a:p>
          <a:p>
            <a:r>
              <a:rPr lang="en-US" dirty="0" smtClean="0"/>
              <a:t>We</a:t>
            </a:r>
            <a:r>
              <a:rPr lang="en-US" baseline="0" dirty="0" smtClean="0"/>
              <a:t> should challenge our students with a </a:t>
            </a:r>
            <a:r>
              <a:rPr lang="en-US" i="1" baseline="0" dirty="0" smtClean="0"/>
              <a:t>range</a:t>
            </a:r>
            <a:r>
              <a:rPr lang="en-US" baseline="0" dirty="0" smtClean="0"/>
              <a:t> of intellectual activity.  For example, a student response of “I have seen this before and I can remember it” on some questions, all the way to “Hmm, how can I use what I have learned to answer this?” on others.  If they have the knowledge and tools you have provided, they should be able to figure it out.</a:t>
            </a:r>
          </a:p>
          <a:p>
            <a:endParaRPr lang="en-US" baseline="0" dirty="0" smtClean="0"/>
          </a:p>
          <a:p>
            <a:r>
              <a:rPr lang="en-US" baseline="0" dirty="0" smtClean="0"/>
              <a:t>We might be tempted to test on the </a:t>
            </a:r>
            <a:r>
              <a:rPr lang="en-US" b="1" baseline="0" dirty="0" smtClean="0"/>
              <a:t>easier</a:t>
            </a:r>
            <a:r>
              <a:rPr lang="en-US" b="0" baseline="0" dirty="0" smtClean="0"/>
              <a:t> parts of the material, rather than the </a:t>
            </a:r>
            <a:r>
              <a:rPr lang="en-US" b="1" baseline="0" dirty="0" smtClean="0"/>
              <a:t>important</a:t>
            </a:r>
            <a:r>
              <a:rPr lang="en-US" b="0" baseline="0" dirty="0" smtClean="0"/>
              <a:t> parts.  Considering cognitive complexity helps us focus on drawing from our students what they have learned beyond simple recall.</a:t>
            </a:r>
          </a:p>
          <a:p>
            <a:endParaRPr lang="en-US" b="0" baseline="0" dirty="0" smtClean="0"/>
          </a:p>
          <a:p>
            <a:r>
              <a:rPr lang="en-US" b="0" baseline="0" dirty="0" smtClean="0"/>
              <a:t>&lt;“Content” bullet&gt;</a:t>
            </a:r>
          </a:p>
          <a:p>
            <a:endParaRPr lang="en-US" b="0" baseline="0" dirty="0" smtClean="0"/>
          </a:p>
          <a:p>
            <a:r>
              <a:rPr lang="en-US" b="0" baseline="0" dirty="0" smtClean="0"/>
              <a:t>This is testing on more than simple recall but also not writing questions that test </a:t>
            </a:r>
            <a:r>
              <a:rPr lang="en-US" b="0" u="sng" baseline="0" dirty="0" smtClean="0"/>
              <a:t>outside</a:t>
            </a:r>
            <a:r>
              <a:rPr lang="en-US" b="0" u="none" baseline="0" dirty="0" smtClean="0"/>
              <a:t> of the course material, even if the connections seem obvious to us, the content experts.</a:t>
            </a:r>
          </a:p>
          <a:p>
            <a:endParaRPr lang="en-US" b="0" u="none" baseline="0" dirty="0" smtClean="0"/>
          </a:p>
          <a:p>
            <a:r>
              <a:rPr lang="en-US" b="0" u="none" baseline="0" dirty="0" smtClean="0"/>
              <a:t>Also, it is more than just testing on what was emphasized in the lecture.  We need our students to focus on more than the bolded, highlighted, and underlined words and phrases; they need to learn the material as a whole and in context.  </a:t>
            </a:r>
          </a:p>
          <a:p>
            <a:endParaRPr lang="en-US" b="0" u="none" baseline="0" dirty="0" smtClean="0"/>
          </a:p>
          <a:p>
            <a:r>
              <a:rPr lang="en-US" b="0" u="none" baseline="0" dirty="0" smtClean="0"/>
              <a:t>&lt;“Meaningfulness” bullet&gt;</a:t>
            </a:r>
          </a:p>
          <a:p>
            <a:endParaRPr lang="en-US" b="0" u="none" baseline="0" dirty="0" smtClean="0"/>
          </a:p>
          <a:p>
            <a:r>
              <a:rPr lang="en-US" b="0" u="none" baseline="0" dirty="0" smtClean="0"/>
              <a:t>Each question should trigger a memory in any student who has prepared and studied.   We also don’t want to test on trivia.</a:t>
            </a:r>
          </a:p>
          <a:p>
            <a:endParaRPr lang="en-US" b="0" u="none" baseline="0" dirty="0" smtClean="0"/>
          </a:p>
          <a:p>
            <a:r>
              <a:rPr lang="en-US" b="0" u="none" baseline="0" dirty="0" smtClean="0"/>
              <a:t>&lt;“Language” bullet&gt;</a:t>
            </a:r>
          </a:p>
          <a:p>
            <a:endParaRPr lang="en-US" b="0" u="none" baseline="0" dirty="0" smtClean="0"/>
          </a:p>
          <a:p>
            <a:r>
              <a:rPr lang="en-US" b="0" u="none" baseline="0" dirty="0" smtClean="0"/>
              <a:t>Consider the vocabulary and presentation of ideas as you have used them in the classroom and how the textbook uses them.  Attempt to mimic that style when writing test questions.  You want the student to think about what the question needs to be answered and not worry about unusual wording.  </a:t>
            </a:r>
          </a:p>
          <a:p>
            <a:endParaRPr lang="en-US" b="0" u="none" baseline="0" dirty="0" smtClean="0"/>
          </a:p>
          <a:p>
            <a:r>
              <a:rPr lang="en-US" b="0" u="none" baseline="0" dirty="0" smtClean="0"/>
              <a:t>&lt;“Transfer” bullet&gt;</a:t>
            </a:r>
          </a:p>
          <a:p>
            <a:endParaRPr lang="en-US" b="0" u="none" baseline="0" dirty="0" smtClean="0"/>
          </a:p>
          <a:p>
            <a:r>
              <a:rPr lang="en-US" b="0" u="none" baseline="0" dirty="0" smtClean="0"/>
              <a:t>What goals do you have for a student who successfully completes your course?  For my classes, I want them to learn the material in such a way that they can perform the skills, understand the ideas, recognize the vocabulary and notation, and be prepared to complete the next course successfully.  You might have a different answer for your discipline.</a:t>
            </a:r>
          </a:p>
          <a:p>
            <a:endParaRPr lang="en-US" b="0" u="none" baseline="0" dirty="0" smtClean="0"/>
          </a:p>
          <a:p>
            <a:r>
              <a:rPr lang="en-US" b="0" u="none" baseline="0" dirty="0" smtClean="0"/>
              <a:t>&lt;“Reliability” bullet&gt;</a:t>
            </a:r>
          </a:p>
          <a:p>
            <a:endParaRPr lang="en-US" b="0" u="none" baseline="0" dirty="0" smtClean="0"/>
          </a:p>
          <a:p>
            <a:r>
              <a:rPr lang="en-US" b="0" u="none" baseline="0" dirty="0" smtClean="0"/>
              <a:t>Answers to test questions will be consistently trusted to represent what the student has learned.</a:t>
            </a:r>
          </a:p>
          <a:p>
            <a:endParaRPr lang="en-US" b="0" u="none" baseline="0" dirty="0" smtClean="0"/>
          </a:p>
          <a:p>
            <a:r>
              <a:rPr lang="en-US" b="0" u="none" baseline="0" dirty="0" smtClean="0"/>
              <a:t>We also want the questions to help us discriminate between different levels of student performance.  Think about how you would grade a problem before you see what the students have done with it.  Of course, you should leave the door open to change your mind if it appears many students have misunderstood it.</a:t>
            </a:r>
          </a:p>
          <a:p>
            <a:endParaRPr lang="en-US" b="0" u="none" baseline="0" dirty="0" smtClean="0"/>
          </a:p>
          <a:p>
            <a:r>
              <a:rPr lang="en-US" b="0" u="none" baseline="0" dirty="0" smtClean="0"/>
              <a:t>&lt;“Fairness” bullet&gt;</a:t>
            </a:r>
          </a:p>
          <a:p>
            <a:endParaRPr lang="en-US" b="0" u="none" baseline="0" dirty="0" smtClean="0"/>
          </a:p>
          <a:p>
            <a:r>
              <a:rPr lang="en-US" b="0" u="none" baseline="0" dirty="0" smtClean="0"/>
              <a:t>Considering fairness, especially from a student’s perspective, can greatly reduce incidents of student outrage towards a test.  </a:t>
            </a:r>
          </a:p>
          <a:p>
            <a:endParaRPr lang="en-US" b="0" u="none" baseline="0" dirty="0" smtClean="0"/>
          </a:p>
          <a:p>
            <a:r>
              <a:rPr lang="en-US" b="0" u="none" baseline="0" dirty="0" smtClean="0"/>
              <a:t>It also measures student performance in a way that does not give advantage to factors irrelevant to school learning.  </a:t>
            </a:r>
          </a:p>
          <a:p>
            <a:endParaRPr lang="en-US" b="0" u="none" baseline="0" dirty="0" smtClean="0"/>
          </a:p>
          <a:p>
            <a:r>
              <a:rPr lang="en-US" b="0" u="none" baseline="0" dirty="0" smtClean="0"/>
              <a:t>Think about the fairness of the questions as well as the fairness of the scoring schemes.</a:t>
            </a:r>
          </a:p>
          <a:p>
            <a:endParaRPr lang="en-US" b="0" u="none" baseline="0" dirty="0" smtClean="0"/>
          </a:p>
          <a:p>
            <a:r>
              <a:rPr lang="en-US" b="0" u="none" baseline="0" dirty="0" smtClean="0"/>
              <a:t>Let’s examine the basic rules of fairness.</a:t>
            </a:r>
          </a:p>
        </p:txBody>
      </p:sp>
      <p:sp>
        <p:nvSpPr>
          <p:cNvPr id="4" name="Slide Number Placeholder 3"/>
          <p:cNvSpPr>
            <a:spLocks noGrp="1"/>
          </p:cNvSpPr>
          <p:nvPr>
            <p:ph type="sldNum" sz="quarter" idx="10"/>
          </p:nvPr>
        </p:nvSpPr>
        <p:spPr/>
        <p:txBody>
          <a:bodyPr/>
          <a:lstStyle/>
          <a:p>
            <a:fld id="{C575148D-2225-41C6-B2F2-7C6BF099E3F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3B8FD20-F24F-47D5-8CED-B1180334499D}" type="datetimeFigureOut">
              <a:rPr lang="en-US" smtClean="0"/>
              <a:pPr/>
              <a:t>8/10/2015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0D1E332-C221-4DFA-8802-4B8D644013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B8FD20-F24F-47D5-8CED-B1180334499D}"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1E332-C221-4DFA-8802-4B8D644013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B8FD20-F24F-47D5-8CED-B1180334499D}"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1E332-C221-4DFA-8802-4B8D644013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3B8FD20-F24F-47D5-8CED-B1180334499D}" type="datetimeFigureOut">
              <a:rPr lang="en-US" smtClean="0"/>
              <a:pPr/>
              <a:t>8/10/2015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50D1E332-C221-4DFA-8802-4B8D644013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F3B8FD20-F24F-47D5-8CED-B1180334499D}" type="datetimeFigureOut">
              <a:rPr lang="en-US" smtClean="0"/>
              <a:pPr/>
              <a:t>8/10/2015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50D1E332-C221-4DFA-8802-4B8D64401328}"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F3B8FD20-F24F-47D5-8CED-B1180334499D}" type="datetimeFigureOut">
              <a:rPr lang="en-US" smtClean="0"/>
              <a:pPr/>
              <a:t>8/10/2015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0D1E332-C221-4DFA-8802-4B8D644013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F3B8FD20-F24F-47D5-8CED-B1180334499D}" type="datetimeFigureOut">
              <a:rPr lang="en-US" smtClean="0"/>
              <a:pPr/>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50D1E332-C221-4DFA-8802-4B8D64401328}"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3B8FD20-F24F-47D5-8CED-B1180334499D}" type="datetimeFigureOut">
              <a:rPr lang="en-US" smtClean="0"/>
              <a:pPr/>
              <a:t>8/10/2015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1E332-C221-4DFA-8802-4B8D644013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3B8FD20-F24F-47D5-8CED-B1180334499D}" type="datetimeFigureOut">
              <a:rPr lang="en-US" smtClean="0"/>
              <a:pPr/>
              <a:t>8/10/2015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1E332-C221-4DFA-8802-4B8D644013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F3B8FD20-F24F-47D5-8CED-B1180334499D}"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0D1E332-C221-4DFA-8802-4B8D64401328}"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3B8FD20-F24F-47D5-8CED-B1180334499D}" type="datetimeFigureOut">
              <a:rPr lang="en-US" smtClean="0"/>
              <a:pPr/>
              <a:t>8/10/2015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0D1E332-C221-4DFA-8802-4B8D64401328}"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2.palomar.edu/pages/testwritingstrategi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learnnc.org/lp/media/articles/bloom0405-3/bloompix.htm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memory.loc.gov/ammem/detroit/dethome.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hyperlink" Target="http://www2.palomar.edu/pages/testwritingstrategi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900" y="6096000"/>
            <a:ext cx="8458200" cy="533400"/>
          </a:xfrm>
        </p:spPr>
        <p:txBody>
          <a:bodyPr>
            <a:normAutofit/>
          </a:bodyPr>
          <a:lstStyle/>
          <a:p>
            <a:pPr algn="ctr"/>
            <a:r>
              <a:rPr lang="en-US" sz="2000" b="1" dirty="0" smtClean="0">
                <a:solidFill>
                  <a:schemeClr val="tx1"/>
                </a:solidFill>
                <a:hlinkClick r:id="rId3"/>
              </a:rPr>
              <a:t>http://www2.palomar.edu/pages/testwritingstrategies</a:t>
            </a:r>
            <a:endParaRPr lang="en-US" sz="2000" b="1" dirty="0">
              <a:solidFill>
                <a:schemeClr val="tx1"/>
              </a:solidFill>
            </a:endParaRPr>
          </a:p>
        </p:txBody>
      </p:sp>
      <p:sp>
        <p:nvSpPr>
          <p:cNvPr id="5" name="TextBox 4"/>
          <p:cNvSpPr txBox="1"/>
          <p:nvPr/>
        </p:nvSpPr>
        <p:spPr>
          <a:xfrm>
            <a:off x="990600" y="152400"/>
            <a:ext cx="7162800" cy="2523768"/>
          </a:xfrm>
          <a:prstGeom prst="rect">
            <a:avLst/>
          </a:prstGeom>
          <a:noFill/>
        </p:spPr>
        <p:txBody>
          <a:bodyPr wrap="square" rtlCol="0">
            <a:spAutoFit/>
          </a:bodyPr>
          <a:lstStyle/>
          <a:p>
            <a:pPr algn="ctr"/>
            <a:r>
              <a:rPr lang="en-US" sz="7000" cap="all" dirty="0" smtClean="0">
                <a:latin typeface="Aharoni" pitchFamily="2" charset="-79"/>
                <a:cs typeface="Aharoni" pitchFamily="2" charset="-79"/>
              </a:rPr>
              <a:t>Test Writing Strategies</a:t>
            </a:r>
          </a:p>
          <a:p>
            <a:endParaRPr lang="en-US" dirty="0"/>
          </a:p>
        </p:txBody>
      </p:sp>
      <p:sp>
        <p:nvSpPr>
          <p:cNvPr id="6" name="TextBox 5"/>
          <p:cNvSpPr txBox="1"/>
          <p:nvPr/>
        </p:nvSpPr>
        <p:spPr>
          <a:xfrm>
            <a:off x="990600" y="3617655"/>
            <a:ext cx="7162800" cy="2554545"/>
          </a:xfrm>
          <a:prstGeom prst="rect">
            <a:avLst/>
          </a:prstGeom>
          <a:noFill/>
        </p:spPr>
        <p:txBody>
          <a:bodyPr wrap="square" rtlCol="0">
            <a:spAutoFit/>
          </a:bodyPr>
          <a:lstStyle/>
          <a:p>
            <a:pPr algn="ctr"/>
            <a:r>
              <a:rPr lang="en-US" sz="4000" dirty="0" smtClean="0">
                <a:latin typeface="Aharoni" pitchFamily="2" charset="-79"/>
                <a:cs typeface="Aharoni" pitchFamily="2" charset="-79"/>
              </a:rPr>
              <a:t>Opportunities to</a:t>
            </a:r>
            <a:br>
              <a:rPr lang="en-US" sz="4000" dirty="0" smtClean="0">
                <a:latin typeface="Aharoni" pitchFamily="2" charset="-79"/>
                <a:cs typeface="Aharoni" pitchFamily="2" charset="-79"/>
              </a:rPr>
            </a:br>
            <a:r>
              <a:rPr lang="en-US" sz="4000" dirty="0" smtClean="0">
                <a:latin typeface="Aharoni" pitchFamily="2" charset="-79"/>
                <a:cs typeface="Aharoni" pitchFamily="2" charset="-79"/>
              </a:rPr>
              <a:t>Improve Our</a:t>
            </a:r>
            <a:br>
              <a:rPr lang="en-US" sz="4000" dirty="0" smtClean="0">
                <a:latin typeface="Aharoni" pitchFamily="2" charset="-79"/>
                <a:cs typeface="Aharoni" pitchFamily="2" charset="-79"/>
              </a:rPr>
            </a:br>
            <a:r>
              <a:rPr lang="en-US" sz="4000" dirty="0" smtClean="0">
                <a:latin typeface="Aharoni" pitchFamily="2" charset="-79"/>
                <a:cs typeface="Aharoni" pitchFamily="2" charset="-79"/>
              </a:rPr>
              <a:t>Educational Approach</a:t>
            </a:r>
          </a:p>
          <a:p>
            <a:endParaRPr lang="en-US" sz="4000" dirty="0"/>
          </a:p>
        </p:txBody>
      </p:sp>
      <p:pic>
        <p:nvPicPr>
          <p:cNvPr id="1026" name="Picture 2" descr="C:\Users\TrackyJ\Dropbox\Palomar\STEM\test writing\images\Palomar-college-logo.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7759700" y="5992425"/>
            <a:ext cx="1384300" cy="865575"/>
          </a:xfrm>
          <a:prstGeom prst="rect">
            <a:avLst/>
          </a:prstGeom>
          <a:noFill/>
        </p:spPr>
      </p:pic>
      <p:pic>
        <p:nvPicPr>
          <p:cNvPr id="78850" name="Picture 2" descr="C:\Users\Tracy\Dropbox\Palomar\STEM\test writing\images\hand on chess.jpg"/>
          <p:cNvPicPr>
            <a:picLocks noChangeAspect="1" noChangeArrowheads="1"/>
          </p:cNvPicPr>
          <p:nvPr/>
        </p:nvPicPr>
        <p:blipFill>
          <a:blip r:embed="rId5" cstate="print"/>
          <a:srcRect/>
          <a:stretch>
            <a:fillRect/>
          </a:stretch>
        </p:blipFill>
        <p:spPr bwMode="auto">
          <a:xfrm>
            <a:off x="3497199" y="2276856"/>
            <a:ext cx="2149602" cy="12283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381000"/>
            <a:ext cx="7734300" cy="1200329"/>
          </a:xfrm>
          <a:prstGeom prst="rect">
            <a:avLst/>
          </a:prstGeom>
          <a:noFill/>
        </p:spPr>
        <p:txBody>
          <a:bodyPr wrap="square" rtlCol="0">
            <a:spAutoFit/>
          </a:bodyPr>
          <a:lstStyle/>
          <a:p>
            <a:pPr algn="ctr"/>
            <a:r>
              <a:rPr lang="en-US" sz="5400" dirty="0" smtClean="0">
                <a:latin typeface="Aharoni" pitchFamily="2" charset="-79"/>
                <a:cs typeface="Aharoni" pitchFamily="2" charset="-79"/>
              </a:rPr>
              <a:t>Fairness Rules</a:t>
            </a:r>
          </a:p>
          <a:p>
            <a:endParaRPr lang="en-US" dirty="0"/>
          </a:p>
        </p:txBody>
      </p:sp>
      <p:sp>
        <p:nvSpPr>
          <p:cNvPr id="3" name="TextBox 2"/>
          <p:cNvSpPr txBox="1"/>
          <p:nvPr/>
        </p:nvSpPr>
        <p:spPr>
          <a:xfrm>
            <a:off x="114300" y="1460242"/>
            <a:ext cx="8877300" cy="4401205"/>
          </a:xfrm>
          <a:prstGeom prst="rect">
            <a:avLst/>
          </a:prstGeom>
          <a:solidFill>
            <a:srgbClr val="FBEEC9">
              <a:alpha val="63000"/>
            </a:srgbClr>
          </a:solidFill>
          <a:ln>
            <a:solidFill>
              <a:schemeClr val="tx1"/>
            </a:solidFill>
          </a:ln>
        </p:spPr>
        <p:txBody>
          <a:bodyPr wrap="square" rtlCol="0">
            <a:spAutoFit/>
          </a:bodyPr>
          <a:lstStyle/>
          <a:p>
            <a:pPr>
              <a:buFont typeface="Arial" pitchFamily="34" charset="0"/>
              <a:buChar char="•"/>
            </a:pPr>
            <a:r>
              <a:rPr lang="en-US" sz="4000" b="1" dirty="0" smtClean="0">
                <a:latin typeface="Aharoni" pitchFamily="2" charset="-79"/>
                <a:cs typeface="Aharoni" pitchFamily="2" charset="-79"/>
              </a:rPr>
              <a:t> Questions reflect course objectives</a:t>
            </a:r>
          </a:p>
          <a:p>
            <a:pPr>
              <a:buFont typeface="Arial" pitchFamily="34" charset="0"/>
              <a:buChar char="•"/>
            </a:pPr>
            <a:r>
              <a:rPr lang="en-US" sz="4000" b="1" dirty="0" smtClean="0">
                <a:latin typeface="Aharoni" pitchFamily="2" charset="-79"/>
                <a:cs typeface="Aharoni" pitchFamily="2" charset="-79"/>
              </a:rPr>
              <a:t> Expectations are clearly known</a:t>
            </a:r>
          </a:p>
          <a:p>
            <a:pPr>
              <a:buFont typeface="Arial" pitchFamily="34" charset="0"/>
              <a:buChar char="•"/>
            </a:pPr>
            <a:r>
              <a:rPr lang="en-US" sz="4000" b="1" dirty="0" smtClean="0">
                <a:latin typeface="Aharoni" pitchFamily="2" charset="-79"/>
                <a:cs typeface="Aharoni" pitchFamily="2" charset="-79"/>
              </a:rPr>
              <a:t> Each item presents a clear task</a:t>
            </a:r>
          </a:p>
          <a:p>
            <a:pPr>
              <a:buFont typeface="Arial" pitchFamily="34" charset="0"/>
              <a:buChar char="•"/>
            </a:pPr>
            <a:r>
              <a:rPr lang="en-US" sz="4000" b="1" dirty="0" smtClean="0">
                <a:latin typeface="Aharoni" pitchFamily="2" charset="-79"/>
                <a:cs typeface="Aharoni" pitchFamily="2" charset="-79"/>
              </a:rPr>
              <a:t> Ample time is allowed for completion</a:t>
            </a:r>
          </a:p>
          <a:p>
            <a:pPr>
              <a:buFont typeface="Arial" pitchFamily="34" charset="0"/>
              <a:buChar char="•"/>
            </a:pPr>
            <a:r>
              <a:rPr lang="en-US" sz="4000" b="1" dirty="0" smtClean="0">
                <a:latin typeface="Aharoni" pitchFamily="2" charset="-79"/>
                <a:cs typeface="Aharoni" pitchFamily="2" charset="-79"/>
              </a:rPr>
              <a:t> Scoring is determined before test is graded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381000"/>
            <a:ext cx="7734300" cy="1200329"/>
          </a:xfrm>
          <a:prstGeom prst="rect">
            <a:avLst/>
          </a:prstGeom>
          <a:noFill/>
        </p:spPr>
        <p:txBody>
          <a:bodyPr wrap="square" rtlCol="0">
            <a:spAutoFit/>
          </a:bodyPr>
          <a:lstStyle/>
          <a:p>
            <a:pPr algn="ctr"/>
            <a:r>
              <a:rPr lang="en-US" sz="5400" dirty="0" smtClean="0">
                <a:latin typeface="Aharoni" pitchFamily="2" charset="-79"/>
                <a:cs typeface="Aharoni" pitchFamily="2" charset="-79"/>
              </a:rPr>
              <a:t>Looking Closer</a:t>
            </a:r>
          </a:p>
          <a:p>
            <a:endParaRPr lang="en-US" dirty="0"/>
          </a:p>
        </p:txBody>
      </p:sp>
      <p:pic>
        <p:nvPicPr>
          <p:cNvPr id="2050" name="Picture 2" descr="C:\Users\Tracy\Dropbox\Palomar\STEM\test writing\images\questioning_mind_bronze_stand.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567131" y="1676400"/>
            <a:ext cx="4009739" cy="46624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381000"/>
            <a:ext cx="7734300" cy="1200329"/>
          </a:xfrm>
          <a:prstGeom prst="rect">
            <a:avLst/>
          </a:prstGeom>
          <a:noFill/>
        </p:spPr>
        <p:txBody>
          <a:bodyPr wrap="square" rtlCol="0">
            <a:spAutoFit/>
          </a:bodyPr>
          <a:lstStyle/>
          <a:p>
            <a:pPr algn="ctr"/>
            <a:r>
              <a:rPr lang="en-US" sz="5400" dirty="0" smtClean="0">
                <a:latin typeface="Aharoni" pitchFamily="2" charset="-79"/>
                <a:cs typeface="Aharoni" pitchFamily="2" charset="-79"/>
              </a:rPr>
              <a:t>Bloom’s Taxonomy</a:t>
            </a:r>
          </a:p>
          <a:p>
            <a:endParaRPr lang="en-US" dirty="0"/>
          </a:p>
        </p:txBody>
      </p:sp>
      <p:pic>
        <p:nvPicPr>
          <p:cNvPr id="1026" name="Picture 2" descr="C:\Users\Tracy\Dropbox\Palomar\STEM\test writing\images\fx_Bloom_New.jpg"/>
          <p:cNvPicPr>
            <a:picLocks noChangeAspect="1" noChangeArrowheads="1"/>
          </p:cNvPicPr>
          <p:nvPr/>
        </p:nvPicPr>
        <p:blipFill>
          <a:blip r:embed="rId3" cstate="print"/>
          <a:srcRect/>
          <a:stretch>
            <a:fillRect/>
          </a:stretch>
        </p:blipFill>
        <p:spPr bwMode="auto">
          <a:xfrm>
            <a:off x="1714500" y="1524000"/>
            <a:ext cx="5715000" cy="494215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9650" y="1676400"/>
            <a:ext cx="7124700" cy="707886"/>
          </a:xfrm>
          <a:prstGeom prst="rect">
            <a:avLst/>
          </a:prstGeom>
          <a:solidFill>
            <a:srgbClr val="FBEEC9">
              <a:alpha val="63000"/>
            </a:srgbClr>
          </a:solidFill>
          <a:ln>
            <a:solidFill>
              <a:schemeClr val="tx1"/>
            </a:solidFill>
          </a:ln>
        </p:spPr>
        <p:txBody>
          <a:bodyPr wrap="square" rtlCol="0">
            <a:spAutoFit/>
          </a:bodyPr>
          <a:lstStyle/>
          <a:p>
            <a:pPr algn="ctr">
              <a:buFont typeface="Arial" pitchFamily="34" charset="0"/>
              <a:buChar char="•"/>
            </a:pPr>
            <a:r>
              <a:rPr lang="en-US" sz="4000" b="1" dirty="0" smtClean="0">
                <a:latin typeface="Aharoni" pitchFamily="2" charset="-79"/>
                <a:cs typeface="Aharoni" pitchFamily="2" charset="-79"/>
              </a:rPr>
              <a:t> Recall of information</a:t>
            </a:r>
          </a:p>
        </p:txBody>
      </p:sp>
      <p:pic>
        <p:nvPicPr>
          <p:cNvPr id="4" name="Picture 2" descr="C:\Users\Tracy\Dropbox\Palomar\STEM\test writing\images\fx_Bloom_New.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714500" y="762000"/>
            <a:ext cx="5715000" cy="751153"/>
          </a:xfrm>
          <a:prstGeom prst="rect">
            <a:avLst/>
          </a:prstGeom>
          <a:noFill/>
        </p:spPr>
      </p:pic>
      <p:pic>
        <p:nvPicPr>
          <p:cNvPr id="8" name="Picture 2" descr="C:\Users\Tracy\Dropbox\Palomar\STEM\test writing\images\fx_Bloom_New.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714500" y="3248561"/>
            <a:ext cx="5715000" cy="1360753"/>
          </a:xfrm>
          <a:prstGeom prst="rect">
            <a:avLst/>
          </a:prstGeom>
          <a:noFill/>
        </p:spPr>
      </p:pic>
      <p:sp>
        <p:nvSpPr>
          <p:cNvPr id="9" name="TextBox 8"/>
          <p:cNvSpPr txBox="1"/>
          <p:nvPr/>
        </p:nvSpPr>
        <p:spPr>
          <a:xfrm>
            <a:off x="190500" y="5001161"/>
            <a:ext cx="8763000" cy="1323439"/>
          </a:xfrm>
          <a:prstGeom prst="rect">
            <a:avLst/>
          </a:prstGeom>
          <a:solidFill>
            <a:srgbClr val="FBEEC9">
              <a:alpha val="63000"/>
            </a:srgbClr>
          </a:solidFill>
          <a:ln>
            <a:solidFill>
              <a:schemeClr val="tx1"/>
            </a:solidFill>
          </a:ln>
        </p:spPr>
        <p:txBody>
          <a:bodyPr wrap="square" rtlCol="0">
            <a:spAutoFit/>
          </a:bodyPr>
          <a:lstStyle/>
          <a:p>
            <a:pPr algn="ctr">
              <a:buFont typeface="Arial" pitchFamily="34" charset="0"/>
              <a:buChar char="•"/>
            </a:pPr>
            <a:r>
              <a:rPr lang="en-US" sz="4000" b="1" dirty="0" smtClean="0">
                <a:latin typeface="Aharoni" pitchFamily="2" charset="-79"/>
                <a:cs typeface="Aharoni" pitchFamily="2" charset="-79"/>
              </a:rPr>
              <a:t> Interpretation</a:t>
            </a:r>
          </a:p>
          <a:p>
            <a:pPr algn="ctr">
              <a:buFont typeface="Arial" pitchFamily="34" charset="0"/>
              <a:buChar char="•"/>
            </a:pPr>
            <a:r>
              <a:rPr lang="en-US" sz="4000" b="1" dirty="0" smtClean="0">
                <a:latin typeface="Aharoni" pitchFamily="2" charset="-79"/>
                <a:cs typeface="Aharoni" pitchFamily="2" charset="-79"/>
              </a:rPr>
              <a:t>Grasping meaning</a:t>
            </a:r>
          </a:p>
        </p:txBody>
      </p:sp>
      <p:sp>
        <p:nvSpPr>
          <p:cNvPr id="10" name="Rectangle 9"/>
          <p:cNvSpPr/>
          <p:nvPr/>
        </p:nvSpPr>
        <p:spPr>
          <a:xfrm>
            <a:off x="1714500" y="3886200"/>
            <a:ext cx="5715000" cy="6858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9650" y="3962400"/>
            <a:ext cx="7124700" cy="1938992"/>
          </a:xfrm>
          <a:prstGeom prst="rect">
            <a:avLst/>
          </a:prstGeom>
          <a:solidFill>
            <a:srgbClr val="FBEEC9">
              <a:alpha val="63000"/>
            </a:srgbClr>
          </a:solidFill>
          <a:ln>
            <a:solidFill>
              <a:schemeClr val="tx1"/>
            </a:solidFill>
          </a:ln>
        </p:spPr>
        <p:txBody>
          <a:bodyPr wrap="square" rtlCol="0">
            <a:spAutoFit/>
          </a:bodyPr>
          <a:lstStyle/>
          <a:p>
            <a:pPr algn="ctr">
              <a:buFont typeface="Arial" pitchFamily="34" charset="0"/>
              <a:buChar char="•"/>
            </a:pPr>
            <a:r>
              <a:rPr lang="en-US" sz="4000" b="1" dirty="0" smtClean="0">
                <a:latin typeface="Aharoni" pitchFamily="2" charset="-79"/>
                <a:cs typeface="Aharoni" pitchFamily="2" charset="-79"/>
              </a:rPr>
              <a:t> Application of methods,  theories, and concepts </a:t>
            </a:r>
            <a:br>
              <a:rPr lang="en-US" sz="4000" b="1" dirty="0" smtClean="0">
                <a:latin typeface="Aharoni" pitchFamily="2" charset="-79"/>
                <a:cs typeface="Aharoni" pitchFamily="2" charset="-79"/>
              </a:rPr>
            </a:br>
            <a:r>
              <a:rPr lang="en-US" sz="4000" b="1" dirty="0" smtClean="0">
                <a:latin typeface="Aharoni" pitchFamily="2" charset="-79"/>
                <a:cs typeface="Aharoni" pitchFamily="2" charset="-79"/>
              </a:rPr>
              <a:t>to new situations</a:t>
            </a:r>
          </a:p>
        </p:txBody>
      </p:sp>
      <p:pic>
        <p:nvPicPr>
          <p:cNvPr id="4" name="Picture 2" descr="C:\Users\Tracy\Dropbox\Palomar\STEM\test writing\images\fx_Bloom_New.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714500" y="1219200"/>
            <a:ext cx="5715000" cy="1970353"/>
          </a:xfrm>
          <a:prstGeom prst="rect">
            <a:avLst/>
          </a:prstGeom>
          <a:noFill/>
        </p:spPr>
      </p:pic>
      <p:sp>
        <p:nvSpPr>
          <p:cNvPr id="7" name="Rectangle 6"/>
          <p:cNvSpPr/>
          <p:nvPr/>
        </p:nvSpPr>
        <p:spPr>
          <a:xfrm>
            <a:off x="1714500" y="1828800"/>
            <a:ext cx="5715000" cy="13716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9650" y="3962400"/>
            <a:ext cx="7124700" cy="1938992"/>
          </a:xfrm>
          <a:prstGeom prst="rect">
            <a:avLst/>
          </a:prstGeom>
          <a:solidFill>
            <a:srgbClr val="FBEEC9">
              <a:alpha val="63000"/>
            </a:srgbClr>
          </a:solidFill>
          <a:ln>
            <a:solidFill>
              <a:schemeClr val="tx1"/>
            </a:solidFill>
          </a:ln>
        </p:spPr>
        <p:txBody>
          <a:bodyPr wrap="square" rtlCol="0">
            <a:spAutoFit/>
          </a:bodyPr>
          <a:lstStyle/>
          <a:p>
            <a:pPr algn="ctr">
              <a:buFont typeface="Arial" pitchFamily="34" charset="0"/>
              <a:buChar char="•"/>
            </a:pPr>
            <a:r>
              <a:rPr lang="en-US" sz="4000" b="1" dirty="0" smtClean="0">
                <a:latin typeface="Aharoni" pitchFamily="2" charset="-79"/>
                <a:cs typeface="Aharoni" pitchFamily="2" charset="-79"/>
              </a:rPr>
              <a:t> Identification of patterns</a:t>
            </a:r>
          </a:p>
          <a:p>
            <a:pPr algn="ctr">
              <a:buFont typeface="Arial" pitchFamily="34" charset="0"/>
              <a:buChar char="•"/>
            </a:pPr>
            <a:r>
              <a:rPr lang="en-US" sz="4000" b="1" dirty="0" smtClean="0">
                <a:latin typeface="Aharoni" pitchFamily="2" charset="-79"/>
                <a:cs typeface="Aharoni" pitchFamily="2" charset="-79"/>
              </a:rPr>
              <a:t>Recognition of components and their relationships</a:t>
            </a:r>
          </a:p>
        </p:txBody>
      </p:sp>
      <p:pic>
        <p:nvPicPr>
          <p:cNvPr id="3" name="Picture 2" descr="C:\Users\Tracy\Dropbox\Palomar\STEM\test writing\images\fx_Bloom_New.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714500" y="990600"/>
            <a:ext cx="5715000" cy="2656153"/>
          </a:xfrm>
          <a:prstGeom prst="rect">
            <a:avLst/>
          </a:prstGeom>
          <a:noFill/>
        </p:spPr>
      </p:pic>
      <p:sp>
        <p:nvSpPr>
          <p:cNvPr id="4" name="Rectangle 3"/>
          <p:cNvSpPr/>
          <p:nvPr/>
        </p:nvSpPr>
        <p:spPr>
          <a:xfrm>
            <a:off x="1714500" y="1600200"/>
            <a:ext cx="5715000" cy="20574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3581400"/>
            <a:ext cx="8458200" cy="3170099"/>
          </a:xfrm>
          <a:prstGeom prst="rect">
            <a:avLst/>
          </a:prstGeom>
          <a:solidFill>
            <a:srgbClr val="FBEEC9">
              <a:alpha val="63000"/>
            </a:srgbClr>
          </a:solidFill>
          <a:ln>
            <a:solidFill>
              <a:schemeClr val="tx1"/>
            </a:solidFill>
          </a:ln>
        </p:spPr>
        <p:txBody>
          <a:bodyPr wrap="square" rtlCol="0">
            <a:spAutoFit/>
          </a:bodyPr>
          <a:lstStyle/>
          <a:p>
            <a:pPr algn="ctr">
              <a:buFont typeface="Arial" pitchFamily="34" charset="0"/>
              <a:buChar char="•"/>
            </a:pPr>
            <a:r>
              <a:rPr lang="en-US" sz="4000" b="1" dirty="0" smtClean="0">
                <a:latin typeface="Aharoni" pitchFamily="2" charset="-79"/>
                <a:cs typeface="Aharoni" pitchFamily="2" charset="-79"/>
              </a:rPr>
              <a:t> Make judgments</a:t>
            </a:r>
          </a:p>
          <a:p>
            <a:pPr algn="ctr">
              <a:buFont typeface="Arial" pitchFamily="34" charset="0"/>
              <a:buChar char="•"/>
            </a:pPr>
            <a:r>
              <a:rPr lang="en-US" sz="4000" b="1" dirty="0" smtClean="0">
                <a:latin typeface="Aharoni" pitchFamily="2" charset="-79"/>
                <a:cs typeface="Aharoni" pitchFamily="2" charset="-79"/>
              </a:rPr>
              <a:t>Assess value of ideas, theories</a:t>
            </a:r>
          </a:p>
          <a:p>
            <a:pPr algn="ctr">
              <a:buFont typeface="Arial" pitchFamily="34" charset="0"/>
              <a:buChar char="•"/>
            </a:pPr>
            <a:r>
              <a:rPr lang="en-US" sz="4000" b="1" dirty="0" smtClean="0">
                <a:latin typeface="Aharoni" pitchFamily="2" charset="-79"/>
                <a:cs typeface="Aharoni" pitchFamily="2" charset="-79"/>
              </a:rPr>
              <a:t>Compare &amp; discriminate between ideas</a:t>
            </a:r>
          </a:p>
          <a:p>
            <a:pPr algn="ctr">
              <a:buFont typeface="Arial" pitchFamily="34" charset="0"/>
              <a:buChar char="•"/>
            </a:pPr>
            <a:r>
              <a:rPr lang="en-US" sz="4000" b="1" dirty="0" smtClean="0">
                <a:latin typeface="Aharoni" pitchFamily="2" charset="-79"/>
                <a:cs typeface="Aharoni" pitchFamily="2" charset="-79"/>
              </a:rPr>
              <a:t>Evaluate data</a:t>
            </a:r>
          </a:p>
        </p:txBody>
      </p:sp>
      <p:pic>
        <p:nvPicPr>
          <p:cNvPr id="3" name="Picture 2" descr="C:\Users\Tracy\Dropbox\Palomar\STEM\test writing\images\fx_Bloom_New.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714500" y="152400"/>
            <a:ext cx="5715000" cy="3341953"/>
          </a:xfrm>
          <a:prstGeom prst="rect">
            <a:avLst/>
          </a:prstGeom>
          <a:noFill/>
        </p:spPr>
      </p:pic>
      <p:sp>
        <p:nvSpPr>
          <p:cNvPr id="4" name="Rectangle 3"/>
          <p:cNvSpPr/>
          <p:nvPr/>
        </p:nvSpPr>
        <p:spPr>
          <a:xfrm>
            <a:off x="1714500" y="838200"/>
            <a:ext cx="5715000" cy="2667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9650" y="4114800"/>
            <a:ext cx="7124700" cy="2554545"/>
          </a:xfrm>
          <a:prstGeom prst="rect">
            <a:avLst/>
          </a:prstGeom>
          <a:solidFill>
            <a:srgbClr val="FBEEC9">
              <a:alpha val="63000"/>
            </a:srgbClr>
          </a:solidFill>
          <a:ln>
            <a:solidFill>
              <a:schemeClr val="tx1"/>
            </a:solidFill>
          </a:ln>
        </p:spPr>
        <p:txBody>
          <a:bodyPr wrap="square" rtlCol="0">
            <a:spAutoFit/>
          </a:bodyPr>
          <a:lstStyle/>
          <a:p>
            <a:pPr algn="ctr">
              <a:buFont typeface="Arial" pitchFamily="34" charset="0"/>
              <a:buChar char="•"/>
            </a:pPr>
            <a:r>
              <a:rPr lang="en-US" sz="4000" b="1" dirty="0" smtClean="0">
                <a:latin typeface="Aharoni" pitchFamily="2" charset="-79"/>
                <a:cs typeface="Aharoni" pitchFamily="2" charset="-79"/>
              </a:rPr>
              <a:t> Generalize</a:t>
            </a:r>
          </a:p>
          <a:p>
            <a:pPr algn="ctr">
              <a:buFont typeface="Arial" pitchFamily="34" charset="0"/>
              <a:buChar char="•"/>
            </a:pPr>
            <a:r>
              <a:rPr lang="en-US" sz="4000" b="1" dirty="0" smtClean="0">
                <a:latin typeface="Aharoni" pitchFamily="2" charset="-79"/>
                <a:cs typeface="Aharoni" pitchFamily="2" charset="-79"/>
              </a:rPr>
              <a:t>Use old ideas to create new</a:t>
            </a:r>
          </a:p>
          <a:p>
            <a:pPr algn="ctr">
              <a:buFont typeface="Arial" pitchFamily="34" charset="0"/>
              <a:buChar char="•"/>
            </a:pPr>
            <a:r>
              <a:rPr lang="en-US" sz="4000" b="1" dirty="0" smtClean="0">
                <a:latin typeface="Aharoni" pitchFamily="2" charset="-79"/>
                <a:cs typeface="Aharoni" pitchFamily="2" charset="-79"/>
              </a:rPr>
              <a:t> Organize &amp; relate</a:t>
            </a:r>
          </a:p>
          <a:p>
            <a:pPr algn="ctr">
              <a:buFont typeface="Arial" pitchFamily="34" charset="0"/>
              <a:buChar char="•"/>
            </a:pPr>
            <a:r>
              <a:rPr lang="en-US" sz="4000" b="1" dirty="0" smtClean="0">
                <a:latin typeface="Aharoni" pitchFamily="2" charset="-79"/>
                <a:cs typeface="Aharoni" pitchFamily="2" charset="-79"/>
              </a:rPr>
              <a:t>Draw conclusions, predict</a:t>
            </a:r>
          </a:p>
        </p:txBody>
      </p:sp>
      <p:pic>
        <p:nvPicPr>
          <p:cNvPr id="3" name="Picture 2" descr="C:\Users\Tracy\Dropbox\Palomar\STEM\test writing\images\fx_Bloom_New.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714500" y="152400"/>
            <a:ext cx="5715000" cy="3875353"/>
          </a:xfrm>
          <a:prstGeom prst="rect">
            <a:avLst/>
          </a:prstGeom>
          <a:noFill/>
        </p:spPr>
      </p:pic>
      <p:sp>
        <p:nvSpPr>
          <p:cNvPr id="4" name="Rectangle 3"/>
          <p:cNvSpPr/>
          <p:nvPr/>
        </p:nvSpPr>
        <p:spPr>
          <a:xfrm>
            <a:off x="1714500" y="685800"/>
            <a:ext cx="5715000" cy="33528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304800"/>
            <a:ext cx="7734300" cy="1200329"/>
          </a:xfrm>
          <a:prstGeom prst="rect">
            <a:avLst/>
          </a:prstGeom>
          <a:noFill/>
        </p:spPr>
        <p:txBody>
          <a:bodyPr wrap="square" rtlCol="0">
            <a:spAutoFit/>
          </a:bodyPr>
          <a:lstStyle/>
          <a:p>
            <a:pPr algn="ctr"/>
            <a:r>
              <a:rPr lang="en-US" sz="5400" dirty="0" smtClean="0">
                <a:latin typeface="Aharoni" pitchFamily="2" charset="-79"/>
                <a:cs typeface="Aharoni" pitchFamily="2" charset="-79"/>
              </a:rPr>
              <a:t>The Value of Bloom’s</a:t>
            </a:r>
          </a:p>
          <a:p>
            <a:endParaRPr lang="en-US" dirty="0"/>
          </a:p>
        </p:txBody>
      </p:sp>
      <p:sp>
        <p:nvSpPr>
          <p:cNvPr id="3" name="TextBox 2"/>
          <p:cNvSpPr txBox="1"/>
          <p:nvPr/>
        </p:nvSpPr>
        <p:spPr>
          <a:xfrm>
            <a:off x="133350" y="6153090"/>
            <a:ext cx="8877300" cy="400110"/>
          </a:xfrm>
          <a:prstGeom prst="rect">
            <a:avLst/>
          </a:prstGeom>
          <a:solidFill>
            <a:srgbClr val="FBEEC9">
              <a:alpha val="63000"/>
            </a:srgbClr>
          </a:solidFill>
          <a:ln>
            <a:solidFill>
              <a:schemeClr val="tx1"/>
            </a:solidFill>
          </a:ln>
        </p:spPr>
        <p:txBody>
          <a:bodyPr wrap="square" rtlCol="0">
            <a:spAutoFit/>
          </a:bodyPr>
          <a:lstStyle/>
          <a:p>
            <a:pPr algn="ctr"/>
            <a:r>
              <a:rPr lang="en-US" sz="2000" b="1" dirty="0" smtClean="0">
                <a:latin typeface="Aharoni" pitchFamily="2" charset="-79"/>
                <a:cs typeface="Aharoni" pitchFamily="2" charset="-79"/>
                <a:hlinkClick r:id="rId3"/>
              </a:rPr>
              <a:t>http://www.learnnc.org/lp/media/articles/bloom0405-3/bloompix.html</a:t>
            </a:r>
            <a:endParaRPr lang="en-US" sz="4000" b="1" dirty="0" smtClean="0">
              <a:latin typeface="Aharoni" pitchFamily="2" charset="-79"/>
              <a:cs typeface="Aharoni" pitchFamily="2" charset="-79"/>
            </a:endParaRPr>
          </a:p>
        </p:txBody>
      </p:sp>
      <p:pic>
        <p:nvPicPr>
          <p:cNvPr id="8194" name="Picture 2" descr="http://www.learnnc.org/lp/media/articles/bloom0405-3/bloompix_files/navigation_data/breakerboys.jpg"/>
          <p:cNvPicPr>
            <a:picLocks noChangeAspect="1" noChangeArrowheads="1"/>
          </p:cNvPicPr>
          <p:nvPr/>
        </p:nvPicPr>
        <p:blipFill>
          <a:blip r:embed="rId4" cstate="print"/>
          <a:srcRect/>
          <a:stretch>
            <a:fillRect/>
          </a:stretch>
        </p:blipFill>
        <p:spPr bwMode="auto">
          <a:xfrm>
            <a:off x="2781300" y="1447800"/>
            <a:ext cx="3581400" cy="437052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learnnc.org/lp/media/articles/bloom0405-3/bloompix_files/navigation_data/breakerboys.jpg"/>
          <p:cNvPicPr>
            <a:picLocks noChangeAspect="1" noChangeArrowheads="1"/>
          </p:cNvPicPr>
          <p:nvPr/>
        </p:nvPicPr>
        <p:blipFill>
          <a:blip r:embed="rId3" cstate="print"/>
          <a:srcRect/>
          <a:stretch>
            <a:fillRect/>
          </a:stretch>
        </p:blipFill>
        <p:spPr bwMode="auto">
          <a:xfrm>
            <a:off x="228600" y="2010905"/>
            <a:ext cx="2324100" cy="2836191"/>
          </a:xfrm>
          <a:prstGeom prst="rect">
            <a:avLst/>
          </a:prstGeom>
          <a:noFill/>
        </p:spPr>
      </p:pic>
      <p:sp>
        <p:nvSpPr>
          <p:cNvPr id="3" name="Rectangle 2"/>
          <p:cNvSpPr/>
          <p:nvPr/>
        </p:nvSpPr>
        <p:spPr>
          <a:xfrm>
            <a:off x="2781300" y="751344"/>
            <a:ext cx="6172200" cy="2246769"/>
          </a:xfrm>
          <a:prstGeom prst="rect">
            <a:avLst/>
          </a:prstGeom>
          <a:ln>
            <a:solidFill>
              <a:schemeClr val="tx1"/>
            </a:solidFill>
          </a:ln>
        </p:spPr>
        <p:txBody>
          <a:bodyPr wrap="square">
            <a:spAutoFit/>
          </a:bodyPr>
          <a:lstStyle/>
          <a:p>
            <a:r>
              <a:rPr lang="en-US" sz="2800" b="1" dirty="0" smtClean="0">
                <a:latin typeface="+mj-lt"/>
              </a:rPr>
              <a:t>Level 1. Remembering </a:t>
            </a:r>
          </a:p>
          <a:p>
            <a:r>
              <a:rPr lang="en-US" sz="2800" b="1" dirty="0" smtClean="0"/>
              <a:t>When was this picture taken? </a:t>
            </a:r>
          </a:p>
          <a:p>
            <a:r>
              <a:rPr lang="en-US" sz="2800" b="1" dirty="0" smtClean="0"/>
              <a:t>Where was this picture taken?</a:t>
            </a:r>
            <a:r>
              <a:rPr lang="en-US" sz="2800" dirty="0" smtClean="0"/>
              <a:t/>
            </a:r>
            <a:br>
              <a:rPr lang="en-US" sz="2800" dirty="0" smtClean="0"/>
            </a:br>
            <a:endParaRPr lang="en-US" sz="2800" dirty="0" smtClean="0"/>
          </a:p>
          <a:p>
            <a:r>
              <a:rPr lang="en-US" sz="2800" b="1" dirty="0" smtClean="0">
                <a:latin typeface="+mj-lt"/>
              </a:rPr>
              <a:t>Question cues:  </a:t>
            </a:r>
            <a:r>
              <a:rPr lang="en-US" sz="2800" b="1" dirty="0" smtClean="0"/>
              <a:t>List, define, tell, label</a:t>
            </a:r>
            <a:endParaRPr lang="en-US" sz="2800" b="1" dirty="0"/>
          </a:p>
        </p:txBody>
      </p:sp>
      <p:sp>
        <p:nvSpPr>
          <p:cNvPr id="4" name="Rectangle 3"/>
          <p:cNvSpPr/>
          <p:nvPr/>
        </p:nvSpPr>
        <p:spPr>
          <a:xfrm>
            <a:off x="2781300" y="3494544"/>
            <a:ext cx="6172200" cy="2677656"/>
          </a:xfrm>
          <a:prstGeom prst="rect">
            <a:avLst/>
          </a:prstGeom>
          <a:ln>
            <a:solidFill>
              <a:schemeClr val="tx1"/>
            </a:solidFill>
          </a:ln>
        </p:spPr>
        <p:txBody>
          <a:bodyPr wrap="square">
            <a:spAutoFit/>
          </a:bodyPr>
          <a:lstStyle/>
          <a:p>
            <a:r>
              <a:rPr lang="en-US" sz="2800" b="1" dirty="0" smtClean="0">
                <a:latin typeface="+mj-lt"/>
              </a:rPr>
              <a:t>Level 2. Understanding </a:t>
            </a:r>
          </a:p>
          <a:p>
            <a:r>
              <a:rPr lang="en-US" sz="2800" b="1" dirty="0" smtClean="0"/>
              <a:t>What is happening in this picture? </a:t>
            </a:r>
          </a:p>
          <a:p>
            <a:r>
              <a:rPr lang="en-US" sz="2800" b="1" dirty="0" smtClean="0"/>
              <a:t>Why are these boys dressed like this?</a:t>
            </a:r>
            <a:r>
              <a:rPr lang="en-US" sz="2800" dirty="0" smtClean="0"/>
              <a:t/>
            </a:r>
            <a:br>
              <a:rPr lang="en-US" sz="2800" dirty="0" smtClean="0"/>
            </a:br>
            <a:endParaRPr lang="en-US" sz="2800" dirty="0" smtClean="0"/>
          </a:p>
          <a:p>
            <a:r>
              <a:rPr lang="en-US" sz="2800" b="1" dirty="0" smtClean="0">
                <a:latin typeface="+mj-lt"/>
              </a:rPr>
              <a:t>Question cues:  </a:t>
            </a:r>
            <a:r>
              <a:rPr lang="en-US" sz="2800" b="1" dirty="0" smtClean="0"/>
              <a:t>Describe, name, identify, discuss</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00" y="533400"/>
            <a:ext cx="7239000" cy="3693319"/>
          </a:xfrm>
          <a:prstGeom prst="rect">
            <a:avLst/>
          </a:prstGeom>
          <a:noFill/>
        </p:spPr>
        <p:txBody>
          <a:bodyPr wrap="square" rtlCol="0">
            <a:spAutoFit/>
          </a:bodyPr>
          <a:lstStyle/>
          <a:p>
            <a:pPr algn="ctr"/>
            <a:r>
              <a:rPr lang="en-US" sz="5400" dirty="0" smtClean="0">
                <a:latin typeface="Aharoni" pitchFamily="2" charset="-79"/>
                <a:cs typeface="Aharoni" pitchFamily="2" charset="-79"/>
              </a:rPr>
              <a:t>Many of us have </a:t>
            </a:r>
          </a:p>
          <a:p>
            <a:pPr algn="ctr"/>
            <a:r>
              <a:rPr lang="en-US" sz="5400" dirty="0" smtClean="0">
                <a:latin typeface="Aharoni" pitchFamily="2" charset="-79"/>
                <a:cs typeface="Aharoni" pitchFamily="2" charset="-79"/>
              </a:rPr>
              <a:t>no formal training</a:t>
            </a:r>
          </a:p>
          <a:p>
            <a:pPr algn="ctr"/>
            <a:r>
              <a:rPr lang="en-US" sz="5400" dirty="0" smtClean="0">
                <a:latin typeface="Aharoni" pitchFamily="2" charset="-79"/>
                <a:cs typeface="Aharoni" pitchFamily="2" charset="-79"/>
              </a:rPr>
              <a:t>in designing assessments.</a:t>
            </a:r>
          </a:p>
          <a:p>
            <a:endParaRPr lang="en-US" dirty="0"/>
          </a:p>
        </p:txBody>
      </p:sp>
      <p:pic>
        <p:nvPicPr>
          <p:cNvPr id="2051" name="Picture 3" descr="C:\Users\TrackyJ\Dropbox\Palomar\STEM\test writing\images\examining a test.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684856" y="4191000"/>
            <a:ext cx="3774289" cy="2209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learnnc.org/lp/media/articles/bloom0405-3/bloompix_files/navigation_data/breakerboys.jpg"/>
          <p:cNvPicPr>
            <a:picLocks noChangeAspect="1" noChangeArrowheads="1"/>
          </p:cNvPicPr>
          <p:nvPr/>
        </p:nvPicPr>
        <p:blipFill>
          <a:blip r:embed="rId3" cstate="print"/>
          <a:srcRect/>
          <a:stretch>
            <a:fillRect/>
          </a:stretch>
        </p:blipFill>
        <p:spPr bwMode="auto">
          <a:xfrm>
            <a:off x="228600" y="2010905"/>
            <a:ext cx="2324100" cy="2836191"/>
          </a:xfrm>
          <a:prstGeom prst="rect">
            <a:avLst/>
          </a:prstGeom>
          <a:noFill/>
        </p:spPr>
      </p:pic>
      <p:sp>
        <p:nvSpPr>
          <p:cNvPr id="3" name="Rectangle 2"/>
          <p:cNvSpPr/>
          <p:nvPr/>
        </p:nvSpPr>
        <p:spPr>
          <a:xfrm>
            <a:off x="2667000" y="1443841"/>
            <a:ext cx="6172200" cy="3970318"/>
          </a:xfrm>
          <a:prstGeom prst="rect">
            <a:avLst/>
          </a:prstGeom>
          <a:ln>
            <a:solidFill>
              <a:schemeClr val="tx1"/>
            </a:solidFill>
          </a:ln>
        </p:spPr>
        <p:txBody>
          <a:bodyPr wrap="square">
            <a:spAutoFit/>
          </a:bodyPr>
          <a:lstStyle/>
          <a:p>
            <a:r>
              <a:rPr lang="en-US" sz="2800" b="1" dirty="0" smtClean="0">
                <a:latin typeface="+mj-lt"/>
              </a:rPr>
              <a:t>Level 3. Applying</a:t>
            </a:r>
          </a:p>
          <a:p>
            <a:r>
              <a:rPr lang="en-US" sz="2800" b="1" dirty="0" smtClean="0"/>
              <a:t>How would you describe the photograph to others? </a:t>
            </a:r>
            <a:br>
              <a:rPr lang="en-US" sz="2800" b="1" dirty="0" smtClean="0"/>
            </a:br>
            <a:endParaRPr lang="en-US" sz="2800" b="1" dirty="0" smtClean="0"/>
          </a:p>
          <a:p>
            <a:r>
              <a:rPr lang="en-US" sz="2800" b="1" dirty="0" smtClean="0"/>
              <a:t>What caption would you write for this photograph (say, in a newspaper)?</a:t>
            </a:r>
            <a:r>
              <a:rPr lang="en-US" sz="2800" dirty="0" smtClean="0"/>
              <a:t/>
            </a:r>
            <a:br>
              <a:rPr lang="en-US" sz="2800" dirty="0" smtClean="0"/>
            </a:br>
            <a:endParaRPr lang="en-US" sz="2800" dirty="0" smtClean="0"/>
          </a:p>
          <a:p>
            <a:r>
              <a:rPr lang="en-US" sz="2800" b="1" dirty="0" smtClean="0">
                <a:latin typeface="+mj-lt"/>
              </a:rPr>
              <a:t>Question cues:  </a:t>
            </a:r>
            <a:r>
              <a:rPr lang="en-US" sz="2800" b="1" dirty="0" smtClean="0"/>
              <a:t>Modify, solve, change, explain</a:t>
            </a:r>
            <a:endParaRPr lang="en-US" sz="2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443841"/>
            <a:ext cx="6172200" cy="3970318"/>
          </a:xfrm>
          <a:prstGeom prst="rect">
            <a:avLst/>
          </a:prstGeom>
          <a:ln>
            <a:solidFill>
              <a:schemeClr val="tx1"/>
            </a:solidFill>
          </a:ln>
        </p:spPr>
        <p:txBody>
          <a:bodyPr wrap="square">
            <a:spAutoFit/>
          </a:bodyPr>
          <a:lstStyle/>
          <a:p>
            <a:r>
              <a:rPr lang="en-US" sz="2800" b="1" dirty="0" smtClean="0">
                <a:latin typeface="+mj-lt"/>
              </a:rPr>
              <a:t>Level 4. Analyzing</a:t>
            </a:r>
          </a:p>
          <a:p>
            <a:r>
              <a:rPr lang="en-US" sz="2800" b="1" dirty="0" smtClean="0"/>
              <a:t>Why are these boys here and not in school? </a:t>
            </a:r>
            <a:br>
              <a:rPr lang="en-US" sz="2800" b="1" dirty="0" smtClean="0"/>
            </a:br>
            <a:endParaRPr lang="en-US" sz="2800" b="1" dirty="0" smtClean="0"/>
          </a:p>
          <a:p>
            <a:r>
              <a:rPr lang="en-US" sz="2800" b="1" dirty="0" smtClean="0"/>
              <a:t>What do you know about their lives based on this photo?</a:t>
            </a:r>
            <a:r>
              <a:rPr lang="en-US" sz="2800" dirty="0" smtClean="0"/>
              <a:t/>
            </a:r>
            <a:br>
              <a:rPr lang="en-US" sz="2800" dirty="0" smtClean="0"/>
            </a:br>
            <a:endParaRPr lang="en-US" sz="2800" dirty="0" smtClean="0"/>
          </a:p>
          <a:p>
            <a:r>
              <a:rPr lang="en-US" sz="2800" b="1" dirty="0" smtClean="0">
                <a:latin typeface="+mj-lt"/>
              </a:rPr>
              <a:t>Question cues:  </a:t>
            </a:r>
            <a:r>
              <a:rPr lang="en-US" sz="2800" b="1" dirty="0" smtClean="0"/>
              <a:t>Analyze, separate, compare, contrast</a:t>
            </a:r>
            <a:endParaRPr lang="en-US" sz="2800" b="1" dirty="0"/>
          </a:p>
        </p:txBody>
      </p:sp>
      <p:pic>
        <p:nvPicPr>
          <p:cNvPr id="3" name="Picture 2" descr="http://www.learnnc.org/lp/media/articles/bloom0405-3/bloompix_files/navigation_data/breakerboys.jpg"/>
          <p:cNvPicPr>
            <a:picLocks noChangeAspect="1" noChangeArrowheads="1"/>
          </p:cNvPicPr>
          <p:nvPr/>
        </p:nvPicPr>
        <p:blipFill>
          <a:blip r:embed="rId3" cstate="print"/>
          <a:srcRect/>
          <a:stretch>
            <a:fillRect/>
          </a:stretch>
        </p:blipFill>
        <p:spPr bwMode="auto">
          <a:xfrm>
            <a:off x="228600" y="2010905"/>
            <a:ext cx="2324100" cy="283619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learnnc.org/lp/media/articles/bloom0405-3/bloompix_files/navigation_data/breakerboys.jpg"/>
          <p:cNvPicPr>
            <a:picLocks noChangeAspect="1" noChangeArrowheads="1"/>
          </p:cNvPicPr>
          <p:nvPr/>
        </p:nvPicPr>
        <p:blipFill>
          <a:blip r:embed="rId3" cstate="print"/>
          <a:srcRect/>
          <a:stretch>
            <a:fillRect/>
          </a:stretch>
        </p:blipFill>
        <p:spPr bwMode="auto">
          <a:xfrm>
            <a:off x="228600" y="2010905"/>
            <a:ext cx="2324100" cy="2836191"/>
          </a:xfrm>
          <a:prstGeom prst="rect">
            <a:avLst/>
          </a:prstGeom>
          <a:noFill/>
        </p:spPr>
      </p:pic>
      <p:sp>
        <p:nvSpPr>
          <p:cNvPr id="3" name="Rectangle 2"/>
          <p:cNvSpPr/>
          <p:nvPr/>
        </p:nvSpPr>
        <p:spPr>
          <a:xfrm>
            <a:off x="2819400" y="1012954"/>
            <a:ext cx="5791200" cy="4832092"/>
          </a:xfrm>
          <a:prstGeom prst="rect">
            <a:avLst/>
          </a:prstGeom>
          <a:ln>
            <a:solidFill>
              <a:schemeClr val="tx1"/>
            </a:solidFill>
          </a:ln>
        </p:spPr>
        <p:txBody>
          <a:bodyPr wrap="square">
            <a:spAutoFit/>
          </a:bodyPr>
          <a:lstStyle/>
          <a:p>
            <a:r>
              <a:rPr lang="en-US" sz="2800" b="1" dirty="0" smtClean="0">
                <a:latin typeface="+mj-lt"/>
              </a:rPr>
              <a:t>Level 5. Evaluating </a:t>
            </a:r>
          </a:p>
          <a:p>
            <a:r>
              <a:rPr lang="en-US" sz="2800" b="1" dirty="0" smtClean="0"/>
              <a:t>What is the significance of this photo for the time period depicted? </a:t>
            </a:r>
            <a:br>
              <a:rPr lang="en-US" sz="2800" b="1" dirty="0" smtClean="0"/>
            </a:br>
            <a:endParaRPr lang="en-US" sz="2800" b="1" dirty="0" smtClean="0"/>
          </a:p>
          <a:p>
            <a:r>
              <a:rPr lang="en-US" sz="2800" b="1" dirty="0" smtClean="0"/>
              <a:t>Compare this photo with one of three boys from today of the same age. How are their lives similar? How are they different?</a:t>
            </a:r>
            <a:r>
              <a:rPr lang="en-US" sz="2800" dirty="0" smtClean="0"/>
              <a:t/>
            </a:r>
            <a:br>
              <a:rPr lang="en-US" sz="2800" dirty="0" smtClean="0"/>
            </a:br>
            <a:endParaRPr lang="en-US" sz="2800" dirty="0" smtClean="0"/>
          </a:p>
          <a:p>
            <a:r>
              <a:rPr lang="en-US" sz="2800" b="1" dirty="0" smtClean="0">
                <a:latin typeface="+mj-lt"/>
              </a:rPr>
              <a:t>Question cues:  </a:t>
            </a:r>
            <a:r>
              <a:rPr lang="en-US" sz="2800" b="1" dirty="0" smtClean="0"/>
              <a:t>Give opinion, criticize, discriminate, summarize</a:t>
            </a:r>
            <a:endParaRPr lang="en-US" sz="2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learnnc.org/lp/media/articles/bloom0405-3/bloompix_files/navigation_data/breakerboys.jpg"/>
          <p:cNvPicPr>
            <a:picLocks noChangeAspect="1" noChangeArrowheads="1"/>
          </p:cNvPicPr>
          <p:nvPr/>
        </p:nvPicPr>
        <p:blipFill>
          <a:blip r:embed="rId3" cstate="print"/>
          <a:srcRect/>
          <a:stretch>
            <a:fillRect/>
          </a:stretch>
        </p:blipFill>
        <p:spPr bwMode="auto">
          <a:xfrm>
            <a:off x="228600" y="850790"/>
            <a:ext cx="2324100" cy="2836191"/>
          </a:xfrm>
          <a:prstGeom prst="rect">
            <a:avLst/>
          </a:prstGeom>
          <a:noFill/>
        </p:spPr>
      </p:pic>
      <p:sp>
        <p:nvSpPr>
          <p:cNvPr id="3" name="Rectangle 2"/>
          <p:cNvSpPr/>
          <p:nvPr/>
        </p:nvSpPr>
        <p:spPr>
          <a:xfrm>
            <a:off x="2667000" y="499170"/>
            <a:ext cx="6248400" cy="3539430"/>
          </a:xfrm>
          <a:prstGeom prst="rect">
            <a:avLst/>
          </a:prstGeom>
          <a:ln>
            <a:solidFill>
              <a:schemeClr val="tx1"/>
            </a:solidFill>
          </a:ln>
        </p:spPr>
        <p:txBody>
          <a:bodyPr wrap="square">
            <a:spAutoFit/>
          </a:bodyPr>
          <a:lstStyle/>
          <a:p>
            <a:r>
              <a:rPr lang="en-US" sz="2800" b="1" dirty="0" smtClean="0">
                <a:latin typeface="+mj-lt"/>
              </a:rPr>
              <a:t>Level 6. Creating </a:t>
            </a:r>
          </a:p>
          <a:p>
            <a:r>
              <a:rPr lang="en-US" sz="2800" b="1" dirty="0" smtClean="0"/>
              <a:t>What might these boys say about their work in an interview setting? </a:t>
            </a:r>
            <a:br>
              <a:rPr lang="en-US" sz="2800" b="1" dirty="0" smtClean="0"/>
            </a:br>
            <a:endParaRPr lang="en-US" sz="2800" b="1" dirty="0" smtClean="0"/>
          </a:p>
          <a:p>
            <a:r>
              <a:rPr lang="en-US" sz="2800" b="1" dirty="0" smtClean="0"/>
              <a:t>What might they say about their future?</a:t>
            </a:r>
            <a:r>
              <a:rPr lang="en-US" sz="2800" dirty="0" smtClean="0"/>
              <a:t/>
            </a:r>
            <a:br>
              <a:rPr lang="en-US" sz="2800" dirty="0" smtClean="0"/>
            </a:br>
            <a:endParaRPr lang="en-US" sz="2800" dirty="0" smtClean="0"/>
          </a:p>
          <a:p>
            <a:r>
              <a:rPr lang="en-US" sz="2800" b="1" dirty="0" smtClean="0">
                <a:latin typeface="+mj-lt"/>
              </a:rPr>
              <a:t>Question cues: </a:t>
            </a:r>
            <a:r>
              <a:rPr lang="en-US" sz="2800" b="1" dirty="0" smtClean="0"/>
              <a:t>Create, construct, plan, role-play</a:t>
            </a:r>
            <a:endParaRPr lang="en-US" sz="2800" b="1" dirty="0"/>
          </a:p>
        </p:txBody>
      </p:sp>
      <p:sp>
        <p:nvSpPr>
          <p:cNvPr id="4" name="Rectangle 3"/>
          <p:cNvSpPr/>
          <p:nvPr/>
        </p:nvSpPr>
        <p:spPr>
          <a:xfrm>
            <a:off x="228600" y="5029200"/>
            <a:ext cx="8610600" cy="1323439"/>
          </a:xfrm>
          <a:prstGeom prst="rect">
            <a:avLst/>
          </a:prstGeom>
        </p:spPr>
        <p:txBody>
          <a:bodyPr wrap="square">
            <a:spAutoFit/>
          </a:bodyPr>
          <a:lstStyle/>
          <a:p>
            <a:r>
              <a:rPr lang="en-US" sz="2000" b="1" dirty="0" smtClean="0"/>
              <a:t>The photograph "Coal Breaker Boys" was taken in Kingston, Pennsylvania, between 1890 and 1910. It is available in the American Memory Collection </a:t>
            </a:r>
            <a:r>
              <a:rPr lang="en-US" sz="2000" b="1" dirty="0" smtClean="0">
                <a:hlinkClick r:id="rId4"/>
              </a:rPr>
              <a:t>Touring Turn-of-the-Century America: Photographs from the Detroit Publishing Company, 1880-1920</a:t>
            </a:r>
            <a:r>
              <a:rPr lang="en-US" sz="2000" b="1" dirty="0" smtClean="0"/>
              <a:t>, from the Library of Congress.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381000"/>
            <a:ext cx="7734300" cy="923330"/>
          </a:xfrm>
          <a:prstGeom prst="rect">
            <a:avLst/>
          </a:prstGeom>
          <a:noFill/>
        </p:spPr>
        <p:txBody>
          <a:bodyPr wrap="square" rtlCol="0">
            <a:spAutoFit/>
          </a:bodyPr>
          <a:lstStyle/>
          <a:p>
            <a:pPr algn="ctr"/>
            <a:r>
              <a:rPr lang="en-US" sz="5400" dirty="0" smtClean="0">
                <a:latin typeface="Aharoni" pitchFamily="2" charset="-79"/>
                <a:cs typeface="Aharoni" pitchFamily="2" charset="-79"/>
              </a:rPr>
              <a:t>Using Bloom’s</a:t>
            </a:r>
            <a:endParaRPr lang="en-US" dirty="0"/>
          </a:p>
        </p:txBody>
      </p:sp>
      <p:sp>
        <p:nvSpPr>
          <p:cNvPr id="3" name="TextBox 2"/>
          <p:cNvSpPr txBox="1"/>
          <p:nvPr/>
        </p:nvSpPr>
        <p:spPr>
          <a:xfrm>
            <a:off x="1390650" y="1343561"/>
            <a:ext cx="6362700" cy="1323439"/>
          </a:xfrm>
          <a:prstGeom prst="rect">
            <a:avLst/>
          </a:prstGeom>
          <a:solidFill>
            <a:srgbClr val="FBEEC9">
              <a:alpha val="63000"/>
            </a:srgbClr>
          </a:solidFill>
          <a:ln>
            <a:solidFill>
              <a:schemeClr val="tx1"/>
            </a:solidFill>
          </a:ln>
        </p:spPr>
        <p:txBody>
          <a:bodyPr wrap="square" rtlCol="0">
            <a:spAutoFit/>
          </a:bodyPr>
          <a:lstStyle/>
          <a:p>
            <a:pPr>
              <a:buFont typeface="Arial" pitchFamily="34" charset="0"/>
              <a:buChar char="•"/>
            </a:pPr>
            <a:r>
              <a:rPr lang="en-US" sz="4000" b="1" dirty="0" smtClean="0">
                <a:latin typeface="Aharoni" pitchFamily="2" charset="-79"/>
                <a:cs typeface="Aharoni" pitchFamily="2" charset="-79"/>
              </a:rPr>
              <a:t> Verb lists</a:t>
            </a:r>
          </a:p>
          <a:p>
            <a:pPr>
              <a:buFont typeface="Arial" pitchFamily="34" charset="0"/>
              <a:buChar char="•"/>
            </a:pPr>
            <a:r>
              <a:rPr lang="en-US" sz="4000" b="1" dirty="0" smtClean="0">
                <a:latin typeface="Aharoni" pitchFamily="2" charset="-79"/>
                <a:cs typeface="Aharoni" pitchFamily="2" charset="-79"/>
              </a:rPr>
              <a:t> “Question frames”</a:t>
            </a:r>
          </a:p>
        </p:txBody>
      </p:sp>
      <p:pic>
        <p:nvPicPr>
          <p:cNvPr id="1026" name="Picture 2" descr="C:\Users\Tracy\Dropbox\Palomar\STEM\test writing\images\bloom-verbs.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536341" y="2895601"/>
            <a:ext cx="6071318" cy="36575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304800"/>
            <a:ext cx="7734300" cy="923330"/>
          </a:xfrm>
          <a:prstGeom prst="rect">
            <a:avLst/>
          </a:prstGeom>
          <a:noFill/>
        </p:spPr>
        <p:txBody>
          <a:bodyPr wrap="square" rtlCol="0">
            <a:spAutoFit/>
          </a:bodyPr>
          <a:lstStyle/>
          <a:p>
            <a:pPr algn="ctr"/>
            <a:r>
              <a:rPr lang="en-US" sz="5400" dirty="0" smtClean="0">
                <a:latin typeface="Aharoni" pitchFamily="2" charset="-79"/>
                <a:cs typeface="Aharoni" pitchFamily="2" charset="-79"/>
              </a:rPr>
              <a:t>Verb Lists</a:t>
            </a:r>
            <a:endParaRPr lang="en-US" dirty="0"/>
          </a:p>
        </p:txBody>
      </p:sp>
      <p:pic>
        <p:nvPicPr>
          <p:cNvPr id="1026" name="Picture 2" descr="C:\Users\Tracy\Dropbox\Palomar\STEM\test writing\images\Bloom's One page.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952500" y="1219200"/>
            <a:ext cx="7239000" cy="547999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152400"/>
            <a:ext cx="7734300" cy="923330"/>
          </a:xfrm>
          <a:prstGeom prst="rect">
            <a:avLst/>
          </a:prstGeom>
          <a:noFill/>
        </p:spPr>
        <p:txBody>
          <a:bodyPr wrap="square" rtlCol="0">
            <a:spAutoFit/>
          </a:bodyPr>
          <a:lstStyle/>
          <a:p>
            <a:pPr algn="ctr"/>
            <a:r>
              <a:rPr lang="en-US" sz="5400" dirty="0" smtClean="0">
                <a:latin typeface="Aharoni" pitchFamily="2" charset="-79"/>
                <a:cs typeface="Aharoni" pitchFamily="2" charset="-79"/>
              </a:rPr>
              <a:t>Verb Lists</a:t>
            </a:r>
            <a:endParaRPr lang="en-US" dirty="0"/>
          </a:p>
        </p:txBody>
      </p:sp>
      <p:pic>
        <p:nvPicPr>
          <p:cNvPr id="2050" name="Picture 2" descr="C:\Users\Tracy\Dropbox\Palomar\STEM\test writing\images\bloom's verbs math.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28600" y="1143000"/>
            <a:ext cx="4605981" cy="3513841"/>
          </a:xfrm>
          <a:prstGeom prst="rect">
            <a:avLst/>
          </a:prstGeom>
          <a:noFill/>
        </p:spPr>
      </p:pic>
      <p:pic>
        <p:nvPicPr>
          <p:cNvPr id="2051" name="Picture 3" descr="C:\Users\Tracy\Dropbox\Palomar\STEM\test writing\images\Bloom's verbs science.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5029200" y="2209800"/>
            <a:ext cx="3853793" cy="4191000"/>
          </a:xfrm>
          <a:prstGeom prst="rect">
            <a:avLst/>
          </a:prstGeom>
          <a:noFill/>
        </p:spPr>
      </p:pic>
      <p:sp>
        <p:nvSpPr>
          <p:cNvPr id="5" name="TextBox 4"/>
          <p:cNvSpPr txBox="1"/>
          <p:nvPr/>
        </p:nvSpPr>
        <p:spPr>
          <a:xfrm>
            <a:off x="1295400" y="4800600"/>
            <a:ext cx="2324100" cy="707886"/>
          </a:xfrm>
          <a:prstGeom prst="rect">
            <a:avLst/>
          </a:prstGeom>
          <a:noFill/>
        </p:spPr>
        <p:txBody>
          <a:bodyPr wrap="square" rtlCol="0">
            <a:spAutoFit/>
          </a:bodyPr>
          <a:lstStyle/>
          <a:p>
            <a:pPr algn="ctr"/>
            <a:r>
              <a:rPr lang="en-US" sz="4000" dirty="0" smtClean="0">
                <a:latin typeface="Aharoni" pitchFamily="2" charset="-79"/>
                <a:cs typeface="Aharoni" pitchFamily="2" charset="-79"/>
              </a:rPr>
              <a:t>Math</a:t>
            </a:r>
            <a:endParaRPr lang="en-US" sz="4000" dirty="0"/>
          </a:p>
        </p:txBody>
      </p:sp>
      <p:sp>
        <p:nvSpPr>
          <p:cNvPr id="6" name="TextBox 5"/>
          <p:cNvSpPr txBox="1"/>
          <p:nvPr/>
        </p:nvSpPr>
        <p:spPr>
          <a:xfrm>
            <a:off x="5867400" y="1524000"/>
            <a:ext cx="2324100" cy="707886"/>
          </a:xfrm>
          <a:prstGeom prst="rect">
            <a:avLst/>
          </a:prstGeom>
          <a:noFill/>
        </p:spPr>
        <p:txBody>
          <a:bodyPr wrap="square" rtlCol="0">
            <a:spAutoFit/>
          </a:bodyPr>
          <a:lstStyle/>
          <a:p>
            <a:pPr algn="ctr"/>
            <a:r>
              <a:rPr lang="en-US" sz="4000" dirty="0" smtClean="0">
                <a:latin typeface="Aharoni" pitchFamily="2" charset="-79"/>
                <a:cs typeface="Aharoni" pitchFamily="2" charset="-79"/>
              </a:rPr>
              <a:t>Science</a:t>
            </a:r>
            <a:endParaRPr lang="en-US"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304800"/>
            <a:ext cx="7734300" cy="923330"/>
          </a:xfrm>
          <a:prstGeom prst="rect">
            <a:avLst/>
          </a:prstGeom>
          <a:noFill/>
        </p:spPr>
        <p:txBody>
          <a:bodyPr wrap="square" rtlCol="0">
            <a:spAutoFit/>
          </a:bodyPr>
          <a:lstStyle/>
          <a:p>
            <a:pPr algn="ctr"/>
            <a:r>
              <a:rPr lang="en-US" sz="5400" dirty="0" smtClean="0">
                <a:latin typeface="Aharoni" pitchFamily="2" charset="-79"/>
                <a:cs typeface="Aharoni" pitchFamily="2" charset="-79"/>
              </a:rPr>
              <a:t>Example Items</a:t>
            </a:r>
            <a:endParaRPr lang="en-US" dirty="0"/>
          </a:p>
        </p:txBody>
      </p:sp>
      <p:sp>
        <p:nvSpPr>
          <p:cNvPr id="3" name="TextBox 2"/>
          <p:cNvSpPr txBox="1"/>
          <p:nvPr/>
        </p:nvSpPr>
        <p:spPr>
          <a:xfrm>
            <a:off x="266700" y="1447800"/>
            <a:ext cx="8610600" cy="4893647"/>
          </a:xfrm>
          <a:prstGeom prst="rect">
            <a:avLst/>
          </a:prstGeom>
          <a:solidFill>
            <a:srgbClr val="FBEEC9">
              <a:alpha val="63000"/>
            </a:srgbClr>
          </a:solidFill>
          <a:ln>
            <a:solidFill>
              <a:schemeClr val="tx1"/>
            </a:solidFill>
          </a:ln>
        </p:spPr>
        <p:txBody>
          <a:bodyPr wrap="square" rtlCol="0">
            <a:spAutoFit/>
          </a:bodyPr>
          <a:lstStyle/>
          <a:p>
            <a:pPr>
              <a:buFont typeface="Arial" pitchFamily="34" charset="0"/>
              <a:buChar char="•"/>
            </a:pPr>
            <a:r>
              <a:rPr lang="en-US" sz="4000" b="1" dirty="0" smtClean="0">
                <a:latin typeface="Aharoni" pitchFamily="2" charset="-79"/>
                <a:cs typeface="Aharoni" pitchFamily="2" charset="-79"/>
              </a:rPr>
              <a:t> Remembering:</a:t>
            </a:r>
          </a:p>
          <a:p>
            <a:r>
              <a:rPr lang="en-US" sz="4000" b="1" dirty="0" smtClean="0">
                <a:latin typeface="Aharoni" pitchFamily="2" charset="-79"/>
                <a:cs typeface="Aharoni" pitchFamily="2" charset="-79"/>
              </a:rPr>
              <a:t>   “Name the act that began the </a:t>
            </a:r>
            <a:br>
              <a:rPr lang="en-US" sz="4000" b="1" dirty="0" smtClean="0">
                <a:latin typeface="Aharoni" pitchFamily="2" charset="-79"/>
                <a:cs typeface="Aharoni" pitchFamily="2" charset="-79"/>
              </a:rPr>
            </a:br>
            <a:r>
              <a:rPr lang="en-US" sz="4000" b="1" dirty="0" smtClean="0">
                <a:latin typeface="Aharoni" pitchFamily="2" charset="-79"/>
                <a:cs typeface="Aharoni" pitchFamily="2" charset="-79"/>
              </a:rPr>
              <a:t>     Civil War.”</a:t>
            </a:r>
            <a:br>
              <a:rPr lang="en-US" sz="4000" b="1" dirty="0" smtClean="0">
                <a:latin typeface="Aharoni" pitchFamily="2" charset="-79"/>
                <a:cs typeface="Aharoni" pitchFamily="2" charset="-79"/>
              </a:rPr>
            </a:br>
            <a:r>
              <a:rPr lang="en-US" sz="1600" b="1" dirty="0" smtClean="0">
                <a:latin typeface="Aharoni" pitchFamily="2" charset="-79"/>
                <a:cs typeface="Aharoni" pitchFamily="2" charset="-79"/>
              </a:rPr>
              <a:t/>
            </a:r>
            <a:br>
              <a:rPr lang="en-US" sz="1600" b="1" dirty="0" smtClean="0">
                <a:latin typeface="Aharoni" pitchFamily="2" charset="-79"/>
                <a:cs typeface="Aharoni" pitchFamily="2" charset="-79"/>
              </a:rPr>
            </a:br>
            <a:endParaRPr lang="en-US" sz="1600" b="1" dirty="0" smtClean="0">
              <a:latin typeface="Aharoni" pitchFamily="2" charset="-79"/>
              <a:cs typeface="Aharoni" pitchFamily="2" charset="-79"/>
            </a:endParaRPr>
          </a:p>
          <a:p>
            <a:pPr>
              <a:buFont typeface="Arial" pitchFamily="34" charset="0"/>
              <a:buChar char="•"/>
            </a:pPr>
            <a:r>
              <a:rPr lang="en-US" sz="4000" b="1" dirty="0" smtClean="0">
                <a:latin typeface="Aharoni" pitchFamily="2" charset="-79"/>
                <a:cs typeface="Aharoni" pitchFamily="2" charset="-79"/>
              </a:rPr>
              <a:t> Understanding:</a:t>
            </a:r>
            <a:br>
              <a:rPr lang="en-US" sz="4000" b="1" dirty="0" smtClean="0">
                <a:latin typeface="Aharoni" pitchFamily="2" charset="-79"/>
                <a:cs typeface="Aharoni" pitchFamily="2" charset="-79"/>
              </a:rPr>
            </a:br>
            <a:r>
              <a:rPr lang="en-US" sz="4000" b="1" dirty="0" smtClean="0">
                <a:latin typeface="Aharoni" pitchFamily="2" charset="-79"/>
                <a:cs typeface="Aharoni" pitchFamily="2" charset="-79"/>
              </a:rPr>
              <a:t>   “Explain Brutus’ motivation for </a:t>
            </a:r>
            <a:br>
              <a:rPr lang="en-US" sz="4000" b="1" dirty="0" smtClean="0">
                <a:latin typeface="Aharoni" pitchFamily="2" charset="-79"/>
                <a:cs typeface="Aharoni" pitchFamily="2" charset="-79"/>
              </a:rPr>
            </a:br>
            <a:r>
              <a:rPr lang="en-US" sz="4000" b="1" dirty="0" smtClean="0">
                <a:latin typeface="Aharoni" pitchFamily="2" charset="-79"/>
                <a:cs typeface="Aharoni" pitchFamily="2" charset="-79"/>
              </a:rPr>
              <a:t>     participating in Caesar’s </a:t>
            </a:r>
            <a:br>
              <a:rPr lang="en-US" sz="4000" b="1" dirty="0" smtClean="0">
                <a:latin typeface="Aharoni" pitchFamily="2" charset="-79"/>
                <a:cs typeface="Aharoni" pitchFamily="2" charset="-79"/>
              </a:rPr>
            </a:br>
            <a:r>
              <a:rPr lang="en-US" sz="4000" b="1" dirty="0" smtClean="0">
                <a:latin typeface="Aharoni" pitchFamily="2" charset="-79"/>
                <a:cs typeface="Aharoni" pitchFamily="2" charset="-79"/>
              </a:rPr>
              <a:t>     assassination.”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304800"/>
            <a:ext cx="7734300" cy="923330"/>
          </a:xfrm>
          <a:prstGeom prst="rect">
            <a:avLst/>
          </a:prstGeom>
          <a:noFill/>
        </p:spPr>
        <p:txBody>
          <a:bodyPr wrap="square" rtlCol="0">
            <a:spAutoFit/>
          </a:bodyPr>
          <a:lstStyle/>
          <a:p>
            <a:pPr algn="ctr"/>
            <a:r>
              <a:rPr lang="en-US" sz="5400" dirty="0" smtClean="0">
                <a:latin typeface="Aharoni" pitchFamily="2" charset="-79"/>
                <a:cs typeface="Aharoni" pitchFamily="2" charset="-79"/>
              </a:rPr>
              <a:t>Example Items</a:t>
            </a:r>
            <a:endParaRPr lang="en-US" dirty="0"/>
          </a:p>
        </p:txBody>
      </p:sp>
      <p:sp>
        <p:nvSpPr>
          <p:cNvPr id="3" name="TextBox 2"/>
          <p:cNvSpPr txBox="1"/>
          <p:nvPr/>
        </p:nvSpPr>
        <p:spPr>
          <a:xfrm>
            <a:off x="266700" y="1447800"/>
            <a:ext cx="8610600" cy="4893647"/>
          </a:xfrm>
          <a:prstGeom prst="rect">
            <a:avLst/>
          </a:prstGeom>
          <a:solidFill>
            <a:srgbClr val="FBEEC9">
              <a:alpha val="63000"/>
            </a:srgbClr>
          </a:solidFill>
          <a:ln>
            <a:solidFill>
              <a:schemeClr val="tx1"/>
            </a:solidFill>
          </a:ln>
        </p:spPr>
        <p:txBody>
          <a:bodyPr wrap="square" rtlCol="0">
            <a:spAutoFit/>
          </a:bodyPr>
          <a:lstStyle/>
          <a:p>
            <a:pPr>
              <a:buFont typeface="Arial" pitchFamily="34" charset="0"/>
              <a:buChar char="•"/>
            </a:pPr>
            <a:r>
              <a:rPr lang="en-US" sz="4000" b="1" dirty="0" smtClean="0">
                <a:latin typeface="Aharoni" pitchFamily="2" charset="-79"/>
                <a:cs typeface="Aharoni" pitchFamily="2" charset="-79"/>
              </a:rPr>
              <a:t> Applying:</a:t>
            </a:r>
          </a:p>
          <a:p>
            <a:r>
              <a:rPr lang="en-US" sz="4000" b="1" dirty="0" smtClean="0">
                <a:latin typeface="Aharoni" pitchFamily="2" charset="-79"/>
                <a:cs typeface="Aharoni" pitchFamily="2" charset="-79"/>
              </a:rPr>
              <a:t>   “Use the Addition Method to </a:t>
            </a:r>
            <a:br>
              <a:rPr lang="en-US" sz="4000" b="1" dirty="0" smtClean="0">
                <a:latin typeface="Aharoni" pitchFamily="2" charset="-79"/>
                <a:cs typeface="Aharoni" pitchFamily="2" charset="-79"/>
              </a:rPr>
            </a:br>
            <a:r>
              <a:rPr lang="en-US" sz="4000" b="1" dirty="0" smtClean="0">
                <a:latin typeface="Aharoni" pitchFamily="2" charset="-79"/>
                <a:cs typeface="Aharoni" pitchFamily="2" charset="-79"/>
              </a:rPr>
              <a:t>     solve this linear system.”</a:t>
            </a:r>
            <a:br>
              <a:rPr lang="en-US" sz="4000" b="1" dirty="0" smtClean="0">
                <a:latin typeface="Aharoni" pitchFamily="2" charset="-79"/>
                <a:cs typeface="Aharoni" pitchFamily="2" charset="-79"/>
              </a:rPr>
            </a:br>
            <a:r>
              <a:rPr lang="en-US" sz="1600" b="1" dirty="0" smtClean="0">
                <a:latin typeface="Aharoni" pitchFamily="2" charset="-79"/>
                <a:cs typeface="Aharoni" pitchFamily="2" charset="-79"/>
              </a:rPr>
              <a:t/>
            </a:r>
            <a:br>
              <a:rPr lang="en-US" sz="1600" b="1" dirty="0" smtClean="0">
                <a:latin typeface="Aharoni" pitchFamily="2" charset="-79"/>
                <a:cs typeface="Aharoni" pitchFamily="2" charset="-79"/>
              </a:rPr>
            </a:br>
            <a:endParaRPr lang="en-US" sz="1600" b="1" dirty="0" smtClean="0">
              <a:latin typeface="Aharoni" pitchFamily="2" charset="-79"/>
              <a:cs typeface="Aharoni" pitchFamily="2" charset="-79"/>
            </a:endParaRPr>
          </a:p>
          <a:p>
            <a:pPr>
              <a:buFont typeface="Arial" pitchFamily="34" charset="0"/>
              <a:buChar char="•"/>
            </a:pPr>
            <a:r>
              <a:rPr lang="en-US" sz="4000" b="1" dirty="0" smtClean="0">
                <a:latin typeface="Aharoni" pitchFamily="2" charset="-79"/>
                <a:cs typeface="Aharoni" pitchFamily="2" charset="-79"/>
              </a:rPr>
              <a:t> Analyzing:</a:t>
            </a:r>
            <a:br>
              <a:rPr lang="en-US" sz="4000" b="1" dirty="0" smtClean="0">
                <a:latin typeface="Aharoni" pitchFamily="2" charset="-79"/>
                <a:cs typeface="Aharoni" pitchFamily="2" charset="-79"/>
              </a:rPr>
            </a:br>
            <a:r>
              <a:rPr lang="en-US" sz="4000" b="1" dirty="0" smtClean="0">
                <a:latin typeface="Aharoni" pitchFamily="2" charset="-79"/>
                <a:cs typeface="Aharoni" pitchFamily="2" charset="-79"/>
              </a:rPr>
              <a:t>   “Draw a Venn Diagram </a:t>
            </a:r>
            <a:br>
              <a:rPr lang="en-US" sz="4000" b="1" dirty="0" smtClean="0">
                <a:latin typeface="Aharoni" pitchFamily="2" charset="-79"/>
                <a:cs typeface="Aharoni" pitchFamily="2" charset="-79"/>
              </a:rPr>
            </a:br>
            <a:r>
              <a:rPr lang="en-US" sz="4000" b="1" dirty="0" smtClean="0">
                <a:latin typeface="Aharoni" pitchFamily="2" charset="-79"/>
                <a:cs typeface="Aharoni" pitchFamily="2" charset="-79"/>
              </a:rPr>
              <a:t>     illustrating the following </a:t>
            </a:r>
            <a:br>
              <a:rPr lang="en-US" sz="4000" b="1" dirty="0" smtClean="0">
                <a:latin typeface="Aharoni" pitchFamily="2" charset="-79"/>
                <a:cs typeface="Aharoni" pitchFamily="2" charset="-79"/>
              </a:rPr>
            </a:br>
            <a:r>
              <a:rPr lang="en-US" sz="4000" b="1" dirty="0" smtClean="0">
                <a:latin typeface="Aharoni" pitchFamily="2" charset="-79"/>
                <a:cs typeface="Aharoni" pitchFamily="2" charset="-79"/>
              </a:rPr>
              <a:t>     argument.”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304800"/>
            <a:ext cx="7734300" cy="923330"/>
          </a:xfrm>
          <a:prstGeom prst="rect">
            <a:avLst/>
          </a:prstGeom>
          <a:noFill/>
        </p:spPr>
        <p:txBody>
          <a:bodyPr wrap="square" rtlCol="0">
            <a:spAutoFit/>
          </a:bodyPr>
          <a:lstStyle/>
          <a:p>
            <a:pPr algn="ctr"/>
            <a:r>
              <a:rPr lang="en-US" sz="5400" dirty="0" smtClean="0">
                <a:latin typeface="Aharoni" pitchFamily="2" charset="-79"/>
                <a:cs typeface="Aharoni" pitchFamily="2" charset="-79"/>
              </a:rPr>
              <a:t>Example Items</a:t>
            </a:r>
            <a:endParaRPr lang="en-US" dirty="0"/>
          </a:p>
        </p:txBody>
      </p:sp>
      <p:sp>
        <p:nvSpPr>
          <p:cNvPr id="3" name="TextBox 2"/>
          <p:cNvSpPr txBox="1"/>
          <p:nvPr/>
        </p:nvSpPr>
        <p:spPr>
          <a:xfrm>
            <a:off x="266700" y="1447800"/>
            <a:ext cx="8610600" cy="4893647"/>
          </a:xfrm>
          <a:prstGeom prst="rect">
            <a:avLst/>
          </a:prstGeom>
          <a:solidFill>
            <a:srgbClr val="FBEEC9">
              <a:alpha val="63000"/>
            </a:srgbClr>
          </a:solidFill>
          <a:ln>
            <a:solidFill>
              <a:schemeClr val="tx1"/>
            </a:solidFill>
          </a:ln>
        </p:spPr>
        <p:txBody>
          <a:bodyPr wrap="square" rtlCol="0">
            <a:spAutoFit/>
          </a:bodyPr>
          <a:lstStyle/>
          <a:p>
            <a:pPr>
              <a:buFont typeface="Arial" pitchFamily="34" charset="0"/>
              <a:buChar char="•"/>
            </a:pPr>
            <a:r>
              <a:rPr lang="en-US" sz="4000" b="1" dirty="0" smtClean="0">
                <a:latin typeface="Aharoni" pitchFamily="2" charset="-79"/>
                <a:cs typeface="Aharoni" pitchFamily="2" charset="-79"/>
              </a:rPr>
              <a:t> Evaluating:</a:t>
            </a:r>
          </a:p>
          <a:p>
            <a:r>
              <a:rPr lang="en-US" sz="4000" b="1" dirty="0" smtClean="0">
                <a:latin typeface="Aharoni" pitchFamily="2" charset="-79"/>
                <a:cs typeface="Aharoni" pitchFamily="2" charset="-79"/>
              </a:rPr>
              <a:t>   “Decide if this argument is valid </a:t>
            </a:r>
            <a:br>
              <a:rPr lang="en-US" sz="4000" b="1" dirty="0" smtClean="0">
                <a:latin typeface="Aharoni" pitchFamily="2" charset="-79"/>
                <a:cs typeface="Aharoni" pitchFamily="2" charset="-79"/>
              </a:rPr>
            </a:br>
            <a:r>
              <a:rPr lang="en-US" sz="4000" b="1" dirty="0" smtClean="0">
                <a:latin typeface="Aharoni" pitchFamily="2" charset="-79"/>
                <a:cs typeface="Aharoni" pitchFamily="2" charset="-79"/>
              </a:rPr>
              <a:t>     and provide your reasons.”</a:t>
            </a:r>
            <a:br>
              <a:rPr lang="en-US" sz="4000" b="1" dirty="0" smtClean="0">
                <a:latin typeface="Aharoni" pitchFamily="2" charset="-79"/>
                <a:cs typeface="Aharoni" pitchFamily="2" charset="-79"/>
              </a:rPr>
            </a:br>
            <a:r>
              <a:rPr lang="en-US" sz="1600" b="1" dirty="0" smtClean="0">
                <a:latin typeface="Aharoni" pitchFamily="2" charset="-79"/>
                <a:cs typeface="Aharoni" pitchFamily="2" charset="-79"/>
              </a:rPr>
              <a:t/>
            </a:r>
            <a:br>
              <a:rPr lang="en-US" sz="1600" b="1" dirty="0" smtClean="0">
                <a:latin typeface="Aharoni" pitchFamily="2" charset="-79"/>
                <a:cs typeface="Aharoni" pitchFamily="2" charset="-79"/>
              </a:rPr>
            </a:br>
            <a:endParaRPr lang="en-US" sz="1600" b="1" dirty="0" smtClean="0">
              <a:latin typeface="Aharoni" pitchFamily="2" charset="-79"/>
              <a:cs typeface="Aharoni" pitchFamily="2" charset="-79"/>
            </a:endParaRPr>
          </a:p>
          <a:p>
            <a:pPr>
              <a:buFont typeface="Arial" pitchFamily="34" charset="0"/>
              <a:buChar char="•"/>
            </a:pPr>
            <a:r>
              <a:rPr lang="en-US" sz="4000" b="1" dirty="0" smtClean="0">
                <a:latin typeface="Aharoni" pitchFamily="2" charset="-79"/>
                <a:cs typeface="Aharoni" pitchFamily="2" charset="-79"/>
              </a:rPr>
              <a:t> Creating:</a:t>
            </a:r>
            <a:br>
              <a:rPr lang="en-US" sz="4000" b="1" dirty="0" smtClean="0">
                <a:latin typeface="Aharoni" pitchFamily="2" charset="-79"/>
                <a:cs typeface="Aharoni" pitchFamily="2" charset="-79"/>
              </a:rPr>
            </a:br>
            <a:r>
              <a:rPr lang="en-US" sz="4000" b="1" dirty="0" smtClean="0">
                <a:latin typeface="Aharoni" pitchFamily="2" charset="-79"/>
                <a:cs typeface="Aharoni" pitchFamily="2" charset="-79"/>
              </a:rPr>
              <a:t>   “Propose a solution to the traffic </a:t>
            </a:r>
            <a:br>
              <a:rPr lang="en-US" sz="4000" b="1" dirty="0" smtClean="0">
                <a:latin typeface="Aharoni" pitchFamily="2" charset="-79"/>
                <a:cs typeface="Aharoni" pitchFamily="2" charset="-79"/>
              </a:rPr>
            </a:br>
            <a:r>
              <a:rPr lang="en-US" sz="4000" b="1" dirty="0" smtClean="0">
                <a:latin typeface="Aharoni" pitchFamily="2" charset="-79"/>
                <a:cs typeface="Aharoni" pitchFamily="2" charset="-79"/>
              </a:rPr>
              <a:t>     flow problem at this </a:t>
            </a:r>
            <a:br>
              <a:rPr lang="en-US" sz="4000" b="1" dirty="0" smtClean="0">
                <a:latin typeface="Aharoni" pitchFamily="2" charset="-79"/>
                <a:cs typeface="Aharoni" pitchFamily="2" charset="-79"/>
              </a:rPr>
            </a:br>
            <a:r>
              <a:rPr lang="en-US" sz="4000" b="1" dirty="0" smtClean="0">
                <a:latin typeface="Aharoni" pitchFamily="2" charset="-79"/>
                <a:cs typeface="Aharoni" pitchFamily="2" charset="-79"/>
              </a:rPr>
              <a:t>     intersection.”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533400"/>
            <a:ext cx="7734300" cy="1200329"/>
          </a:xfrm>
          <a:prstGeom prst="rect">
            <a:avLst/>
          </a:prstGeom>
          <a:noFill/>
        </p:spPr>
        <p:txBody>
          <a:bodyPr wrap="square" rtlCol="0">
            <a:spAutoFit/>
          </a:bodyPr>
          <a:lstStyle/>
          <a:p>
            <a:pPr algn="ctr"/>
            <a:r>
              <a:rPr lang="en-US" sz="5400" dirty="0" smtClean="0">
                <a:latin typeface="Aharoni" pitchFamily="2" charset="-79"/>
                <a:cs typeface="Aharoni" pitchFamily="2" charset="-79"/>
              </a:rPr>
              <a:t>What is a good exam?</a:t>
            </a:r>
          </a:p>
          <a:p>
            <a:endParaRPr lang="en-US" dirty="0"/>
          </a:p>
        </p:txBody>
      </p:sp>
      <p:sp>
        <p:nvSpPr>
          <p:cNvPr id="3" name="TextBox 2"/>
          <p:cNvSpPr txBox="1"/>
          <p:nvPr/>
        </p:nvSpPr>
        <p:spPr>
          <a:xfrm>
            <a:off x="666750" y="2174081"/>
            <a:ext cx="7810500" cy="3693319"/>
          </a:xfrm>
          <a:prstGeom prst="rect">
            <a:avLst/>
          </a:prstGeom>
          <a:solidFill>
            <a:srgbClr val="FBEEC9">
              <a:alpha val="63000"/>
            </a:srgbClr>
          </a:solidFill>
          <a:ln>
            <a:solidFill>
              <a:schemeClr val="tx1"/>
            </a:solidFill>
          </a:ln>
        </p:spPr>
        <p:txBody>
          <a:bodyPr wrap="square" rtlCol="0">
            <a:spAutoFit/>
          </a:bodyPr>
          <a:lstStyle/>
          <a:p>
            <a:pPr algn="ctr"/>
            <a:r>
              <a:rPr lang="en-US" sz="5400" i="1" dirty="0" smtClean="0">
                <a:latin typeface="Aharoni" pitchFamily="2" charset="-79"/>
                <a:cs typeface="Aharoni" pitchFamily="2" charset="-79"/>
              </a:rPr>
              <a:t>An accurate measure of student achievement of instructional objectives.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152400"/>
            <a:ext cx="7734300" cy="923330"/>
          </a:xfrm>
          <a:prstGeom prst="rect">
            <a:avLst/>
          </a:prstGeom>
          <a:noFill/>
        </p:spPr>
        <p:txBody>
          <a:bodyPr wrap="square" rtlCol="0">
            <a:spAutoFit/>
          </a:bodyPr>
          <a:lstStyle/>
          <a:p>
            <a:pPr algn="ctr"/>
            <a:r>
              <a:rPr lang="en-US" sz="5400" dirty="0" smtClean="0">
                <a:latin typeface="Aharoni" pitchFamily="2" charset="-79"/>
                <a:cs typeface="Aharoni" pitchFamily="2" charset="-79"/>
              </a:rPr>
              <a:t>Question Frames</a:t>
            </a:r>
            <a:endParaRPr lang="en-US" dirty="0"/>
          </a:p>
        </p:txBody>
      </p:sp>
      <p:grpSp>
        <p:nvGrpSpPr>
          <p:cNvPr id="5" name="Group 4"/>
          <p:cNvGrpSpPr/>
          <p:nvPr/>
        </p:nvGrpSpPr>
        <p:grpSpPr>
          <a:xfrm>
            <a:off x="914400" y="1032588"/>
            <a:ext cx="7315200" cy="5673012"/>
            <a:chOff x="990600" y="914400"/>
            <a:chExt cx="7467600" cy="5791200"/>
          </a:xfrm>
        </p:grpSpPr>
        <p:pic>
          <p:nvPicPr>
            <p:cNvPr id="22530" name="Picture 2" descr="http://rallythecause.files.wordpress.com/2011/04/photo_frame_1.jpg"/>
            <p:cNvPicPr>
              <a:picLocks noChangeAspect="1" noChangeArrowheads="1"/>
            </p:cNvPicPr>
            <p:nvPr/>
          </p:nvPicPr>
          <p:blipFill>
            <a:blip r:embed="rId3" cstate="print"/>
            <a:srcRect/>
            <a:stretch>
              <a:fillRect/>
            </a:stretch>
          </p:blipFill>
          <p:spPr bwMode="auto">
            <a:xfrm>
              <a:off x="990600" y="914400"/>
              <a:ext cx="7467600" cy="5791200"/>
            </a:xfrm>
            <a:prstGeom prst="rect">
              <a:avLst/>
            </a:prstGeom>
            <a:noFill/>
          </p:spPr>
        </p:pic>
        <p:pic>
          <p:nvPicPr>
            <p:cNvPr id="3074" name="Picture 2" descr="C:\Users\Tracy\Dropbox\Palomar\STEM\test writing\images\Bloom's Question Frames.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871913" y="1663575"/>
              <a:ext cx="5704974" cy="4292851"/>
            </a:xfrm>
            <a:prstGeom prst="rect">
              <a:avLst/>
            </a:prstGeom>
            <a:noFill/>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304800"/>
            <a:ext cx="7734300" cy="923330"/>
          </a:xfrm>
          <a:prstGeom prst="rect">
            <a:avLst/>
          </a:prstGeom>
          <a:noFill/>
        </p:spPr>
        <p:txBody>
          <a:bodyPr wrap="square" rtlCol="0">
            <a:spAutoFit/>
          </a:bodyPr>
          <a:lstStyle/>
          <a:p>
            <a:pPr algn="ctr"/>
            <a:r>
              <a:rPr lang="en-US" sz="5400" dirty="0" smtClean="0">
                <a:latin typeface="Aharoni" pitchFamily="2" charset="-79"/>
                <a:cs typeface="Aharoni" pitchFamily="2" charset="-79"/>
              </a:rPr>
              <a:t>Using Question Frames</a:t>
            </a:r>
            <a:endParaRPr lang="en-US" dirty="0"/>
          </a:p>
        </p:txBody>
      </p:sp>
      <p:sp>
        <p:nvSpPr>
          <p:cNvPr id="3" name="TextBox 2"/>
          <p:cNvSpPr txBox="1"/>
          <p:nvPr/>
        </p:nvSpPr>
        <p:spPr>
          <a:xfrm>
            <a:off x="266700" y="1513106"/>
            <a:ext cx="8610600" cy="4278094"/>
          </a:xfrm>
          <a:prstGeom prst="rect">
            <a:avLst/>
          </a:prstGeom>
          <a:solidFill>
            <a:srgbClr val="FBEEC9">
              <a:alpha val="63000"/>
            </a:srgbClr>
          </a:solidFill>
          <a:ln>
            <a:solidFill>
              <a:schemeClr val="tx1"/>
            </a:solidFill>
          </a:ln>
        </p:spPr>
        <p:txBody>
          <a:bodyPr wrap="square" rtlCol="0">
            <a:spAutoFit/>
          </a:bodyPr>
          <a:lstStyle/>
          <a:p>
            <a:r>
              <a:rPr lang="en-US" sz="4000" b="1" dirty="0" smtClean="0">
                <a:latin typeface="Aharoni" pitchFamily="2" charset="-79"/>
                <a:cs typeface="Aharoni" pitchFamily="2" charset="-79"/>
              </a:rPr>
              <a:t>“Can you list three…”</a:t>
            </a:r>
          </a:p>
          <a:p>
            <a:r>
              <a:rPr lang="en-US" sz="4000" b="1" dirty="0" smtClean="0">
                <a:latin typeface="Aharoni" pitchFamily="2" charset="-79"/>
                <a:cs typeface="Aharoni" pitchFamily="2" charset="-79"/>
              </a:rPr>
              <a:t>    -- types of polygons?</a:t>
            </a:r>
          </a:p>
          <a:p>
            <a:r>
              <a:rPr lang="en-US" sz="4000" b="1" dirty="0" smtClean="0">
                <a:latin typeface="Aharoni" pitchFamily="2" charset="-79"/>
                <a:cs typeface="Aharoni" pitchFamily="2" charset="-79"/>
              </a:rPr>
              <a:t>    -- steps of cellular reproduction?</a:t>
            </a:r>
            <a:br>
              <a:rPr lang="en-US" sz="4000" b="1" dirty="0" smtClean="0">
                <a:latin typeface="Aharoni" pitchFamily="2" charset="-79"/>
                <a:cs typeface="Aharoni" pitchFamily="2" charset="-79"/>
              </a:rPr>
            </a:br>
            <a:r>
              <a:rPr lang="en-US" sz="1600" b="1" dirty="0" smtClean="0">
                <a:latin typeface="Aharoni" pitchFamily="2" charset="-79"/>
                <a:cs typeface="Aharoni" pitchFamily="2" charset="-79"/>
              </a:rPr>
              <a:t/>
            </a:r>
            <a:br>
              <a:rPr lang="en-US" sz="1600" b="1" dirty="0" smtClean="0">
                <a:latin typeface="Aharoni" pitchFamily="2" charset="-79"/>
                <a:cs typeface="Aharoni" pitchFamily="2" charset="-79"/>
              </a:rPr>
            </a:br>
            <a:endParaRPr lang="en-US" sz="1600" b="1" dirty="0" smtClean="0">
              <a:latin typeface="Aharoni" pitchFamily="2" charset="-79"/>
              <a:cs typeface="Aharoni" pitchFamily="2" charset="-79"/>
            </a:endParaRPr>
          </a:p>
          <a:p>
            <a:r>
              <a:rPr lang="en-US" sz="4000" b="1" dirty="0" smtClean="0">
                <a:latin typeface="Aharoni" pitchFamily="2" charset="-79"/>
                <a:cs typeface="Aharoni" pitchFamily="2" charset="-79"/>
              </a:rPr>
              <a:t>“What facts or ideas show…”</a:t>
            </a:r>
          </a:p>
          <a:p>
            <a:r>
              <a:rPr lang="en-US" sz="4000" b="1" dirty="0" smtClean="0">
                <a:latin typeface="Aharoni" pitchFamily="2" charset="-79"/>
                <a:cs typeface="Aharoni" pitchFamily="2" charset="-79"/>
              </a:rPr>
              <a:t>    -- the likely diagnosis?</a:t>
            </a:r>
          </a:p>
          <a:p>
            <a:r>
              <a:rPr lang="en-US" sz="4000" b="1" dirty="0" smtClean="0">
                <a:latin typeface="Aharoni" pitchFamily="2" charset="-79"/>
                <a:cs typeface="Aharoni" pitchFamily="2" charset="-79"/>
              </a:rPr>
              <a:t>    -- the protagonist’s mindset?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304800"/>
            <a:ext cx="7734300" cy="923330"/>
          </a:xfrm>
          <a:prstGeom prst="rect">
            <a:avLst/>
          </a:prstGeom>
          <a:noFill/>
        </p:spPr>
        <p:txBody>
          <a:bodyPr wrap="square" rtlCol="0">
            <a:spAutoFit/>
          </a:bodyPr>
          <a:lstStyle/>
          <a:p>
            <a:pPr algn="ctr"/>
            <a:r>
              <a:rPr lang="en-US" sz="5400" dirty="0" smtClean="0">
                <a:latin typeface="Aharoni" pitchFamily="2" charset="-79"/>
                <a:cs typeface="Aharoni" pitchFamily="2" charset="-79"/>
              </a:rPr>
              <a:t>Using Question Frames</a:t>
            </a:r>
            <a:endParaRPr lang="en-US" dirty="0"/>
          </a:p>
        </p:txBody>
      </p:sp>
      <p:sp>
        <p:nvSpPr>
          <p:cNvPr id="3" name="TextBox 2"/>
          <p:cNvSpPr txBox="1"/>
          <p:nvPr/>
        </p:nvSpPr>
        <p:spPr>
          <a:xfrm>
            <a:off x="228600" y="1348800"/>
            <a:ext cx="8610600" cy="5262979"/>
          </a:xfrm>
          <a:prstGeom prst="rect">
            <a:avLst/>
          </a:prstGeom>
          <a:solidFill>
            <a:srgbClr val="FBEEC9">
              <a:alpha val="63000"/>
            </a:srgbClr>
          </a:solidFill>
          <a:ln>
            <a:solidFill>
              <a:schemeClr val="tx1"/>
            </a:solidFill>
          </a:ln>
        </p:spPr>
        <p:txBody>
          <a:bodyPr wrap="square" rtlCol="0">
            <a:spAutoFit/>
          </a:bodyPr>
          <a:lstStyle/>
          <a:p>
            <a:r>
              <a:rPr lang="en-US" sz="4000" b="1" dirty="0" smtClean="0">
                <a:latin typeface="Aharoni" pitchFamily="2" charset="-79"/>
                <a:cs typeface="Aharoni" pitchFamily="2" charset="-79"/>
              </a:rPr>
              <a:t>“What approach would you use </a:t>
            </a:r>
            <a:br>
              <a:rPr lang="en-US" sz="4000" b="1" dirty="0" smtClean="0">
                <a:latin typeface="Aharoni" pitchFamily="2" charset="-79"/>
                <a:cs typeface="Aharoni" pitchFamily="2" charset="-79"/>
              </a:rPr>
            </a:br>
            <a:r>
              <a:rPr lang="en-US" sz="4000" b="1" dirty="0" smtClean="0">
                <a:latin typeface="Aharoni" pitchFamily="2" charset="-79"/>
                <a:cs typeface="Aharoni" pitchFamily="2" charset="-79"/>
              </a:rPr>
              <a:t>  to…”</a:t>
            </a:r>
          </a:p>
          <a:p>
            <a:r>
              <a:rPr lang="en-US" sz="4000" b="1" dirty="0" smtClean="0">
                <a:latin typeface="Aharoni" pitchFamily="2" charset="-79"/>
                <a:cs typeface="Aharoni" pitchFamily="2" charset="-79"/>
              </a:rPr>
              <a:t>    -- identify the mammal’s skull?</a:t>
            </a:r>
          </a:p>
          <a:p>
            <a:r>
              <a:rPr lang="en-US" sz="4000" b="1" dirty="0" smtClean="0">
                <a:latin typeface="Aharoni" pitchFamily="2" charset="-79"/>
                <a:cs typeface="Aharoni" pitchFamily="2" charset="-79"/>
              </a:rPr>
              <a:t>    -- change the mood of the music?</a:t>
            </a:r>
            <a:br>
              <a:rPr lang="en-US" sz="4000" b="1" dirty="0" smtClean="0">
                <a:latin typeface="Aharoni" pitchFamily="2" charset="-79"/>
                <a:cs typeface="Aharoni" pitchFamily="2" charset="-79"/>
              </a:rPr>
            </a:br>
            <a:endParaRPr lang="en-US" sz="1600" b="1" dirty="0" smtClean="0">
              <a:latin typeface="Aharoni" pitchFamily="2" charset="-79"/>
              <a:cs typeface="Aharoni" pitchFamily="2" charset="-79"/>
            </a:endParaRPr>
          </a:p>
          <a:p>
            <a:r>
              <a:rPr lang="en-US" sz="4000" b="1" dirty="0" smtClean="0">
                <a:latin typeface="Aharoni" pitchFamily="2" charset="-79"/>
                <a:cs typeface="Aharoni" pitchFamily="2" charset="-79"/>
              </a:rPr>
              <a:t>“Can you make a distinction </a:t>
            </a:r>
            <a:br>
              <a:rPr lang="en-US" sz="4000" b="1" dirty="0" smtClean="0">
                <a:latin typeface="Aharoni" pitchFamily="2" charset="-79"/>
                <a:cs typeface="Aharoni" pitchFamily="2" charset="-79"/>
              </a:rPr>
            </a:br>
            <a:r>
              <a:rPr lang="en-US" sz="4000" b="1" dirty="0" smtClean="0">
                <a:latin typeface="Aharoni" pitchFamily="2" charset="-79"/>
                <a:cs typeface="Aharoni" pitchFamily="2" charset="-79"/>
              </a:rPr>
              <a:t>  between…”  </a:t>
            </a:r>
          </a:p>
          <a:p>
            <a:r>
              <a:rPr lang="en-US" sz="4000" b="1" dirty="0" smtClean="0">
                <a:latin typeface="Aharoni" pitchFamily="2" charset="-79"/>
                <a:cs typeface="Aharoni" pitchFamily="2" charset="-79"/>
              </a:rPr>
              <a:t>    -- Rockabilly and Folk songs?</a:t>
            </a:r>
          </a:p>
          <a:p>
            <a:r>
              <a:rPr lang="en-US" sz="4000" b="1" dirty="0" smtClean="0">
                <a:latin typeface="Aharoni" pitchFamily="2" charset="-79"/>
                <a:cs typeface="Aharoni" pitchFamily="2" charset="-79"/>
              </a:rPr>
              <a:t>    -- oxidation and reduction?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850" y="304800"/>
            <a:ext cx="7734300" cy="923330"/>
          </a:xfrm>
          <a:prstGeom prst="rect">
            <a:avLst/>
          </a:prstGeom>
          <a:noFill/>
        </p:spPr>
        <p:txBody>
          <a:bodyPr wrap="square" rtlCol="0">
            <a:spAutoFit/>
          </a:bodyPr>
          <a:lstStyle/>
          <a:p>
            <a:pPr algn="ctr"/>
            <a:r>
              <a:rPr lang="en-US" sz="5400" dirty="0" smtClean="0">
                <a:latin typeface="Aharoni" pitchFamily="2" charset="-79"/>
                <a:cs typeface="Aharoni" pitchFamily="2" charset="-79"/>
              </a:rPr>
              <a:t>Using Question Frames</a:t>
            </a:r>
            <a:endParaRPr lang="en-US" dirty="0"/>
          </a:p>
        </p:txBody>
      </p:sp>
      <p:sp>
        <p:nvSpPr>
          <p:cNvPr id="5" name="TextBox 4"/>
          <p:cNvSpPr txBox="1"/>
          <p:nvPr/>
        </p:nvSpPr>
        <p:spPr>
          <a:xfrm>
            <a:off x="266700" y="1513106"/>
            <a:ext cx="8610600" cy="5262979"/>
          </a:xfrm>
          <a:prstGeom prst="rect">
            <a:avLst/>
          </a:prstGeom>
          <a:solidFill>
            <a:srgbClr val="FBEEC9">
              <a:alpha val="63000"/>
            </a:srgbClr>
          </a:solidFill>
          <a:ln>
            <a:solidFill>
              <a:schemeClr val="tx1"/>
            </a:solidFill>
          </a:ln>
        </p:spPr>
        <p:txBody>
          <a:bodyPr wrap="square" rtlCol="0">
            <a:spAutoFit/>
          </a:bodyPr>
          <a:lstStyle/>
          <a:p>
            <a:r>
              <a:rPr lang="en-US" sz="4000" b="1" dirty="0" smtClean="0">
                <a:latin typeface="Aharoni" pitchFamily="2" charset="-79"/>
                <a:cs typeface="Aharoni" pitchFamily="2" charset="-79"/>
              </a:rPr>
              <a:t>“How would you select…”</a:t>
            </a:r>
          </a:p>
          <a:p>
            <a:r>
              <a:rPr lang="en-US" sz="4000" b="1" dirty="0" smtClean="0">
                <a:latin typeface="Aharoni" pitchFamily="2" charset="-79"/>
                <a:cs typeface="Aharoni" pitchFamily="2" charset="-79"/>
              </a:rPr>
              <a:t>    -- the bandaging method for a </a:t>
            </a:r>
            <a:br>
              <a:rPr lang="en-US" sz="4000" b="1" dirty="0" smtClean="0">
                <a:latin typeface="Aharoni" pitchFamily="2" charset="-79"/>
                <a:cs typeface="Aharoni" pitchFamily="2" charset="-79"/>
              </a:rPr>
            </a:br>
            <a:r>
              <a:rPr lang="en-US" sz="4000" b="1" dirty="0" smtClean="0">
                <a:latin typeface="Aharoni" pitchFamily="2" charset="-79"/>
                <a:cs typeface="Aharoni" pitchFamily="2" charset="-79"/>
              </a:rPr>
              <a:t>       wound?</a:t>
            </a:r>
          </a:p>
          <a:p>
            <a:r>
              <a:rPr lang="en-US" sz="4000" b="1" dirty="0" smtClean="0">
                <a:latin typeface="Aharoni" pitchFamily="2" charset="-79"/>
                <a:cs typeface="Aharoni" pitchFamily="2" charset="-79"/>
              </a:rPr>
              <a:t>    -- the lighting for a scene?</a:t>
            </a:r>
          </a:p>
          <a:p>
            <a:r>
              <a:rPr lang="en-US" sz="1600" b="1" dirty="0" smtClean="0">
                <a:latin typeface="Aharoni" pitchFamily="2" charset="-79"/>
                <a:cs typeface="Aharoni" pitchFamily="2" charset="-79"/>
              </a:rPr>
              <a:t/>
            </a:r>
            <a:br>
              <a:rPr lang="en-US" sz="1600" b="1" dirty="0" smtClean="0">
                <a:latin typeface="Aharoni" pitchFamily="2" charset="-79"/>
                <a:cs typeface="Aharoni" pitchFamily="2" charset="-79"/>
              </a:rPr>
            </a:br>
            <a:r>
              <a:rPr lang="en-US" sz="4000" b="1" dirty="0" smtClean="0">
                <a:latin typeface="Aharoni" pitchFamily="2" charset="-79"/>
                <a:cs typeface="Aharoni" pitchFamily="2" charset="-79"/>
              </a:rPr>
              <a:t>“What is the importance of…”</a:t>
            </a:r>
          </a:p>
          <a:p>
            <a:r>
              <a:rPr lang="en-US" sz="4000" b="1" dirty="0" smtClean="0">
                <a:latin typeface="Aharoni" pitchFamily="2" charset="-79"/>
                <a:cs typeface="Aharoni" pitchFamily="2" charset="-79"/>
              </a:rPr>
              <a:t>    -- the antagonist’s decision to </a:t>
            </a:r>
            <a:br>
              <a:rPr lang="en-US" sz="4000" b="1" dirty="0" smtClean="0">
                <a:latin typeface="Aharoni" pitchFamily="2" charset="-79"/>
                <a:cs typeface="Aharoni" pitchFamily="2" charset="-79"/>
              </a:rPr>
            </a:br>
            <a:r>
              <a:rPr lang="en-US" sz="4000" b="1" dirty="0" smtClean="0">
                <a:latin typeface="Aharoni" pitchFamily="2" charset="-79"/>
                <a:cs typeface="Aharoni" pitchFamily="2" charset="-79"/>
              </a:rPr>
              <a:t>       leave?</a:t>
            </a:r>
          </a:p>
          <a:p>
            <a:r>
              <a:rPr lang="en-US" sz="4000" b="1" dirty="0" smtClean="0">
                <a:latin typeface="Aharoni" pitchFamily="2" charset="-79"/>
                <a:cs typeface="Aharoni" pitchFamily="2" charset="-79"/>
              </a:rPr>
              <a:t>    -- the concept of </a:t>
            </a:r>
            <a:r>
              <a:rPr lang="en-US" sz="4000" b="1" dirty="0" err="1" smtClean="0">
                <a:latin typeface="Aharoni" pitchFamily="2" charset="-79"/>
                <a:cs typeface="Aharoni" pitchFamily="2" charset="-79"/>
              </a:rPr>
              <a:t>countability</a:t>
            </a:r>
            <a:r>
              <a:rPr lang="en-US" sz="4000" b="1" dirty="0" smtClean="0">
                <a:latin typeface="Aharoni" pitchFamily="2" charset="-79"/>
                <a:cs typeface="Aharoni" pitchFamily="2" charset="-79"/>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381000"/>
            <a:ext cx="7734300" cy="1200329"/>
          </a:xfrm>
          <a:prstGeom prst="rect">
            <a:avLst/>
          </a:prstGeom>
          <a:noFill/>
        </p:spPr>
        <p:txBody>
          <a:bodyPr wrap="square" rtlCol="0">
            <a:spAutoFit/>
          </a:bodyPr>
          <a:lstStyle/>
          <a:p>
            <a:pPr algn="ctr"/>
            <a:r>
              <a:rPr lang="en-US" sz="5400" dirty="0" smtClean="0">
                <a:latin typeface="Aharoni" pitchFamily="2" charset="-79"/>
                <a:cs typeface="Aharoni" pitchFamily="2" charset="-79"/>
              </a:rPr>
              <a:t>Even More Value</a:t>
            </a:r>
          </a:p>
          <a:p>
            <a:endParaRPr lang="en-US" dirty="0"/>
          </a:p>
        </p:txBody>
      </p:sp>
      <p:sp>
        <p:nvSpPr>
          <p:cNvPr id="3" name="TextBox 2"/>
          <p:cNvSpPr txBox="1"/>
          <p:nvPr/>
        </p:nvSpPr>
        <p:spPr>
          <a:xfrm>
            <a:off x="361950" y="1460242"/>
            <a:ext cx="8420100" cy="4708981"/>
          </a:xfrm>
          <a:prstGeom prst="rect">
            <a:avLst/>
          </a:prstGeom>
          <a:solidFill>
            <a:srgbClr val="FBEEC9">
              <a:alpha val="63000"/>
            </a:srgbClr>
          </a:solidFill>
          <a:ln>
            <a:solidFill>
              <a:schemeClr val="tx1"/>
            </a:solidFill>
          </a:ln>
        </p:spPr>
        <p:txBody>
          <a:bodyPr wrap="square" rtlCol="0">
            <a:spAutoFit/>
          </a:bodyPr>
          <a:lstStyle/>
          <a:p>
            <a:r>
              <a:rPr lang="en-US" sz="4000" b="1" dirty="0" smtClean="0">
                <a:latin typeface="Aharoni" pitchFamily="2" charset="-79"/>
                <a:cs typeface="Aharoni" pitchFamily="2" charset="-79"/>
              </a:rPr>
              <a:t> Creates a culture of learning:</a:t>
            </a:r>
            <a:br>
              <a:rPr lang="en-US" sz="4000" b="1" dirty="0" smtClean="0">
                <a:latin typeface="Aharoni" pitchFamily="2" charset="-79"/>
                <a:cs typeface="Aharoni" pitchFamily="2" charset="-79"/>
              </a:rPr>
            </a:br>
            <a:endParaRPr lang="en-US" sz="2000" b="1" dirty="0" smtClean="0">
              <a:latin typeface="Aharoni" pitchFamily="2" charset="-79"/>
              <a:cs typeface="Aharoni" pitchFamily="2" charset="-79"/>
            </a:endParaRPr>
          </a:p>
          <a:p>
            <a:pPr>
              <a:buFont typeface="Arial" pitchFamily="34" charset="0"/>
              <a:buChar char="•"/>
            </a:pPr>
            <a:r>
              <a:rPr lang="en-US" sz="4000" b="1" dirty="0" smtClean="0">
                <a:latin typeface="Aharoni" pitchFamily="2" charset="-79"/>
                <a:cs typeface="Aharoni" pitchFamily="2" charset="-79"/>
              </a:rPr>
              <a:t> Encourages deep thinking</a:t>
            </a:r>
          </a:p>
          <a:p>
            <a:pPr>
              <a:buFont typeface="Arial" pitchFamily="34" charset="0"/>
              <a:buChar char="•"/>
            </a:pPr>
            <a:r>
              <a:rPr lang="en-US" sz="4000" b="1" dirty="0" smtClean="0">
                <a:latin typeface="Aharoni" pitchFamily="2" charset="-79"/>
                <a:cs typeface="Aharoni" pitchFamily="2" charset="-79"/>
              </a:rPr>
              <a:t> Models higher level thought processes</a:t>
            </a:r>
          </a:p>
          <a:p>
            <a:pPr>
              <a:buFont typeface="Arial" pitchFamily="34" charset="0"/>
              <a:buChar char="•"/>
            </a:pPr>
            <a:r>
              <a:rPr lang="en-US" sz="4000" b="1" dirty="0" smtClean="0">
                <a:latin typeface="Aharoni" pitchFamily="2" charset="-79"/>
                <a:cs typeface="Aharoni" pitchFamily="2" charset="-79"/>
              </a:rPr>
              <a:t> Appreciates cognitive challenges</a:t>
            </a:r>
          </a:p>
          <a:p>
            <a:pPr>
              <a:buFont typeface="Arial" pitchFamily="34" charset="0"/>
              <a:buChar char="•"/>
            </a:pPr>
            <a:r>
              <a:rPr lang="en-US" sz="4000" b="1" dirty="0" smtClean="0">
                <a:latin typeface="Aharoni" pitchFamily="2" charset="-79"/>
                <a:cs typeface="Aharoni" pitchFamily="2" charset="-79"/>
              </a:rPr>
              <a:t> Shows students depth of topics</a:t>
            </a:r>
          </a:p>
          <a:p>
            <a:pPr>
              <a:buFont typeface="Arial" pitchFamily="34" charset="0"/>
              <a:buChar char="•"/>
            </a:pPr>
            <a:r>
              <a:rPr lang="en-US" sz="4000" b="1" dirty="0" smtClean="0">
                <a:latin typeface="Aharoni" pitchFamily="2" charset="-79"/>
                <a:cs typeface="Aharoni" pitchFamily="2" charset="-79"/>
              </a:rPr>
              <a:t> Shows thinking is important</a:t>
            </a:r>
          </a:p>
        </p:txBody>
      </p:sp>
      <p:pic>
        <p:nvPicPr>
          <p:cNvPr id="16386" name="Picture 2" descr="http://tse1.mm.bing.net/th?&amp;id=JN.iqPXhVX/0KElnsTR0oBhzQ&amp;w=300&amp;h=300&amp;c=0&amp;pid=1.9&amp;rs=0&amp;p=0"/>
          <p:cNvPicPr>
            <a:picLocks noChangeAspect="1" noChangeArrowheads="1"/>
          </p:cNvPicPr>
          <p:nvPr/>
        </p:nvPicPr>
        <p:blipFill>
          <a:blip r:embed="rId3" cstate="print"/>
          <a:srcRect/>
          <a:stretch>
            <a:fillRect/>
          </a:stretch>
        </p:blipFill>
        <p:spPr bwMode="auto">
          <a:xfrm>
            <a:off x="7543800" y="2590800"/>
            <a:ext cx="114300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381000"/>
            <a:ext cx="7734300" cy="1200329"/>
          </a:xfrm>
          <a:prstGeom prst="rect">
            <a:avLst/>
          </a:prstGeom>
          <a:noFill/>
        </p:spPr>
        <p:txBody>
          <a:bodyPr wrap="square" rtlCol="0">
            <a:spAutoFit/>
          </a:bodyPr>
          <a:lstStyle/>
          <a:p>
            <a:pPr algn="ctr"/>
            <a:r>
              <a:rPr lang="en-US" sz="5400" dirty="0" smtClean="0">
                <a:latin typeface="Aharoni" pitchFamily="2" charset="-79"/>
                <a:cs typeface="Aharoni" pitchFamily="2" charset="-79"/>
              </a:rPr>
              <a:t>Knowledge Domains</a:t>
            </a:r>
          </a:p>
          <a:p>
            <a:endParaRPr lang="en-US" dirty="0"/>
          </a:p>
        </p:txBody>
      </p:sp>
      <p:sp>
        <p:nvSpPr>
          <p:cNvPr id="3" name="TextBox 2"/>
          <p:cNvSpPr txBox="1"/>
          <p:nvPr/>
        </p:nvSpPr>
        <p:spPr>
          <a:xfrm>
            <a:off x="361950" y="1460242"/>
            <a:ext cx="8420100" cy="3477875"/>
          </a:xfrm>
          <a:prstGeom prst="rect">
            <a:avLst/>
          </a:prstGeom>
          <a:solidFill>
            <a:srgbClr val="FBEEC9">
              <a:alpha val="63000"/>
            </a:srgbClr>
          </a:solidFill>
          <a:ln>
            <a:solidFill>
              <a:schemeClr val="tx1"/>
            </a:solidFill>
          </a:ln>
        </p:spPr>
        <p:txBody>
          <a:bodyPr wrap="square" rtlCol="0">
            <a:spAutoFit/>
          </a:bodyPr>
          <a:lstStyle/>
          <a:p>
            <a:pPr>
              <a:buFont typeface="Arial" pitchFamily="34" charset="0"/>
              <a:buChar char="•"/>
            </a:pPr>
            <a:r>
              <a:rPr lang="en-US" sz="4000" b="1" dirty="0" smtClean="0">
                <a:latin typeface="Aharoni" pitchFamily="2" charset="-79"/>
                <a:cs typeface="Aharoni" pitchFamily="2" charset="-79"/>
              </a:rPr>
              <a:t> Factual knowledge</a:t>
            </a:r>
          </a:p>
          <a:p>
            <a:endParaRPr lang="en-US" sz="2000" b="1" dirty="0" smtClean="0">
              <a:latin typeface="Aharoni" pitchFamily="2" charset="-79"/>
              <a:cs typeface="Aharoni" pitchFamily="2" charset="-79"/>
            </a:endParaRPr>
          </a:p>
          <a:p>
            <a:pPr>
              <a:buFont typeface="Arial" pitchFamily="34" charset="0"/>
              <a:buChar char="•"/>
            </a:pPr>
            <a:r>
              <a:rPr lang="en-US" sz="4000" b="1" dirty="0" smtClean="0">
                <a:latin typeface="Aharoni" pitchFamily="2" charset="-79"/>
                <a:cs typeface="Aharoni" pitchFamily="2" charset="-79"/>
              </a:rPr>
              <a:t> Conceptual knowledge</a:t>
            </a:r>
          </a:p>
          <a:p>
            <a:endParaRPr lang="en-US" sz="2000" b="1" dirty="0" smtClean="0">
              <a:latin typeface="Aharoni" pitchFamily="2" charset="-79"/>
              <a:cs typeface="Aharoni" pitchFamily="2" charset="-79"/>
            </a:endParaRPr>
          </a:p>
          <a:p>
            <a:pPr>
              <a:buFont typeface="Arial" pitchFamily="34" charset="0"/>
              <a:buChar char="•"/>
            </a:pPr>
            <a:r>
              <a:rPr lang="en-US" sz="4000" b="1" dirty="0" smtClean="0">
                <a:latin typeface="Aharoni" pitchFamily="2" charset="-79"/>
                <a:cs typeface="Aharoni" pitchFamily="2" charset="-79"/>
              </a:rPr>
              <a:t> Procedural knowledge</a:t>
            </a:r>
          </a:p>
          <a:p>
            <a:endParaRPr lang="en-US" sz="2000" b="1" dirty="0" smtClean="0">
              <a:latin typeface="Aharoni" pitchFamily="2" charset="-79"/>
              <a:cs typeface="Aharoni" pitchFamily="2" charset="-79"/>
            </a:endParaRPr>
          </a:p>
          <a:p>
            <a:pPr>
              <a:buFont typeface="Arial" pitchFamily="34" charset="0"/>
              <a:buChar char="•"/>
            </a:pPr>
            <a:r>
              <a:rPr lang="en-US" sz="4000" b="1" dirty="0" smtClean="0">
                <a:latin typeface="Aharoni" pitchFamily="2" charset="-79"/>
                <a:cs typeface="Aharoni" pitchFamily="2" charset="-79"/>
              </a:rPr>
              <a:t> Metacognitive knowledge</a:t>
            </a:r>
          </a:p>
        </p:txBody>
      </p:sp>
      <p:pic>
        <p:nvPicPr>
          <p:cNvPr id="2050" name="Picture 2" descr="C:\Users\Tracy\Dropbox\Palomar\STEM\test writing\images\Thinking-Man-Rodin.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3204827" y="5029200"/>
            <a:ext cx="2734347" cy="17366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581900" y="4991100"/>
            <a:ext cx="1335024" cy="1335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Timer</a:t>
            </a:r>
            <a:endParaRPr lang="en-US" b="1" dirty="0">
              <a:solidFill>
                <a:schemeClr val="tx1"/>
              </a:solidFill>
            </a:endParaRPr>
          </a:p>
        </p:txBody>
      </p:sp>
      <p:sp>
        <p:nvSpPr>
          <p:cNvPr id="5" name="Oval 4"/>
          <p:cNvSpPr/>
          <p:nvPr/>
        </p:nvSpPr>
        <p:spPr>
          <a:xfrm>
            <a:off x="7583955" y="4993155"/>
            <a:ext cx="1330914" cy="1330914"/>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sp>
        <p:nvSpPr>
          <p:cNvPr id="2" name="TextBox 1"/>
          <p:cNvSpPr txBox="1"/>
          <p:nvPr/>
        </p:nvSpPr>
        <p:spPr>
          <a:xfrm>
            <a:off x="704850" y="228600"/>
            <a:ext cx="7734300" cy="1200329"/>
          </a:xfrm>
          <a:prstGeom prst="rect">
            <a:avLst/>
          </a:prstGeom>
          <a:noFill/>
        </p:spPr>
        <p:txBody>
          <a:bodyPr wrap="square" rtlCol="0">
            <a:spAutoFit/>
          </a:bodyPr>
          <a:lstStyle/>
          <a:p>
            <a:pPr algn="ctr"/>
            <a:r>
              <a:rPr lang="en-US" sz="5400" dirty="0" smtClean="0">
                <a:latin typeface="Aharoni" pitchFamily="2" charset="-79"/>
                <a:cs typeface="Aharoni" pitchFamily="2" charset="-79"/>
              </a:rPr>
              <a:t>Give It a Try</a:t>
            </a:r>
          </a:p>
          <a:p>
            <a:endParaRPr lang="en-US" dirty="0"/>
          </a:p>
        </p:txBody>
      </p:sp>
      <p:sp>
        <p:nvSpPr>
          <p:cNvPr id="3" name="TextBox 2"/>
          <p:cNvSpPr txBox="1"/>
          <p:nvPr/>
        </p:nvSpPr>
        <p:spPr>
          <a:xfrm>
            <a:off x="2171700" y="4495800"/>
            <a:ext cx="4800600" cy="2000548"/>
          </a:xfrm>
          <a:prstGeom prst="rect">
            <a:avLst/>
          </a:prstGeom>
          <a:solidFill>
            <a:srgbClr val="FBEEC9">
              <a:alpha val="63000"/>
            </a:srgbClr>
          </a:solidFill>
          <a:ln>
            <a:solidFill>
              <a:schemeClr val="tx1"/>
            </a:solidFill>
          </a:ln>
        </p:spPr>
        <p:txBody>
          <a:bodyPr wrap="square" rtlCol="0">
            <a:spAutoFit/>
          </a:bodyPr>
          <a:lstStyle/>
          <a:p>
            <a:r>
              <a:rPr lang="en-US" sz="4000" b="1" dirty="0" smtClean="0">
                <a:latin typeface="Aharoni" pitchFamily="2" charset="-79"/>
                <a:cs typeface="Aharoni" pitchFamily="2" charset="-79"/>
              </a:rPr>
              <a:t> </a:t>
            </a:r>
            <a:r>
              <a:rPr lang="en-US" sz="2800" b="1" dirty="0" smtClean="0">
                <a:latin typeface="Aharoni" pitchFamily="2" charset="-79"/>
                <a:cs typeface="Aharoni" pitchFamily="2" charset="-79"/>
              </a:rPr>
              <a:t>Factual knowledge</a:t>
            </a:r>
          </a:p>
          <a:p>
            <a:r>
              <a:rPr lang="en-US" sz="2800" b="1" dirty="0" smtClean="0">
                <a:latin typeface="Aharoni" pitchFamily="2" charset="-79"/>
                <a:cs typeface="Aharoni" pitchFamily="2" charset="-79"/>
              </a:rPr>
              <a:t> Conceptual knowledge</a:t>
            </a:r>
          </a:p>
          <a:p>
            <a:r>
              <a:rPr lang="en-US" sz="2800" b="1" dirty="0" smtClean="0">
                <a:latin typeface="Aharoni" pitchFamily="2" charset="-79"/>
                <a:cs typeface="Aharoni" pitchFamily="2" charset="-79"/>
              </a:rPr>
              <a:t> Procedural knowledge</a:t>
            </a:r>
          </a:p>
          <a:p>
            <a:r>
              <a:rPr lang="en-US" sz="2800" b="1" dirty="0" smtClean="0">
                <a:latin typeface="Aharoni" pitchFamily="2" charset="-79"/>
                <a:cs typeface="Aharoni" pitchFamily="2" charset="-79"/>
              </a:rPr>
              <a:t> Metacognitive knowledge</a:t>
            </a:r>
          </a:p>
        </p:txBody>
      </p:sp>
      <p:pic>
        <p:nvPicPr>
          <p:cNvPr id="93186" name="Picture 2" descr="C:\Users\Tracy\Dropbox\Palomar\STEM\test writing\images\Blooms_Taxonomy_pyramid_cake-style-use-with-permission.jpg"/>
          <p:cNvPicPr>
            <a:picLocks noChangeAspect="1" noChangeArrowheads="1"/>
          </p:cNvPicPr>
          <p:nvPr/>
        </p:nvPicPr>
        <p:blipFill>
          <a:blip r:embed="rId3" cstate="print"/>
          <a:srcRect/>
          <a:stretch>
            <a:fillRect/>
          </a:stretch>
        </p:blipFill>
        <p:spPr bwMode="auto">
          <a:xfrm>
            <a:off x="2362200" y="1143000"/>
            <a:ext cx="4419600" cy="32455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600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34888"/>
            <a:ext cx="77343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latin typeface="Aharoni" pitchFamily="2" charset="-79"/>
                <a:cs typeface="Aharoni" pitchFamily="2" charset="-79"/>
              </a:rPr>
              <a:t>Quick Summary</a:t>
            </a:r>
          </a:p>
          <a:p>
            <a:endParaRPr lang="en-US" dirty="0"/>
          </a:p>
        </p:txBody>
      </p:sp>
      <p:sp>
        <p:nvSpPr>
          <p:cNvPr id="3" name="TextBox 2"/>
          <p:cNvSpPr txBox="1"/>
          <p:nvPr/>
        </p:nvSpPr>
        <p:spPr>
          <a:xfrm>
            <a:off x="381000" y="2133600"/>
            <a:ext cx="8420100" cy="4401205"/>
          </a:xfrm>
          <a:prstGeom prst="rect">
            <a:avLst/>
          </a:prstGeom>
          <a:solidFill>
            <a:srgbClr val="FBEEC9">
              <a:alpha val="63000"/>
            </a:srgbClr>
          </a:solid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itchFamily="34" charset="0"/>
              <a:buChar char="•"/>
            </a:pPr>
            <a:r>
              <a:rPr lang="en-US" sz="4000" b="1" dirty="0" smtClean="0">
                <a:latin typeface="Aharoni" pitchFamily="2" charset="-79"/>
                <a:cs typeface="Aharoni" pitchFamily="2" charset="-79"/>
              </a:rPr>
              <a:t> Write an accurate measure</a:t>
            </a:r>
          </a:p>
          <a:p>
            <a:pPr>
              <a:buFont typeface="Arial" pitchFamily="34" charset="0"/>
              <a:buChar char="•"/>
            </a:pPr>
            <a:r>
              <a:rPr lang="en-US" sz="4000" b="1" dirty="0" smtClean="0">
                <a:latin typeface="Aharoni" pitchFamily="2" charset="-79"/>
                <a:cs typeface="Aharoni" pitchFamily="2" charset="-79"/>
              </a:rPr>
              <a:t> Consider good test design</a:t>
            </a:r>
          </a:p>
          <a:p>
            <a:pPr>
              <a:buFont typeface="Arial" pitchFamily="34" charset="0"/>
              <a:buChar char="•"/>
            </a:pPr>
            <a:r>
              <a:rPr lang="en-US" sz="4000" b="1" dirty="0" smtClean="0">
                <a:latin typeface="Aharoni" pitchFamily="2" charset="-79"/>
                <a:cs typeface="Aharoni" pitchFamily="2" charset="-79"/>
              </a:rPr>
              <a:t> Know your testing goals</a:t>
            </a:r>
          </a:p>
          <a:p>
            <a:pPr>
              <a:buFont typeface="Arial" pitchFamily="34" charset="0"/>
              <a:buChar char="•"/>
            </a:pPr>
            <a:r>
              <a:rPr lang="en-US" sz="4000" b="1" dirty="0" smtClean="0">
                <a:latin typeface="Aharoni" pitchFamily="2" charset="-79"/>
                <a:cs typeface="Aharoni" pitchFamily="2" charset="-79"/>
              </a:rPr>
              <a:t> Consider technical quality</a:t>
            </a:r>
          </a:p>
          <a:p>
            <a:pPr>
              <a:buFont typeface="Arial" pitchFamily="34" charset="0"/>
              <a:buChar char="•"/>
            </a:pPr>
            <a:r>
              <a:rPr lang="en-US" sz="4000" b="1" dirty="0" smtClean="0">
                <a:latin typeface="Aharoni" pitchFamily="2" charset="-79"/>
                <a:cs typeface="Aharoni" pitchFamily="2" charset="-79"/>
              </a:rPr>
              <a:t> Use Bloom’s Taxonomy </a:t>
            </a:r>
          </a:p>
          <a:p>
            <a:pPr>
              <a:buFont typeface="Arial" pitchFamily="34" charset="0"/>
              <a:buChar char="•"/>
            </a:pPr>
            <a:r>
              <a:rPr lang="en-US" sz="4000" b="1" dirty="0" smtClean="0">
                <a:latin typeface="Aharoni" pitchFamily="2" charset="-79"/>
                <a:cs typeface="Aharoni" pitchFamily="2" charset="-79"/>
              </a:rPr>
              <a:t> Use verb lists, question frames</a:t>
            </a:r>
          </a:p>
          <a:p>
            <a:pPr>
              <a:buFont typeface="Arial" pitchFamily="34" charset="0"/>
              <a:buChar char="•"/>
            </a:pPr>
            <a:r>
              <a:rPr lang="en-US" sz="4000" b="1" dirty="0" smtClean="0">
                <a:latin typeface="Aharoni" pitchFamily="2" charset="-79"/>
                <a:cs typeface="Aharoni" pitchFamily="2" charset="-79"/>
              </a:rPr>
              <a:t> Consider knowledge domains</a:t>
            </a:r>
          </a:p>
        </p:txBody>
      </p:sp>
      <p:pic>
        <p:nvPicPr>
          <p:cNvPr id="12290" name="Picture 2" descr="https://www2.palomar.edu/pages/testwritingstrategies/files/2015/04/summary.png"/>
          <p:cNvPicPr>
            <a:picLocks noChangeAspect="1" noChangeArrowheads="1"/>
          </p:cNvPicPr>
          <p:nvPr/>
        </p:nvPicPr>
        <p:blipFill>
          <a:blip r:embed="rId3" cstate="print"/>
          <a:srcRect/>
          <a:stretch>
            <a:fillRect/>
          </a:stretch>
        </p:blipFill>
        <p:spPr bwMode="auto">
          <a:xfrm>
            <a:off x="6939176" y="152400"/>
            <a:ext cx="1900024" cy="18695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5257800"/>
            <a:ext cx="77343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latin typeface="Aharoni" pitchFamily="2" charset="-79"/>
                <a:cs typeface="Aharoni" pitchFamily="2" charset="-79"/>
              </a:rPr>
              <a:t>Thank You!</a:t>
            </a:r>
          </a:p>
          <a:p>
            <a:endParaRPr lang="en-US" dirty="0"/>
          </a:p>
        </p:txBody>
      </p:sp>
      <p:sp>
        <p:nvSpPr>
          <p:cNvPr id="3" name="TextBox 2"/>
          <p:cNvSpPr txBox="1"/>
          <p:nvPr/>
        </p:nvSpPr>
        <p:spPr>
          <a:xfrm>
            <a:off x="361950" y="304800"/>
            <a:ext cx="8420100" cy="1323439"/>
          </a:xfrm>
          <a:prstGeom prst="rect">
            <a:avLst/>
          </a:prstGeom>
          <a:solidFill>
            <a:srgbClr val="FBEEC9">
              <a:alpha val="63000"/>
            </a:srgbClr>
          </a:solid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smtClean="0">
                <a:latin typeface="Aharoni" pitchFamily="2" charset="-79"/>
                <a:cs typeface="Aharoni" pitchFamily="2" charset="-79"/>
              </a:rPr>
              <a:t>This slide show is available </a:t>
            </a:r>
            <a:br>
              <a:rPr lang="en-US" sz="4000" b="1" dirty="0" smtClean="0">
                <a:latin typeface="Aharoni" pitchFamily="2" charset="-79"/>
                <a:cs typeface="Aharoni" pitchFamily="2" charset="-79"/>
              </a:rPr>
            </a:br>
            <a:r>
              <a:rPr lang="en-US" sz="4000" b="1" dirty="0" smtClean="0">
                <a:latin typeface="Aharoni" pitchFamily="2" charset="-79"/>
                <a:cs typeface="Aharoni" pitchFamily="2" charset="-79"/>
              </a:rPr>
              <a:t>on the blog.</a:t>
            </a:r>
          </a:p>
        </p:txBody>
      </p:sp>
      <p:sp>
        <p:nvSpPr>
          <p:cNvPr id="4" name="TextBox 3"/>
          <p:cNvSpPr txBox="1"/>
          <p:nvPr/>
        </p:nvSpPr>
        <p:spPr>
          <a:xfrm>
            <a:off x="361950" y="1814870"/>
            <a:ext cx="8420100" cy="707886"/>
          </a:xfrm>
          <a:prstGeom prst="rect">
            <a:avLst/>
          </a:prstGeom>
          <a:solidFill>
            <a:srgbClr val="FBEEC9">
              <a:alpha val="63000"/>
            </a:srgbClr>
          </a:solid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smtClean="0">
                <a:latin typeface="Aharoni" pitchFamily="2" charset="-79"/>
                <a:cs typeface="Aharoni" pitchFamily="2" charset="-79"/>
              </a:rPr>
              <a:t>As are my notes for each slide.</a:t>
            </a:r>
          </a:p>
        </p:txBody>
      </p:sp>
      <p:sp>
        <p:nvSpPr>
          <p:cNvPr id="5" name="TextBox 4"/>
          <p:cNvSpPr txBox="1"/>
          <p:nvPr/>
        </p:nvSpPr>
        <p:spPr>
          <a:xfrm>
            <a:off x="361950" y="2805470"/>
            <a:ext cx="8420100" cy="1938992"/>
          </a:xfrm>
          <a:prstGeom prst="rect">
            <a:avLst/>
          </a:prstGeom>
          <a:solidFill>
            <a:srgbClr val="FBEEC9">
              <a:alpha val="63000"/>
            </a:srgbClr>
          </a:solid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smtClean="0">
                <a:latin typeface="Aharoni" pitchFamily="2" charset="-79"/>
                <a:cs typeface="Aharoni" pitchFamily="2" charset="-79"/>
              </a:rPr>
              <a:t>The next direction for the blog</a:t>
            </a:r>
          </a:p>
          <a:p>
            <a:pPr algn="ctr"/>
            <a:r>
              <a:rPr lang="en-US" sz="4000" b="1" dirty="0" smtClean="0">
                <a:latin typeface="Aharoni" pitchFamily="2" charset="-79"/>
                <a:cs typeface="Aharoni" pitchFamily="2" charset="-79"/>
              </a:rPr>
              <a:t>is to study features of </a:t>
            </a:r>
            <a:br>
              <a:rPr lang="en-US" sz="4000" b="1" dirty="0" smtClean="0">
                <a:latin typeface="Aharoni" pitchFamily="2" charset="-79"/>
                <a:cs typeface="Aharoni" pitchFamily="2" charset="-79"/>
              </a:rPr>
            </a:br>
            <a:r>
              <a:rPr lang="en-US" sz="4000" b="1" dirty="0" smtClean="0">
                <a:latin typeface="Aharoni" pitchFamily="2" charset="-79"/>
                <a:cs typeface="Aharoni" pitchFamily="2" charset="-79"/>
              </a:rPr>
              <a:t>specific test item types.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racy\Dropbox\Palomar\STEM\test writing\images\Palomar-college-logo.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844006" y="381000"/>
            <a:ext cx="3455988" cy="2160960"/>
          </a:xfrm>
          <a:prstGeom prst="rect">
            <a:avLst/>
          </a:prstGeom>
          <a:noFill/>
          <a:ln>
            <a:solidFill>
              <a:schemeClr val="tx1"/>
            </a:solidFill>
          </a:ln>
        </p:spPr>
      </p:pic>
      <p:sp>
        <p:nvSpPr>
          <p:cNvPr id="4" name="TextBox 3"/>
          <p:cNvSpPr txBox="1"/>
          <p:nvPr/>
        </p:nvSpPr>
        <p:spPr>
          <a:xfrm>
            <a:off x="361950" y="2971800"/>
            <a:ext cx="8420100" cy="2862322"/>
          </a:xfrm>
          <a:prstGeom prst="rect">
            <a:avLst/>
          </a:prstGeom>
          <a:solidFill>
            <a:srgbClr val="FBEEC9">
              <a:alpha val="63000"/>
            </a:srgbClr>
          </a:solid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smtClean="0">
                <a:latin typeface="Aharoni" pitchFamily="2" charset="-79"/>
                <a:cs typeface="Aharoni" pitchFamily="2" charset="-79"/>
              </a:rPr>
              <a:t>Talk prepared by Tracy Johnston</a:t>
            </a:r>
          </a:p>
          <a:p>
            <a:pPr algn="ctr"/>
            <a:r>
              <a:rPr lang="en-US" sz="4000" b="1" dirty="0" smtClean="0">
                <a:latin typeface="Aharoni" pitchFamily="2" charset="-79"/>
                <a:cs typeface="Aharoni" pitchFamily="2" charset="-79"/>
              </a:rPr>
              <a:t>as part of the STEM </a:t>
            </a:r>
            <a:r>
              <a:rPr lang="en-US" sz="6000" b="1" dirty="0" smtClean="0">
                <a:latin typeface="Aharoni" pitchFamily="2" charset="-79"/>
                <a:cs typeface="Aharoni" pitchFamily="2" charset="-79"/>
              </a:rPr>
              <a:t>1</a:t>
            </a:r>
            <a:r>
              <a:rPr lang="en-US" sz="4000" b="1" dirty="0" smtClean="0">
                <a:latin typeface="Aharoni" pitchFamily="2" charset="-79"/>
                <a:cs typeface="Aharoni" pitchFamily="2" charset="-79"/>
              </a:rPr>
              <a:t> grant of Palomar College</a:t>
            </a:r>
            <a:br>
              <a:rPr lang="en-US" sz="4000" b="1" dirty="0" smtClean="0">
                <a:latin typeface="Aharoni" pitchFamily="2" charset="-79"/>
                <a:cs typeface="Aharoni" pitchFamily="2" charset="-79"/>
              </a:rPr>
            </a:br>
            <a:r>
              <a:rPr lang="en-US" sz="2800" b="1" dirty="0" smtClean="0">
                <a:latin typeface="Aharoni" pitchFamily="2" charset="-79"/>
                <a:cs typeface="Aharoni" pitchFamily="2" charset="-79"/>
              </a:rPr>
              <a:t>August</a:t>
            </a:r>
            <a:r>
              <a:rPr lang="en-US" sz="4000" b="1" dirty="0" smtClean="0">
                <a:latin typeface="Aharoni" pitchFamily="2" charset="-79"/>
                <a:cs typeface="Aharoni" pitchFamily="2" charset="-79"/>
              </a:rPr>
              <a:t> 2015</a:t>
            </a:r>
          </a:p>
        </p:txBody>
      </p:sp>
      <p:sp>
        <p:nvSpPr>
          <p:cNvPr id="6" name="Subtitle 2">
            <a:hlinkClick r:id="rId4"/>
          </p:cNvPr>
          <p:cNvSpPr txBox="1">
            <a:spLocks/>
          </p:cNvSpPr>
          <p:nvPr/>
        </p:nvSpPr>
        <p:spPr>
          <a:xfrm>
            <a:off x="342900" y="5943600"/>
            <a:ext cx="8458200" cy="533400"/>
          </a:xfrm>
          <a:prstGeom prst="rect">
            <a:avLst/>
          </a:prstGeom>
          <a:solidFill>
            <a:schemeClr val="bg2"/>
          </a:solidFill>
        </p:spPr>
        <p:txBody>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kumimoji="0" lang="en-US" sz="2400" b="1" i="0" u="none" strike="noStrike" kern="1200" cap="none" spc="0" normalizeH="0" baseline="0" noProof="0" dirty="0" smtClean="0">
                <a:ln>
                  <a:noFill/>
                </a:ln>
                <a:effectLst/>
                <a:uLnTx/>
                <a:uFillTx/>
                <a:latin typeface="+mn-lt"/>
                <a:ea typeface="+mn-ea"/>
                <a:cs typeface="+mn-cs"/>
                <a:hlinkClick r:id="rId4"/>
              </a:rPr>
              <a:t>http://www2.palomar.edu/pages/testwritingstrategies</a:t>
            </a:r>
            <a:endParaRPr kumimoji="0" lang="en-US" sz="2400" b="1"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990600"/>
            <a:ext cx="8610600" cy="3631763"/>
          </a:xfrm>
          <a:prstGeom prst="rect">
            <a:avLst/>
          </a:prstGeom>
          <a:solidFill>
            <a:srgbClr val="FBEEC9">
              <a:alpha val="63000"/>
            </a:srgbClr>
          </a:solidFill>
          <a:ln>
            <a:solidFill>
              <a:schemeClr val="tx1"/>
            </a:solidFill>
          </a:ln>
        </p:spPr>
        <p:txBody>
          <a:bodyPr wrap="square" rtlCol="0">
            <a:spAutoFit/>
          </a:bodyPr>
          <a:lstStyle/>
          <a:p>
            <a:pPr>
              <a:buFont typeface="Arial" pitchFamily="34" charset="0"/>
              <a:buChar char="•"/>
            </a:pPr>
            <a:r>
              <a:rPr lang="en-US" sz="4000" b="1" dirty="0" smtClean="0">
                <a:latin typeface="Aharoni" pitchFamily="2" charset="-79"/>
                <a:cs typeface="Aharoni" pitchFamily="2" charset="-79"/>
              </a:rPr>
              <a:t> Too many questions or too few</a:t>
            </a:r>
            <a:br>
              <a:rPr lang="en-US" sz="4000" b="1" dirty="0" smtClean="0">
                <a:latin typeface="Aharoni" pitchFamily="2" charset="-79"/>
                <a:cs typeface="Aharoni" pitchFamily="2" charset="-79"/>
              </a:rPr>
            </a:br>
            <a:endParaRPr lang="en-US" sz="1000" b="1" dirty="0" smtClean="0">
              <a:latin typeface="Aharoni" pitchFamily="2" charset="-79"/>
              <a:cs typeface="Aharoni" pitchFamily="2" charset="-79"/>
            </a:endParaRPr>
          </a:p>
          <a:p>
            <a:pPr>
              <a:buFont typeface="Arial" pitchFamily="34" charset="0"/>
              <a:buChar char="•"/>
            </a:pPr>
            <a:r>
              <a:rPr lang="en-US" sz="4000" b="1" dirty="0" smtClean="0">
                <a:latin typeface="Aharoni" pitchFamily="2" charset="-79"/>
                <a:cs typeface="Aharoni" pitchFamily="2" charset="-79"/>
              </a:rPr>
              <a:t> Too little feedback</a:t>
            </a:r>
            <a:br>
              <a:rPr lang="en-US" sz="4000" b="1" dirty="0" smtClean="0">
                <a:latin typeface="Aharoni" pitchFamily="2" charset="-79"/>
                <a:cs typeface="Aharoni" pitchFamily="2" charset="-79"/>
              </a:rPr>
            </a:br>
            <a:endParaRPr lang="en-US" sz="1000" b="1" dirty="0" smtClean="0">
              <a:latin typeface="Aharoni" pitchFamily="2" charset="-79"/>
              <a:cs typeface="Aharoni" pitchFamily="2" charset="-79"/>
            </a:endParaRPr>
          </a:p>
          <a:p>
            <a:pPr>
              <a:buFont typeface="Arial" pitchFamily="34" charset="0"/>
              <a:buChar char="•"/>
            </a:pPr>
            <a:r>
              <a:rPr lang="en-US" sz="4000" b="1" dirty="0" smtClean="0">
                <a:latin typeface="Aharoni" pitchFamily="2" charset="-79"/>
                <a:cs typeface="Aharoni" pitchFamily="2" charset="-79"/>
              </a:rPr>
              <a:t> Ambiguous or unclear questions</a:t>
            </a:r>
            <a:br>
              <a:rPr lang="en-US" sz="4000" b="1" dirty="0" smtClean="0">
                <a:latin typeface="Aharoni" pitchFamily="2" charset="-79"/>
                <a:cs typeface="Aharoni" pitchFamily="2" charset="-79"/>
              </a:rPr>
            </a:br>
            <a:endParaRPr lang="en-US" sz="1000" b="1" dirty="0" smtClean="0">
              <a:latin typeface="Aharoni" pitchFamily="2" charset="-79"/>
              <a:cs typeface="Aharoni" pitchFamily="2" charset="-79"/>
            </a:endParaRPr>
          </a:p>
          <a:p>
            <a:pPr>
              <a:buFont typeface="Arial" pitchFamily="34" charset="0"/>
              <a:buChar char="•"/>
            </a:pPr>
            <a:r>
              <a:rPr lang="en-US" sz="4000" b="1" dirty="0">
                <a:latin typeface="Aharoni" pitchFamily="2" charset="-79"/>
                <a:cs typeface="Aharoni" pitchFamily="2" charset="-79"/>
              </a:rPr>
              <a:t> </a:t>
            </a:r>
            <a:r>
              <a:rPr lang="en-US" sz="4000" b="1" dirty="0" smtClean="0">
                <a:latin typeface="Aharoni" pitchFamily="2" charset="-79"/>
                <a:cs typeface="Aharoni" pitchFamily="2" charset="-79"/>
              </a:rPr>
              <a:t>Not offering a variety of test item formats</a:t>
            </a:r>
          </a:p>
        </p:txBody>
      </p:sp>
      <p:sp>
        <p:nvSpPr>
          <p:cNvPr id="3" name="TextBox 2"/>
          <p:cNvSpPr txBox="1"/>
          <p:nvPr/>
        </p:nvSpPr>
        <p:spPr>
          <a:xfrm>
            <a:off x="704850" y="76200"/>
            <a:ext cx="7734300" cy="1200329"/>
          </a:xfrm>
          <a:prstGeom prst="rect">
            <a:avLst/>
          </a:prstGeom>
          <a:noFill/>
        </p:spPr>
        <p:txBody>
          <a:bodyPr wrap="square" rtlCol="0">
            <a:spAutoFit/>
          </a:bodyPr>
          <a:lstStyle/>
          <a:p>
            <a:pPr algn="ctr"/>
            <a:r>
              <a:rPr lang="en-US" sz="5400" dirty="0" smtClean="0">
                <a:latin typeface="Aharoni" pitchFamily="2" charset="-79"/>
                <a:cs typeface="Aharoni" pitchFamily="2" charset="-79"/>
              </a:rPr>
              <a:t>Problems</a:t>
            </a:r>
          </a:p>
          <a:p>
            <a:endParaRPr lang="en-US" dirty="0"/>
          </a:p>
        </p:txBody>
      </p:sp>
      <p:pic>
        <p:nvPicPr>
          <p:cNvPr id="1026" name="Picture 2" descr="C:\Users\Tracy\Dropbox\Palomar\STEM\test writing\images\exam.jpg"/>
          <p:cNvPicPr>
            <a:picLocks noChangeAspect="1" noChangeArrowheads="1"/>
          </p:cNvPicPr>
          <p:nvPr/>
        </p:nvPicPr>
        <p:blipFill>
          <a:blip r:embed="rId3" cstate="print"/>
          <a:srcRect/>
          <a:stretch>
            <a:fillRect/>
          </a:stretch>
        </p:blipFill>
        <p:spPr bwMode="auto">
          <a:xfrm>
            <a:off x="3309792" y="4724400"/>
            <a:ext cx="2524417"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476071"/>
            <a:ext cx="7734300" cy="1200329"/>
          </a:xfrm>
          <a:prstGeom prst="rect">
            <a:avLst/>
          </a:prstGeom>
          <a:noFill/>
        </p:spPr>
        <p:txBody>
          <a:bodyPr wrap="square" rtlCol="0">
            <a:spAutoFit/>
          </a:bodyPr>
          <a:lstStyle/>
          <a:p>
            <a:pPr algn="ctr"/>
            <a:r>
              <a:rPr lang="en-US" sz="5400" dirty="0" smtClean="0">
                <a:latin typeface="Aharoni" pitchFamily="2" charset="-79"/>
                <a:cs typeface="Aharoni" pitchFamily="2" charset="-79"/>
              </a:rPr>
              <a:t>Features</a:t>
            </a:r>
          </a:p>
          <a:p>
            <a:endParaRPr lang="en-US" dirty="0"/>
          </a:p>
        </p:txBody>
      </p:sp>
      <p:sp>
        <p:nvSpPr>
          <p:cNvPr id="3" name="TextBox 2"/>
          <p:cNvSpPr txBox="1"/>
          <p:nvPr/>
        </p:nvSpPr>
        <p:spPr>
          <a:xfrm>
            <a:off x="266700" y="1702237"/>
            <a:ext cx="8610600" cy="3631763"/>
          </a:xfrm>
          <a:prstGeom prst="rect">
            <a:avLst/>
          </a:prstGeom>
          <a:solidFill>
            <a:srgbClr val="FBEEC9">
              <a:alpha val="63000"/>
            </a:srgbClr>
          </a:solidFill>
          <a:ln>
            <a:solidFill>
              <a:schemeClr val="tx1"/>
            </a:solidFill>
          </a:ln>
        </p:spPr>
        <p:txBody>
          <a:bodyPr wrap="square" rtlCol="0">
            <a:spAutoFit/>
          </a:bodyPr>
          <a:lstStyle/>
          <a:p>
            <a:pPr>
              <a:buFont typeface="Arial" pitchFamily="34" charset="0"/>
              <a:buChar char="•"/>
            </a:pPr>
            <a:r>
              <a:rPr lang="en-US" sz="4000" b="1" dirty="0" smtClean="0">
                <a:latin typeface="Aharoni" pitchFamily="2" charset="-79"/>
                <a:cs typeface="Aharoni" pitchFamily="2" charset="-79"/>
              </a:rPr>
              <a:t> Assesses mastery of topic</a:t>
            </a:r>
            <a:br>
              <a:rPr lang="en-US" sz="4000" b="1" dirty="0" smtClean="0">
                <a:latin typeface="Aharoni" pitchFamily="2" charset="-79"/>
                <a:cs typeface="Aharoni" pitchFamily="2" charset="-79"/>
              </a:rPr>
            </a:br>
            <a:endParaRPr lang="en-US" sz="1000" b="1" dirty="0" smtClean="0">
              <a:latin typeface="Aharoni" pitchFamily="2" charset="-79"/>
              <a:cs typeface="Aharoni" pitchFamily="2" charset="-79"/>
            </a:endParaRPr>
          </a:p>
          <a:p>
            <a:pPr>
              <a:buFont typeface="Arial" pitchFamily="34" charset="0"/>
              <a:buChar char="•"/>
            </a:pPr>
            <a:r>
              <a:rPr lang="en-US" sz="4000" b="1" dirty="0" smtClean="0">
                <a:latin typeface="Aharoni" pitchFamily="2" charset="-79"/>
                <a:cs typeface="Aharoni" pitchFamily="2" charset="-79"/>
              </a:rPr>
              <a:t> Provides feedback on teaching</a:t>
            </a:r>
            <a:br>
              <a:rPr lang="en-US" sz="4000" b="1" dirty="0" smtClean="0">
                <a:latin typeface="Aharoni" pitchFamily="2" charset="-79"/>
                <a:cs typeface="Aharoni" pitchFamily="2" charset="-79"/>
              </a:rPr>
            </a:br>
            <a:endParaRPr lang="en-US" sz="1000" b="1" dirty="0" smtClean="0">
              <a:latin typeface="Aharoni" pitchFamily="2" charset="-79"/>
              <a:cs typeface="Aharoni" pitchFamily="2" charset="-79"/>
            </a:endParaRPr>
          </a:p>
          <a:p>
            <a:pPr>
              <a:buFont typeface="Arial" pitchFamily="34" charset="0"/>
              <a:buChar char="•"/>
            </a:pPr>
            <a:r>
              <a:rPr lang="en-US" sz="4000" b="1" dirty="0" smtClean="0">
                <a:latin typeface="Aharoni" pitchFamily="2" charset="-79"/>
                <a:cs typeface="Aharoni" pitchFamily="2" charset="-79"/>
              </a:rPr>
              <a:t> Items vary in difficulty level</a:t>
            </a:r>
            <a:br>
              <a:rPr lang="en-US" sz="4000" b="1" dirty="0" smtClean="0">
                <a:latin typeface="Aharoni" pitchFamily="2" charset="-79"/>
                <a:cs typeface="Aharoni" pitchFamily="2" charset="-79"/>
              </a:rPr>
            </a:br>
            <a:endParaRPr lang="en-US" sz="1000" b="1" dirty="0" smtClean="0">
              <a:latin typeface="Aharoni" pitchFamily="2" charset="-79"/>
              <a:cs typeface="Aharoni" pitchFamily="2" charset="-79"/>
            </a:endParaRPr>
          </a:p>
          <a:p>
            <a:pPr>
              <a:buFont typeface="Arial" pitchFamily="34" charset="0"/>
              <a:buChar char="•"/>
            </a:pPr>
            <a:r>
              <a:rPr lang="en-US" sz="4000" b="1" dirty="0" smtClean="0">
                <a:latin typeface="Aharoni" pitchFamily="2" charset="-79"/>
                <a:cs typeface="Aharoni" pitchFamily="2" charset="-79"/>
              </a:rPr>
              <a:t> Questions are not easily answered without proper studying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381000"/>
            <a:ext cx="7734300" cy="1200329"/>
          </a:xfrm>
          <a:prstGeom prst="rect">
            <a:avLst/>
          </a:prstGeom>
          <a:noFill/>
        </p:spPr>
        <p:txBody>
          <a:bodyPr wrap="square" rtlCol="0">
            <a:spAutoFit/>
          </a:bodyPr>
          <a:lstStyle/>
          <a:p>
            <a:pPr algn="ctr"/>
            <a:r>
              <a:rPr lang="en-US" sz="5400" dirty="0" smtClean="0">
                <a:latin typeface="Aharoni" pitchFamily="2" charset="-79"/>
                <a:cs typeface="Aharoni" pitchFamily="2" charset="-79"/>
              </a:rPr>
              <a:t>General Design Tips</a:t>
            </a:r>
          </a:p>
          <a:p>
            <a:endParaRPr lang="en-US" dirty="0"/>
          </a:p>
        </p:txBody>
      </p:sp>
      <p:sp>
        <p:nvSpPr>
          <p:cNvPr id="3" name="TextBox 2"/>
          <p:cNvSpPr txBox="1"/>
          <p:nvPr/>
        </p:nvSpPr>
        <p:spPr>
          <a:xfrm>
            <a:off x="266700" y="1700748"/>
            <a:ext cx="8610600" cy="3785652"/>
          </a:xfrm>
          <a:prstGeom prst="rect">
            <a:avLst/>
          </a:prstGeom>
          <a:solidFill>
            <a:srgbClr val="FBEEC9">
              <a:alpha val="63000"/>
            </a:srgbClr>
          </a:solidFill>
          <a:ln>
            <a:solidFill>
              <a:schemeClr val="tx1"/>
            </a:solidFill>
          </a:ln>
        </p:spPr>
        <p:txBody>
          <a:bodyPr wrap="square" rtlCol="0">
            <a:spAutoFit/>
          </a:bodyPr>
          <a:lstStyle/>
          <a:p>
            <a:pPr>
              <a:buFont typeface="Arial" pitchFamily="34" charset="0"/>
              <a:buChar char="•"/>
            </a:pPr>
            <a:r>
              <a:rPr lang="en-US" sz="4000" b="1" dirty="0" smtClean="0">
                <a:latin typeface="Aharoni" pitchFamily="2" charset="-79"/>
                <a:cs typeface="Aharoni" pitchFamily="2" charset="-79"/>
              </a:rPr>
              <a:t> Not too long or too short</a:t>
            </a:r>
          </a:p>
          <a:p>
            <a:pPr>
              <a:buFont typeface="Arial" pitchFamily="34" charset="0"/>
              <a:buChar char="•"/>
            </a:pPr>
            <a:r>
              <a:rPr lang="en-US" sz="4000" b="1" dirty="0" smtClean="0">
                <a:latin typeface="Aharoni" pitchFamily="2" charset="-79"/>
                <a:cs typeface="Aharoni" pitchFamily="2" charset="-79"/>
              </a:rPr>
              <a:t> Clear, concise instructions</a:t>
            </a:r>
          </a:p>
          <a:p>
            <a:pPr>
              <a:buFont typeface="Arial" pitchFamily="34" charset="0"/>
              <a:buChar char="•"/>
            </a:pPr>
            <a:r>
              <a:rPr lang="en-US" sz="4000" b="1" dirty="0" smtClean="0">
                <a:latin typeface="Aharoni" pitchFamily="2" charset="-79"/>
                <a:cs typeface="Aharoni" pitchFamily="2" charset="-79"/>
              </a:rPr>
              <a:t> Use a variety of item types</a:t>
            </a:r>
          </a:p>
          <a:p>
            <a:pPr>
              <a:buFont typeface="Arial" pitchFamily="34" charset="0"/>
              <a:buChar char="•"/>
            </a:pPr>
            <a:r>
              <a:rPr lang="en-US" sz="4000" b="1" dirty="0" smtClean="0">
                <a:latin typeface="Aharoni" pitchFamily="2" charset="-79"/>
                <a:cs typeface="Aharoni" pitchFamily="2" charset="-79"/>
              </a:rPr>
              <a:t> Check for accuracy; proofread</a:t>
            </a:r>
          </a:p>
          <a:p>
            <a:pPr>
              <a:buFont typeface="Arial" pitchFamily="34" charset="0"/>
              <a:buChar char="•"/>
            </a:pPr>
            <a:r>
              <a:rPr lang="en-US" sz="4000" b="1" dirty="0" smtClean="0">
                <a:latin typeface="Aharoni" pitchFamily="2" charset="-79"/>
                <a:cs typeface="Aharoni" pitchFamily="2" charset="-79"/>
              </a:rPr>
              <a:t> Avoid answer dependency</a:t>
            </a:r>
          </a:p>
          <a:p>
            <a:pPr>
              <a:buFont typeface="Arial" pitchFamily="34" charset="0"/>
              <a:buChar char="•"/>
            </a:pPr>
            <a:r>
              <a:rPr lang="en-US" sz="4000" b="1" dirty="0" smtClean="0">
                <a:latin typeface="Aharoni" pitchFamily="2" charset="-79"/>
                <a:cs typeface="Aharoni" pitchFamily="2" charset="-79"/>
              </a:rPr>
              <a:t> Use humor!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81000"/>
            <a:ext cx="7734300" cy="1200329"/>
          </a:xfrm>
          <a:prstGeom prst="rect">
            <a:avLst/>
          </a:prstGeom>
          <a:noFill/>
        </p:spPr>
        <p:txBody>
          <a:bodyPr wrap="square" rtlCol="0">
            <a:spAutoFit/>
          </a:bodyPr>
          <a:lstStyle/>
          <a:p>
            <a:pPr algn="ctr"/>
            <a:r>
              <a:rPr lang="en-US" sz="5400" dirty="0" smtClean="0">
                <a:latin typeface="Aharoni" pitchFamily="2" charset="-79"/>
                <a:cs typeface="Aharoni" pitchFamily="2" charset="-79"/>
              </a:rPr>
              <a:t>In the Beginning</a:t>
            </a:r>
          </a:p>
          <a:p>
            <a:endParaRPr lang="en-US" dirty="0"/>
          </a:p>
        </p:txBody>
      </p:sp>
      <p:sp>
        <p:nvSpPr>
          <p:cNvPr id="3" name="TextBox 2"/>
          <p:cNvSpPr txBox="1"/>
          <p:nvPr/>
        </p:nvSpPr>
        <p:spPr>
          <a:xfrm>
            <a:off x="266700" y="1981200"/>
            <a:ext cx="8610600" cy="4401205"/>
          </a:xfrm>
          <a:prstGeom prst="rect">
            <a:avLst/>
          </a:prstGeom>
          <a:solidFill>
            <a:srgbClr val="FBEEC9">
              <a:alpha val="63000"/>
            </a:srgbClr>
          </a:solidFill>
          <a:ln>
            <a:solidFill>
              <a:schemeClr val="tx1"/>
            </a:solidFill>
          </a:ln>
        </p:spPr>
        <p:txBody>
          <a:bodyPr wrap="square" rtlCol="0">
            <a:spAutoFit/>
          </a:bodyPr>
          <a:lstStyle/>
          <a:p>
            <a:pPr>
              <a:buFont typeface="Arial" pitchFamily="34" charset="0"/>
              <a:buChar char="•"/>
            </a:pPr>
            <a:r>
              <a:rPr lang="en-US" sz="4000" b="1" dirty="0" smtClean="0">
                <a:latin typeface="Aharoni" pitchFamily="2" charset="-79"/>
                <a:cs typeface="Aharoni" pitchFamily="2" charset="-79"/>
              </a:rPr>
              <a:t> What should the students get from the chapters and sections?</a:t>
            </a:r>
          </a:p>
          <a:p>
            <a:pPr>
              <a:buFont typeface="Arial" pitchFamily="34" charset="0"/>
              <a:buChar char="•"/>
            </a:pPr>
            <a:endParaRPr lang="en-US" sz="4000" b="1" dirty="0" smtClean="0">
              <a:latin typeface="Aharoni" pitchFamily="2" charset="-79"/>
              <a:cs typeface="Aharoni" pitchFamily="2" charset="-79"/>
            </a:endParaRPr>
          </a:p>
          <a:p>
            <a:pPr>
              <a:buFont typeface="Arial" pitchFamily="34" charset="0"/>
              <a:buChar char="•"/>
            </a:pPr>
            <a:r>
              <a:rPr lang="en-US" sz="4000" b="1" dirty="0" smtClean="0">
                <a:latin typeface="Aharoni" pitchFamily="2" charset="-79"/>
                <a:cs typeface="Aharoni" pitchFamily="2" charset="-79"/>
              </a:rPr>
              <a:t> What are the “big picture” goals?</a:t>
            </a:r>
          </a:p>
          <a:p>
            <a:pPr>
              <a:buFont typeface="Arial" pitchFamily="34" charset="0"/>
              <a:buChar char="•"/>
            </a:pPr>
            <a:endParaRPr lang="en-US" sz="4000" b="1" dirty="0" smtClean="0">
              <a:latin typeface="Aharoni" pitchFamily="2" charset="-79"/>
              <a:cs typeface="Aharoni" pitchFamily="2" charset="-79"/>
            </a:endParaRPr>
          </a:p>
          <a:p>
            <a:pPr>
              <a:buFont typeface="Arial" pitchFamily="34" charset="0"/>
              <a:buChar char="•"/>
            </a:pPr>
            <a:r>
              <a:rPr lang="en-US" sz="4000" b="1" dirty="0" smtClean="0">
                <a:latin typeface="Aharoni" pitchFamily="2" charset="-79"/>
                <a:cs typeface="Aharoni" pitchFamily="2" charset="-79"/>
              </a:rPr>
              <a:t> What are common mistakes and misconceptions?  </a:t>
            </a:r>
          </a:p>
        </p:txBody>
      </p:sp>
      <p:pic>
        <p:nvPicPr>
          <p:cNvPr id="66562" name="Picture 2" descr="http://thumbs.dreamstime.com/x/brain-speech-bubble-question-mark-28261561.jpg"/>
          <p:cNvPicPr>
            <a:picLocks noChangeAspect="1" noChangeArrowheads="1"/>
          </p:cNvPicPr>
          <p:nvPr/>
        </p:nvPicPr>
        <p:blipFill>
          <a:blip r:embed="rId3" cstate="print"/>
          <a:srcRect/>
          <a:stretch>
            <a:fillRect/>
          </a:stretch>
        </p:blipFill>
        <p:spPr bwMode="auto">
          <a:xfrm>
            <a:off x="609600" y="496824"/>
            <a:ext cx="1447800" cy="13319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381000"/>
            <a:ext cx="7734300" cy="1200329"/>
          </a:xfrm>
          <a:prstGeom prst="rect">
            <a:avLst/>
          </a:prstGeom>
          <a:noFill/>
        </p:spPr>
        <p:txBody>
          <a:bodyPr wrap="square" rtlCol="0">
            <a:spAutoFit/>
          </a:bodyPr>
          <a:lstStyle/>
          <a:p>
            <a:pPr algn="ctr"/>
            <a:r>
              <a:rPr lang="en-US" sz="5400" dirty="0" smtClean="0">
                <a:latin typeface="Aharoni" pitchFamily="2" charset="-79"/>
                <a:cs typeface="Aharoni" pitchFamily="2" charset="-79"/>
              </a:rPr>
              <a:t>Technical Quality</a:t>
            </a:r>
          </a:p>
          <a:p>
            <a:endParaRPr lang="en-US" dirty="0"/>
          </a:p>
        </p:txBody>
      </p:sp>
      <p:sp>
        <p:nvSpPr>
          <p:cNvPr id="3" name="TextBox 2"/>
          <p:cNvSpPr txBox="1"/>
          <p:nvPr/>
        </p:nvSpPr>
        <p:spPr>
          <a:xfrm>
            <a:off x="266700" y="1676400"/>
            <a:ext cx="8610600" cy="1938992"/>
          </a:xfrm>
          <a:prstGeom prst="rect">
            <a:avLst/>
          </a:prstGeom>
          <a:solidFill>
            <a:srgbClr val="FBEEC9">
              <a:alpha val="63000"/>
            </a:srgbClr>
          </a:solidFill>
          <a:ln>
            <a:solidFill>
              <a:schemeClr val="tx1"/>
            </a:solidFill>
          </a:ln>
        </p:spPr>
        <p:txBody>
          <a:bodyPr wrap="square" rtlCol="0">
            <a:spAutoFit/>
          </a:bodyPr>
          <a:lstStyle/>
          <a:p>
            <a:pPr>
              <a:buFont typeface="Arial" pitchFamily="34" charset="0"/>
              <a:buChar char="•"/>
            </a:pPr>
            <a:r>
              <a:rPr lang="en-US" sz="4000" b="1" dirty="0" smtClean="0">
                <a:latin typeface="Aharoni" pitchFamily="2" charset="-79"/>
                <a:cs typeface="Aharoni" pitchFamily="2" charset="-79"/>
              </a:rPr>
              <a:t> “conformance to requirements”</a:t>
            </a:r>
          </a:p>
          <a:p>
            <a:pPr>
              <a:buFont typeface="Arial" pitchFamily="34" charset="0"/>
              <a:buChar char="•"/>
            </a:pPr>
            <a:endParaRPr lang="en-US" sz="4000" b="1" dirty="0" smtClean="0">
              <a:latin typeface="Aharoni" pitchFamily="2" charset="-79"/>
              <a:cs typeface="Aharoni" pitchFamily="2" charset="-79"/>
            </a:endParaRPr>
          </a:p>
          <a:p>
            <a:pPr>
              <a:buFont typeface="Arial" pitchFamily="34" charset="0"/>
              <a:buChar char="•"/>
            </a:pPr>
            <a:r>
              <a:rPr lang="en-US" sz="4000" b="1" dirty="0" smtClean="0">
                <a:latin typeface="Aharoni" pitchFamily="2" charset="-79"/>
                <a:cs typeface="Aharoni" pitchFamily="2" charset="-79"/>
              </a:rPr>
              <a:t> “fitness for use”</a:t>
            </a:r>
          </a:p>
        </p:txBody>
      </p:sp>
      <p:pic>
        <p:nvPicPr>
          <p:cNvPr id="1026" name="Picture 2" descr="C:\Users\Tracy\Dropbox\Palomar\STEM\test writing\images\quality habit.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286000" y="3886200"/>
            <a:ext cx="4572000"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381000"/>
            <a:ext cx="7734300" cy="923330"/>
          </a:xfrm>
          <a:prstGeom prst="rect">
            <a:avLst/>
          </a:prstGeom>
          <a:noFill/>
        </p:spPr>
        <p:txBody>
          <a:bodyPr wrap="square" rtlCol="0">
            <a:spAutoFit/>
          </a:bodyPr>
          <a:lstStyle/>
          <a:p>
            <a:pPr algn="ctr"/>
            <a:r>
              <a:rPr lang="en-US" sz="5400" dirty="0" smtClean="0">
                <a:latin typeface="Aharoni" pitchFamily="2" charset="-79"/>
                <a:cs typeface="Aharoni" pitchFamily="2" charset="-79"/>
              </a:rPr>
              <a:t>Quality Criteria</a:t>
            </a:r>
            <a:endParaRPr lang="en-US" dirty="0"/>
          </a:p>
        </p:txBody>
      </p:sp>
      <p:sp>
        <p:nvSpPr>
          <p:cNvPr id="3" name="TextBox 2"/>
          <p:cNvSpPr txBox="1"/>
          <p:nvPr/>
        </p:nvSpPr>
        <p:spPr>
          <a:xfrm>
            <a:off x="266700" y="1694795"/>
            <a:ext cx="8610600" cy="4401205"/>
          </a:xfrm>
          <a:prstGeom prst="rect">
            <a:avLst/>
          </a:prstGeom>
          <a:solidFill>
            <a:srgbClr val="FBEEC9">
              <a:alpha val="63000"/>
            </a:srgbClr>
          </a:solidFill>
          <a:ln>
            <a:solidFill>
              <a:schemeClr val="tx1"/>
            </a:solidFill>
          </a:ln>
        </p:spPr>
        <p:txBody>
          <a:bodyPr wrap="square" rtlCol="0">
            <a:spAutoFit/>
          </a:bodyPr>
          <a:lstStyle/>
          <a:p>
            <a:pPr>
              <a:buFont typeface="Arial" pitchFamily="34" charset="0"/>
              <a:buChar char="•"/>
            </a:pPr>
            <a:r>
              <a:rPr lang="en-US" sz="4000" b="1" dirty="0" smtClean="0">
                <a:latin typeface="Aharoni" pitchFamily="2" charset="-79"/>
                <a:cs typeface="Aharoni" pitchFamily="2" charset="-79"/>
              </a:rPr>
              <a:t> Cognitive complexity</a:t>
            </a:r>
          </a:p>
          <a:p>
            <a:pPr>
              <a:buFont typeface="Arial" pitchFamily="34" charset="0"/>
              <a:buChar char="•"/>
            </a:pPr>
            <a:r>
              <a:rPr lang="en-US" sz="4000" b="1" dirty="0" smtClean="0">
                <a:latin typeface="Aharoni" pitchFamily="2" charset="-79"/>
                <a:cs typeface="Aharoni" pitchFamily="2" charset="-79"/>
              </a:rPr>
              <a:t> Content quality</a:t>
            </a:r>
          </a:p>
          <a:p>
            <a:pPr>
              <a:buFont typeface="Arial" pitchFamily="34" charset="0"/>
              <a:buChar char="•"/>
            </a:pPr>
            <a:r>
              <a:rPr lang="en-US" sz="4000" b="1" dirty="0" smtClean="0">
                <a:latin typeface="Aharoni" pitchFamily="2" charset="-79"/>
                <a:cs typeface="Aharoni" pitchFamily="2" charset="-79"/>
              </a:rPr>
              <a:t> Meaningfulness</a:t>
            </a:r>
          </a:p>
          <a:p>
            <a:pPr>
              <a:buFont typeface="Arial" pitchFamily="34" charset="0"/>
              <a:buChar char="•"/>
            </a:pPr>
            <a:r>
              <a:rPr lang="en-US" sz="4000" b="1" dirty="0" smtClean="0">
                <a:latin typeface="Aharoni" pitchFamily="2" charset="-79"/>
                <a:cs typeface="Aharoni" pitchFamily="2" charset="-79"/>
              </a:rPr>
              <a:t> Language appropriateness</a:t>
            </a:r>
          </a:p>
          <a:p>
            <a:pPr>
              <a:buFont typeface="Arial" pitchFamily="34" charset="0"/>
              <a:buChar char="•"/>
            </a:pPr>
            <a:r>
              <a:rPr lang="en-US" sz="4000" b="1" dirty="0" smtClean="0">
                <a:latin typeface="Aharoni" pitchFamily="2" charset="-79"/>
                <a:cs typeface="Aharoni" pitchFamily="2" charset="-79"/>
              </a:rPr>
              <a:t> Transfer &amp; generalizability</a:t>
            </a:r>
          </a:p>
          <a:p>
            <a:pPr>
              <a:buFont typeface="Arial" pitchFamily="34" charset="0"/>
              <a:buChar char="•"/>
            </a:pPr>
            <a:r>
              <a:rPr lang="en-US" sz="4000" b="1" dirty="0" smtClean="0">
                <a:latin typeface="Aharoni" pitchFamily="2" charset="-79"/>
                <a:cs typeface="Aharoni" pitchFamily="2" charset="-79"/>
              </a:rPr>
              <a:t> Reliability</a:t>
            </a:r>
          </a:p>
          <a:p>
            <a:pPr>
              <a:buFont typeface="Arial" pitchFamily="34" charset="0"/>
              <a:buChar char="•"/>
            </a:pPr>
            <a:r>
              <a:rPr lang="en-US" sz="4000" b="1" dirty="0" smtClean="0">
                <a:latin typeface="Aharoni" pitchFamily="2" charset="-79"/>
                <a:cs typeface="Aharoni" pitchFamily="2" charset="-79"/>
              </a:rPr>
              <a:t> Fairness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1468</TotalTime>
  <Words>4298</Words>
  <Application>Microsoft Office PowerPoint</Application>
  <PresentationFormat>On-screen Show (4:3)</PresentationFormat>
  <Paragraphs>613</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Johnston</dc:creator>
  <cp:lastModifiedBy>Tracy</cp:lastModifiedBy>
  <cp:revision>189</cp:revision>
  <dcterms:created xsi:type="dcterms:W3CDTF">2015-07-23T01:07:00Z</dcterms:created>
  <dcterms:modified xsi:type="dcterms:W3CDTF">2015-08-11T00:04:30Z</dcterms:modified>
</cp:coreProperties>
</file>