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433886F-BE42-4FA6-A53A-5FF836A25A12}">
  <a:tblStyle styleId="{D433886F-BE42-4FA6-A53A-5FF836A25A12}"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FF4E6"/>
          </a:solidFill>
        </a:fill>
      </a:tcStyle>
    </a:wholeTbl>
    <a:band1H>
      <a:tcTxStyle/>
      <a:tcStyle>
        <a:fill>
          <a:solidFill>
            <a:srgbClr val="FFE8CA"/>
          </a:solidFill>
        </a:fill>
      </a:tcStyle>
    </a:band1H>
    <a:band2H>
      <a:tcTxStyle/>
    </a:band2H>
    <a:band1V>
      <a:tcTxStyle/>
      <a:tcStyle>
        <a:fill>
          <a:solidFill>
            <a:srgbClr val="FFE8CA"/>
          </a:solidFill>
        </a:fill>
      </a:tcStyle>
    </a:band1V>
    <a:band2V>
      <a:tcTxStyle/>
    </a:band2V>
    <a:lastCol>
      <a:tcTxStyle b="on" i="off">
        <a:font>
          <a:latin typeface="Calibri"/>
          <a:ea typeface="Calibri"/>
          <a:cs typeface="Calibri"/>
        </a:font>
        <a:schemeClr val="lt1"/>
      </a:tcTxStyle>
      <a:tcStyle>
        <a:fill>
          <a:solidFill>
            <a:schemeClr val="accent4"/>
          </a:solidFill>
        </a:fill>
      </a:tcStyle>
    </a:lastCol>
    <a:firstCol>
      <a:tcTxStyle b="on" i="off">
        <a:font>
          <a:latin typeface="Calibri"/>
          <a:ea typeface="Calibri"/>
          <a:cs typeface="Calibri"/>
        </a:font>
        <a:schemeClr val="lt1"/>
      </a:tcTxStyle>
      <a:tcStyle>
        <a:fill>
          <a:solidFill>
            <a:schemeClr val="accent4"/>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4"/>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4"/>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1025" y="4415775"/>
            <a:ext cx="5608300" cy="41833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65092c9b36_0_0: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p:spPr>
      </p:sp>
      <p:sp>
        <p:nvSpPr>
          <p:cNvPr id="83" name="Google Shape;83;g65092c9b36_0_0:notes"/>
          <p:cNvSpPr txBox="1"/>
          <p:nvPr>
            <p:ph idx="1" type="body"/>
          </p:nvPr>
        </p:nvSpPr>
        <p:spPr>
          <a:xfrm>
            <a:off x="701025" y="4415775"/>
            <a:ext cx="5608200" cy="418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21: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21: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65092c9b36_0_7: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65092c9b36_0_7:notes"/>
          <p:cNvSpPr txBox="1"/>
          <p:nvPr>
            <p:ph idx="1" type="body"/>
          </p:nvPr>
        </p:nvSpPr>
        <p:spPr>
          <a:xfrm>
            <a:off x="701025" y="4415775"/>
            <a:ext cx="5608200" cy="418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8: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8: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9: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9: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20: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0: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22: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2: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24: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4: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25: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5: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62049b2956_0_4: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62049b2956_0_4:notes"/>
          <p:cNvSpPr txBox="1"/>
          <p:nvPr>
            <p:ph idx="1" type="body"/>
          </p:nvPr>
        </p:nvSpPr>
        <p:spPr>
          <a:xfrm>
            <a:off x="701025" y="4415775"/>
            <a:ext cx="5608200" cy="418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1: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6: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6: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17:notes"/>
          <p:cNvSpPr txBox="1"/>
          <p:nvPr>
            <p:ph idx="1" type="body"/>
          </p:nvPr>
        </p:nvSpPr>
        <p:spPr>
          <a:xfrm>
            <a:off x="701025" y="4415775"/>
            <a:ext cx="5608300" cy="418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7:notes"/>
          <p:cNvSpPr/>
          <p:nvPr>
            <p:ph idx="2" type="sldImg"/>
          </p:nvPr>
        </p:nvSpPr>
        <p:spPr>
          <a:xfrm>
            <a:off x="1168625" y="697225"/>
            <a:ext cx="4673825"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648a013ba7_0_1: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648a013ba7_0_1:notes"/>
          <p:cNvSpPr txBox="1"/>
          <p:nvPr>
            <p:ph idx="1" type="body"/>
          </p:nvPr>
        </p:nvSpPr>
        <p:spPr>
          <a:xfrm>
            <a:off x="701025" y="4415775"/>
            <a:ext cx="5608200" cy="418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648a013ba7_0_12: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648a013ba7_0_12:notes"/>
          <p:cNvSpPr txBox="1"/>
          <p:nvPr>
            <p:ph idx="1" type="body"/>
          </p:nvPr>
        </p:nvSpPr>
        <p:spPr>
          <a:xfrm>
            <a:off x="701025" y="4415775"/>
            <a:ext cx="5608200" cy="418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648a013ba7_0_17: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648a013ba7_0_17:notes"/>
          <p:cNvSpPr txBox="1"/>
          <p:nvPr>
            <p:ph idx="1" type="body"/>
          </p:nvPr>
        </p:nvSpPr>
        <p:spPr>
          <a:xfrm>
            <a:off x="701025" y="4415775"/>
            <a:ext cx="5608200" cy="418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648a013ba7_0_22: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648a013ba7_0_22:notes"/>
          <p:cNvSpPr txBox="1"/>
          <p:nvPr>
            <p:ph idx="1" type="body"/>
          </p:nvPr>
        </p:nvSpPr>
        <p:spPr>
          <a:xfrm>
            <a:off x="701025" y="4415775"/>
            <a:ext cx="5608200" cy="418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648a013ba7_0_27:notes"/>
          <p:cNvSpPr/>
          <p:nvPr>
            <p:ph idx="2" type="sldImg"/>
          </p:nvPr>
        </p:nvSpPr>
        <p:spPr>
          <a:xfrm>
            <a:off x="1168625" y="697225"/>
            <a:ext cx="4673700" cy="34863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648a013ba7_0_27:notes"/>
          <p:cNvSpPr txBox="1"/>
          <p:nvPr>
            <p:ph idx="1" type="body"/>
          </p:nvPr>
        </p:nvSpPr>
        <p:spPr>
          <a:xfrm>
            <a:off x="701025" y="4415775"/>
            <a:ext cx="5608200" cy="418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 name="Shape 11"/>
        <p:cNvGrpSpPr/>
        <p:nvPr/>
      </p:nvGrpSpPr>
      <p:grpSpPr>
        <a:xfrm>
          <a:off x="0" y="0"/>
          <a:ext cx="0" cy="0"/>
          <a:chOff x="0" y="0"/>
          <a:chExt cx="0" cy="0"/>
        </a:xfrm>
      </p:grpSpPr>
      <p:sp>
        <p:nvSpPr>
          <p:cNvPr id="12" name="Google Shape;12;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17" name="Google Shape;17;p2"/>
          <p:cNvPicPr preferRelativeResize="0"/>
          <p:nvPr/>
        </p:nvPicPr>
        <p:blipFill rotWithShape="1">
          <a:blip r:embed="rId2">
            <a:alphaModFix/>
          </a:blip>
          <a:srcRect b="0" l="0" r="0" t="0"/>
          <a:stretch/>
        </p:blipFill>
        <p:spPr>
          <a:xfrm>
            <a:off x="10410063" y="149226"/>
            <a:ext cx="1684404" cy="90011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9" name="Shape 69"/>
        <p:cNvGrpSpPr/>
        <p:nvPr/>
      </p:nvGrpSpPr>
      <p:grpSpPr>
        <a:xfrm>
          <a:off x="0" y="0"/>
          <a:ext cx="0" cy="0"/>
          <a:chOff x="0" y="0"/>
          <a:chExt cx="0" cy="0"/>
        </a:xfrm>
      </p:grpSpPr>
      <p:sp>
        <p:nvSpPr>
          <p:cNvPr id="70" name="Google Shape;7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1" name="Google Shape;71;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2" name="Google Shape;72;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5" name="Shape 75"/>
        <p:cNvGrpSpPr/>
        <p:nvPr/>
      </p:nvGrpSpPr>
      <p:grpSpPr>
        <a:xfrm>
          <a:off x="0" y="0"/>
          <a:ext cx="0" cy="0"/>
          <a:chOff x="0" y="0"/>
          <a:chExt cx="0" cy="0"/>
        </a:xfrm>
      </p:grpSpPr>
      <p:sp>
        <p:nvSpPr>
          <p:cNvPr id="76" name="Google Shape;76;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8" name="Shape 18"/>
        <p:cNvGrpSpPr/>
        <p:nvPr/>
      </p:nvGrpSpPr>
      <p:grpSpPr>
        <a:xfrm>
          <a:off x="0" y="0"/>
          <a:ext cx="0" cy="0"/>
          <a:chOff x="0" y="0"/>
          <a:chExt cx="0" cy="0"/>
        </a:xfrm>
      </p:grpSpPr>
      <p:sp>
        <p:nvSpPr>
          <p:cNvPr id="19" name="Google Shape;19;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3" name="Shape 23"/>
        <p:cNvGrpSpPr/>
        <p:nvPr/>
      </p:nvGrpSpPr>
      <p:grpSpPr>
        <a:xfrm>
          <a:off x="0" y="0"/>
          <a:ext cx="0" cy="0"/>
          <a:chOff x="0" y="0"/>
          <a:chExt cx="0" cy="0"/>
        </a:xfrm>
      </p:grpSpPr>
      <p:sp>
        <p:nvSpPr>
          <p:cNvPr id="24" name="Google Shape;2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 name="Google Shape;30;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4" name="Shape 34"/>
        <p:cNvGrpSpPr/>
        <p:nvPr/>
      </p:nvGrpSpPr>
      <p:grpSpPr>
        <a:xfrm>
          <a:off x="0" y="0"/>
          <a:ext cx="0" cy="0"/>
          <a:chOff x="0" y="0"/>
          <a:chExt cx="0" cy="0"/>
        </a:xfrm>
      </p:grpSpPr>
      <p:sp>
        <p:nvSpPr>
          <p:cNvPr id="35" name="Google Shape;35;p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7" name="Google Shape;37;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0" name="Shape 40"/>
        <p:cNvGrpSpPr/>
        <p:nvPr/>
      </p:nvGrpSpPr>
      <p:grpSpPr>
        <a:xfrm>
          <a:off x="0" y="0"/>
          <a:ext cx="0" cy="0"/>
          <a:chOff x="0" y="0"/>
          <a:chExt cx="0" cy="0"/>
        </a:xfrm>
      </p:grpSpPr>
      <p:sp>
        <p:nvSpPr>
          <p:cNvPr id="41" name="Google Shape;41;p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3" name="Google Shape;43;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6" name="Shape 46"/>
        <p:cNvGrpSpPr/>
        <p:nvPr/>
      </p:nvGrpSpPr>
      <p:grpSpPr>
        <a:xfrm>
          <a:off x="0" y="0"/>
          <a:ext cx="0" cy="0"/>
          <a:chOff x="0" y="0"/>
          <a:chExt cx="0" cy="0"/>
        </a:xfrm>
      </p:grpSpPr>
      <p:sp>
        <p:nvSpPr>
          <p:cNvPr id="47" name="Google Shape;47;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51" name="Google Shape;51;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5" name="Shape 55"/>
        <p:cNvGrpSpPr/>
        <p:nvPr/>
      </p:nvGrpSpPr>
      <p:grpSpPr>
        <a:xfrm>
          <a:off x="0" y="0"/>
          <a:ext cx="0" cy="0"/>
          <a:chOff x="0" y="0"/>
          <a:chExt cx="0" cy="0"/>
        </a:xfrm>
      </p:grpSpPr>
      <p:sp>
        <p:nvSpPr>
          <p:cNvPr id="56" name="Google Shape;56;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7" name="Google Shape;57;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8" name="Google Shape;58;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9" name="Google Shape;59;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2" name="Shape 62"/>
        <p:cNvGrpSpPr/>
        <p:nvPr/>
      </p:nvGrpSpPr>
      <p:grpSpPr>
        <a:xfrm>
          <a:off x="0" y="0"/>
          <a:ext cx="0" cy="0"/>
          <a:chOff x="0" y="0"/>
          <a:chExt cx="0" cy="0"/>
        </a:xfrm>
      </p:grpSpPr>
      <p:sp>
        <p:nvSpPr>
          <p:cNvPr id="63" name="Google Shape;63;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0"/>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5" name="Google Shape;65;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6" name="Google Shape;66;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tinyurl.com/yyvuuh7h" TargetMode="External"/><Relationship Id="rId4" Type="http://schemas.openxmlformats.org/officeDocument/2006/relationships/hyperlink" Target="https://tinyurl.com/yxtx966j"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tinyurl.com/yxtx966j" TargetMode="External"/><Relationship Id="rId4" Type="http://schemas.openxmlformats.org/officeDocument/2006/relationships/hyperlink" Target="https://tinyurl.com/yxtx966j"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hyperlink" Target="https://www2.palomar.edu/pages/sloresources/files/2015/02/Blooms-taxonomy_2b.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6.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www2.palomar.edu/pages/sloresources/sloac-facilitators-by-department-2015-2016/" TargetMode="External"/><Relationship Id="rId4" Type="http://schemas.openxmlformats.org/officeDocument/2006/relationships/hyperlink" Target="mailto:learningoutcomeshelp@palomar.edu" TargetMode="External"/><Relationship Id="rId5" Type="http://schemas.openxmlformats.org/officeDocument/2006/relationships/hyperlink" Target="https://docs.google.com/document/d/17eveNNGBLkqELZwqOXcq1g4uxazIuhZ4T1nHMBog9i4/edit?usp=sharing" TargetMode="External"/><Relationship Id="rId6" Type="http://schemas.openxmlformats.org/officeDocument/2006/relationships/hyperlink" Target="https://www2.palomar.edu/pages/teachingexcellen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www.asccc.org/papers/course-outline-record-curriculum-reference-guide-revisit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2.palomar.edu/pages/teachingexcellence/college-outcomes-rubrics-and-resource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www.asccc.org/sites/default/files/COR.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600"/>
              <a:buFont typeface="Calibri"/>
              <a:buNone/>
            </a:pPr>
            <a:r>
              <a:rPr lang="en-US" sz="4800"/>
              <a:t>COR Outcomes and Objectives Guide</a:t>
            </a:r>
            <a:endParaRPr/>
          </a:p>
        </p:txBody>
      </p:sp>
      <p:sp>
        <p:nvSpPr>
          <p:cNvPr id="86" name="Google Shape;86;p13"/>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lang="en-US" sz="3600"/>
              <a:t>Tiny URL for this presentation</a:t>
            </a:r>
            <a:endParaRPr sz="3600"/>
          </a:p>
          <a:p>
            <a:pPr indent="0" lvl="0" marL="0" rtl="0" algn="l">
              <a:spcBef>
                <a:spcPts val="1000"/>
              </a:spcBef>
              <a:spcAft>
                <a:spcPts val="0"/>
              </a:spcAft>
              <a:buNone/>
            </a:pPr>
            <a:r>
              <a:rPr b="1" lang="en-US" sz="3600" u="sng">
                <a:solidFill>
                  <a:schemeClr val="hlink"/>
                </a:solidFill>
                <a:highlight>
                  <a:srgbClr val="FFFFFF"/>
                </a:highlight>
                <a:hlinkClick r:id="rId3"/>
              </a:rPr>
              <a:t>https://tinyurl.com/yyvuuh7h</a:t>
            </a:r>
            <a:endParaRPr b="1" sz="3600">
              <a:highlight>
                <a:srgbClr val="FFFFFF"/>
              </a:highlight>
            </a:endParaRPr>
          </a:p>
          <a:p>
            <a:pPr indent="0" lvl="0" marL="0" rtl="0" algn="l">
              <a:spcBef>
                <a:spcPts val="1000"/>
              </a:spcBef>
              <a:spcAft>
                <a:spcPts val="0"/>
              </a:spcAft>
              <a:buNone/>
            </a:pPr>
            <a:r>
              <a:t/>
            </a:r>
            <a:endParaRPr b="1" sz="3600">
              <a:highlight>
                <a:srgbClr val="FFFFFF"/>
              </a:highlight>
            </a:endParaRPr>
          </a:p>
          <a:p>
            <a:pPr indent="0" lvl="0" marL="0" rtl="0" algn="l">
              <a:spcBef>
                <a:spcPts val="1000"/>
              </a:spcBef>
              <a:spcAft>
                <a:spcPts val="0"/>
              </a:spcAft>
              <a:buNone/>
            </a:pPr>
            <a:r>
              <a:rPr lang="en-US" sz="3600">
                <a:highlight>
                  <a:srgbClr val="FFFFFF"/>
                </a:highlight>
              </a:rPr>
              <a:t>Tiny URL for one page handout and sample outcomes and objectives</a:t>
            </a:r>
            <a:endParaRPr sz="3600">
              <a:highlight>
                <a:srgbClr val="FFFFFF"/>
              </a:highlight>
            </a:endParaRPr>
          </a:p>
          <a:p>
            <a:pPr indent="0" lvl="0" marL="0" rtl="0" algn="l">
              <a:spcBef>
                <a:spcPts val="1000"/>
              </a:spcBef>
              <a:spcAft>
                <a:spcPts val="0"/>
              </a:spcAft>
              <a:buNone/>
            </a:pPr>
            <a:r>
              <a:rPr b="1" lang="en-US" sz="3600" u="sng">
                <a:solidFill>
                  <a:schemeClr val="hlink"/>
                </a:solidFill>
                <a:highlight>
                  <a:srgbClr val="FFFFFF"/>
                </a:highlight>
                <a:hlinkClick r:id="rId4"/>
              </a:rPr>
              <a:t>https://tinyurl.com/yxtx966j</a:t>
            </a:r>
            <a:endParaRPr b="1" sz="3600">
              <a:highlight>
                <a:srgbClr val="FFFFFF"/>
              </a:highlight>
            </a:endParaRPr>
          </a:p>
          <a:p>
            <a:pPr indent="0" lvl="0" marL="0" rtl="0" algn="l">
              <a:spcBef>
                <a:spcPts val="1000"/>
              </a:spcBef>
              <a:spcAft>
                <a:spcPts val="0"/>
              </a:spcAft>
              <a:buNone/>
            </a:pPr>
            <a:r>
              <a:t/>
            </a:r>
            <a:endParaRPr b="1" sz="3600">
              <a:highlight>
                <a:srgbClr val="FFFFFF"/>
              </a:highlight>
            </a:endParaRPr>
          </a:p>
          <a:p>
            <a:pPr indent="0" lvl="0" marL="0" rtl="0" algn="l">
              <a:spcBef>
                <a:spcPts val="1000"/>
              </a:spcBef>
              <a:spcAft>
                <a:spcPts val="0"/>
              </a:spcAft>
              <a:buNone/>
            </a:pPr>
            <a:r>
              <a:rPr b="1" lang="en-US" sz="3600">
                <a:highlight>
                  <a:srgbClr val="FFFFFF"/>
                </a:highlight>
              </a:rPr>
              <a:t>Questions? Contact </a:t>
            </a:r>
            <a:r>
              <a:rPr lang="en-US" sz="3600">
                <a:highlight>
                  <a:srgbClr val="FFFFFF"/>
                </a:highlight>
              </a:rPr>
              <a:t>kfarrell@palomar.edu</a:t>
            </a:r>
            <a:endParaRPr sz="3600">
              <a:highlight>
                <a:srgbClr val="FFFFFF"/>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grpSp>
        <p:nvGrpSpPr>
          <p:cNvPr id="141" name="Google Shape;141;p22"/>
          <p:cNvGrpSpPr/>
          <p:nvPr/>
        </p:nvGrpSpPr>
        <p:grpSpPr>
          <a:xfrm>
            <a:off x="7935245" y="332515"/>
            <a:ext cx="3661254" cy="5953126"/>
            <a:chOff x="859888" y="572358"/>
            <a:chExt cx="3661254" cy="5953126"/>
          </a:xfrm>
        </p:grpSpPr>
        <p:sp>
          <p:nvSpPr>
            <p:cNvPr id="142" name="Google Shape;142;p22"/>
            <p:cNvSpPr/>
            <p:nvPr/>
          </p:nvSpPr>
          <p:spPr>
            <a:xfrm>
              <a:off x="1655743" y="572358"/>
              <a:ext cx="2865399" cy="2865835"/>
            </a:xfrm>
            <a:custGeom>
              <a:rect b="b" l="l" r="r" t="t"/>
              <a:pathLst>
                <a:path extrusionOk="0" h="120000" w="120000">
                  <a:moveTo>
                    <a:pt x="8412" y="60000"/>
                  </a:moveTo>
                  <a:lnTo>
                    <a:pt x="8412" y="60000"/>
                  </a:lnTo>
                  <a:cubicBezTo>
                    <a:pt x="8412" y="32962"/>
                    <a:pt x="29287" y="10511"/>
                    <a:pt x="56253" y="8547"/>
                  </a:cubicBezTo>
                  <a:cubicBezTo>
                    <a:pt x="83219" y="6583"/>
                    <a:pt x="107126" y="25773"/>
                    <a:pt x="111044" y="52526"/>
                  </a:cubicBezTo>
                  <a:cubicBezTo>
                    <a:pt x="114961" y="79279"/>
                    <a:pt x="97559" y="104517"/>
                    <a:pt x="71162" y="110367"/>
                  </a:cubicBezTo>
                  <a:lnTo>
                    <a:pt x="70593" y="118429"/>
                  </a:lnTo>
                  <a:lnTo>
                    <a:pt x="56830" y="104890"/>
                  </a:lnTo>
                  <a:lnTo>
                    <a:pt x="72706" y="88508"/>
                  </a:lnTo>
                  <a:lnTo>
                    <a:pt x="72145" y="96445"/>
                  </a:lnTo>
                  <a:cubicBezTo>
                    <a:pt x="90761" y="90240"/>
                    <a:pt x="101708" y="70999"/>
                    <a:pt x="97532" y="51824"/>
                  </a:cubicBezTo>
                  <a:cubicBezTo>
                    <a:pt x="93356" y="32649"/>
                    <a:pt x="75399" y="19705"/>
                    <a:pt x="55889" y="21805"/>
                  </a:cubicBezTo>
                  <a:cubicBezTo>
                    <a:pt x="36379" y="23906"/>
                    <a:pt x="21588" y="40375"/>
                    <a:pt x="21588" y="60000"/>
                  </a:cubicBezTo>
                  <a:close/>
                </a:path>
              </a:pathLst>
            </a:custGeom>
            <a:solidFill>
              <a:schemeClr val="accent6"/>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2"/>
            <p:cNvSpPr/>
            <p:nvPr/>
          </p:nvSpPr>
          <p:spPr>
            <a:xfrm>
              <a:off x="2289090" y="1607011"/>
              <a:ext cx="1592247" cy="79593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22"/>
            <p:cNvSpPr txBox="1"/>
            <p:nvPr/>
          </p:nvSpPr>
          <p:spPr>
            <a:xfrm>
              <a:off x="2289090" y="1607011"/>
              <a:ext cx="1592247" cy="795933"/>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2800"/>
                <a:buFont typeface="Calibri"/>
                <a:buNone/>
              </a:pPr>
              <a:r>
                <a:rPr lang="en-US" sz="2800">
                  <a:solidFill>
                    <a:schemeClr val="dk1"/>
                  </a:solidFill>
                  <a:latin typeface="Calibri"/>
                  <a:ea typeface="Calibri"/>
                  <a:cs typeface="Calibri"/>
                  <a:sym typeface="Calibri"/>
                </a:rPr>
                <a:t>Outcomes</a:t>
              </a:r>
              <a:endParaRPr/>
            </a:p>
          </p:txBody>
        </p:sp>
        <p:sp>
          <p:nvSpPr>
            <p:cNvPr id="145" name="Google Shape;145;p22"/>
            <p:cNvSpPr/>
            <p:nvPr/>
          </p:nvSpPr>
          <p:spPr>
            <a:xfrm>
              <a:off x="859888" y="2218993"/>
              <a:ext cx="2865399" cy="2865835"/>
            </a:xfrm>
            <a:custGeom>
              <a:rect b="b" l="l" r="r" t="t"/>
              <a:pathLst>
                <a:path extrusionOk="0" h="120000" w="120000">
                  <a:moveTo>
                    <a:pt x="96481" y="23524"/>
                  </a:moveTo>
                  <a:lnTo>
                    <a:pt x="87165" y="32840"/>
                  </a:lnTo>
                  <a:cubicBezTo>
                    <a:pt x="75945" y="21617"/>
                    <a:pt x="58981" y="18448"/>
                    <a:pt x="44467" y="24866"/>
                  </a:cubicBezTo>
                  <a:cubicBezTo>
                    <a:pt x="29954" y="31283"/>
                    <a:pt x="20881" y="45964"/>
                    <a:pt x="21631" y="61816"/>
                  </a:cubicBezTo>
                  <a:cubicBezTo>
                    <a:pt x="22381" y="77668"/>
                    <a:pt x="32801" y="91427"/>
                    <a:pt x="47855" y="96445"/>
                  </a:cubicBezTo>
                  <a:lnTo>
                    <a:pt x="47294" y="88508"/>
                  </a:lnTo>
                  <a:lnTo>
                    <a:pt x="63170" y="104890"/>
                  </a:lnTo>
                  <a:lnTo>
                    <a:pt x="49407" y="118429"/>
                  </a:lnTo>
                  <a:lnTo>
                    <a:pt x="48838" y="110367"/>
                  </a:lnTo>
                  <a:lnTo>
                    <a:pt x="48838" y="110367"/>
                  </a:lnTo>
                  <a:cubicBezTo>
                    <a:pt x="27395" y="105615"/>
                    <a:pt x="11311" y="87806"/>
                    <a:pt x="8761" y="65990"/>
                  </a:cubicBezTo>
                  <a:cubicBezTo>
                    <a:pt x="6211" y="44174"/>
                    <a:pt x="17753" y="23136"/>
                    <a:pt x="37522" y="13566"/>
                  </a:cubicBezTo>
                  <a:cubicBezTo>
                    <a:pt x="57291" y="3995"/>
                    <a:pt x="80952" y="7992"/>
                    <a:pt x="96481" y="23524"/>
                  </a:cubicBezTo>
                  <a:close/>
                </a:path>
              </a:pathLst>
            </a:custGeom>
            <a:solidFill>
              <a:srgbClr val="599B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22"/>
            <p:cNvSpPr/>
            <p:nvPr/>
          </p:nvSpPr>
          <p:spPr>
            <a:xfrm>
              <a:off x="1496464" y="3263171"/>
              <a:ext cx="1592247" cy="79593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2"/>
            <p:cNvSpPr txBox="1"/>
            <p:nvPr/>
          </p:nvSpPr>
          <p:spPr>
            <a:xfrm>
              <a:off x="1496464" y="3263171"/>
              <a:ext cx="1592247" cy="795933"/>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2800"/>
                <a:buFont typeface="Calibri"/>
                <a:buNone/>
              </a:pPr>
              <a:r>
                <a:rPr lang="en-US" sz="2800">
                  <a:solidFill>
                    <a:schemeClr val="dk1"/>
                  </a:solidFill>
                  <a:latin typeface="Calibri"/>
                  <a:ea typeface="Calibri"/>
                  <a:cs typeface="Calibri"/>
                  <a:sym typeface="Calibri"/>
                </a:rPr>
                <a:t>Objectives</a:t>
              </a:r>
              <a:endParaRPr/>
            </a:p>
          </p:txBody>
        </p:sp>
        <p:sp>
          <p:nvSpPr>
            <p:cNvPr id="148" name="Google Shape;148;p22"/>
            <p:cNvSpPr/>
            <p:nvPr/>
          </p:nvSpPr>
          <p:spPr>
            <a:xfrm>
              <a:off x="1859684" y="4062676"/>
              <a:ext cx="2461821" cy="2462808"/>
            </a:xfrm>
            <a:prstGeom prst="blockArc">
              <a:avLst>
                <a:gd fmla="val 13500000" name="adj1"/>
                <a:gd fmla="val 10800000" name="adj2"/>
                <a:gd fmla="val 12740" name="adj3"/>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22"/>
            <p:cNvSpPr/>
            <p:nvPr/>
          </p:nvSpPr>
          <p:spPr>
            <a:xfrm>
              <a:off x="2292857" y="4921712"/>
              <a:ext cx="1592247" cy="795933"/>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22"/>
            <p:cNvSpPr txBox="1"/>
            <p:nvPr/>
          </p:nvSpPr>
          <p:spPr>
            <a:xfrm>
              <a:off x="2292857" y="4921712"/>
              <a:ext cx="1592247" cy="795933"/>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2800"/>
                <a:buFont typeface="Calibri"/>
                <a:buNone/>
              </a:pPr>
              <a:r>
                <a:rPr lang="en-US" sz="2800">
                  <a:solidFill>
                    <a:schemeClr val="dk1"/>
                  </a:solidFill>
                  <a:latin typeface="Calibri"/>
                  <a:ea typeface="Calibri"/>
                  <a:cs typeface="Calibri"/>
                  <a:sym typeface="Calibri"/>
                </a:rPr>
                <a:t>Content</a:t>
              </a:r>
              <a:endParaRPr sz="2800">
                <a:solidFill>
                  <a:schemeClr val="dk1"/>
                </a:solidFill>
                <a:latin typeface="Calibri"/>
                <a:ea typeface="Calibri"/>
                <a:cs typeface="Calibri"/>
                <a:sym typeface="Calibri"/>
              </a:endParaRPr>
            </a:p>
          </p:txBody>
        </p:sp>
      </p:grpSp>
      <p:sp>
        <p:nvSpPr>
          <p:cNvPr id="151" name="Google Shape;151;p22"/>
          <p:cNvSpPr txBox="1"/>
          <p:nvPr/>
        </p:nvSpPr>
        <p:spPr>
          <a:xfrm>
            <a:off x="395178" y="209864"/>
            <a:ext cx="7639550" cy="13172836"/>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3200">
                <a:solidFill>
                  <a:schemeClr val="dk1"/>
                </a:solidFill>
                <a:latin typeface="Calibri"/>
                <a:ea typeface="Calibri"/>
                <a:cs typeface="Calibri"/>
                <a:sym typeface="Calibri"/>
              </a:rPr>
              <a:t>CSCI 260, Video Game Programming I </a:t>
            </a:r>
            <a:endParaRPr/>
          </a:p>
          <a:p>
            <a:pPr indent="0" lvl="0" marL="0" marR="0" rtl="0" algn="l">
              <a:spcBef>
                <a:spcPts val="0"/>
              </a:spcBef>
              <a:spcAft>
                <a:spcPts val="0"/>
              </a:spcAft>
              <a:buNone/>
            </a:pPr>
            <a:r>
              <a:rPr b="1" lang="en-US" sz="2800">
                <a:solidFill>
                  <a:schemeClr val="accent6"/>
                </a:solidFill>
                <a:latin typeface="Calibri"/>
                <a:ea typeface="Calibri"/>
                <a:cs typeface="Calibri"/>
                <a:sym typeface="Calibri"/>
              </a:rPr>
              <a:t>Student Learning Outcomes</a:t>
            </a:r>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Upon successful completion of the course, the student will be able to:</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Develop a basic 3D video game from scratch using Microsoft DirectX.</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Maintain and upgrade existing video game programs.</a:t>
            </a:r>
            <a:endParaRPr/>
          </a:p>
          <a:p>
            <a:pPr indent="0" lvl="0" marL="0" marR="0" rtl="0" algn="l">
              <a:spcBef>
                <a:spcPts val="0"/>
              </a:spcBef>
              <a:spcAft>
                <a:spcPts val="0"/>
              </a:spcAft>
              <a:buNone/>
            </a:pPr>
            <a:r>
              <a:rPr b="1" lang="en-US" sz="2800">
                <a:solidFill>
                  <a:schemeClr val="accent5"/>
                </a:solidFill>
                <a:latin typeface="Calibri"/>
                <a:ea typeface="Calibri"/>
                <a:cs typeface="Calibri"/>
                <a:sym typeface="Calibri"/>
              </a:rPr>
              <a:t>Specific Course Objectives</a:t>
            </a:r>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Upon successful completion of the course, the student will be able to:</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Understand all the math required to properly construct a 3D game;</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Compile applications using the current version of DirectX;</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Write an application that moves 3D objects on the screen;</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Modify the application to detect and respond to collisions with the screens edges;</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Utilize graphics techniques to give objects different appearances;</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Query user-input devices to control objects on screen;</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Design complex 3D special effects;</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Understand proper terrain rendering;</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Design particle systems;</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Understand how lighting in 3D works;</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Write an efficient object oriented 3D game engine;</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Utilize the engine to create a 3D breakout game;</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Design efficient algorithms to solve game-related problems;</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Optimize slower routines to make them run faster;</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Locate the answers to technical questions on the Internet using specialized search engines;</a:t>
            </a:r>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Demonstrate an understanding of what it's like to work in the video game industry.</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3"/>
          <p:cNvSpPr txBox="1"/>
          <p:nvPr/>
        </p:nvSpPr>
        <p:spPr>
          <a:xfrm>
            <a:off x="443700" y="653100"/>
            <a:ext cx="11304600" cy="55518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1000"/>
              </a:spcBef>
              <a:spcAft>
                <a:spcPts val="0"/>
              </a:spcAft>
              <a:buNone/>
            </a:pPr>
            <a:r>
              <a:t/>
            </a:r>
            <a:endParaRPr sz="3600">
              <a:solidFill>
                <a:schemeClr val="dk1"/>
              </a:solidFill>
              <a:highlight>
                <a:srgbClr val="FFFFFF"/>
              </a:highlight>
              <a:latin typeface="Calibri"/>
              <a:ea typeface="Calibri"/>
              <a:cs typeface="Calibri"/>
              <a:sym typeface="Calibri"/>
            </a:endParaRPr>
          </a:p>
          <a:p>
            <a:pPr indent="0" lvl="0" marL="0" rtl="0" algn="ctr">
              <a:lnSpc>
                <a:spcPct val="90000"/>
              </a:lnSpc>
              <a:spcBef>
                <a:spcPts val="1000"/>
              </a:spcBef>
              <a:spcAft>
                <a:spcPts val="0"/>
              </a:spcAft>
              <a:buNone/>
            </a:pPr>
            <a:r>
              <a:rPr lang="en-US" sz="4800">
                <a:solidFill>
                  <a:schemeClr val="dk1"/>
                </a:solidFill>
                <a:highlight>
                  <a:srgbClr val="FFFFFF"/>
                </a:highlight>
                <a:latin typeface="Calibri"/>
                <a:ea typeface="Calibri"/>
                <a:cs typeface="Calibri"/>
                <a:sym typeface="Calibri"/>
              </a:rPr>
              <a:t>Want More Examples???</a:t>
            </a:r>
            <a:endParaRPr sz="4800">
              <a:solidFill>
                <a:schemeClr val="dk1"/>
              </a:solidFill>
              <a:highlight>
                <a:srgbClr val="FFFFFF"/>
              </a:highlight>
              <a:latin typeface="Calibri"/>
              <a:ea typeface="Calibri"/>
              <a:cs typeface="Calibri"/>
              <a:sym typeface="Calibri"/>
            </a:endParaRPr>
          </a:p>
          <a:p>
            <a:pPr indent="0" lvl="0" marL="0" rtl="0" algn="ctr">
              <a:lnSpc>
                <a:spcPct val="90000"/>
              </a:lnSpc>
              <a:spcBef>
                <a:spcPts val="1000"/>
              </a:spcBef>
              <a:spcAft>
                <a:spcPts val="0"/>
              </a:spcAft>
              <a:buNone/>
            </a:pPr>
            <a:r>
              <a:t/>
            </a:r>
            <a:endParaRPr sz="3600">
              <a:solidFill>
                <a:schemeClr val="dk1"/>
              </a:solidFill>
              <a:highlight>
                <a:srgbClr val="FFFFFF"/>
              </a:highlight>
              <a:latin typeface="Calibri"/>
              <a:ea typeface="Calibri"/>
              <a:cs typeface="Calibri"/>
              <a:sym typeface="Calibri"/>
            </a:endParaRPr>
          </a:p>
          <a:p>
            <a:pPr indent="0" lvl="0" marL="0" rtl="0" algn="ctr">
              <a:lnSpc>
                <a:spcPct val="90000"/>
              </a:lnSpc>
              <a:spcBef>
                <a:spcPts val="1000"/>
              </a:spcBef>
              <a:spcAft>
                <a:spcPts val="0"/>
              </a:spcAft>
              <a:buNone/>
            </a:pPr>
            <a:r>
              <a:rPr lang="en-US" sz="3600" u="sng">
                <a:solidFill>
                  <a:schemeClr val="hlink"/>
                </a:solidFill>
                <a:highlight>
                  <a:srgbClr val="FFFFFF"/>
                </a:highlight>
                <a:latin typeface="Calibri"/>
                <a:ea typeface="Calibri"/>
                <a:cs typeface="Calibri"/>
                <a:sym typeface="Calibri"/>
                <a:hlinkClick r:id="rId3"/>
              </a:rPr>
              <a:t>Click here for sample Course outcomes and objectives</a:t>
            </a:r>
            <a:r>
              <a:rPr lang="en-US" sz="3600">
                <a:solidFill>
                  <a:schemeClr val="dk1"/>
                </a:solidFill>
                <a:highlight>
                  <a:srgbClr val="FFFFFF"/>
                </a:highlight>
                <a:latin typeface="Calibri"/>
                <a:ea typeface="Calibri"/>
                <a:cs typeface="Calibri"/>
                <a:sym typeface="Calibri"/>
              </a:rPr>
              <a:t> starting on page 2</a:t>
            </a:r>
            <a:endParaRPr sz="3600">
              <a:solidFill>
                <a:schemeClr val="dk1"/>
              </a:solidFill>
              <a:highlight>
                <a:srgbClr val="FFFFFF"/>
              </a:highlight>
              <a:latin typeface="Calibri"/>
              <a:ea typeface="Calibri"/>
              <a:cs typeface="Calibri"/>
              <a:sym typeface="Calibri"/>
            </a:endParaRPr>
          </a:p>
          <a:p>
            <a:pPr indent="0" lvl="0" marL="0" rtl="0" algn="l">
              <a:lnSpc>
                <a:spcPct val="90000"/>
              </a:lnSpc>
              <a:spcBef>
                <a:spcPts val="1000"/>
              </a:spcBef>
              <a:spcAft>
                <a:spcPts val="0"/>
              </a:spcAft>
              <a:buNone/>
            </a:pPr>
            <a:r>
              <a:t/>
            </a:r>
            <a:endParaRPr sz="4800">
              <a:solidFill>
                <a:schemeClr val="dk1"/>
              </a:solidFill>
              <a:highlight>
                <a:srgbClr val="FFFFFF"/>
              </a:highlight>
              <a:latin typeface="Calibri"/>
              <a:ea typeface="Calibri"/>
              <a:cs typeface="Calibri"/>
              <a:sym typeface="Calibri"/>
            </a:endParaRPr>
          </a:p>
          <a:p>
            <a:pPr indent="0" lvl="0" marL="0" rtl="0" algn="ctr">
              <a:lnSpc>
                <a:spcPct val="90000"/>
              </a:lnSpc>
              <a:spcBef>
                <a:spcPts val="1000"/>
              </a:spcBef>
              <a:spcAft>
                <a:spcPts val="0"/>
              </a:spcAft>
              <a:buNone/>
            </a:pPr>
            <a:r>
              <a:rPr b="1" lang="en-US" sz="3600" u="sng">
                <a:solidFill>
                  <a:schemeClr val="hlink"/>
                </a:solidFill>
                <a:highlight>
                  <a:srgbClr val="FFFFFF"/>
                </a:highlight>
                <a:latin typeface="Calibri"/>
                <a:ea typeface="Calibri"/>
                <a:cs typeface="Calibri"/>
                <a:sym typeface="Calibri"/>
                <a:hlinkClick r:id="rId4"/>
              </a:rPr>
              <a:t>https://tinyurl.com/yxtx966j</a:t>
            </a:r>
            <a:endParaRPr b="1" sz="3600">
              <a:solidFill>
                <a:schemeClr val="dk1"/>
              </a:solidFill>
              <a:highlight>
                <a:srgbClr val="FFFFFF"/>
              </a:highlight>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pic>
        <p:nvPicPr>
          <p:cNvPr id="161" name="Google Shape;161;p24"/>
          <p:cNvPicPr preferRelativeResize="0"/>
          <p:nvPr/>
        </p:nvPicPr>
        <p:blipFill rotWithShape="1">
          <a:blip r:embed="rId3">
            <a:alphaModFix/>
          </a:blip>
          <a:srcRect b="0" l="0" r="0" t="0"/>
          <a:stretch/>
        </p:blipFill>
        <p:spPr>
          <a:xfrm>
            <a:off x="4893945" y="119271"/>
            <a:ext cx="6961703" cy="9009456"/>
          </a:xfrm>
          <a:prstGeom prst="rect">
            <a:avLst/>
          </a:prstGeom>
          <a:noFill/>
          <a:ln>
            <a:noFill/>
          </a:ln>
        </p:spPr>
      </p:pic>
      <p:pic>
        <p:nvPicPr>
          <p:cNvPr id="162" name="Google Shape;162;p24"/>
          <p:cNvPicPr preferRelativeResize="0"/>
          <p:nvPr/>
        </p:nvPicPr>
        <p:blipFill rotWithShape="1">
          <a:blip r:embed="rId4">
            <a:alphaModFix/>
          </a:blip>
          <a:srcRect b="0" l="0" r="0" t="0"/>
          <a:stretch/>
        </p:blipFill>
        <p:spPr>
          <a:xfrm>
            <a:off x="10319750" y="72189"/>
            <a:ext cx="1727091" cy="922923"/>
          </a:xfrm>
          <a:prstGeom prst="rect">
            <a:avLst/>
          </a:prstGeom>
          <a:noFill/>
          <a:ln>
            <a:noFill/>
          </a:ln>
        </p:spPr>
      </p:pic>
      <p:sp>
        <p:nvSpPr>
          <p:cNvPr id="163" name="Google Shape;163;p24"/>
          <p:cNvSpPr txBox="1"/>
          <p:nvPr/>
        </p:nvSpPr>
        <p:spPr>
          <a:xfrm>
            <a:off x="336352" y="533650"/>
            <a:ext cx="4286250" cy="341632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3000">
                <a:solidFill>
                  <a:schemeClr val="dk1"/>
                </a:solidFill>
                <a:latin typeface="Calibri"/>
                <a:ea typeface="Calibri"/>
                <a:cs typeface="Calibri"/>
                <a:sym typeface="Calibri"/>
              </a:rPr>
              <a:t>L</a:t>
            </a:r>
            <a:r>
              <a:rPr lang="en-US" sz="3000">
                <a:solidFill>
                  <a:schemeClr val="dk1"/>
                </a:solidFill>
                <a:latin typeface="Calibri"/>
                <a:ea typeface="Calibri"/>
                <a:cs typeface="Calibri"/>
                <a:sym typeface="Calibri"/>
              </a:rPr>
              <a:t>earning outcomes and objectives using begin with critical thinking behavioral verbs</a:t>
            </a:r>
            <a:endParaRPr sz="3000"/>
          </a:p>
          <a:p>
            <a:pPr indent="-323850" lvl="0" marL="285750" marR="0" rtl="0" algn="l">
              <a:spcBef>
                <a:spcPts val="0"/>
              </a:spcBef>
              <a:spcAft>
                <a:spcPts val="0"/>
              </a:spcAft>
              <a:buClr>
                <a:schemeClr val="dk1"/>
              </a:buClr>
              <a:buSzPts val="3000"/>
              <a:buFont typeface="Arial"/>
              <a:buChar char="•"/>
            </a:pPr>
            <a:r>
              <a:rPr lang="en-US" sz="3000">
                <a:solidFill>
                  <a:schemeClr val="dk1"/>
                </a:solidFill>
                <a:latin typeface="Calibri"/>
                <a:ea typeface="Calibri"/>
                <a:cs typeface="Calibri"/>
                <a:sym typeface="Calibri"/>
              </a:rPr>
              <a:t>Analysis</a:t>
            </a:r>
            <a:endParaRPr sz="3000"/>
          </a:p>
          <a:p>
            <a:pPr indent="-323850" lvl="0" marL="285750" marR="0" rtl="0" algn="l">
              <a:spcBef>
                <a:spcPts val="0"/>
              </a:spcBef>
              <a:spcAft>
                <a:spcPts val="0"/>
              </a:spcAft>
              <a:buClr>
                <a:schemeClr val="dk1"/>
              </a:buClr>
              <a:buSzPts val="3000"/>
              <a:buFont typeface="Arial"/>
              <a:buChar char="•"/>
            </a:pPr>
            <a:r>
              <a:rPr lang="en-US" sz="3000">
                <a:solidFill>
                  <a:schemeClr val="dk1"/>
                </a:solidFill>
                <a:latin typeface="Calibri"/>
                <a:ea typeface="Calibri"/>
                <a:cs typeface="Calibri"/>
                <a:sym typeface="Calibri"/>
              </a:rPr>
              <a:t>Synthesis</a:t>
            </a:r>
            <a:endParaRPr sz="3000"/>
          </a:p>
          <a:p>
            <a:pPr indent="-323850" lvl="0" marL="285750" marR="0" rtl="0" algn="l">
              <a:spcBef>
                <a:spcPts val="0"/>
              </a:spcBef>
              <a:spcAft>
                <a:spcPts val="0"/>
              </a:spcAft>
              <a:buClr>
                <a:schemeClr val="dk1"/>
              </a:buClr>
              <a:buSzPts val="3000"/>
              <a:buFont typeface="Arial"/>
              <a:buChar char="•"/>
            </a:pPr>
            <a:r>
              <a:rPr lang="en-US" sz="3000">
                <a:solidFill>
                  <a:schemeClr val="dk1"/>
                </a:solidFill>
                <a:latin typeface="Calibri"/>
                <a:ea typeface="Calibri"/>
                <a:cs typeface="Calibri"/>
                <a:sym typeface="Calibri"/>
              </a:rPr>
              <a:t>Evaluation</a:t>
            </a:r>
            <a:endParaRPr sz="3000"/>
          </a:p>
          <a:p>
            <a:pPr indent="-133350" lvl="0" marL="285750" marR="0" rtl="0" algn="l">
              <a:spcBef>
                <a:spcPts val="0"/>
              </a:spcBef>
              <a:spcAft>
                <a:spcPts val="0"/>
              </a:spcAft>
              <a:buClr>
                <a:schemeClr val="dk1"/>
              </a:buClr>
              <a:buSzPts val="2400"/>
              <a:buFont typeface="Arial"/>
              <a:buNone/>
            </a:pPr>
            <a:r>
              <a:t/>
            </a:r>
            <a:endParaRPr sz="3000">
              <a:solidFill>
                <a:schemeClr val="dk1"/>
              </a:solidFill>
              <a:latin typeface="Calibri"/>
              <a:ea typeface="Calibri"/>
              <a:cs typeface="Calibri"/>
              <a:sym typeface="Calibri"/>
            </a:endParaRPr>
          </a:p>
          <a:p>
            <a:pPr indent="0" lvl="0" marL="0" marR="0" rtl="0" algn="l">
              <a:spcBef>
                <a:spcPts val="0"/>
              </a:spcBef>
              <a:spcAft>
                <a:spcPts val="0"/>
              </a:spcAft>
              <a:buNone/>
            </a:pPr>
            <a:r>
              <a:rPr lang="en-US" sz="3000" u="sng">
                <a:solidFill>
                  <a:schemeClr val="hlink"/>
                </a:solidFill>
                <a:latin typeface="Calibri"/>
                <a:ea typeface="Calibri"/>
                <a:cs typeface="Calibri"/>
                <a:sym typeface="Calibri"/>
                <a:hlinkClick r:id="rId5"/>
              </a:rPr>
              <a:t>Bloom’s Taxonomy Higher and Lower Order Thinking Verbs</a:t>
            </a:r>
            <a:endParaRPr sz="30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5"/>
          <p:cNvSpPr txBox="1"/>
          <p:nvPr>
            <p:ph type="title"/>
          </p:nvPr>
        </p:nvSpPr>
        <p:spPr>
          <a:xfrm>
            <a:off x="308610" y="329665"/>
            <a:ext cx="11750040" cy="619125"/>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Calibri"/>
              <a:buNone/>
            </a:pPr>
            <a:r>
              <a:rPr lang="en-US" sz="3600"/>
              <a:t>Write Outcomes &amp; Objectives with Rigor</a:t>
            </a:r>
            <a:endParaRPr/>
          </a:p>
        </p:txBody>
      </p:sp>
      <p:pic>
        <p:nvPicPr>
          <p:cNvPr id="169" name="Google Shape;169;p25"/>
          <p:cNvPicPr preferRelativeResize="0"/>
          <p:nvPr>
            <p:ph idx="1" type="body"/>
          </p:nvPr>
        </p:nvPicPr>
        <p:blipFill rotWithShape="1">
          <a:blip r:embed="rId3">
            <a:alphaModFix/>
          </a:blip>
          <a:srcRect b="0" l="0" r="0" t="0"/>
          <a:stretch/>
        </p:blipFill>
        <p:spPr>
          <a:xfrm>
            <a:off x="1980785" y="1043400"/>
            <a:ext cx="8618534" cy="5709324"/>
          </a:xfrm>
          <a:prstGeom prst="rect">
            <a:avLst/>
          </a:prstGeom>
          <a:noFill/>
          <a:ln>
            <a:noFill/>
          </a:ln>
        </p:spPr>
      </p:pic>
      <p:sp>
        <p:nvSpPr>
          <p:cNvPr id="170" name="Google Shape;170;p25"/>
          <p:cNvSpPr txBox="1"/>
          <p:nvPr/>
        </p:nvSpPr>
        <p:spPr>
          <a:xfrm>
            <a:off x="164758" y="6445592"/>
            <a:ext cx="2487827"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ASCCC Curriculum Institute 2016</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6"/>
          <p:cNvSpPr txBox="1"/>
          <p:nvPr>
            <p:ph type="title"/>
          </p:nvPr>
        </p:nvSpPr>
        <p:spPr>
          <a:xfrm>
            <a:off x="525379" y="665748"/>
            <a:ext cx="10515600" cy="666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959"/>
              <a:buFont typeface="Calibri"/>
              <a:buNone/>
            </a:pPr>
            <a:r>
              <a:rPr lang="en-US" sz="4800"/>
              <a:t>Course Content &amp; Alignment</a:t>
            </a:r>
            <a:endParaRPr sz="4800"/>
          </a:p>
        </p:txBody>
      </p:sp>
      <p:sp>
        <p:nvSpPr>
          <p:cNvPr id="176" name="Google Shape;176;p26"/>
          <p:cNvSpPr txBox="1"/>
          <p:nvPr>
            <p:ph idx="1" type="body"/>
          </p:nvPr>
        </p:nvSpPr>
        <p:spPr>
          <a:xfrm>
            <a:off x="951212" y="1644135"/>
            <a:ext cx="10515600" cy="4351200"/>
          </a:xfrm>
          <a:prstGeom prst="rect">
            <a:avLst/>
          </a:prstGeom>
          <a:noFill/>
          <a:ln>
            <a:noFill/>
          </a:ln>
        </p:spPr>
        <p:txBody>
          <a:bodyPr anchorCtr="0" anchor="t" bIns="45700" lIns="91425" spcFirstLastPara="1" rIns="91425" wrap="square" tIns="45700">
            <a:noAutofit/>
          </a:bodyPr>
          <a:lstStyle/>
          <a:p>
            <a:pPr indent="0" lvl="0" marL="0" rtl="0" algn="l">
              <a:spcBef>
                <a:spcPts val="1000"/>
              </a:spcBef>
              <a:spcAft>
                <a:spcPts val="0"/>
              </a:spcAft>
              <a:buNone/>
            </a:pPr>
            <a:r>
              <a:rPr lang="en-US" sz="4000"/>
              <a:t>A reviewer should be able to find a match between: </a:t>
            </a:r>
            <a:endParaRPr sz="4000"/>
          </a:p>
          <a:p>
            <a:pPr indent="-482600" lvl="0" marL="457200" rtl="0" algn="l">
              <a:spcBef>
                <a:spcPts val="1000"/>
              </a:spcBef>
              <a:spcAft>
                <a:spcPts val="0"/>
              </a:spcAft>
              <a:buSzPts val="4000"/>
              <a:buChar char="•"/>
            </a:pPr>
            <a:r>
              <a:rPr lang="en-US" sz="4000"/>
              <a:t>the outcomes and the objectives that support the outcomes.</a:t>
            </a:r>
            <a:endParaRPr sz="4000"/>
          </a:p>
          <a:p>
            <a:pPr indent="-482600" lvl="0" marL="457200" rtl="0" algn="l">
              <a:spcBef>
                <a:spcPts val="0"/>
              </a:spcBef>
              <a:spcAft>
                <a:spcPts val="0"/>
              </a:spcAft>
              <a:buSzPts val="4000"/>
              <a:buChar char="•"/>
            </a:pPr>
            <a:r>
              <a:rPr lang="en-US" sz="4000"/>
              <a:t>an objective and the content that supports that objective.</a:t>
            </a:r>
            <a:endParaRPr sz="4000"/>
          </a:p>
          <a:p>
            <a:pPr indent="0" lvl="1" marL="0" rtl="0" algn="l">
              <a:spcBef>
                <a:spcPts val="500"/>
              </a:spcBef>
              <a:spcAft>
                <a:spcPts val="0"/>
              </a:spcAft>
              <a:buClr>
                <a:srgbClr val="873624"/>
              </a:buClr>
              <a:buSzPts val="1700"/>
              <a:buNone/>
            </a:pPr>
            <a:r>
              <a:t/>
            </a:r>
            <a:endParaRPr/>
          </a:p>
          <a:p>
            <a:pPr indent="-50800" lvl="0" marL="228600" rtl="0" algn="l">
              <a:lnSpc>
                <a:spcPct val="80000"/>
              </a:lnSpc>
              <a:spcBef>
                <a:spcPts val="1000"/>
              </a:spcBef>
              <a:spcAft>
                <a:spcPts val="0"/>
              </a:spcAft>
              <a:buClr>
                <a:schemeClr val="dk1"/>
              </a:buClr>
              <a:buSzPts val="2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7"/>
          <p:cNvSpPr txBox="1"/>
          <p:nvPr>
            <p:ph type="title"/>
          </p:nvPr>
        </p:nvSpPr>
        <p:spPr>
          <a:xfrm>
            <a:off x="659415" y="459626"/>
            <a:ext cx="10515600" cy="6477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959"/>
              <a:buFont typeface="Calibri"/>
              <a:buNone/>
            </a:pPr>
            <a:r>
              <a:rPr lang="en-US" sz="3959"/>
              <a:t>Example of Alignment</a:t>
            </a:r>
            <a:endParaRPr/>
          </a:p>
        </p:txBody>
      </p:sp>
      <p:sp>
        <p:nvSpPr>
          <p:cNvPr id="182" name="Google Shape;182;p27"/>
          <p:cNvSpPr txBox="1"/>
          <p:nvPr/>
        </p:nvSpPr>
        <p:spPr>
          <a:xfrm>
            <a:off x="74141" y="6392119"/>
            <a:ext cx="2388973"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ASCCC Curriculum Institute 2016</a:t>
            </a:r>
            <a:endParaRPr/>
          </a:p>
        </p:txBody>
      </p:sp>
      <p:graphicFrame>
        <p:nvGraphicFramePr>
          <p:cNvPr id="183" name="Google Shape;183;p27"/>
          <p:cNvGraphicFramePr/>
          <p:nvPr/>
        </p:nvGraphicFramePr>
        <p:xfrm>
          <a:off x="838200" y="1238300"/>
          <a:ext cx="3000000" cy="3000000"/>
        </p:xfrm>
        <a:graphic>
          <a:graphicData uri="http://schemas.openxmlformats.org/drawingml/2006/table">
            <a:tbl>
              <a:tblPr bandRow="1" firstRow="1">
                <a:noFill/>
                <a:tableStyleId>{D433886F-BE42-4FA6-A53A-5FF836A25A12}</a:tableStyleId>
              </a:tblPr>
              <a:tblGrid>
                <a:gridCol w="2504600"/>
                <a:gridCol w="2764300"/>
                <a:gridCol w="5755950"/>
              </a:tblGrid>
              <a:tr h="370850">
                <a:tc>
                  <a:txBody>
                    <a:bodyPr/>
                    <a:lstStyle/>
                    <a:p>
                      <a:pPr indent="0" lvl="0" marL="0" marR="0" rtl="0" algn="l">
                        <a:spcBef>
                          <a:spcPts val="0"/>
                        </a:spcBef>
                        <a:spcAft>
                          <a:spcPts val="0"/>
                        </a:spcAft>
                        <a:buNone/>
                      </a:pPr>
                      <a:r>
                        <a:rPr lang="en-US" sz="1800" u="none" cap="none" strike="noStrike"/>
                        <a:t>Outcome</a:t>
                      </a:r>
                      <a:endParaRPr/>
                    </a:p>
                  </a:txBody>
                  <a:tcPr marT="45725" marB="45725" marR="91450" marL="91450"/>
                </a:tc>
                <a:tc>
                  <a:txBody>
                    <a:bodyPr/>
                    <a:lstStyle/>
                    <a:p>
                      <a:pPr indent="0" lvl="0" marL="0" marR="0" rtl="0" algn="l">
                        <a:spcBef>
                          <a:spcPts val="0"/>
                        </a:spcBef>
                        <a:spcAft>
                          <a:spcPts val="0"/>
                        </a:spcAft>
                        <a:buNone/>
                      </a:pPr>
                      <a:r>
                        <a:rPr lang="en-US" sz="1800"/>
                        <a:t>Objective</a:t>
                      </a:r>
                      <a:endParaRPr/>
                    </a:p>
                  </a:txBody>
                  <a:tcPr marT="45725" marB="45725" marR="91450" marL="91450"/>
                </a:tc>
                <a:tc>
                  <a:txBody>
                    <a:bodyPr/>
                    <a:lstStyle/>
                    <a:p>
                      <a:pPr indent="0" lvl="0" marL="0" marR="0" rtl="0" algn="l">
                        <a:spcBef>
                          <a:spcPts val="0"/>
                        </a:spcBef>
                        <a:spcAft>
                          <a:spcPts val="0"/>
                        </a:spcAft>
                        <a:buNone/>
                      </a:pPr>
                      <a:r>
                        <a:rPr lang="en-US" sz="1800"/>
                        <a:t>Content</a:t>
                      </a:r>
                      <a:endParaRPr/>
                    </a:p>
                  </a:txBody>
                  <a:tcPr marT="45725" marB="45725" marR="91450" marL="91450"/>
                </a:tc>
              </a:tr>
              <a:tr h="370850">
                <a:tc>
                  <a:txBody>
                    <a:bodyPr/>
                    <a:lstStyle/>
                    <a:p>
                      <a:pPr indent="0" lvl="0" marL="0" marR="0" rtl="0" algn="l">
                        <a:spcBef>
                          <a:spcPts val="0"/>
                        </a:spcBef>
                        <a:spcAft>
                          <a:spcPts val="0"/>
                        </a:spcAft>
                        <a:buNone/>
                      </a:pPr>
                      <a:r>
                        <a:rPr lang="en-US" sz="2400"/>
                        <a:t>1. </a:t>
                      </a:r>
                      <a:r>
                        <a:rPr b="0" i="0" lang="en-US" sz="2400">
                          <a:solidFill>
                            <a:schemeClr val="dk1"/>
                          </a:solidFill>
                          <a:latin typeface="Calibri"/>
                          <a:ea typeface="Calibri"/>
                          <a:cs typeface="Calibri"/>
                          <a:sym typeface="Calibri"/>
                        </a:rPr>
                        <a:t>Develop a basic 3D video game from scratch using Microsoft DirectX.</a:t>
                      </a:r>
                      <a:endParaRPr sz="2400"/>
                    </a:p>
                  </a:txBody>
                  <a:tcPr marT="45725" marB="45725" marR="91450" marL="91450"/>
                </a:tc>
                <a:tc>
                  <a:txBody>
                    <a:bodyPr/>
                    <a:lstStyle/>
                    <a:p>
                      <a:pPr indent="0" lvl="0" marL="0" marR="0" rtl="0" algn="l">
                        <a:spcBef>
                          <a:spcPts val="0"/>
                        </a:spcBef>
                        <a:spcAft>
                          <a:spcPts val="0"/>
                        </a:spcAft>
                        <a:buNone/>
                      </a:pPr>
                      <a:r>
                        <a:rPr b="0" i="0" lang="en-US" sz="2400">
                          <a:solidFill>
                            <a:schemeClr val="dk1"/>
                          </a:solidFill>
                          <a:latin typeface="Calibri"/>
                          <a:ea typeface="Calibri"/>
                          <a:cs typeface="Calibri"/>
                          <a:sym typeface="Calibri"/>
                        </a:rPr>
                        <a:t>1. Understand all the math required to properly construct a 3D game;</a:t>
                      </a:r>
                      <a:endParaRPr sz="2400"/>
                    </a:p>
                    <a:p>
                      <a:pPr indent="0" lvl="0" marL="0" marR="0" rtl="0" algn="l">
                        <a:spcBef>
                          <a:spcPts val="0"/>
                        </a:spcBef>
                        <a:spcAft>
                          <a:spcPts val="0"/>
                        </a:spcAft>
                        <a:buNone/>
                      </a:pPr>
                      <a:r>
                        <a:t/>
                      </a:r>
                      <a:endParaRPr sz="2400"/>
                    </a:p>
                  </a:txBody>
                  <a:tcPr marT="45725" marB="45725" marR="91450" marL="91450"/>
                </a:tc>
                <a:tc>
                  <a:txBody>
                    <a:bodyPr/>
                    <a:lstStyle/>
                    <a:p>
                      <a:pPr indent="0" lvl="0" marL="0" marR="0" rtl="0" algn="l">
                        <a:spcBef>
                          <a:spcPts val="0"/>
                        </a:spcBef>
                        <a:spcAft>
                          <a:spcPts val="0"/>
                        </a:spcAft>
                        <a:buNone/>
                      </a:pPr>
                      <a:r>
                        <a:rPr b="0" i="0" lang="en-US" sz="2400">
                          <a:solidFill>
                            <a:schemeClr val="dk1"/>
                          </a:solidFill>
                          <a:latin typeface="Calibri"/>
                          <a:ea typeface="Calibri"/>
                          <a:cs typeface="Calibri"/>
                          <a:sym typeface="Calibri"/>
                        </a:rPr>
                        <a:t>1. 3D Math required for creating 3D video games</a:t>
                      </a:r>
                      <a:endParaRPr sz="2400"/>
                    </a:p>
                    <a:p>
                      <a:pPr indent="0" lvl="1" marL="45720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a. Vector Algebra</a:t>
                      </a:r>
                      <a:endParaRPr sz="2400"/>
                    </a:p>
                    <a:p>
                      <a:pPr indent="0" lvl="2" marL="91440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i. Vectors</a:t>
                      </a:r>
                      <a:endParaRPr sz="2400"/>
                    </a:p>
                    <a:p>
                      <a:pPr indent="-381000" lvl="3" marL="1714500" marR="0" rtl="0" algn="l">
                        <a:spcBef>
                          <a:spcPts val="0"/>
                        </a:spcBef>
                        <a:spcAft>
                          <a:spcPts val="0"/>
                        </a:spcAft>
                        <a:buClr>
                          <a:schemeClr val="dk1"/>
                        </a:buClr>
                        <a:buSzPts val="2400"/>
                        <a:buFont typeface="Calibri"/>
                        <a:buAutoNum type="alphaUcPeriod"/>
                      </a:pPr>
                      <a:r>
                        <a:rPr b="0" i="0" lang="en-US" sz="2400" u="none" cap="none" strike="noStrike">
                          <a:solidFill>
                            <a:schemeClr val="dk1"/>
                          </a:solidFill>
                          <a:latin typeface="Calibri"/>
                          <a:ea typeface="Calibri"/>
                          <a:cs typeface="Calibri"/>
                          <a:sym typeface="Calibri"/>
                        </a:rPr>
                        <a:t>Vectors and Coordinate Systems</a:t>
                      </a:r>
                      <a:endParaRPr sz="2400"/>
                    </a:p>
                    <a:p>
                      <a:pPr indent="0" lvl="3" marL="137160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B. Left Handed vs. Right Handed Coordinate Systems</a:t>
                      </a:r>
                      <a:endParaRPr sz="2400"/>
                    </a:p>
                    <a:p>
                      <a:pPr indent="0" lvl="3" marL="137160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C. Basic Vector Operations</a:t>
                      </a:r>
                      <a:endParaRPr sz="2400"/>
                    </a:p>
                    <a:p>
                      <a:pPr indent="0" lvl="2" marL="91440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ii. Length and Unit Vectors</a:t>
                      </a:r>
                      <a:endParaRPr sz="2400"/>
                    </a:p>
                    <a:p>
                      <a:pPr indent="0" lvl="2" marL="91440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iii. Dot Product</a:t>
                      </a:r>
                      <a:endParaRPr sz="2400"/>
                    </a:p>
                    <a:p>
                      <a:pPr indent="0" lvl="3" marL="137160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A. Orthogonalization</a:t>
                      </a:r>
                      <a:endParaRPr sz="2400"/>
                    </a:p>
                    <a:p>
                      <a:pPr indent="0" lvl="2" marL="914400" marR="0" rtl="0" algn="l">
                        <a:spcBef>
                          <a:spcPts val="0"/>
                        </a:spcBef>
                        <a:spcAft>
                          <a:spcPts val="0"/>
                        </a:spcAft>
                        <a:buNone/>
                      </a:pPr>
                      <a:r>
                        <a:rPr b="0" i="0" lang="en-US" sz="2400" u="none" cap="none" strike="noStrike">
                          <a:solidFill>
                            <a:schemeClr val="dk1"/>
                          </a:solidFill>
                          <a:latin typeface="Calibri"/>
                          <a:ea typeface="Calibri"/>
                          <a:cs typeface="Calibri"/>
                          <a:sym typeface="Calibri"/>
                        </a:rPr>
                        <a:t>iv. Vector Cross Product, etc.</a:t>
                      </a:r>
                      <a:endParaRPr sz="2400"/>
                    </a:p>
                  </a:txBody>
                  <a:tcPr marT="45725" marB="45725" marR="91450" marL="9145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pic>
        <p:nvPicPr>
          <p:cNvPr id="188" name="Google Shape;188;p28"/>
          <p:cNvPicPr preferRelativeResize="0"/>
          <p:nvPr/>
        </p:nvPicPr>
        <p:blipFill rotWithShape="1">
          <a:blip r:embed="rId3">
            <a:alphaModFix/>
          </a:blip>
          <a:srcRect b="0" l="0" r="0" t="0"/>
          <a:stretch/>
        </p:blipFill>
        <p:spPr>
          <a:xfrm>
            <a:off x="10319750" y="72189"/>
            <a:ext cx="1727091" cy="922923"/>
          </a:xfrm>
          <a:prstGeom prst="rect">
            <a:avLst/>
          </a:prstGeom>
          <a:noFill/>
          <a:ln>
            <a:noFill/>
          </a:ln>
        </p:spPr>
      </p:pic>
      <p:sp>
        <p:nvSpPr>
          <p:cNvPr id="189" name="Google Shape;189;p28"/>
          <p:cNvSpPr txBox="1"/>
          <p:nvPr/>
        </p:nvSpPr>
        <p:spPr>
          <a:xfrm>
            <a:off x="115330" y="6450227"/>
            <a:ext cx="2075935"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ASCCC Curriculum Institute 2016</a:t>
            </a:r>
            <a:endParaRPr sz="1000">
              <a:solidFill>
                <a:schemeClr val="dk1"/>
              </a:solidFill>
              <a:latin typeface="Calibri"/>
              <a:ea typeface="Calibri"/>
              <a:cs typeface="Calibri"/>
              <a:sym typeface="Calibri"/>
            </a:endParaRPr>
          </a:p>
        </p:txBody>
      </p:sp>
      <p:sp>
        <p:nvSpPr>
          <p:cNvPr id="190" name="Google Shape;190;p28"/>
          <p:cNvSpPr txBox="1"/>
          <p:nvPr/>
        </p:nvSpPr>
        <p:spPr>
          <a:xfrm>
            <a:off x="587550" y="271600"/>
            <a:ext cx="11016900" cy="188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4800">
                <a:latin typeface="Calibri"/>
                <a:ea typeface="Calibri"/>
                <a:cs typeface="Calibri"/>
                <a:sym typeface="Calibri"/>
              </a:rPr>
              <a:t>Class Assignments</a:t>
            </a:r>
            <a:endParaRPr sz="4800">
              <a:latin typeface="Calibri"/>
              <a:ea typeface="Calibri"/>
              <a:cs typeface="Calibri"/>
              <a:sym typeface="Calibri"/>
            </a:endParaRPr>
          </a:p>
          <a:p>
            <a:pPr indent="0" lvl="0" marL="0" rtl="0" algn="l">
              <a:spcBef>
                <a:spcPts val="0"/>
              </a:spcBef>
              <a:spcAft>
                <a:spcPts val="0"/>
              </a:spcAft>
              <a:buNone/>
            </a:pPr>
            <a:r>
              <a:rPr i="1" lang="en-US" sz="3300">
                <a:highlight>
                  <a:srgbClr val="FFFF00"/>
                </a:highlight>
                <a:latin typeface="Calibri"/>
                <a:ea typeface="Calibri"/>
                <a:cs typeface="Calibri"/>
                <a:sym typeface="Calibri"/>
              </a:rPr>
              <a:t>How do they support the development and assessment of course outcomes and assessments?</a:t>
            </a:r>
            <a:endParaRPr i="1" sz="3300">
              <a:highlight>
                <a:srgbClr val="FFFF00"/>
              </a:highlight>
              <a:latin typeface="Calibri"/>
              <a:ea typeface="Calibri"/>
              <a:cs typeface="Calibri"/>
              <a:sym typeface="Calibri"/>
            </a:endParaRPr>
          </a:p>
        </p:txBody>
      </p:sp>
      <p:sp>
        <p:nvSpPr>
          <p:cNvPr id="191" name="Google Shape;191;p28"/>
          <p:cNvSpPr txBox="1"/>
          <p:nvPr/>
        </p:nvSpPr>
        <p:spPr>
          <a:xfrm>
            <a:off x="587550" y="2164800"/>
            <a:ext cx="10734900" cy="4303200"/>
          </a:xfrm>
          <a:prstGeom prst="rect">
            <a:avLst/>
          </a:prstGeom>
          <a:noFill/>
          <a:ln>
            <a:noFill/>
          </a:ln>
        </p:spPr>
        <p:txBody>
          <a:bodyPr anchorCtr="0" anchor="t" bIns="91425" lIns="91425" spcFirstLastPara="1" rIns="91425" wrap="square" tIns="91425">
            <a:noAutofit/>
          </a:bodyPr>
          <a:lstStyle/>
          <a:p>
            <a:pPr indent="-406400" lvl="0" marL="457200" rtl="0" algn="l">
              <a:spcBef>
                <a:spcPts val="0"/>
              </a:spcBef>
              <a:spcAft>
                <a:spcPts val="0"/>
              </a:spcAft>
              <a:buSzPts val="2800"/>
              <a:buFont typeface="Calibri"/>
              <a:buChar char="●"/>
            </a:pPr>
            <a:r>
              <a:rPr lang="en-US" sz="2800">
                <a:latin typeface="Calibri"/>
                <a:ea typeface="Calibri"/>
                <a:cs typeface="Calibri"/>
                <a:sym typeface="Calibri"/>
              </a:rPr>
              <a:t>The assignments section of the COR should be detailed enough to give instructors, students, and reviewers a clear understanding of the rigor of student work that is expected.</a:t>
            </a:r>
            <a:endParaRPr sz="2800">
              <a:latin typeface="Calibri"/>
              <a:ea typeface="Calibri"/>
              <a:cs typeface="Calibri"/>
              <a:sym typeface="Calibri"/>
            </a:endParaRPr>
          </a:p>
          <a:p>
            <a:pPr indent="-406400" lvl="1" marL="914400" rtl="0" algn="l">
              <a:spcBef>
                <a:spcPts val="0"/>
              </a:spcBef>
              <a:spcAft>
                <a:spcPts val="0"/>
              </a:spcAft>
              <a:buSzPts val="2800"/>
              <a:buFont typeface="Calibri"/>
              <a:buChar char="○"/>
            </a:pPr>
            <a:r>
              <a:rPr lang="en-US" sz="2800">
                <a:latin typeface="Calibri"/>
                <a:ea typeface="Calibri"/>
                <a:cs typeface="Calibri"/>
                <a:sym typeface="Calibri"/>
              </a:rPr>
              <a:t>Should not be so restrictive that it limits the academic freedom of individual instructors, however.</a:t>
            </a:r>
            <a:endParaRPr sz="2800">
              <a:latin typeface="Calibri"/>
              <a:ea typeface="Calibri"/>
              <a:cs typeface="Calibri"/>
              <a:sym typeface="Calibri"/>
            </a:endParaRPr>
          </a:p>
          <a:p>
            <a:pPr indent="-406400" lvl="1" marL="914400" rtl="0" algn="l">
              <a:spcBef>
                <a:spcPts val="0"/>
              </a:spcBef>
              <a:spcAft>
                <a:spcPts val="0"/>
              </a:spcAft>
              <a:buSzPts val="2800"/>
              <a:buFont typeface="Calibri"/>
              <a:buChar char="○"/>
            </a:pPr>
            <a:r>
              <a:rPr lang="en-US" sz="2800">
                <a:latin typeface="Calibri"/>
                <a:ea typeface="Calibri"/>
                <a:cs typeface="Calibri"/>
                <a:sym typeface="Calibri"/>
              </a:rPr>
              <a:t>Alternate assignments may be included in lieu of a field trip of theatre performance.</a:t>
            </a:r>
            <a:endParaRPr sz="2800">
              <a:latin typeface="Calibri"/>
              <a:ea typeface="Calibri"/>
              <a:cs typeface="Calibri"/>
              <a:sym typeface="Calibri"/>
            </a:endParaRPr>
          </a:p>
          <a:p>
            <a:pPr indent="-406400" lvl="0" marL="457200" rtl="0" algn="l">
              <a:spcBef>
                <a:spcPts val="0"/>
              </a:spcBef>
              <a:spcAft>
                <a:spcPts val="0"/>
              </a:spcAft>
              <a:buSzPts val="2800"/>
              <a:buFont typeface="Calibri"/>
              <a:buChar char="●"/>
            </a:pPr>
            <a:r>
              <a:rPr lang="en-US" sz="2800">
                <a:latin typeface="Calibri"/>
                <a:ea typeface="Calibri"/>
                <a:cs typeface="Calibri"/>
                <a:sym typeface="Calibri"/>
              </a:rPr>
              <a:t>Assignments must be described sufficiently to document independent work, critical thinking, and a level of difficulty consistent with college-level work.</a:t>
            </a:r>
            <a:endParaRPr sz="2800">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pic>
        <p:nvPicPr>
          <p:cNvPr id="196" name="Google Shape;196;p29"/>
          <p:cNvPicPr preferRelativeResize="0"/>
          <p:nvPr/>
        </p:nvPicPr>
        <p:blipFill rotWithShape="1">
          <a:blip r:embed="rId3">
            <a:alphaModFix/>
          </a:blip>
          <a:srcRect b="0" l="0" r="0" t="0"/>
          <a:stretch/>
        </p:blipFill>
        <p:spPr>
          <a:xfrm>
            <a:off x="2038350" y="133673"/>
            <a:ext cx="9878384" cy="6926692"/>
          </a:xfrm>
          <a:prstGeom prst="rect">
            <a:avLst/>
          </a:prstGeom>
          <a:noFill/>
          <a:ln>
            <a:noFill/>
          </a:ln>
        </p:spPr>
      </p:pic>
      <p:pic>
        <p:nvPicPr>
          <p:cNvPr id="197" name="Google Shape;197;p29"/>
          <p:cNvPicPr preferRelativeResize="0"/>
          <p:nvPr/>
        </p:nvPicPr>
        <p:blipFill rotWithShape="1">
          <a:blip r:embed="rId4">
            <a:alphaModFix/>
          </a:blip>
          <a:srcRect b="0" l="0" r="0" t="0"/>
          <a:stretch/>
        </p:blipFill>
        <p:spPr>
          <a:xfrm>
            <a:off x="10319750" y="72189"/>
            <a:ext cx="1727091" cy="922923"/>
          </a:xfrm>
          <a:prstGeom prst="rect">
            <a:avLst/>
          </a:prstGeom>
          <a:noFill/>
          <a:ln>
            <a:noFill/>
          </a:ln>
        </p:spPr>
      </p:pic>
      <p:sp>
        <p:nvSpPr>
          <p:cNvPr id="198" name="Google Shape;198;p29"/>
          <p:cNvSpPr txBox="1"/>
          <p:nvPr/>
        </p:nvSpPr>
        <p:spPr>
          <a:xfrm>
            <a:off x="65902" y="6416146"/>
            <a:ext cx="2298357" cy="24622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ASCCC Curriculum Institute 2016</a:t>
            </a:r>
            <a:endParaRPr/>
          </a:p>
        </p:txBody>
      </p:sp>
      <p:sp>
        <p:nvSpPr>
          <p:cNvPr id="199" name="Google Shape;199;p29"/>
          <p:cNvSpPr txBox="1"/>
          <p:nvPr/>
        </p:nvSpPr>
        <p:spPr>
          <a:xfrm>
            <a:off x="275267" y="1319134"/>
            <a:ext cx="1943278" cy="800219"/>
          </a:xfrm>
          <a:prstGeom prst="rect">
            <a:avLst/>
          </a:prstGeom>
          <a:solidFill>
            <a:srgbClr val="E8BC4A"/>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800">
                <a:solidFill>
                  <a:schemeClr val="lt1"/>
                </a:solidFill>
                <a:latin typeface="Calibri"/>
                <a:ea typeface="Calibri"/>
                <a:cs typeface="Calibri"/>
                <a:sym typeface="Calibri"/>
              </a:rPr>
              <a:t>Course Outcomes</a:t>
            </a:r>
            <a:endParaRPr/>
          </a:p>
          <a:p>
            <a:pPr indent="0" lvl="0" marL="0" marR="0" rtl="0" algn="l">
              <a:spcBef>
                <a:spcPts val="0"/>
              </a:spcBef>
              <a:spcAft>
                <a:spcPts val="0"/>
              </a:spcAft>
              <a:buNone/>
            </a:pPr>
            <a:r>
              <a:rPr i="1" lang="en-US" sz="1400">
                <a:solidFill>
                  <a:schemeClr val="lt1"/>
                </a:solidFill>
                <a:latin typeface="Calibri"/>
                <a:ea typeface="Calibri"/>
                <a:cs typeface="Calibri"/>
                <a:sym typeface="Calibri"/>
              </a:rPr>
              <a:t>The student will be able to:</a:t>
            </a:r>
            <a:endParaRPr/>
          </a:p>
        </p:txBody>
      </p:sp>
      <p:sp>
        <p:nvSpPr>
          <p:cNvPr id="200" name="Google Shape;200;p29"/>
          <p:cNvSpPr/>
          <p:nvPr/>
        </p:nvSpPr>
        <p:spPr>
          <a:xfrm>
            <a:off x="275266" y="2188564"/>
            <a:ext cx="1943278" cy="4227582"/>
          </a:xfrm>
          <a:prstGeom prst="rect">
            <a:avLst/>
          </a:prstGeom>
          <a:solidFill>
            <a:srgbClr val="F6E8D0"/>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A.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0"/>
          <p:cNvSpPr txBox="1"/>
          <p:nvPr/>
        </p:nvSpPr>
        <p:spPr>
          <a:xfrm>
            <a:off x="1212400" y="1088150"/>
            <a:ext cx="11118900" cy="5449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sz="3600">
                <a:solidFill>
                  <a:srgbClr val="5A5D5E"/>
                </a:solidFill>
                <a:highlight>
                  <a:srgbClr val="FEFEFE"/>
                </a:highlight>
                <a:latin typeface="Calibri"/>
                <a:ea typeface="Calibri"/>
                <a:cs typeface="Calibri"/>
                <a:sym typeface="Calibri"/>
              </a:rPr>
              <a:t>Learning Outcomes Coordinators</a:t>
            </a:r>
            <a:endParaRPr sz="3600">
              <a:solidFill>
                <a:srgbClr val="5A5D5E"/>
              </a:solidFill>
              <a:highlight>
                <a:srgbClr val="FEFEFE"/>
              </a:highlight>
              <a:latin typeface="Calibri"/>
              <a:ea typeface="Calibri"/>
              <a:cs typeface="Calibri"/>
              <a:sym typeface="Calibri"/>
            </a:endParaRPr>
          </a:p>
          <a:p>
            <a:pPr indent="-381000" lvl="0" marL="457200" rtl="0" algn="l">
              <a:lnSpc>
                <a:spcPct val="100000"/>
              </a:lnSpc>
              <a:spcBef>
                <a:spcPts val="0"/>
              </a:spcBef>
              <a:spcAft>
                <a:spcPts val="0"/>
              </a:spcAft>
              <a:buClr>
                <a:srgbClr val="0A0A0A"/>
              </a:buClr>
              <a:buSzPts val="2400"/>
              <a:buFont typeface="Calibri"/>
              <a:buChar char="●"/>
            </a:pPr>
            <a:r>
              <a:rPr lang="en-US" sz="2400">
                <a:solidFill>
                  <a:srgbClr val="0A0A0A"/>
                </a:solidFill>
                <a:highlight>
                  <a:srgbClr val="FEFEFE"/>
                </a:highlight>
                <a:latin typeface="Calibri"/>
                <a:ea typeface="Calibri"/>
                <a:cs typeface="Calibri"/>
                <a:sym typeface="Calibri"/>
              </a:rPr>
              <a:t>Katy Farrell, </a:t>
            </a:r>
            <a:r>
              <a:rPr lang="en-US" sz="2400">
                <a:solidFill>
                  <a:srgbClr val="0000FF"/>
                </a:solidFill>
                <a:highlight>
                  <a:srgbClr val="FEFEFE"/>
                </a:highlight>
                <a:latin typeface="Calibri"/>
                <a:ea typeface="Calibri"/>
                <a:cs typeface="Calibri"/>
                <a:sym typeface="Calibri"/>
              </a:rPr>
              <a:t>kfarrell@palomar.edu</a:t>
            </a:r>
            <a:r>
              <a:rPr lang="en-US" sz="2400">
                <a:solidFill>
                  <a:srgbClr val="0A0A0A"/>
                </a:solidFill>
                <a:highlight>
                  <a:srgbClr val="FEFEFE"/>
                </a:highlight>
                <a:latin typeface="Calibri"/>
                <a:ea typeface="Calibri"/>
                <a:cs typeface="Calibri"/>
                <a:sym typeface="Calibri"/>
              </a:rPr>
              <a:t>, ext. 3640</a:t>
            </a:r>
            <a:endParaRPr sz="2400">
              <a:solidFill>
                <a:srgbClr val="0A0A0A"/>
              </a:solidFill>
              <a:highlight>
                <a:srgbClr val="FEFEFE"/>
              </a:highlight>
              <a:latin typeface="Calibri"/>
              <a:ea typeface="Calibri"/>
              <a:cs typeface="Calibri"/>
              <a:sym typeface="Calibri"/>
            </a:endParaRPr>
          </a:p>
          <a:p>
            <a:pPr indent="-381000" lvl="0" marL="457200" rtl="0" algn="l">
              <a:lnSpc>
                <a:spcPct val="100000"/>
              </a:lnSpc>
              <a:spcBef>
                <a:spcPts val="0"/>
              </a:spcBef>
              <a:spcAft>
                <a:spcPts val="0"/>
              </a:spcAft>
              <a:buClr>
                <a:srgbClr val="0A0A0A"/>
              </a:buClr>
              <a:buSzPts val="2400"/>
              <a:buFont typeface="Calibri"/>
              <a:buChar char="●"/>
            </a:pPr>
            <a:r>
              <a:rPr lang="en-US" sz="2400">
                <a:solidFill>
                  <a:srgbClr val="0A0A0A"/>
                </a:solidFill>
                <a:highlight>
                  <a:srgbClr val="FEFEFE"/>
                </a:highlight>
                <a:latin typeface="Calibri"/>
                <a:ea typeface="Calibri"/>
                <a:cs typeface="Calibri"/>
                <a:sym typeface="Calibri"/>
              </a:rPr>
              <a:t>Mark Bealo, </a:t>
            </a:r>
            <a:r>
              <a:rPr lang="en-US" sz="2400">
                <a:solidFill>
                  <a:srgbClr val="0000FF"/>
                </a:solidFill>
                <a:highlight>
                  <a:srgbClr val="FEFEFE"/>
                </a:highlight>
                <a:latin typeface="Calibri"/>
                <a:ea typeface="Calibri"/>
                <a:cs typeface="Calibri"/>
                <a:sym typeface="Calibri"/>
              </a:rPr>
              <a:t>mbealo@palomar.edu</a:t>
            </a:r>
            <a:r>
              <a:rPr lang="en-US" sz="2400">
                <a:solidFill>
                  <a:srgbClr val="0A0A0A"/>
                </a:solidFill>
                <a:highlight>
                  <a:srgbClr val="FEFEFE"/>
                </a:highlight>
                <a:latin typeface="Calibri"/>
                <a:ea typeface="Calibri"/>
                <a:cs typeface="Calibri"/>
                <a:sym typeface="Calibri"/>
              </a:rPr>
              <a:t>, ext. 2958</a:t>
            </a:r>
            <a:endParaRPr sz="2400">
              <a:solidFill>
                <a:srgbClr val="0A0A0A"/>
              </a:solidFill>
              <a:highlight>
                <a:srgbClr val="FEFEFE"/>
              </a:highlight>
              <a:latin typeface="Calibri"/>
              <a:ea typeface="Calibri"/>
              <a:cs typeface="Calibri"/>
              <a:sym typeface="Calibri"/>
            </a:endParaRPr>
          </a:p>
          <a:p>
            <a:pPr indent="0" lvl="0" marL="0" rtl="0" algn="l">
              <a:lnSpc>
                <a:spcPct val="100000"/>
              </a:lnSpc>
              <a:spcBef>
                <a:spcPts val="1200"/>
              </a:spcBef>
              <a:spcAft>
                <a:spcPts val="0"/>
              </a:spcAft>
              <a:buNone/>
            </a:pPr>
            <a:r>
              <a:rPr lang="en-US" sz="3600" u="sng">
                <a:solidFill>
                  <a:schemeClr val="hlink"/>
                </a:solidFill>
                <a:highlight>
                  <a:srgbClr val="FEFEFE"/>
                </a:highlight>
                <a:latin typeface="Calibri"/>
                <a:ea typeface="Calibri"/>
                <a:cs typeface="Calibri"/>
                <a:sym typeface="Calibri"/>
                <a:hlinkClick r:id="rId3"/>
              </a:rPr>
              <a:t>Department SLO Facilitators</a:t>
            </a:r>
            <a:endParaRPr sz="3600">
              <a:solidFill>
                <a:srgbClr val="0A0A0A"/>
              </a:solidFill>
              <a:highlight>
                <a:srgbClr val="FEFEFE"/>
              </a:highlight>
              <a:latin typeface="Calibri"/>
              <a:ea typeface="Calibri"/>
              <a:cs typeface="Calibri"/>
              <a:sym typeface="Calibri"/>
            </a:endParaRPr>
          </a:p>
          <a:p>
            <a:pPr indent="0" lvl="0" marL="0" rtl="0" algn="l">
              <a:lnSpc>
                <a:spcPct val="100000"/>
              </a:lnSpc>
              <a:spcBef>
                <a:spcPts val="0"/>
              </a:spcBef>
              <a:spcAft>
                <a:spcPts val="0"/>
              </a:spcAft>
              <a:buNone/>
            </a:pPr>
            <a:r>
              <a:t/>
            </a:r>
            <a:endParaRPr sz="2400">
              <a:solidFill>
                <a:srgbClr val="0A0A0A"/>
              </a:solidFill>
              <a:highlight>
                <a:srgbClr val="FEFEFE"/>
              </a:highlight>
              <a:latin typeface="Calibri"/>
              <a:ea typeface="Calibri"/>
              <a:cs typeface="Calibri"/>
              <a:sym typeface="Calibri"/>
            </a:endParaRPr>
          </a:p>
          <a:p>
            <a:pPr indent="0" lvl="0" marL="0" rtl="0" algn="l">
              <a:lnSpc>
                <a:spcPct val="120000"/>
              </a:lnSpc>
              <a:spcBef>
                <a:spcPts val="0"/>
              </a:spcBef>
              <a:spcAft>
                <a:spcPts val="0"/>
              </a:spcAft>
              <a:buClr>
                <a:schemeClr val="dk1"/>
              </a:buClr>
              <a:buSzPts val="1100"/>
              <a:buFont typeface="Arial"/>
              <a:buNone/>
            </a:pPr>
            <a:r>
              <a:rPr lang="en-US" sz="3600">
                <a:solidFill>
                  <a:srgbClr val="5A5D5E"/>
                </a:solidFill>
                <a:highlight>
                  <a:srgbClr val="FEFEFE"/>
                </a:highlight>
                <a:latin typeface="Calibri"/>
                <a:ea typeface="Calibri"/>
                <a:cs typeface="Calibri"/>
                <a:sym typeface="Calibri"/>
              </a:rPr>
              <a:t>Nuventive Improve (TracDat) Technical Support</a:t>
            </a:r>
            <a:endParaRPr sz="3600">
              <a:solidFill>
                <a:srgbClr val="5A5D5E"/>
              </a:solidFill>
              <a:highlight>
                <a:srgbClr val="FEFEFE"/>
              </a:highlight>
              <a:latin typeface="Calibri"/>
              <a:ea typeface="Calibri"/>
              <a:cs typeface="Calibri"/>
              <a:sym typeface="Calibri"/>
            </a:endParaRPr>
          </a:p>
          <a:p>
            <a:pPr indent="-381000" lvl="0" marL="457200" rtl="0" algn="l">
              <a:lnSpc>
                <a:spcPct val="160000"/>
              </a:lnSpc>
              <a:spcBef>
                <a:spcPts val="0"/>
              </a:spcBef>
              <a:spcAft>
                <a:spcPts val="0"/>
              </a:spcAft>
              <a:buClr>
                <a:srgbClr val="0A0A0A"/>
              </a:buClr>
              <a:buSzPts val="2400"/>
              <a:buFont typeface="Calibri"/>
              <a:buChar char="●"/>
            </a:pPr>
            <a:r>
              <a:rPr lang="en-US" sz="2400">
                <a:solidFill>
                  <a:srgbClr val="0A0A0A"/>
                </a:solidFill>
                <a:highlight>
                  <a:srgbClr val="FEFEFE"/>
                </a:highlight>
                <a:latin typeface="Calibri"/>
                <a:ea typeface="Calibri"/>
                <a:cs typeface="Calibri"/>
                <a:sym typeface="Calibri"/>
              </a:rPr>
              <a:t>email </a:t>
            </a:r>
            <a:r>
              <a:rPr lang="en-US" sz="2400" u="sng">
                <a:solidFill>
                  <a:schemeClr val="hlink"/>
                </a:solidFill>
                <a:highlight>
                  <a:srgbClr val="FEFEFE"/>
                </a:highlight>
                <a:latin typeface="Calibri"/>
                <a:ea typeface="Calibri"/>
                <a:cs typeface="Calibri"/>
                <a:sym typeface="Calibri"/>
                <a:hlinkClick r:id="rId4"/>
              </a:rPr>
              <a:t>learningoutcomeshelp@palomar.edu</a:t>
            </a:r>
            <a:endParaRPr sz="2400">
              <a:solidFill>
                <a:srgbClr val="0000FF"/>
              </a:solidFill>
              <a:highlight>
                <a:srgbClr val="FEFEFE"/>
              </a:highlight>
              <a:latin typeface="Calibri"/>
              <a:ea typeface="Calibri"/>
              <a:cs typeface="Calibri"/>
              <a:sym typeface="Calibri"/>
            </a:endParaRPr>
          </a:p>
          <a:p>
            <a:pPr indent="0" lvl="0" marL="0" rtl="0" algn="l">
              <a:lnSpc>
                <a:spcPct val="120000"/>
              </a:lnSpc>
              <a:spcBef>
                <a:spcPts val="1200"/>
              </a:spcBef>
              <a:spcAft>
                <a:spcPts val="0"/>
              </a:spcAft>
              <a:buNone/>
            </a:pPr>
            <a:r>
              <a:rPr lang="en-US" sz="3600">
                <a:solidFill>
                  <a:srgbClr val="5A5D5E"/>
                </a:solidFill>
                <a:highlight>
                  <a:srgbClr val="FEFEFE"/>
                </a:highlight>
                <a:latin typeface="Calibri"/>
                <a:ea typeface="Calibri"/>
                <a:cs typeface="Calibri"/>
                <a:sym typeface="Calibri"/>
              </a:rPr>
              <a:t>More Resources</a:t>
            </a:r>
            <a:endParaRPr sz="3600">
              <a:solidFill>
                <a:srgbClr val="5A5D5E"/>
              </a:solidFill>
              <a:highlight>
                <a:srgbClr val="FEFEFE"/>
              </a:highlight>
              <a:latin typeface="Calibri"/>
              <a:ea typeface="Calibri"/>
              <a:cs typeface="Calibri"/>
              <a:sym typeface="Calibri"/>
            </a:endParaRPr>
          </a:p>
          <a:p>
            <a:pPr indent="-419100" lvl="0" marL="457200" rtl="0" algn="l">
              <a:lnSpc>
                <a:spcPct val="120000"/>
              </a:lnSpc>
              <a:spcBef>
                <a:spcPts val="0"/>
              </a:spcBef>
              <a:spcAft>
                <a:spcPts val="0"/>
              </a:spcAft>
              <a:buClr>
                <a:srgbClr val="5A5D5E"/>
              </a:buClr>
              <a:buSzPts val="3000"/>
              <a:buFont typeface="Calibri"/>
              <a:buChar char="●"/>
            </a:pPr>
            <a:r>
              <a:rPr lang="en-US" sz="3000" u="sng">
                <a:solidFill>
                  <a:schemeClr val="hlink"/>
                </a:solidFill>
                <a:highlight>
                  <a:srgbClr val="FEFEFE"/>
                </a:highlight>
                <a:latin typeface="Calibri"/>
                <a:ea typeface="Calibri"/>
                <a:cs typeface="Calibri"/>
                <a:sym typeface="Calibri"/>
                <a:hlinkClick r:id="rId5"/>
              </a:rPr>
              <a:t>Developing Outcomes &amp; Objectives for the COR handout</a:t>
            </a:r>
            <a:endParaRPr sz="3000">
              <a:solidFill>
                <a:srgbClr val="5A5D5E"/>
              </a:solidFill>
              <a:highlight>
                <a:srgbClr val="FEFEFE"/>
              </a:highlight>
              <a:latin typeface="Calibri"/>
              <a:ea typeface="Calibri"/>
              <a:cs typeface="Calibri"/>
              <a:sym typeface="Calibri"/>
            </a:endParaRPr>
          </a:p>
          <a:p>
            <a:pPr indent="-419100" lvl="0" marL="457200" rtl="0" algn="l">
              <a:lnSpc>
                <a:spcPct val="120000"/>
              </a:lnSpc>
              <a:spcBef>
                <a:spcPts val="0"/>
              </a:spcBef>
              <a:spcAft>
                <a:spcPts val="0"/>
              </a:spcAft>
              <a:buClr>
                <a:srgbClr val="5A5D5E"/>
              </a:buClr>
              <a:buSzPts val="3000"/>
              <a:buFont typeface="Calibri"/>
              <a:buChar char="●"/>
            </a:pPr>
            <a:r>
              <a:rPr lang="en-US" sz="3000" u="sng">
                <a:solidFill>
                  <a:schemeClr val="hlink"/>
                </a:solidFill>
                <a:highlight>
                  <a:srgbClr val="FEFEFE"/>
                </a:highlight>
                <a:latin typeface="Calibri"/>
                <a:ea typeface="Calibri"/>
                <a:cs typeface="Calibri"/>
                <a:sym typeface="Calibri"/>
                <a:hlinkClick r:id="rId6"/>
              </a:rPr>
              <a:t>Teaching Excellence website</a:t>
            </a:r>
            <a:endParaRPr sz="3000">
              <a:solidFill>
                <a:srgbClr val="5A5D5E"/>
              </a:solidFill>
              <a:highlight>
                <a:srgbClr val="FEFEFE"/>
              </a:highlight>
              <a:latin typeface="Calibri"/>
              <a:ea typeface="Calibri"/>
              <a:cs typeface="Calibri"/>
              <a:sym typeface="Calibri"/>
            </a:endParaRPr>
          </a:p>
        </p:txBody>
      </p:sp>
      <p:sp>
        <p:nvSpPr>
          <p:cNvPr id="206" name="Google Shape;206;p30"/>
          <p:cNvSpPr txBox="1"/>
          <p:nvPr/>
        </p:nvSpPr>
        <p:spPr>
          <a:xfrm>
            <a:off x="679000" y="281150"/>
            <a:ext cx="7859700" cy="103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Questions? Contact Us</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838200" y="961800"/>
            <a:ext cx="10515600" cy="1428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Calibri"/>
              <a:buNone/>
            </a:pPr>
            <a:r>
              <a:rPr lang="en-US" sz="4800"/>
              <a:t>COR Outcomes and Objectives Guide</a:t>
            </a:r>
            <a:endParaRPr sz="4800"/>
          </a:p>
        </p:txBody>
      </p:sp>
      <p:sp>
        <p:nvSpPr>
          <p:cNvPr id="92" name="Google Shape;92;p14"/>
          <p:cNvSpPr txBox="1"/>
          <p:nvPr/>
        </p:nvSpPr>
        <p:spPr>
          <a:xfrm>
            <a:off x="1348800" y="2390400"/>
            <a:ext cx="10005000" cy="349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i="1" lang="en-US" sz="3600">
                <a:solidFill>
                  <a:schemeClr val="dk1"/>
                </a:solidFill>
                <a:latin typeface="Calibri"/>
                <a:ea typeface="Calibri"/>
                <a:cs typeface="Calibri"/>
                <a:sym typeface="Calibri"/>
              </a:rPr>
              <a:t>“One of the most significant aspects of a COR is the inclusion of student learning outcomes (SLOs).  SLOs can be a driver of many, if not all, elements of a course outline of record.”</a:t>
            </a:r>
            <a:r>
              <a:rPr lang="en-US" sz="3600">
                <a:solidFill>
                  <a:srgbClr val="574C45"/>
                </a:solidFill>
                <a:latin typeface="Calibri"/>
                <a:ea typeface="Calibri"/>
                <a:cs typeface="Calibri"/>
                <a:sym typeface="Calibri"/>
              </a:rPr>
              <a:t> </a:t>
            </a:r>
            <a:r>
              <a:rPr lang="en-US" sz="3600" u="sng">
                <a:solidFill>
                  <a:srgbClr val="1155CC"/>
                </a:solidFill>
                <a:latin typeface="Calibri"/>
                <a:ea typeface="Calibri"/>
                <a:cs typeface="Calibri"/>
                <a:sym typeface="Calibri"/>
                <a:hlinkClick r:id="rId3">
                  <a:extLst>
                    <a:ext uri="{A12FA001-AC4F-418D-AE19-62706E023703}">
                      <ahyp:hlinkClr val="tx"/>
                    </a:ext>
                  </a:extLst>
                </a:hlinkClick>
              </a:rPr>
              <a:t>Academic Senate for California Community Colleges</a:t>
            </a:r>
            <a:endParaRPr sz="3600">
              <a:solidFill>
                <a:schemeClr val="dk1"/>
              </a:solidFill>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927375" y="857217"/>
            <a:ext cx="10515600" cy="990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4000"/>
              <a:buFont typeface="Calibri"/>
              <a:buNone/>
            </a:pPr>
            <a:r>
              <a:rPr lang="en-US" sz="4000"/>
              <a:t>Course Outline of Record (COR)</a:t>
            </a:r>
            <a:endParaRPr/>
          </a:p>
        </p:txBody>
      </p:sp>
      <p:sp>
        <p:nvSpPr>
          <p:cNvPr id="98" name="Google Shape;98;p15"/>
          <p:cNvSpPr txBox="1"/>
          <p:nvPr>
            <p:ph idx="1" type="body"/>
          </p:nvPr>
        </p:nvSpPr>
        <p:spPr>
          <a:xfrm>
            <a:off x="927364" y="1893813"/>
            <a:ext cx="10515600" cy="4351200"/>
          </a:xfrm>
          <a:prstGeom prst="rect">
            <a:avLst/>
          </a:prstGeom>
          <a:noFill/>
          <a:ln>
            <a:noFill/>
          </a:ln>
        </p:spPr>
        <p:txBody>
          <a:bodyPr anchorCtr="0" anchor="t" bIns="45700" lIns="91425" spcFirstLastPara="1" rIns="91425" wrap="square" tIns="45700">
            <a:noAutofit/>
          </a:bodyPr>
          <a:lstStyle/>
          <a:p>
            <a:pPr indent="-228600" lvl="0" marL="228600" rtl="0" algn="l">
              <a:lnSpc>
                <a:spcPct val="100000"/>
              </a:lnSpc>
              <a:spcBef>
                <a:spcPts val="0"/>
              </a:spcBef>
              <a:spcAft>
                <a:spcPts val="0"/>
              </a:spcAft>
              <a:buClr>
                <a:schemeClr val="dk1"/>
              </a:buClr>
              <a:buSzPts val="2800"/>
              <a:buChar char="•"/>
            </a:pPr>
            <a:r>
              <a:rPr lang="en-US"/>
              <a:t>A legal document containing required elements  specified in </a:t>
            </a:r>
            <a:r>
              <a:rPr lang="en-US">
                <a:solidFill>
                  <a:srgbClr val="895D1D"/>
                </a:solidFill>
                <a:latin typeface="Arial"/>
                <a:ea typeface="Arial"/>
                <a:cs typeface="Arial"/>
                <a:sym typeface="Arial"/>
              </a:rPr>
              <a:t>§</a:t>
            </a:r>
            <a:r>
              <a:rPr lang="en-US">
                <a:solidFill>
                  <a:srgbClr val="895D1D"/>
                </a:solidFill>
              </a:rPr>
              <a:t>55002 </a:t>
            </a:r>
            <a:endParaRPr/>
          </a:p>
          <a:p>
            <a:pPr indent="-228600" lvl="1" marL="685800" rtl="0" algn="l">
              <a:lnSpc>
                <a:spcPct val="100000"/>
              </a:lnSpc>
              <a:spcBef>
                <a:spcPts val="500"/>
              </a:spcBef>
              <a:spcAft>
                <a:spcPts val="0"/>
              </a:spcAft>
              <a:buClr>
                <a:schemeClr val="dk1"/>
              </a:buClr>
              <a:buSzPts val="2400"/>
              <a:buChar char="•"/>
            </a:pPr>
            <a:r>
              <a:rPr lang="en-US"/>
              <a:t>Legal contract between faculty, student, and college</a:t>
            </a:r>
            <a:endParaRPr/>
          </a:p>
          <a:p>
            <a:pPr indent="-228600" lvl="1" marL="685800" rtl="0" algn="l">
              <a:lnSpc>
                <a:spcPct val="100000"/>
              </a:lnSpc>
              <a:spcBef>
                <a:spcPts val="500"/>
              </a:spcBef>
              <a:spcAft>
                <a:spcPts val="0"/>
              </a:spcAft>
              <a:buClr>
                <a:schemeClr val="dk1"/>
              </a:buClr>
              <a:buSzPts val="2400"/>
              <a:buChar char="•"/>
            </a:pPr>
            <a:r>
              <a:rPr lang="en-US"/>
              <a:t>Basis for articulation agreements and statewide course identification number (C-ID)</a:t>
            </a:r>
            <a:endParaRPr/>
          </a:p>
          <a:p>
            <a:pPr indent="-228600" lvl="1" marL="685800" rtl="0" algn="l">
              <a:lnSpc>
                <a:spcPct val="100000"/>
              </a:lnSpc>
              <a:spcBef>
                <a:spcPts val="500"/>
              </a:spcBef>
              <a:spcAft>
                <a:spcPts val="0"/>
              </a:spcAft>
              <a:buClr>
                <a:schemeClr val="dk1"/>
              </a:buClr>
              <a:buSzPts val="2400"/>
              <a:buChar char="•"/>
            </a:pPr>
            <a:r>
              <a:rPr lang="en-US"/>
              <a:t>Ensures quality and consistency of course delivery for faculty</a:t>
            </a:r>
            <a:endParaRPr/>
          </a:p>
          <a:p>
            <a:pPr indent="-228600" lvl="1" marL="685800" rtl="0" algn="l">
              <a:lnSpc>
                <a:spcPct val="100000"/>
              </a:lnSpc>
              <a:spcBef>
                <a:spcPts val="500"/>
              </a:spcBef>
              <a:spcAft>
                <a:spcPts val="0"/>
              </a:spcAft>
              <a:buClr>
                <a:schemeClr val="dk1"/>
              </a:buClr>
              <a:buSzPts val="2400"/>
              <a:buChar char="•"/>
            </a:pPr>
            <a:r>
              <a:rPr lang="en-US"/>
              <a:t>Ensures instructional integrity, content and rigor across all section offerings</a:t>
            </a:r>
            <a:endParaRPr/>
          </a:p>
          <a:p>
            <a:pPr indent="-228600" lvl="1" marL="685800" rtl="0" algn="l">
              <a:lnSpc>
                <a:spcPct val="100000"/>
              </a:lnSpc>
              <a:spcBef>
                <a:spcPts val="500"/>
              </a:spcBef>
              <a:spcAft>
                <a:spcPts val="0"/>
              </a:spcAft>
              <a:buClr>
                <a:schemeClr val="dk1"/>
              </a:buClr>
              <a:buSzPts val="2400"/>
              <a:buChar char="•"/>
            </a:pPr>
            <a:r>
              <a:rPr lang="en-US"/>
              <a:t>Identifies a body of knowledge that distinguishes one course from another</a:t>
            </a:r>
            <a:endParaRPr/>
          </a:p>
          <a:p>
            <a:pPr indent="-228600" lvl="1" marL="685800" rtl="0" algn="l">
              <a:lnSpc>
                <a:spcPct val="100000"/>
              </a:lnSpc>
              <a:spcBef>
                <a:spcPts val="500"/>
              </a:spcBef>
              <a:spcAft>
                <a:spcPts val="0"/>
              </a:spcAft>
              <a:buClr>
                <a:schemeClr val="dk1"/>
              </a:buClr>
              <a:buSzPts val="2400"/>
              <a:buChar char="•"/>
            </a:pPr>
            <a:r>
              <a:rPr lang="en-US"/>
              <a:t>Justifies unit credit</a:t>
            </a:r>
            <a:endParaRPr/>
          </a:p>
          <a:p>
            <a:pPr indent="-228600" lvl="1" marL="685800" rtl="0" algn="l">
              <a:lnSpc>
                <a:spcPct val="100000"/>
              </a:lnSpc>
              <a:spcBef>
                <a:spcPts val="500"/>
              </a:spcBef>
              <a:spcAft>
                <a:spcPts val="0"/>
              </a:spcAft>
              <a:buClr>
                <a:schemeClr val="dk1"/>
              </a:buClr>
              <a:buSzPts val="2400"/>
              <a:buChar char="•"/>
            </a:pPr>
            <a:r>
              <a:rPr lang="en-US"/>
              <a:t>Approval: Curriculum Committee,  Board of Trustees, Chancellor’s Office</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pic>
        <p:nvPicPr>
          <p:cNvPr descr="visual of the process for creating course outcomes" id="103" name="Google Shape;103;p16"/>
          <p:cNvPicPr preferRelativeResize="0"/>
          <p:nvPr>
            <p:ph idx="1" type="body"/>
          </p:nvPr>
        </p:nvPicPr>
        <p:blipFill rotWithShape="1">
          <a:blip r:embed="rId3">
            <a:alphaModFix/>
          </a:blip>
          <a:srcRect b="36534" l="0" r="0" t="0"/>
          <a:stretch/>
        </p:blipFill>
        <p:spPr>
          <a:xfrm>
            <a:off x="7000917" y="1326509"/>
            <a:ext cx="5021700" cy="5027700"/>
          </a:xfrm>
          <a:prstGeom prst="rect">
            <a:avLst/>
          </a:prstGeom>
          <a:noFill/>
          <a:ln>
            <a:noFill/>
          </a:ln>
        </p:spPr>
      </p:pic>
      <p:sp>
        <p:nvSpPr>
          <p:cNvPr id="104" name="Google Shape;104;p16"/>
          <p:cNvSpPr txBox="1"/>
          <p:nvPr>
            <p:ph type="title"/>
          </p:nvPr>
        </p:nvSpPr>
        <p:spPr>
          <a:xfrm>
            <a:off x="545424" y="152400"/>
            <a:ext cx="8880300" cy="12792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200"/>
              <a:buFont typeface="Calibri"/>
              <a:buNone/>
            </a:pPr>
            <a:r>
              <a:rPr b="1" lang="en-US" sz="3200"/>
              <a:t>STEPS TO DESIGNING OUTCOMES AND OBJECTIVES</a:t>
            </a:r>
            <a:endParaRPr/>
          </a:p>
        </p:txBody>
      </p:sp>
      <p:sp>
        <p:nvSpPr>
          <p:cNvPr id="105" name="Google Shape;105;p16"/>
          <p:cNvSpPr txBox="1"/>
          <p:nvPr/>
        </p:nvSpPr>
        <p:spPr>
          <a:xfrm>
            <a:off x="312100" y="1190950"/>
            <a:ext cx="6582000" cy="4524300"/>
          </a:xfrm>
          <a:prstGeom prst="rect">
            <a:avLst/>
          </a:prstGeom>
          <a:noFill/>
          <a:ln>
            <a:noFill/>
          </a:ln>
        </p:spPr>
        <p:txBody>
          <a:bodyPr anchorCtr="0" anchor="t" bIns="45700" lIns="91425" spcFirstLastPara="1" rIns="91425" wrap="square" tIns="45700">
            <a:noAutofit/>
          </a:bodyPr>
          <a:lstStyle/>
          <a:p>
            <a:pPr indent="-368300" lvl="0" marL="342900" marR="0" rtl="0" algn="l">
              <a:spcBef>
                <a:spcPts val="0"/>
              </a:spcBef>
              <a:spcAft>
                <a:spcPts val="0"/>
              </a:spcAft>
              <a:buClr>
                <a:schemeClr val="dk1"/>
              </a:buClr>
              <a:buSzPts val="2200"/>
              <a:buFont typeface="Calibri"/>
              <a:buAutoNum type="arabicPeriod"/>
            </a:pPr>
            <a:r>
              <a:rPr b="1" lang="en-US" sz="2200">
                <a:solidFill>
                  <a:schemeClr val="dk1"/>
                </a:solidFill>
                <a:latin typeface="Calibri"/>
                <a:ea typeface="Calibri"/>
                <a:cs typeface="Calibri"/>
                <a:sym typeface="Calibri"/>
              </a:rPr>
              <a:t>Define Outcomes</a:t>
            </a:r>
            <a:r>
              <a:rPr lang="en-US" sz="2200">
                <a:solidFill>
                  <a:schemeClr val="dk1"/>
                </a:solidFill>
                <a:latin typeface="Calibri"/>
                <a:ea typeface="Calibri"/>
                <a:cs typeface="Calibri"/>
                <a:sym typeface="Calibri"/>
              </a:rPr>
              <a:t> – What are the abilities and knowledge students can demonstrate upon course or program completion?</a:t>
            </a:r>
            <a:endParaRPr sz="2200"/>
          </a:p>
          <a:p>
            <a:pPr indent="-368300" lvl="1" marL="800100" marR="0" rtl="0" algn="l">
              <a:spcBef>
                <a:spcPts val="0"/>
              </a:spcBef>
              <a:spcAft>
                <a:spcPts val="0"/>
              </a:spcAft>
              <a:buClr>
                <a:schemeClr val="dk1"/>
              </a:buClr>
              <a:buSzPts val="2200"/>
              <a:buFont typeface="Calibri"/>
              <a:buAutoNum type="arabicPeriod"/>
            </a:pPr>
            <a:r>
              <a:rPr b="0" i="0" lang="en-US" sz="2200" u="none" cap="none" strike="noStrike">
                <a:solidFill>
                  <a:schemeClr val="dk1"/>
                </a:solidFill>
                <a:latin typeface="Calibri"/>
                <a:ea typeface="Calibri"/>
                <a:cs typeface="Calibri"/>
                <a:sym typeface="Calibri"/>
              </a:rPr>
              <a:t>Create at least 2 outcomes for each course and program.</a:t>
            </a:r>
            <a:endParaRPr sz="2200"/>
          </a:p>
          <a:p>
            <a:pPr indent="-368300" lvl="1" marL="800100" marR="0" rtl="0" algn="l">
              <a:spcBef>
                <a:spcPts val="0"/>
              </a:spcBef>
              <a:spcAft>
                <a:spcPts val="0"/>
              </a:spcAft>
              <a:buClr>
                <a:schemeClr val="dk1"/>
              </a:buClr>
              <a:buSzPts val="2200"/>
              <a:buFont typeface="Calibri"/>
              <a:buAutoNum type="arabicPeriod"/>
            </a:pPr>
            <a:r>
              <a:rPr b="0" i="0" lang="en-US" sz="2200" u="none" cap="none" strike="noStrike">
                <a:solidFill>
                  <a:schemeClr val="dk1"/>
                </a:solidFill>
                <a:latin typeface="Calibri"/>
                <a:ea typeface="Calibri"/>
                <a:cs typeface="Calibri"/>
                <a:sym typeface="Calibri"/>
              </a:rPr>
              <a:t>Use language that students can understand.</a:t>
            </a:r>
            <a:endParaRPr sz="2200"/>
          </a:p>
          <a:p>
            <a:pPr indent="-368300" lvl="0" marL="342900" marR="0" rtl="0" algn="l">
              <a:spcBef>
                <a:spcPts val="0"/>
              </a:spcBef>
              <a:spcAft>
                <a:spcPts val="0"/>
              </a:spcAft>
              <a:buClr>
                <a:schemeClr val="dk1"/>
              </a:buClr>
              <a:buSzPts val="2200"/>
              <a:buFont typeface="Calibri"/>
              <a:buAutoNum type="arabicPeriod"/>
            </a:pPr>
            <a:r>
              <a:rPr b="1" lang="en-US" sz="2200">
                <a:solidFill>
                  <a:schemeClr val="dk1"/>
                </a:solidFill>
                <a:latin typeface="Calibri"/>
                <a:ea typeface="Calibri"/>
                <a:cs typeface="Calibri"/>
                <a:sym typeface="Calibri"/>
              </a:rPr>
              <a:t>Design Assessment Methods</a:t>
            </a:r>
            <a:r>
              <a:rPr lang="en-US" sz="2200">
                <a:solidFill>
                  <a:schemeClr val="dk1"/>
                </a:solidFill>
                <a:latin typeface="Calibri"/>
                <a:ea typeface="Calibri"/>
                <a:cs typeface="Calibri"/>
                <a:sym typeface="Calibri"/>
              </a:rPr>
              <a:t> – How will you know if students have achieved the outcomes? </a:t>
            </a:r>
            <a:endParaRPr sz="2200"/>
          </a:p>
          <a:p>
            <a:pPr indent="-368300" lvl="0" marL="342900" marR="0" rtl="0" algn="l">
              <a:spcBef>
                <a:spcPts val="0"/>
              </a:spcBef>
              <a:spcAft>
                <a:spcPts val="0"/>
              </a:spcAft>
              <a:buClr>
                <a:schemeClr val="dk1"/>
              </a:buClr>
              <a:buSzPts val="2200"/>
              <a:buFont typeface="Calibri"/>
              <a:buAutoNum type="arabicPeriod"/>
            </a:pPr>
            <a:r>
              <a:rPr b="1" lang="en-US" sz="2200">
                <a:solidFill>
                  <a:schemeClr val="dk1"/>
                </a:solidFill>
                <a:latin typeface="Calibri"/>
                <a:ea typeface="Calibri"/>
                <a:cs typeface="Calibri"/>
                <a:sym typeface="Calibri"/>
              </a:rPr>
              <a:t>Align Outcomes</a:t>
            </a:r>
            <a:r>
              <a:rPr lang="en-US" sz="2200">
                <a:solidFill>
                  <a:schemeClr val="dk1"/>
                </a:solidFill>
                <a:latin typeface="Calibri"/>
                <a:ea typeface="Calibri"/>
                <a:cs typeface="Calibri"/>
                <a:sym typeface="Calibri"/>
              </a:rPr>
              <a:t> –Course outcomes should be aligned to program outcomes AND college outcomes (i.e. general education/institutional outcomes).</a:t>
            </a:r>
            <a:endParaRPr sz="2200"/>
          </a:p>
          <a:p>
            <a:pPr indent="-368300" lvl="0" marL="342900" marR="0" rtl="0" algn="l">
              <a:spcBef>
                <a:spcPts val="0"/>
              </a:spcBef>
              <a:spcAft>
                <a:spcPts val="0"/>
              </a:spcAft>
              <a:buClr>
                <a:schemeClr val="dk1"/>
              </a:buClr>
              <a:buSzPts val="2200"/>
              <a:buFont typeface="Calibri"/>
              <a:buAutoNum type="arabicPeriod"/>
            </a:pPr>
            <a:r>
              <a:rPr b="1" lang="en-US" sz="2200">
                <a:solidFill>
                  <a:schemeClr val="dk1"/>
                </a:solidFill>
                <a:latin typeface="Calibri"/>
                <a:ea typeface="Calibri"/>
                <a:cs typeface="Calibri"/>
                <a:sym typeface="Calibri"/>
              </a:rPr>
              <a:t>Build Supporting Objectives</a:t>
            </a:r>
            <a:r>
              <a:rPr lang="en-US" sz="2200">
                <a:solidFill>
                  <a:schemeClr val="dk1"/>
                </a:solidFill>
                <a:latin typeface="Calibri"/>
                <a:ea typeface="Calibri"/>
                <a:cs typeface="Calibri"/>
                <a:sym typeface="Calibri"/>
              </a:rPr>
              <a:t> – Objectives on the COR state the concepts or skills needed to meet the outcomes. Objectives are the means, not the ends. They are the building blocks designed to help students to achieve the course learning outcomes.</a:t>
            </a:r>
            <a:endParaRPr sz="2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509250" y="728525"/>
            <a:ext cx="105156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Learning Outcomes are the Start and Finish</a:t>
            </a:r>
            <a:endParaRPr/>
          </a:p>
        </p:txBody>
      </p:sp>
      <p:sp>
        <p:nvSpPr>
          <p:cNvPr id="111" name="Google Shape;111;p17"/>
          <p:cNvSpPr txBox="1"/>
          <p:nvPr>
            <p:ph idx="1" type="body"/>
          </p:nvPr>
        </p:nvSpPr>
        <p:spPr>
          <a:xfrm>
            <a:off x="457200" y="1901825"/>
            <a:ext cx="5076300" cy="4223700"/>
          </a:xfrm>
          <a:prstGeom prst="rect">
            <a:avLst/>
          </a:prstGeom>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t/>
            </a:r>
            <a:endParaRPr sz="3600">
              <a:solidFill>
                <a:srgbClr val="38761D"/>
              </a:solidFill>
            </a:endParaRPr>
          </a:p>
          <a:p>
            <a:pPr indent="0" lvl="0" marL="0" rtl="0" algn="l">
              <a:lnSpc>
                <a:spcPct val="100000"/>
              </a:lnSpc>
              <a:spcBef>
                <a:spcPts val="0"/>
              </a:spcBef>
              <a:spcAft>
                <a:spcPts val="0"/>
              </a:spcAft>
              <a:buNone/>
            </a:pPr>
            <a:r>
              <a:t/>
            </a:r>
            <a:endParaRPr sz="3600"/>
          </a:p>
          <a:p>
            <a:pPr indent="0" lvl="0" marL="0" rtl="0" algn="l">
              <a:lnSpc>
                <a:spcPct val="100000"/>
              </a:lnSpc>
              <a:spcBef>
                <a:spcPts val="0"/>
              </a:spcBef>
              <a:spcAft>
                <a:spcPts val="0"/>
              </a:spcAft>
              <a:buNone/>
            </a:pPr>
            <a:r>
              <a:rPr i="1" lang="en-US" sz="3600"/>
              <a:t>What are the abilities and knowledge students can demonstrate upon course or program completion?</a:t>
            </a:r>
            <a:endParaRPr i="1" sz="6000"/>
          </a:p>
        </p:txBody>
      </p:sp>
      <p:pic>
        <p:nvPicPr>
          <p:cNvPr id="112" name="Google Shape;112;p17"/>
          <p:cNvPicPr preferRelativeResize="0"/>
          <p:nvPr/>
        </p:nvPicPr>
        <p:blipFill>
          <a:blip r:embed="rId3">
            <a:alphaModFix/>
          </a:blip>
          <a:stretch>
            <a:fillRect/>
          </a:stretch>
        </p:blipFill>
        <p:spPr>
          <a:xfrm>
            <a:off x="5526100" y="1978025"/>
            <a:ext cx="6620375" cy="43877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8"/>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b="1" lang="en-US">
                <a:solidFill>
                  <a:srgbClr val="38761D"/>
                </a:solidFill>
              </a:rPr>
              <a:t>Step 1</a:t>
            </a:r>
            <a:r>
              <a:rPr lang="en-US"/>
              <a:t>: Develop </a:t>
            </a:r>
            <a:r>
              <a:rPr lang="en-US"/>
              <a:t>Course Learning Outcomes</a:t>
            </a:r>
            <a:endParaRPr/>
          </a:p>
        </p:txBody>
      </p:sp>
      <p:sp>
        <p:nvSpPr>
          <p:cNvPr id="118" name="Google Shape;118;p18"/>
          <p:cNvSpPr txBox="1"/>
          <p:nvPr>
            <p:ph idx="1" type="body"/>
          </p:nvPr>
        </p:nvSpPr>
        <p:spPr>
          <a:xfrm>
            <a:off x="838200" y="1788600"/>
            <a:ext cx="10515600" cy="5148900"/>
          </a:xfrm>
          <a:prstGeom prst="rect">
            <a:avLst/>
          </a:prstGeom>
        </p:spPr>
        <p:txBody>
          <a:bodyPr anchorCtr="0" anchor="t" bIns="45700" lIns="91425" spcFirstLastPara="1" rIns="91425" wrap="square" tIns="45700">
            <a:noAutofit/>
          </a:bodyPr>
          <a:lstStyle/>
          <a:p>
            <a:pPr indent="0" lvl="0" marL="0" rtl="0" algn="l">
              <a:lnSpc>
                <a:spcPct val="100000"/>
              </a:lnSpc>
              <a:spcBef>
                <a:spcPts val="1000"/>
              </a:spcBef>
              <a:spcAft>
                <a:spcPts val="0"/>
              </a:spcAft>
              <a:buNone/>
            </a:pPr>
            <a:r>
              <a:rPr b="1" lang="en-US" sz="3000"/>
              <a:t>ID 170: </a:t>
            </a:r>
            <a:r>
              <a:rPr lang="en-US" sz="3000"/>
              <a:t>Complete an interior from a given building core and shell with a full wall layout, electrical service overlay that is organization (business type) specific.</a:t>
            </a:r>
            <a:endParaRPr sz="3000"/>
          </a:p>
          <a:p>
            <a:pPr indent="0" lvl="0" marL="0" rtl="0" algn="l">
              <a:lnSpc>
                <a:spcPct val="100000"/>
              </a:lnSpc>
              <a:spcBef>
                <a:spcPts val="1000"/>
              </a:spcBef>
              <a:spcAft>
                <a:spcPts val="0"/>
              </a:spcAft>
              <a:buNone/>
            </a:pPr>
            <a:r>
              <a:rPr b="1" lang="en-US" sz="3000"/>
              <a:t>BIO 125:</a:t>
            </a:r>
            <a:r>
              <a:rPr lang="en-US" sz="3000"/>
              <a:t> Apply knowledge of osmosis, diffusion and membrane transport to conduct and analyze laboratory experiments that explore molecular transport in plants.</a:t>
            </a:r>
            <a:endParaRPr sz="3000"/>
          </a:p>
          <a:p>
            <a:pPr indent="0" lvl="0" marL="0" rtl="0" algn="l">
              <a:lnSpc>
                <a:spcPct val="100000"/>
              </a:lnSpc>
              <a:spcBef>
                <a:spcPts val="1000"/>
              </a:spcBef>
              <a:spcAft>
                <a:spcPts val="1000"/>
              </a:spcAft>
              <a:buNone/>
            </a:pPr>
            <a:r>
              <a:rPr b="1" lang="en-US" sz="3000"/>
              <a:t>WELD 108: </a:t>
            </a:r>
            <a:r>
              <a:rPr lang="en-US" sz="3000"/>
              <a:t> Select the correct mathematical systems and equations to solve common industrial problems.</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9"/>
          <p:cNvSpPr txBox="1"/>
          <p:nvPr>
            <p:ph type="title"/>
          </p:nvPr>
        </p:nvSpPr>
        <p:spPr>
          <a:xfrm>
            <a:off x="1143000" y="288925"/>
            <a:ext cx="10515600" cy="1325700"/>
          </a:xfrm>
          <a:prstGeom prst="rect">
            <a:avLst/>
          </a:prstGeom>
        </p:spPr>
        <p:txBody>
          <a:bodyPr anchorCtr="0" anchor="ctr" bIns="45700" lIns="91425" spcFirstLastPara="1" rIns="91425" wrap="square" tIns="45700">
            <a:noAutofit/>
          </a:bodyPr>
          <a:lstStyle/>
          <a:p>
            <a:pPr indent="0" lvl="0" marL="0" rtl="0" algn="l">
              <a:lnSpc>
                <a:spcPct val="100000"/>
              </a:lnSpc>
              <a:spcBef>
                <a:spcPts val="0"/>
              </a:spcBef>
              <a:spcAft>
                <a:spcPts val="0"/>
              </a:spcAft>
              <a:buNone/>
            </a:pPr>
            <a:r>
              <a:rPr b="1" lang="en-US">
                <a:solidFill>
                  <a:srgbClr val="38761D"/>
                </a:solidFill>
              </a:rPr>
              <a:t>Step 2:</a:t>
            </a:r>
            <a:r>
              <a:rPr b="1" lang="en-US"/>
              <a:t> </a:t>
            </a:r>
            <a:r>
              <a:rPr lang="en-US"/>
              <a:t>Design Assessment Methods</a:t>
            </a:r>
            <a:endParaRPr/>
          </a:p>
          <a:p>
            <a:pPr indent="0" lvl="0" marL="0" rtl="0" algn="l">
              <a:spcBef>
                <a:spcPts val="1000"/>
              </a:spcBef>
              <a:spcAft>
                <a:spcPts val="0"/>
              </a:spcAft>
              <a:buClr>
                <a:schemeClr val="dk1"/>
              </a:buClr>
              <a:buSzPts val="1100"/>
              <a:buFont typeface="Arial"/>
              <a:buNone/>
            </a:pPr>
            <a:r>
              <a:rPr i="1" lang="en-US" sz="2800">
                <a:highlight>
                  <a:srgbClr val="FFFF00"/>
                </a:highlight>
              </a:rPr>
              <a:t>How will you know if students have achieved the outcomes?</a:t>
            </a:r>
            <a:endParaRPr i="1">
              <a:highlight>
                <a:srgbClr val="FFFF00"/>
              </a:highlight>
            </a:endParaRPr>
          </a:p>
        </p:txBody>
      </p:sp>
      <p:sp>
        <p:nvSpPr>
          <p:cNvPr id="124" name="Google Shape;124;p19"/>
          <p:cNvSpPr txBox="1"/>
          <p:nvPr>
            <p:ph idx="1" type="body"/>
          </p:nvPr>
        </p:nvSpPr>
        <p:spPr>
          <a:xfrm>
            <a:off x="549625" y="1504125"/>
            <a:ext cx="11451900" cy="5211300"/>
          </a:xfrm>
          <a:prstGeom prst="rect">
            <a:avLst/>
          </a:prstGeom>
        </p:spPr>
        <p:txBody>
          <a:bodyPr anchorCtr="0" anchor="t" bIns="45700" lIns="91425" spcFirstLastPara="1" rIns="91425" wrap="square" tIns="45700">
            <a:noAutofit/>
          </a:bodyPr>
          <a:lstStyle/>
          <a:p>
            <a:pPr indent="0" lvl="0" marL="0" rtl="0" algn="l">
              <a:spcBef>
                <a:spcPts val="1000"/>
              </a:spcBef>
              <a:spcAft>
                <a:spcPts val="0"/>
              </a:spcAft>
              <a:buNone/>
            </a:pPr>
            <a:r>
              <a:rPr b="1" lang="en-US" sz="2600"/>
              <a:t>BIO 125 Outcome: </a:t>
            </a:r>
            <a:r>
              <a:rPr lang="en-US" sz="2600"/>
              <a:t>Apply knowledge of osmosis, diffusion and membrane transport to conduct and analyze laboratory experiments that explore molecular transport in plants.</a:t>
            </a:r>
            <a:endParaRPr sz="2600"/>
          </a:p>
          <a:p>
            <a:pPr indent="0" lvl="0" marL="0" rtl="0" algn="l">
              <a:spcBef>
                <a:spcPts val="1000"/>
              </a:spcBef>
              <a:spcAft>
                <a:spcPts val="0"/>
              </a:spcAft>
              <a:buClr>
                <a:schemeClr val="dk1"/>
              </a:buClr>
              <a:buSzPts val="1100"/>
              <a:buFont typeface="Arial"/>
              <a:buNone/>
            </a:pPr>
            <a:r>
              <a:rPr b="1" lang="en-US" sz="2600"/>
              <a:t>Assessment:</a:t>
            </a:r>
            <a:r>
              <a:rPr lang="en-US" sz="2600"/>
              <a:t> Lab Laboratory experiments that may be selected as part of this assessment include:</a:t>
            </a:r>
            <a:endParaRPr sz="2600"/>
          </a:p>
          <a:p>
            <a:pPr indent="-393700" lvl="0" marL="457200" rtl="0" algn="l">
              <a:spcBef>
                <a:spcPts val="1000"/>
              </a:spcBef>
              <a:spcAft>
                <a:spcPts val="0"/>
              </a:spcAft>
              <a:buSzPts val="2600"/>
              <a:buAutoNum type="arabicPeriod"/>
            </a:pPr>
            <a:r>
              <a:rPr lang="en-US" sz="2600"/>
              <a:t>Conducting experiments that measure rates of diffusion through different mediums.</a:t>
            </a:r>
            <a:endParaRPr sz="2600"/>
          </a:p>
          <a:p>
            <a:pPr indent="-393700" lvl="0" marL="457200" rtl="0" algn="l">
              <a:spcBef>
                <a:spcPts val="0"/>
              </a:spcBef>
              <a:spcAft>
                <a:spcPts val="0"/>
              </a:spcAft>
              <a:buSzPts val="2600"/>
              <a:buAutoNum type="arabicPeriod"/>
            </a:pPr>
            <a:r>
              <a:rPr lang="en-US" sz="2600"/>
              <a:t>Conducting and analyzing molecular movement through semi-permeable membranes (dialysis bags) to demonstrate the principles of diffusion and osmosis.</a:t>
            </a:r>
            <a:endParaRPr sz="2600"/>
          </a:p>
          <a:p>
            <a:pPr indent="-393700" lvl="0" marL="457200" rtl="0" algn="l">
              <a:spcBef>
                <a:spcPts val="0"/>
              </a:spcBef>
              <a:spcAft>
                <a:spcPts val="0"/>
              </a:spcAft>
              <a:buSzPts val="2600"/>
              <a:buAutoNum type="arabicPeriod"/>
            </a:pPr>
            <a:r>
              <a:rPr lang="en-US" sz="2600"/>
              <a:t>Preparing, observing, and analyzing living plant cells in solutions of various tonicities.</a:t>
            </a:r>
            <a:endParaRPr sz="2600"/>
          </a:p>
          <a:p>
            <a:pPr indent="0" lvl="0" marL="0" rtl="0" algn="l">
              <a:spcBef>
                <a:spcPts val="1000"/>
              </a:spcBef>
              <a:spcAft>
                <a:spcPts val="0"/>
              </a:spcAft>
              <a:buNone/>
            </a:pPr>
            <a:r>
              <a:rPr lang="en-US">
                <a:solidFill>
                  <a:srgbClr val="38761D"/>
                </a:solidFill>
              </a:rPr>
              <a:t>Record detailed assessment methods in Nuventive Improve (TracDat)</a:t>
            </a:r>
            <a:endParaRPr>
              <a:solidFill>
                <a:srgbClr val="38761D"/>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0"/>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l">
              <a:lnSpc>
                <a:spcPct val="100000"/>
              </a:lnSpc>
              <a:spcBef>
                <a:spcPts val="0"/>
              </a:spcBef>
              <a:spcAft>
                <a:spcPts val="0"/>
              </a:spcAft>
              <a:buNone/>
            </a:pPr>
            <a:r>
              <a:rPr lang="en-US">
                <a:solidFill>
                  <a:srgbClr val="38761D"/>
                </a:solidFill>
              </a:rPr>
              <a:t>Step 3: </a:t>
            </a:r>
            <a:r>
              <a:rPr lang="en-US"/>
              <a:t>Align Outcomes</a:t>
            </a:r>
            <a:endParaRPr/>
          </a:p>
        </p:txBody>
      </p:sp>
      <p:sp>
        <p:nvSpPr>
          <p:cNvPr id="130" name="Google Shape;130;p20"/>
          <p:cNvSpPr txBox="1"/>
          <p:nvPr>
            <p:ph idx="1" type="body"/>
          </p:nvPr>
        </p:nvSpPr>
        <p:spPr>
          <a:xfrm>
            <a:off x="736350" y="1690825"/>
            <a:ext cx="11095500" cy="4862700"/>
          </a:xfrm>
          <a:prstGeom prst="rect">
            <a:avLst/>
          </a:prstGeom>
        </p:spPr>
        <p:txBody>
          <a:bodyPr anchorCtr="0" anchor="t" bIns="45700" lIns="91425" spcFirstLastPara="1" rIns="91425" wrap="square" tIns="45700">
            <a:noAutofit/>
          </a:bodyPr>
          <a:lstStyle/>
          <a:p>
            <a:pPr indent="-457200" lvl="0" marL="457200" rtl="0" algn="l">
              <a:lnSpc>
                <a:spcPct val="100000"/>
              </a:lnSpc>
              <a:spcBef>
                <a:spcPts val="0"/>
              </a:spcBef>
              <a:spcAft>
                <a:spcPts val="0"/>
              </a:spcAft>
              <a:buSzPts val="3600"/>
              <a:buChar char="•"/>
            </a:pPr>
            <a:r>
              <a:rPr lang="en-US" sz="3600"/>
              <a:t>Course outcomes should be aligned to program outcomes AND </a:t>
            </a:r>
            <a:r>
              <a:rPr lang="en-US" sz="3600" u="sng">
                <a:solidFill>
                  <a:schemeClr val="hlink"/>
                </a:solidFill>
                <a:hlinkClick r:id="rId3"/>
              </a:rPr>
              <a:t>college outcomes</a:t>
            </a:r>
            <a:r>
              <a:rPr lang="en-US" sz="3600"/>
              <a:t> (i.e. general education/institutional outcomes). </a:t>
            </a:r>
            <a:endParaRPr sz="3600"/>
          </a:p>
          <a:p>
            <a:pPr indent="-457200" lvl="0" marL="457200" rtl="0" algn="l">
              <a:lnSpc>
                <a:spcPct val="100000"/>
              </a:lnSpc>
              <a:spcBef>
                <a:spcPts val="0"/>
              </a:spcBef>
              <a:spcAft>
                <a:spcPts val="0"/>
              </a:spcAft>
              <a:buSzPts val="3600"/>
              <a:buChar char="•"/>
            </a:pPr>
            <a:r>
              <a:rPr lang="en-US" sz="3600"/>
              <a:t>Document this in Nuventive Improve (TracDat)</a:t>
            </a:r>
            <a:endParaRPr sz="3600">
              <a:latin typeface="Arial"/>
              <a:ea typeface="Arial"/>
              <a:cs typeface="Arial"/>
              <a:sym typeface="Arial"/>
            </a:endParaRPr>
          </a:p>
          <a:p>
            <a:pPr indent="0" lvl="0" marL="0" rtl="0" algn="l">
              <a:spcBef>
                <a:spcPts val="100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type="title"/>
          </p:nvPr>
        </p:nvSpPr>
        <p:spPr>
          <a:xfrm>
            <a:off x="838200" y="365125"/>
            <a:ext cx="10515600" cy="1325700"/>
          </a:xfrm>
          <a:prstGeom prst="rect">
            <a:avLst/>
          </a:prstGeom>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en-US">
                <a:solidFill>
                  <a:srgbClr val="38761D"/>
                </a:solidFill>
              </a:rPr>
              <a:t>Step 4: </a:t>
            </a:r>
            <a:r>
              <a:rPr lang="en-US"/>
              <a:t>Build Supporting Objectives</a:t>
            </a:r>
            <a:endParaRPr/>
          </a:p>
        </p:txBody>
      </p:sp>
      <p:sp>
        <p:nvSpPr>
          <p:cNvPr id="136" name="Google Shape;136;p21"/>
          <p:cNvSpPr txBox="1"/>
          <p:nvPr>
            <p:ph idx="1" type="body"/>
          </p:nvPr>
        </p:nvSpPr>
        <p:spPr>
          <a:xfrm>
            <a:off x="838200" y="1597025"/>
            <a:ext cx="10515600" cy="4351200"/>
          </a:xfrm>
          <a:prstGeom prst="rect">
            <a:avLst/>
          </a:prstGeom>
        </p:spPr>
        <p:txBody>
          <a:bodyPr anchorCtr="0" anchor="t" bIns="45700" lIns="91425" spcFirstLastPara="1" rIns="91425" wrap="square" tIns="45700">
            <a:noAutofit/>
          </a:bodyPr>
          <a:lstStyle/>
          <a:p>
            <a:pPr indent="0" lvl="0" marL="0" rtl="0" algn="l">
              <a:lnSpc>
                <a:spcPct val="100000"/>
              </a:lnSpc>
              <a:spcBef>
                <a:spcPts val="0"/>
              </a:spcBef>
              <a:spcAft>
                <a:spcPts val="0"/>
              </a:spcAft>
              <a:buNone/>
            </a:pPr>
            <a:r>
              <a:rPr lang="en-US" sz="3600"/>
              <a:t>Objectives on the COR state the concepts or skills needed to meet the outcomes. Objectives are the means, not the ends. They are the building blocks designed to help students to achieve the course learning outcomes. </a:t>
            </a:r>
            <a:endParaRPr sz="3600"/>
          </a:p>
          <a:p>
            <a:pPr indent="0" lvl="0" marL="0" rtl="0" algn="l">
              <a:lnSpc>
                <a:spcPct val="100000"/>
              </a:lnSpc>
              <a:spcBef>
                <a:spcPts val="0"/>
              </a:spcBef>
              <a:spcAft>
                <a:spcPts val="0"/>
              </a:spcAft>
              <a:buClr>
                <a:schemeClr val="dk1"/>
              </a:buClr>
              <a:buSzPts val="1100"/>
              <a:buFont typeface="Arial"/>
              <a:buNone/>
            </a:pPr>
            <a:r>
              <a:rPr lang="en-US" sz="3600" u="sng">
                <a:solidFill>
                  <a:srgbClr val="0000FF"/>
                </a:solidFill>
                <a:hlinkClick r:id="rId3">
                  <a:extLst>
                    <a:ext uri="{A12FA001-AC4F-418D-AE19-62706E023703}">
                      <ahyp:hlinkClr val="tx"/>
                    </a:ext>
                  </a:extLst>
                </a:hlinkClick>
              </a:rPr>
              <a:t>Academic Senate for California Community Colleges Curriculum Guide</a:t>
            </a:r>
            <a:endParaRPr sz="3600"/>
          </a:p>
          <a:p>
            <a:pPr indent="0" lvl="0" marL="0" rtl="0" algn="l">
              <a:lnSpc>
                <a:spcPct val="100000"/>
              </a:lnSpc>
              <a:spcBef>
                <a:spcPts val="0"/>
              </a:spcBef>
              <a:spcAft>
                <a:spcPts val="0"/>
              </a:spcAft>
              <a:buNone/>
            </a:pPr>
            <a:r>
              <a:t/>
            </a:r>
            <a:endParaRPr sz="3600"/>
          </a:p>
          <a:p>
            <a:pPr indent="0" lvl="0" marL="0" rtl="0" algn="l">
              <a:spcBef>
                <a:spcPts val="1000"/>
              </a:spcBef>
              <a:spcAft>
                <a:spcPts val="0"/>
              </a:spcAft>
              <a:buNone/>
            </a:pPr>
            <a:r>
              <a:t/>
            </a:r>
            <a:endParaRPr b="1" sz="22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