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5718" r:id="rId2"/>
  </p:sldMasterIdLst>
  <p:notesMasterIdLst>
    <p:notesMasterId r:id="rId24"/>
  </p:notesMasterIdLst>
  <p:handoutMasterIdLst>
    <p:handoutMasterId r:id="rId25"/>
  </p:handoutMasterIdLst>
  <p:sldIdLst>
    <p:sldId id="367" r:id="rId3"/>
    <p:sldId id="365" r:id="rId4"/>
    <p:sldId id="300" r:id="rId5"/>
    <p:sldId id="368" r:id="rId6"/>
    <p:sldId id="299" r:id="rId7"/>
    <p:sldId id="369" r:id="rId8"/>
    <p:sldId id="370" r:id="rId9"/>
    <p:sldId id="371" r:id="rId10"/>
    <p:sldId id="373" r:id="rId11"/>
    <p:sldId id="376" r:id="rId12"/>
    <p:sldId id="372" r:id="rId13"/>
    <p:sldId id="374" r:id="rId14"/>
    <p:sldId id="375" r:id="rId15"/>
    <p:sldId id="377" r:id="rId16"/>
    <p:sldId id="378" r:id="rId17"/>
    <p:sldId id="379" r:id="rId18"/>
    <p:sldId id="382" r:id="rId19"/>
    <p:sldId id="381" r:id="rId20"/>
    <p:sldId id="380" r:id="rId21"/>
    <p:sldId id="383" r:id="rId22"/>
    <p:sldId id="366" r:id="rId23"/>
  </p:sldIdLst>
  <p:sldSz cx="9144000" cy="6858000" type="screen4x3"/>
  <p:notesSz cx="7010400" cy="9296400"/>
  <p:embeddedFontLst>
    <p:embeddedFont>
      <p:font typeface="Segoe UI" panose="020B0502040204020203" pitchFamily="34" charset="0"/>
      <p:regular r:id="rId26"/>
      <p:bold r:id="rId27"/>
      <p:italic r:id="rId28"/>
      <p:boldItalic r:id="rId29"/>
    </p:embeddedFont>
    <p:embeddedFont>
      <p:font typeface="Rockwell" panose="02060603020205020403" pitchFamily="18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Bookman Old Style" panose="02050604050505020204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73" autoAdjust="0"/>
  </p:normalViewPr>
  <p:slideViewPr>
    <p:cSldViewPr>
      <p:cViewPr varScale="1">
        <p:scale>
          <a:sx n="125" d="100"/>
          <a:sy n="125" d="100"/>
        </p:scale>
        <p:origin x="123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9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1584"/>
    </p:cViewPr>
  </p:sorter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3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2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32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67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04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152400"/>
            <a:ext cx="10398265" cy="715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20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27236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27638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87180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2239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99459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19148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21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251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31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6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06621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24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4478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048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048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4478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752601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039" y="1752601"/>
            <a:ext cx="4041775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494212" y="1447802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0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199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762000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90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290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263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933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52854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34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78874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847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0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719" r:id="rId1"/>
    <p:sldLayoutId id="2147485720" r:id="rId2"/>
    <p:sldLayoutId id="2147485721" r:id="rId3"/>
    <p:sldLayoutId id="2147485722" r:id="rId4"/>
    <p:sldLayoutId id="2147485723" r:id="rId5"/>
    <p:sldLayoutId id="2147485724" r:id="rId6"/>
    <p:sldLayoutId id="2147485725" r:id="rId7"/>
    <p:sldLayoutId id="2147485726" r:id="rId8"/>
    <p:sldLayoutId id="2147485727" r:id="rId9"/>
    <p:sldLayoutId id="2147485728" r:id="rId10"/>
    <p:sldLayoutId id="2147485729" r:id="rId11"/>
    <p:sldLayoutId id="2147485730" r:id="rId12"/>
    <p:sldLayoutId id="2147485731" r:id="rId13"/>
    <p:sldLayoutId id="2147485732" r:id="rId14"/>
    <p:sldLayoutId id="2147485733" r:id="rId15"/>
    <p:sldLayoutId id="2147485734" r:id="rId16"/>
    <p:sldLayoutId id="2147485735" r:id="rId17"/>
    <p:sldLayoutId id="2147485737" r:id="rId18"/>
    <p:sldLayoutId id="2147485738" r:id="rId19"/>
    <p:sldLayoutId id="2147485754" r:id="rId20"/>
    <p:sldLayoutId id="2147483652" r:id="rId21"/>
    <p:sldLayoutId id="2147483661" r:id="rId22"/>
    <p:sldLayoutId id="2147483653" r:id="rId23"/>
    <p:sldLayoutId id="2147483654" r:id="rId24"/>
    <p:sldLayoutId id="2147483664" r:id="rId25"/>
    <p:sldLayoutId id="2147483657" r:id="rId26"/>
    <p:sldLayoutId id="2147485755" r:id="rId2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shuuTOMCKZ8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2.palomar.edu/pages/police/" TargetMode="Externa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2.palomar.edu/pages/police/campus-security-authority-csa/" TargetMode="Externa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nsuarez@palomar.edu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uuTOMCKZ8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1066800"/>
            <a:ext cx="8153400" cy="45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1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bg2"/>
                </a:solidFill>
              </a:rPr>
              <a:t>Clery</a:t>
            </a:r>
            <a:r>
              <a:rPr lang="en-US" sz="2400" dirty="0" smtClean="0">
                <a:solidFill>
                  <a:schemeClr val="bg2"/>
                </a:solidFill>
              </a:rPr>
              <a:t> Crimes &amp; Reporting Requirements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57150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9600" b="1" dirty="0" smtClean="0"/>
              <a:t>Crimes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 smtClean="0"/>
              <a:t>CLERY CRIMES REPORTED TO A CSA </a:t>
            </a:r>
            <a:r>
              <a:rPr lang="en-US" sz="1400" b="1" dirty="0" smtClean="0"/>
              <a:t>MUST IMMEDIATELY</a:t>
            </a:r>
            <a:r>
              <a:rPr lang="en-US" sz="1400" dirty="0" smtClean="0"/>
              <a:t> BE REPORTED TO CAMPUS POLICE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400" dirty="0" smtClean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accent3"/>
                </a:solidFill>
                <a:effectLst/>
              </a:rPr>
              <a:t>VAWA OFFENSES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Domestic violence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Dating violence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Stalking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effectLst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accent4"/>
                </a:solidFill>
                <a:effectLst/>
              </a:rPr>
              <a:t>ARRESTS &amp; REFERRALS FOR DISCIPLINARY ACTION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Weapons law violations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Drug abuse violations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Liquor law violations</a:t>
            </a:r>
          </a:p>
          <a:p>
            <a:pPr marL="0" indent="0" algn="ctr">
              <a:buNone/>
            </a:pPr>
            <a:endParaRPr lang="en-US" sz="1400" b="1" dirty="0" smtClean="0"/>
          </a:p>
          <a:p>
            <a:pPr marL="0" indent="0" algn="ctr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6902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5787" y="-194888"/>
            <a:ext cx="8229600" cy="121920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bg2"/>
                </a:solidFill>
              </a:rPr>
              <a:t>Clery</a:t>
            </a:r>
            <a:r>
              <a:rPr lang="en-US" sz="2400" dirty="0" smtClean="0">
                <a:solidFill>
                  <a:schemeClr val="bg2"/>
                </a:solidFill>
              </a:rPr>
              <a:t> Crimes &amp; Reporting Requirements</a:t>
            </a:r>
            <a:endParaRPr lang="en-US" sz="2400" dirty="0">
              <a:solidFill>
                <a:schemeClr val="bg2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1000" y="2743200"/>
            <a:ext cx="8763000" cy="5211763"/>
            <a:chOff x="381000" y="3505200"/>
            <a:chExt cx="8763000" cy="4449763"/>
          </a:xfrm>
        </p:grpSpPr>
        <p:sp>
          <p:nvSpPr>
            <p:cNvPr id="5" name="Content Placeholder 1"/>
            <p:cNvSpPr txBox="1">
              <a:spLocks/>
            </p:cNvSpPr>
            <p:nvPr/>
          </p:nvSpPr>
          <p:spPr>
            <a:xfrm>
              <a:off x="381000" y="3505200"/>
              <a:ext cx="2743200" cy="44497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173038" indent="-173038" algn="l" defTabSz="914400" rtl="0" eaLnBrk="1" latinLnBrk="0" hangingPunct="1">
                <a:lnSpc>
                  <a:spcPts val="2600"/>
                </a:lnSpc>
                <a:spcBef>
                  <a:spcPts val="1000"/>
                </a:spcBef>
                <a:buClr>
                  <a:schemeClr val="accent3">
                    <a:lumMod val="50000"/>
                  </a:schemeClr>
                </a:buClr>
                <a:buFont typeface="Arial" pitchFamily="34" charset="0"/>
                <a:buChar char="•"/>
                <a:defRPr sz="2400" b="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684213" indent="-227013" algn="l" defTabSz="914400" rtl="0" eaLnBrk="1" latinLnBrk="0" hangingPunct="1">
                <a:lnSpc>
                  <a:spcPts val="2600"/>
                </a:lnSpc>
                <a:spcBef>
                  <a:spcPts val="500"/>
                </a:spcBef>
                <a:buClr>
                  <a:schemeClr val="accent3">
                    <a:lumMod val="50000"/>
                  </a:schemeClr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1087438" indent="-173038" algn="l" defTabSz="914400" rtl="0" eaLnBrk="1" latinLnBrk="0" hangingPunct="1">
                <a:lnSpc>
                  <a:spcPts val="2600"/>
                </a:lnSpc>
                <a:spcBef>
                  <a:spcPts val="500"/>
                </a:spcBef>
                <a:buClr>
                  <a:schemeClr val="accent3">
                    <a:lumMod val="50000"/>
                  </a:schemeClr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541463" indent="-169863" algn="l" defTabSz="914400" rtl="0" eaLnBrk="1" latinLnBrk="0" hangingPunct="1">
                <a:lnSpc>
                  <a:spcPts val="2600"/>
                </a:lnSpc>
                <a:spcBef>
                  <a:spcPts val="500"/>
                </a:spcBef>
                <a:buClr>
                  <a:schemeClr val="accent3">
                    <a:lumMod val="50000"/>
                  </a:schemeClr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2001838" indent="-173038" algn="l" defTabSz="914400" rtl="0" eaLnBrk="1" latinLnBrk="0" hangingPunct="1">
                <a:lnSpc>
                  <a:spcPts val="2600"/>
                </a:lnSpc>
                <a:spcBef>
                  <a:spcPts val="500"/>
                </a:spcBef>
                <a:buClr>
                  <a:schemeClr val="accent3">
                    <a:lumMod val="50000"/>
                  </a:schemeClr>
                </a:buClr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Arial" pitchFamily="34" charset="0"/>
                <a:buNone/>
              </a:pPr>
              <a:r>
                <a:rPr lang="en-US" sz="1400" dirty="0" smtClean="0"/>
                <a:t>San Marcos Campus</a:t>
              </a:r>
            </a:p>
            <a:p>
              <a:pPr>
                <a:buFont typeface="Arial" pitchFamily="34" charset="0"/>
                <a:buNone/>
              </a:pPr>
              <a:r>
                <a:rPr lang="en-US" sz="1400" dirty="0" smtClean="0"/>
                <a:t>Escondido Educational  Center</a:t>
              </a:r>
            </a:p>
            <a:p>
              <a:pPr>
                <a:buFont typeface="Arial" pitchFamily="34" charset="0"/>
                <a:buNone/>
              </a:pPr>
              <a:r>
                <a:rPr lang="en-US" sz="1400" dirty="0" smtClean="0"/>
                <a:t>Rancho Bernardo Center</a:t>
              </a:r>
            </a:p>
            <a:p>
              <a:pPr>
                <a:buFont typeface="Arial" pitchFamily="34" charset="0"/>
                <a:buNone/>
              </a:pPr>
              <a:r>
                <a:rPr lang="en-US" sz="1400" dirty="0" smtClean="0"/>
                <a:t>Fallbrook Center</a:t>
              </a:r>
            </a:p>
            <a:p>
              <a:pPr>
                <a:buFont typeface="Arial" pitchFamily="34" charset="0"/>
                <a:buNone/>
              </a:pPr>
              <a:endParaRPr lang="en-US" dirty="0"/>
            </a:p>
          </p:txBody>
        </p:sp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3162300" y="3505200"/>
              <a:ext cx="2743200" cy="399256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en-US" dirty="0" smtClean="0"/>
                <a:t>     </a:t>
              </a:r>
              <a:r>
                <a:rPr lang="en-US" sz="1400" dirty="0" smtClean="0"/>
                <a:t>All  satellite campuses and other locations where classes are held.</a:t>
              </a:r>
            </a:p>
          </p:txBody>
        </p:sp>
        <p:sp>
          <p:nvSpPr>
            <p:cNvPr id="7" name="Content Placeholder 3"/>
            <p:cNvSpPr txBox="1">
              <a:spLocks/>
            </p:cNvSpPr>
            <p:nvPr/>
          </p:nvSpPr>
          <p:spPr>
            <a:xfrm>
              <a:off x="6248400" y="3586038"/>
              <a:ext cx="2895600" cy="338296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en-US" sz="1400" dirty="0" smtClean="0"/>
                <a:t>Sidewalk/Street/Sidewalk</a:t>
              </a:r>
              <a:endParaRPr lang="en-US" sz="14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2400" y="1905001"/>
            <a:ext cx="8537713" cy="1190572"/>
            <a:chOff x="152400" y="2720181"/>
            <a:chExt cx="8537713" cy="1272381"/>
          </a:xfrm>
        </p:grpSpPr>
        <p:sp>
          <p:nvSpPr>
            <p:cNvPr id="8" name="Content Placeholder 4"/>
            <p:cNvSpPr txBox="1">
              <a:spLocks/>
            </p:cNvSpPr>
            <p:nvPr/>
          </p:nvSpPr>
          <p:spPr>
            <a:xfrm>
              <a:off x="152400" y="2925763"/>
              <a:ext cx="2743200" cy="57943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en-US" dirty="0" smtClean="0"/>
                <a:t>On-Campus	</a:t>
              </a:r>
              <a:endParaRPr lang="en-US" dirty="0"/>
            </a:p>
          </p:txBody>
        </p:sp>
        <p:sp>
          <p:nvSpPr>
            <p:cNvPr id="9" name="Content Placeholder 5"/>
            <p:cNvSpPr txBox="1">
              <a:spLocks/>
            </p:cNvSpPr>
            <p:nvPr/>
          </p:nvSpPr>
          <p:spPr>
            <a:xfrm>
              <a:off x="3162300" y="2720181"/>
              <a:ext cx="2743200" cy="990599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en-US" dirty="0" smtClean="0"/>
                <a:t>Non-Campus Property	</a:t>
              </a:r>
              <a:endParaRPr lang="en-US" dirty="0"/>
            </a:p>
          </p:txBody>
        </p:sp>
        <p:sp>
          <p:nvSpPr>
            <p:cNvPr id="10" name="Content Placeholder 6"/>
            <p:cNvSpPr txBox="1">
              <a:spLocks/>
            </p:cNvSpPr>
            <p:nvPr/>
          </p:nvSpPr>
          <p:spPr>
            <a:xfrm>
              <a:off x="5946913" y="2925763"/>
              <a:ext cx="2743200" cy="1066799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Font typeface="Arial" panose="020B0604020202020204" pitchFamily="34" charset="0"/>
                <a:buNone/>
              </a:pPr>
              <a:r>
                <a:rPr lang="en-US" dirty="0" smtClean="0"/>
                <a:t>Public Property</a:t>
              </a:r>
              <a:endParaRPr lang="en-US" dirty="0"/>
            </a:p>
          </p:txBody>
        </p:sp>
      </p:grpSp>
      <p:pic>
        <p:nvPicPr>
          <p:cNvPr id="2050" name="Picture 2" descr="Image result for clery public proper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093" y="3670107"/>
            <a:ext cx="3930307" cy="298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4313" y="1050782"/>
            <a:ext cx="8305800" cy="45259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smtClean="0"/>
              <a:t>Geography</a:t>
            </a:r>
          </a:p>
          <a:p>
            <a:pPr marL="0" indent="0" algn="ctr">
              <a:buNone/>
            </a:pPr>
            <a:endParaRPr lang="en-US" sz="9600" dirty="0" smtClean="0"/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42185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bg2"/>
                </a:solidFill>
              </a:rPr>
              <a:t>Clery</a:t>
            </a:r>
            <a:r>
              <a:rPr lang="en-US" sz="2400" dirty="0" smtClean="0">
                <a:solidFill>
                  <a:schemeClr val="bg2"/>
                </a:solidFill>
              </a:rPr>
              <a:t> Crimes &amp; Reporting Requirements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45259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smtClean="0"/>
              <a:t>Alerts</a:t>
            </a:r>
          </a:p>
          <a:p>
            <a:pPr marL="0" indent="0" algn="ctr">
              <a:buNone/>
            </a:pPr>
            <a:r>
              <a:rPr lang="en-US" sz="1800" dirty="0" smtClean="0"/>
              <a:t>ALERTING CAMPUS COMMUNITY</a:t>
            </a:r>
          </a:p>
          <a:p>
            <a:pPr marL="0" indent="0" algn="ctr">
              <a:buNone/>
            </a:pPr>
            <a:endParaRPr lang="en-US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1400" b="1" dirty="0" smtClean="0"/>
              <a:t>Timely Warnings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000" dirty="0" smtClean="0"/>
              <a:t>A warning to the community that must be issued for any </a:t>
            </a:r>
            <a:r>
              <a:rPr lang="en-US" sz="1000" dirty="0" err="1" smtClean="0"/>
              <a:t>Clery</a:t>
            </a:r>
            <a:r>
              <a:rPr lang="en-US" sz="1000" dirty="0" smtClean="0"/>
              <a:t> Crime that occurs on Palomar’s </a:t>
            </a:r>
            <a:r>
              <a:rPr lang="en-US" sz="1000" dirty="0" err="1" smtClean="0"/>
              <a:t>Clery</a:t>
            </a:r>
            <a:r>
              <a:rPr lang="en-US" sz="1000" dirty="0" smtClean="0"/>
              <a:t> Geography &amp; is considered to represent a </a:t>
            </a:r>
            <a:r>
              <a:rPr lang="en-US" sz="1000" b="1" dirty="0" smtClean="0"/>
              <a:t>serious or continuing threat </a:t>
            </a:r>
            <a:r>
              <a:rPr lang="en-US" sz="1000" dirty="0" smtClean="0"/>
              <a:t>to students &amp; employees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b="1" dirty="0" smtClean="0"/>
              <a:t>Emergency Notifications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000" dirty="0" smtClean="0"/>
              <a:t>A notification that must be initiated for any </a:t>
            </a:r>
            <a:r>
              <a:rPr lang="en-US" sz="1000" b="1" dirty="0" smtClean="0"/>
              <a:t>significant emergency or dangerous situation involving an immediate threat </a:t>
            </a:r>
            <a:r>
              <a:rPr lang="en-US" sz="1000" dirty="0" smtClean="0"/>
              <a:t>to the health or safety of students or employees occurring on the campus</a:t>
            </a:r>
          </a:p>
        </p:txBody>
      </p:sp>
      <p:pic>
        <p:nvPicPr>
          <p:cNvPr id="5122" name="Picture 2" descr="the cw popcorn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066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bg2"/>
                </a:solidFill>
              </a:rPr>
              <a:t>Clery</a:t>
            </a:r>
            <a:r>
              <a:rPr lang="en-US" sz="2400" dirty="0" smtClean="0">
                <a:solidFill>
                  <a:schemeClr val="bg2"/>
                </a:solidFill>
              </a:rPr>
              <a:t> Crimes &amp; Reporting Requirements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563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smtClean="0"/>
              <a:t>Crime Log</a:t>
            </a:r>
          </a:p>
          <a:p>
            <a:pPr marL="0" indent="0">
              <a:buNone/>
            </a:pPr>
            <a:r>
              <a:rPr lang="en-US" sz="1400" dirty="0" smtClean="0"/>
              <a:t>A record of criminal incidents and/or alleged criminal incidents that are reported to the Palomar College Police Department &amp; made available to the public. </a:t>
            </a:r>
            <a:endParaRPr lang="en-US" sz="1400" dirty="0"/>
          </a:p>
          <a:p>
            <a:pPr marL="0" indent="0">
              <a:buNone/>
            </a:pPr>
            <a:r>
              <a:rPr lang="en-US" sz="1400" dirty="0" smtClean="0"/>
              <a:t>The log must contain the following:</a:t>
            </a:r>
          </a:p>
          <a:p>
            <a:r>
              <a:rPr lang="en-US" sz="1400" dirty="0" smtClean="0"/>
              <a:t>Date the crime was reported</a:t>
            </a:r>
          </a:p>
          <a:p>
            <a:r>
              <a:rPr lang="en-US" sz="1400" dirty="0" smtClean="0"/>
              <a:t>Date and time the crime occurred</a:t>
            </a:r>
          </a:p>
          <a:p>
            <a:r>
              <a:rPr lang="en-US" sz="1400" dirty="0" smtClean="0"/>
              <a:t>Nature of the crime</a:t>
            </a:r>
          </a:p>
          <a:p>
            <a:r>
              <a:rPr lang="en-US" sz="1400" dirty="0" smtClean="0"/>
              <a:t>General location of the crime</a:t>
            </a:r>
          </a:p>
          <a:p>
            <a:r>
              <a:rPr lang="en-US" sz="1400" dirty="0" smtClean="0"/>
              <a:t>Disposition of the complaint, if known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000" dirty="0" smtClean="0"/>
              <a:t>THE CRIME LOG IS THE MOST COMPREHENSIVE LIST OF CRIME REPORTS ON CAMPUS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000" dirty="0" smtClean="0"/>
              <a:t>CRIME LOG CAN BE OBTAINED AT THE PALOMAR COLLEGE POLICE WEBISTE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000" dirty="0">
                <a:hlinkClick r:id="rId2"/>
              </a:rPr>
              <a:t>https://www2.palomar.edu/pages/police</a:t>
            </a:r>
            <a:r>
              <a:rPr lang="en-US" sz="1000" dirty="0" smtClean="0">
                <a:hlinkClick r:id="rId2"/>
              </a:rPr>
              <a:t>/</a:t>
            </a:r>
            <a:endParaRPr lang="en-US" sz="1000" dirty="0" smtClean="0"/>
          </a:p>
          <a:p>
            <a:pPr marL="0" indent="0" algn="ctr">
              <a:lnSpc>
                <a:spcPct val="100000"/>
              </a:lnSpc>
              <a:buNone/>
            </a:pPr>
            <a:endParaRPr lang="en-US" sz="1000" dirty="0" smtClean="0"/>
          </a:p>
          <a:p>
            <a:pPr marL="0" indent="0" algn="ctr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87574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Reporting Crimes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52400"/>
            <a:ext cx="8305800" cy="65532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9600" b="1" dirty="0" smtClean="0"/>
              <a:t>Where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u="sng" dirty="0" smtClean="0"/>
              <a:t>Reporting Depends on Location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b="1" u="sng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smtClean="0">
                <a:solidFill>
                  <a:schemeClr val="accent1"/>
                </a:solidFill>
              </a:rPr>
              <a:t>You must report if incident occurred…</a:t>
            </a:r>
          </a:p>
          <a:p>
            <a:pPr lvl="1">
              <a:lnSpc>
                <a:spcPct val="100000"/>
              </a:lnSpc>
            </a:pPr>
            <a:r>
              <a:rPr lang="en-US" sz="1200" dirty="0" smtClean="0"/>
              <a:t>Off campus but closely related to the College</a:t>
            </a:r>
          </a:p>
          <a:p>
            <a:pPr lvl="2">
              <a:lnSpc>
                <a:spcPct val="100000"/>
              </a:lnSpc>
            </a:pPr>
            <a:r>
              <a:rPr lang="en-US" sz="1000" dirty="0" smtClean="0"/>
              <a:t>Under the law, some off-campus locations are deemed so closely related to the College that crimes at these locations are included in campus crime statistics</a:t>
            </a:r>
          </a:p>
          <a:p>
            <a:pPr lvl="1">
              <a:lnSpc>
                <a:spcPct val="100000"/>
              </a:lnSpc>
            </a:pPr>
            <a:r>
              <a:rPr lang="en-US" sz="1200" dirty="0" smtClean="0"/>
              <a:t>Any building or property owned or controlled by a student organization officially recognized by Palomar College</a:t>
            </a:r>
          </a:p>
          <a:p>
            <a:pPr lvl="1">
              <a:lnSpc>
                <a:spcPct val="100000"/>
              </a:lnSpc>
            </a:pPr>
            <a:r>
              <a:rPr lang="en-US" sz="1200" dirty="0" smtClean="0"/>
              <a:t>Any building or property owned or controlled by Palomar College that is used in direct support of Palomar’s educational purposed, is frequently used by students, and is not “on-campus” property</a:t>
            </a:r>
          </a:p>
          <a:p>
            <a:pPr lvl="1">
              <a:lnSpc>
                <a:spcPct val="100000"/>
              </a:lnSpc>
            </a:pPr>
            <a:endParaRPr lang="en-US" sz="1200" dirty="0" smtClean="0"/>
          </a:p>
          <a:p>
            <a:pPr marL="0" indent="-53975">
              <a:lnSpc>
                <a:spcPct val="100000"/>
              </a:lnSpc>
              <a:buNone/>
            </a:pPr>
            <a:r>
              <a:rPr lang="en-US" sz="1600" dirty="0" smtClean="0">
                <a:solidFill>
                  <a:schemeClr val="accent5"/>
                </a:solidFill>
              </a:rPr>
              <a:t>Do not report if…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1200" dirty="0" smtClean="0"/>
              <a:t>A person tells you about a crime that occurred before he/she came to the College</a:t>
            </a:r>
          </a:p>
          <a:p>
            <a:pPr marL="742950" lvl="1" indent="-285750">
              <a:lnSpc>
                <a:spcPct val="100000"/>
              </a:lnSpc>
            </a:pPr>
            <a:r>
              <a:rPr lang="en-US" sz="1200" dirty="0" smtClean="0"/>
              <a:t>While he/she was away from campus and not involved in a Palomar College activity (e.g., at home during spring break)</a:t>
            </a:r>
          </a:p>
          <a:p>
            <a:pPr marL="0" indent="-53975">
              <a:lnSpc>
                <a:spcPct val="100000"/>
              </a:lnSpc>
              <a:buNone/>
            </a:pPr>
            <a:endParaRPr lang="en-US" sz="1600" dirty="0"/>
          </a:p>
          <a:p>
            <a:pPr marL="0" indent="-53975">
              <a:lnSpc>
                <a:spcPct val="100000"/>
              </a:lnSpc>
              <a:buNone/>
            </a:pPr>
            <a:endParaRPr lang="en-US" sz="1600" dirty="0" smtClean="0"/>
          </a:p>
          <a:p>
            <a:pPr marL="0" indent="0">
              <a:lnSpc>
                <a:spcPct val="100000"/>
              </a:lnSpc>
              <a:buNone/>
            </a:pPr>
            <a:endParaRPr lang="en-US" sz="1200" dirty="0" smtClean="0"/>
          </a:p>
          <a:p>
            <a:pPr marL="0" indent="0" algn="ctr">
              <a:buNone/>
            </a:pPr>
            <a:endParaRPr lang="en-US" sz="1200" dirty="0"/>
          </a:p>
        </p:txBody>
      </p:sp>
      <p:pic>
        <p:nvPicPr>
          <p:cNvPr id="4098" name="Picture 2" descr="confused good luck charli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600200"/>
            <a:ext cx="2783974" cy="126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688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Reporting Crimes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52400"/>
            <a:ext cx="8305800" cy="65532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9600" b="1" dirty="0" smtClean="0"/>
              <a:t>How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u="sng" dirty="0" smtClean="0"/>
              <a:t>Reporting an Incident</a:t>
            </a:r>
            <a:endParaRPr lang="en-US" sz="1600" b="1" u="sng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smtClean="0"/>
              <a:t>As a Campus Security Authority, you are REQUIRED to…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/>
              <a:t>Get the facts: When, What, Where, Who, </a:t>
            </a:r>
            <a:r>
              <a:rPr lang="en-US" sz="1400" dirty="0" err="1" smtClean="0"/>
              <a:t>etc</a:t>
            </a:r>
            <a:r>
              <a:rPr lang="en-US" sz="1400" dirty="0" smtClean="0"/>
              <a:t>…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/>
              <a:t>Report all </a:t>
            </a:r>
            <a:r>
              <a:rPr lang="en-US" sz="1400" dirty="0" err="1" smtClean="0"/>
              <a:t>Clery</a:t>
            </a:r>
            <a:r>
              <a:rPr lang="en-US" sz="1400" dirty="0" smtClean="0"/>
              <a:t> Act related crimes IMMEDIATELY to the Campus Police Department so that campus can comply with Timely Warning Policies &amp; have accurate crime statistics for the Annual Security Report</a:t>
            </a:r>
          </a:p>
          <a:p>
            <a:pPr lvl="1">
              <a:lnSpc>
                <a:spcPct val="100000"/>
              </a:lnSpc>
            </a:pPr>
            <a:r>
              <a:rPr lang="en-US" sz="1400" dirty="0" smtClean="0"/>
              <a:t>Inform victims of their options, including confidential reporting option &amp; referrals to resources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b="1" u="sng" dirty="0"/>
          </a:p>
          <a:p>
            <a:pPr marL="0" indent="0">
              <a:lnSpc>
                <a:spcPct val="100000"/>
              </a:lnSpc>
              <a:buNone/>
            </a:pPr>
            <a:endParaRPr lang="en-US" sz="1600" u="sng" dirty="0"/>
          </a:p>
          <a:p>
            <a:pPr marL="0" indent="-53975">
              <a:lnSpc>
                <a:spcPct val="100000"/>
              </a:lnSpc>
              <a:buNone/>
            </a:pPr>
            <a:endParaRPr lang="en-US" sz="1600" dirty="0" smtClean="0"/>
          </a:p>
          <a:p>
            <a:pPr marL="0" indent="0">
              <a:lnSpc>
                <a:spcPct val="100000"/>
              </a:lnSpc>
              <a:buNone/>
            </a:pPr>
            <a:endParaRPr lang="en-US" sz="1200" dirty="0" smtClean="0"/>
          </a:p>
          <a:p>
            <a:pPr marL="0" indent="0" algn="ctr">
              <a:buNone/>
            </a:pPr>
            <a:endParaRPr lang="en-US" sz="1200" dirty="0"/>
          </a:p>
        </p:txBody>
      </p:sp>
      <p:sp>
        <p:nvSpPr>
          <p:cNvPr id="5" name="AutoShape 2" descr="confused good luck charlie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4" name="Picture 12" descr="confused GIF by Victoria Justic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3962400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573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Reporting Crimes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52400"/>
            <a:ext cx="8305800" cy="16002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9600" b="1" dirty="0" smtClean="0"/>
              <a:t>How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endParaRPr lang="en-US" sz="1600" u="sng" dirty="0"/>
          </a:p>
          <a:p>
            <a:pPr marL="0" indent="-53975">
              <a:lnSpc>
                <a:spcPct val="100000"/>
              </a:lnSpc>
              <a:buNone/>
            </a:pPr>
            <a:endParaRPr lang="en-US" sz="1600" dirty="0" smtClean="0"/>
          </a:p>
          <a:p>
            <a:pPr marL="0" indent="0">
              <a:lnSpc>
                <a:spcPct val="100000"/>
              </a:lnSpc>
              <a:buNone/>
            </a:pPr>
            <a:endParaRPr lang="en-US" sz="1200" dirty="0" smtClean="0"/>
          </a:p>
          <a:p>
            <a:pPr marL="0" indent="0" algn="ctr">
              <a:buNone/>
            </a:pPr>
            <a:endParaRPr lang="en-US" sz="1200" dirty="0"/>
          </a:p>
        </p:txBody>
      </p:sp>
      <p:sp>
        <p:nvSpPr>
          <p:cNvPr id="5" name="AutoShape 2" descr="confused good luck charlie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0375" y="2286000"/>
            <a:ext cx="3578225" cy="323165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Police Report</a:t>
            </a:r>
          </a:p>
          <a:p>
            <a:pPr algn="ctr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 report used by Campus Police to initiate a criminal investigation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PCPD (760) 891-7273</a:t>
            </a:r>
          </a:p>
          <a:p>
            <a:pPr algn="ctr"/>
            <a:r>
              <a:rPr lang="en-US" dirty="0" smtClean="0"/>
              <a:t>Or</a:t>
            </a:r>
          </a:p>
          <a:p>
            <a:pPr algn="ctr"/>
            <a:r>
              <a:rPr lang="en-US" dirty="0" smtClean="0"/>
              <a:t>(760) 744-1150 Ext. 2289</a:t>
            </a:r>
          </a:p>
          <a:p>
            <a:pPr algn="ctr"/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1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Take the reporting party to the PCPD to observe that the crime has been reported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6801" y="2282024"/>
            <a:ext cx="3501224" cy="329320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CSA Report</a:t>
            </a:r>
          </a:p>
          <a:p>
            <a:pPr algn="ctr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Crime Statistic Reporting Form which can be found on the PCPD website under “Campus Security Authority (CSA)”</a:t>
            </a:r>
          </a:p>
          <a:p>
            <a:pPr algn="ctr"/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dirty="0">
                <a:hlinkClick r:id="rId2"/>
              </a:rPr>
              <a:t>https://www2.palomar.edu/pages/police/campus-security-authority-csa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sz="1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This form is submitted via inter-office mail or drop off at PCPD</a:t>
            </a:r>
            <a:endParaRPr lang="en-US" sz="1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69337" y="1567934"/>
            <a:ext cx="3129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REPORTING 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966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9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Reporting Crimes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52400"/>
            <a:ext cx="8305800" cy="16002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9600" b="1" dirty="0" smtClean="0"/>
              <a:t>How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endParaRPr lang="en-US" sz="1600" u="sng" dirty="0"/>
          </a:p>
          <a:p>
            <a:pPr marL="0" indent="-53975">
              <a:lnSpc>
                <a:spcPct val="100000"/>
              </a:lnSpc>
              <a:buNone/>
            </a:pPr>
            <a:endParaRPr lang="en-US" sz="1600" dirty="0" smtClean="0"/>
          </a:p>
          <a:p>
            <a:pPr marL="0" indent="0">
              <a:lnSpc>
                <a:spcPct val="100000"/>
              </a:lnSpc>
              <a:buNone/>
            </a:pPr>
            <a:endParaRPr lang="en-US" sz="1200" dirty="0" smtClean="0"/>
          </a:p>
          <a:p>
            <a:pPr marL="0" indent="0" algn="ctr">
              <a:buNone/>
            </a:pPr>
            <a:endParaRPr lang="en-US" sz="1200" dirty="0"/>
          </a:p>
        </p:txBody>
      </p:sp>
      <p:sp>
        <p:nvSpPr>
          <p:cNvPr id="5" name="AutoShape 2" descr="confused good luck charlie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0" y="1567934"/>
            <a:ext cx="754379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CSA REPORT</a:t>
            </a:r>
          </a:p>
          <a:p>
            <a:pPr algn="ctr"/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Must have information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Who was involved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What occurred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Where did it occur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When the crime occurred (date &amp; time)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When the crime was reported (date &amp; time)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How did it occur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The accuracy of the information provided can assist with the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Criminal investigation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Annual reporting requirements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The issuance of a Timely Warning, if appropriate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400" dirty="0" smtClean="0"/>
          </a:p>
          <a:p>
            <a:pPr algn="ctr"/>
            <a:r>
              <a:rPr lang="en-US" sz="1400" b="1" dirty="0" smtClean="0"/>
              <a:t>If the reporting party does not want to give you the information that you are requesting, </a:t>
            </a:r>
            <a:r>
              <a:rPr lang="en-US" sz="1400" b="1" dirty="0" smtClean="0">
                <a:solidFill>
                  <a:schemeClr val="accent5"/>
                </a:solidFill>
              </a:rPr>
              <a:t>DO NOT PUSH IT</a:t>
            </a:r>
            <a:r>
              <a:rPr lang="en-US" sz="1400" b="1" dirty="0" smtClean="0"/>
              <a:t>. Report all of the information that you were able to collect from the reporting party, even if some of it is missing.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94758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Reporting Crimes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52400"/>
            <a:ext cx="8305800" cy="6096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9600" b="1" dirty="0" smtClean="0"/>
              <a:t>Your Actions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 smtClean="0"/>
              <a:t>WHAT YOU SHOULD </a:t>
            </a:r>
            <a:r>
              <a:rPr lang="en-US" sz="2800" b="1" dirty="0" smtClean="0">
                <a:solidFill>
                  <a:schemeClr val="accent5"/>
                </a:solidFill>
              </a:rPr>
              <a:t>NOT</a:t>
            </a:r>
            <a:r>
              <a:rPr lang="en-US" sz="1600" dirty="0" smtClean="0"/>
              <a:t> DO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 smtClean="0"/>
          </a:p>
          <a:p>
            <a:r>
              <a:rPr lang="en-US" sz="1600" dirty="0"/>
              <a:t>A campus security authority </a:t>
            </a:r>
            <a:r>
              <a:rPr lang="en-US" sz="1600" b="1" u="sng" dirty="0"/>
              <a:t>is not responsible </a:t>
            </a:r>
            <a:r>
              <a:rPr lang="en-US" sz="1600" dirty="0"/>
              <a:t>for determining authoritatively whether a crime took place—that is the function of law enforcement personnel. </a:t>
            </a:r>
          </a:p>
          <a:p>
            <a:endParaRPr lang="en-US" sz="1600" dirty="0"/>
          </a:p>
          <a:p>
            <a:r>
              <a:rPr lang="en-US" sz="1600" dirty="0"/>
              <a:t>A campus security authority </a:t>
            </a:r>
            <a:r>
              <a:rPr lang="en-US" sz="1600" b="1" dirty="0"/>
              <a:t>should not try </a:t>
            </a:r>
            <a:r>
              <a:rPr lang="en-US" sz="1600" dirty="0"/>
              <a:t>to apprehend the alleged perpetrator of the crime. That too is the responsibility of law enforcement. </a:t>
            </a:r>
          </a:p>
          <a:p>
            <a:endParaRPr lang="en-US" sz="1600" dirty="0"/>
          </a:p>
          <a:p>
            <a:r>
              <a:rPr lang="en-US" sz="1600" dirty="0"/>
              <a:t>It’s also not a CSA’s responsibility to try and convince a victim to contact law enforcement if the victim chooses not to do so.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 smtClean="0"/>
          </a:p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endParaRPr lang="en-US" sz="1600" u="sng" dirty="0"/>
          </a:p>
          <a:p>
            <a:pPr marL="0" indent="-53975">
              <a:lnSpc>
                <a:spcPct val="100000"/>
              </a:lnSpc>
              <a:buNone/>
            </a:pPr>
            <a:endParaRPr lang="en-US" sz="1600" dirty="0" smtClean="0"/>
          </a:p>
          <a:p>
            <a:pPr marL="0" indent="0">
              <a:lnSpc>
                <a:spcPct val="100000"/>
              </a:lnSpc>
              <a:buNone/>
            </a:pPr>
            <a:endParaRPr lang="en-US" sz="1200" dirty="0" smtClean="0"/>
          </a:p>
          <a:p>
            <a:pPr marL="0" indent="0" algn="ctr">
              <a:buNone/>
            </a:pPr>
            <a:endParaRPr lang="en-US" sz="1200" dirty="0"/>
          </a:p>
        </p:txBody>
      </p:sp>
      <p:sp>
        <p:nvSpPr>
          <p:cNvPr id="5" name="AutoShape 2" descr="confused good luck charlie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42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Reporting Crimes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52400"/>
            <a:ext cx="8305800" cy="6096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9600" b="1" dirty="0" smtClean="0"/>
              <a:t>Resources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600" dirty="0" smtClean="0"/>
              <a:t>Notify students &amp; employees about existing resources (on-campus &amp; off-campus)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1600" dirty="0" smtClean="0"/>
          </a:p>
          <a:p>
            <a:pPr marL="0" indent="0" algn="ctr">
              <a:lnSpc>
                <a:spcPct val="100000"/>
              </a:lnSpc>
              <a:buNone/>
            </a:pPr>
            <a:endParaRPr lang="en-US" sz="1600" dirty="0" smtClean="0"/>
          </a:p>
          <a:p>
            <a:pPr marL="0" indent="0" algn="ctr">
              <a:lnSpc>
                <a:spcPct val="100000"/>
              </a:lnSpc>
              <a:buNone/>
            </a:pPr>
            <a:endParaRPr lang="en-US" sz="1600" dirty="0" smtClean="0"/>
          </a:p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endParaRPr lang="en-US" sz="1600" u="sng" dirty="0"/>
          </a:p>
          <a:p>
            <a:pPr marL="0" indent="-53975">
              <a:lnSpc>
                <a:spcPct val="100000"/>
              </a:lnSpc>
              <a:buNone/>
            </a:pPr>
            <a:endParaRPr lang="en-US" sz="1600" dirty="0" smtClean="0"/>
          </a:p>
          <a:p>
            <a:pPr marL="0" indent="0">
              <a:lnSpc>
                <a:spcPct val="100000"/>
              </a:lnSpc>
              <a:buNone/>
            </a:pPr>
            <a:endParaRPr lang="en-US" sz="1200" dirty="0" smtClean="0"/>
          </a:p>
          <a:p>
            <a:pPr marL="0" indent="0" algn="ctr">
              <a:buNone/>
            </a:pPr>
            <a:endParaRPr lang="en-US" sz="1200" dirty="0"/>
          </a:p>
        </p:txBody>
      </p:sp>
      <p:sp>
        <p:nvSpPr>
          <p:cNvPr id="5" name="AutoShape 2" descr="confused good luck charlie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01287" y="2362200"/>
            <a:ext cx="806522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smtClean="0">
                <a:ln/>
                <a:solidFill>
                  <a:schemeClr val="accent4"/>
                </a:solidFill>
              </a:rPr>
              <a:t>Palomar College PD</a:t>
            </a:r>
          </a:p>
          <a:p>
            <a:pPr algn="ctr"/>
            <a:r>
              <a:rPr lang="en-US" sz="3200" b="1" dirty="0" smtClean="0">
                <a:ln/>
                <a:solidFill>
                  <a:schemeClr val="accent4"/>
                </a:solidFill>
              </a:rPr>
              <a:t>Student Affairs</a:t>
            </a:r>
          </a:p>
          <a:p>
            <a:pPr algn="ctr"/>
            <a:r>
              <a:rPr lang="en-US" sz="3200" b="1" dirty="0" smtClean="0">
                <a:ln/>
                <a:solidFill>
                  <a:schemeClr val="accent4"/>
                </a:solidFill>
              </a:rPr>
              <a:t>Behavioral Health Counseling Services</a:t>
            </a:r>
            <a:endParaRPr lang="en-US" sz="32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6148" name="Picture 4" descr="new music hug GIF by Alicia Key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021" y="4404934"/>
            <a:ext cx="3575755" cy="20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681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accent3"/>
                </a:solidFill>
                <a:latin typeface="+mn-lt"/>
              </a:rPr>
              <a:t>C</a:t>
            </a:r>
            <a:r>
              <a:rPr lang="en-US" sz="6000" dirty="0" smtClean="0">
                <a:latin typeface="+mn-lt"/>
              </a:rPr>
              <a:t>ampus </a:t>
            </a:r>
            <a:r>
              <a:rPr lang="en-US" sz="6000" dirty="0" smtClean="0">
                <a:solidFill>
                  <a:schemeClr val="accent3"/>
                </a:solidFill>
                <a:latin typeface="+mn-lt"/>
              </a:rPr>
              <a:t>S</a:t>
            </a:r>
            <a:r>
              <a:rPr lang="en-US" sz="6000" dirty="0" smtClean="0">
                <a:latin typeface="+mn-lt"/>
              </a:rPr>
              <a:t>ecurity </a:t>
            </a:r>
            <a:r>
              <a:rPr lang="en-US" sz="6000" dirty="0" smtClean="0">
                <a:solidFill>
                  <a:schemeClr val="accent3"/>
                </a:solidFill>
                <a:latin typeface="+mn-lt"/>
              </a:rPr>
              <a:t>A</a:t>
            </a:r>
            <a:r>
              <a:rPr lang="en-US" sz="6000" dirty="0" smtClean="0">
                <a:latin typeface="+mn-lt"/>
              </a:rPr>
              <a:t>uthority</a:t>
            </a:r>
            <a:br>
              <a:rPr lang="en-US" sz="6000" dirty="0" smtClean="0">
                <a:latin typeface="+mn-lt"/>
              </a:rPr>
            </a:br>
            <a:r>
              <a:rPr lang="en-US" sz="6000" dirty="0" smtClean="0">
                <a:latin typeface="+mn-lt"/>
              </a:rPr>
              <a:t> </a:t>
            </a:r>
            <a:r>
              <a:rPr lang="en-US" sz="6000" dirty="0" smtClean="0">
                <a:latin typeface="+mn-lt"/>
              </a:rPr>
              <a:t>Training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2800" cap="none" dirty="0" smtClean="0"/>
              <a:t/>
            </a:r>
            <a:br>
              <a:rPr lang="en-US" sz="2800" cap="none" dirty="0" smtClean="0"/>
            </a:br>
            <a:r>
              <a:rPr lang="en-US" sz="2000" cap="none" dirty="0" smtClean="0"/>
              <a:t>Presented by:</a:t>
            </a:r>
            <a:br>
              <a:rPr lang="en-US" sz="2000" cap="none" dirty="0" smtClean="0"/>
            </a:br>
            <a:r>
              <a:rPr lang="en-US" sz="2000" cap="none" dirty="0" smtClean="0"/>
              <a:t>Palomar College Police Department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339102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52400"/>
            <a:ext cx="8305800" cy="6096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9600" b="1" dirty="0" smtClean="0"/>
              <a:t>Questions?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1600" dirty="0" smtClean="0"/>
          </a:p>
          <a:p>
            <a:pPr marL="0" indent="0" algn="ctr">
              <a:lnSpc>
                <a:spcPct val="100000"/>
              </a:lnSpc>
              <a:buNone/>
            </a:pPr>
            <a:endParaRPr lang="en-US" sz="1600" dirty="0" smtClean="0"/>
          </a:p>
          <a:p>
            <a:pPr marL="0" indent="0" algn="ctr">
              <a:lnSpc>
                <a:spcPct val="100000"/>
              </a:lnSpc>
              <a:buNone/>
            </a:pPr>
            <a:endParaRPr lang="en-US" sz="1600" dirty="0" smtClean="0"/>
          </a:p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endParaRPr lang="en-US" sz="1600" u="sng" dirty="0"/>
          </a:p>
          <a:p>
            <a:pPr marL="0" indent="-53975">
              <a:lnSpc>
                <a:spcPct val="100000"/>
              </a:lnSpc>
              <a:buNone/>
            </a:pPr>
            <a:endParaRPr lang="en-US" sz="1600" dirty="0" smtClean="0"/>
          </a:p>
          <a:p>
            <a:pPr marL="0" indent="0">
              <a:lnSpc>
                <a:spcPct val="100000"/>
              </a:lnSpc>
              <a:buNone/>
            </a:pPr>
            <a:endParaRPr lang="en-US" sz="1200" dirty="0" smtClean="0"/>
          </a:p>
          <a:p>
            <a:pPr marL="0" indent="0" algn="ctr">
              <a:buNone/>
            </a:pPr>
            <a:endParaRPr lang="en-US" sz="1200" dirty="0"/>
          </a:p>
        </p:txBody>
      </p:sp>
      <p:sp>
        <p:nvSpPr>
          <p:cNvPr id="5" name="AutoShape 2" descr="confused good luck charlie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6" name="Picture 4" descr="unknown question mark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828800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142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590800"/>
            <a:ext cx="8305800" cy="4525965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760-891-PCPD (7273)</a:t>
            </a:r>
          </a:p>
          <a:p>
            <a:pPr marL="0" indent="0" algn="ctr">
              <a:buNone/>
            </a:pPr>
            <a:r>
              <a:rPr lang="en-US" sz="3200" dirty="0"/>
              <a:t>760-744-1150 Ext </a:t>
            </a:r>
            <a:r>
              <a:rPr lang="en-US" sz="3200" dirty="0">
                <a:solidFill>
                  <a:schemeClr val="accent5"/>
                </a:solidFill>
              </a:rPr>
              <a:t>2289</a:t>
            </a:r>
            <a:r>
              <a:rPr lang="en-US" sz="3200" dirty="0"/>
              <a:t>  </a:t>
            </a:r>
            <a:r>
              <a:rPr lang="en-US" sz="3200" dirty="0" smtClean="0"/>
              <a:t>Dispatch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dirty="0" smtClean="0"/>
              <a:t>Brittany Woolsey Ext 3977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hlinkClick r:id="rId3"/>
              </a:rPr>
              <a:t>bwoolsey1@palomar.edu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653712" y="609600"/>
            <a:ext cx="1052762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Palomar College Police Department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2525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792163"/>
            <a:ext cx="8305800" cy="5029201"/>
          </a:xfrm>
        </p:spPr>
        <p:txBody>
          <a:bodyPr>
            <a:normAutofit fontScale="92500" lnSpcReduction="10000"/>
          </a:bodyPr>
          <a:lstStyle/>
          <a:p>
            <a:pPr marL="288925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The </a:t>
            </a:r>
            <a:r>
              <a:rPr lang="en-US" dirty="0" err="1" smtClean="0"/>
              <a:t>Clery</a:t>
            </a:r>
            <a:r>
              <a:rPr lang="en-US" dirty="0" smtClean="0"/>
              <a:t> Act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What is the </a:t>
            </a:r>
            <a:r>
              <a:rPr lang="en-US" sz="1600" dirty="0" err="1" smtClean="0"/>
              <a:t>Clery</a:t>
            </a:r>
            <a:r>
              <a:rPr lang="en-US" sz="1600" dirty="0" smtClean="0"/>
              <a:t> Act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Consequences </a:t>
            </a:r>
            <a:r>
              <a:rPr lang="en-US" sz="1600" dirty="0"/>
              <a:t>for </a:t>
            </a:r>
            <a:r>
              <a:rPr lang="en-US" sz="1600" dirty="0" smtClean="0"/>
              <a:t>Violating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Requirements</a:t>
            </a:r>
          </a:p>
          <a:p>
            <a:pPr marL="288925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Campus Security Authority (CSA)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Who</a:t>
            </a:r>
          </a:p>
          <a:p>
            <a:pPr marL="288925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 err="1" smtClean="0"/>
              <a:t>Clery</a:t>
            </a:r>
            <a:r>
              <a:rPr lang="en-US" dirty="0" smtClean="0"/>
              <a:t> Crimes &amp; Reporting Requirements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Crimes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Geography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Alerts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Crime Log</a:t>
            </a:r>
          </a:p>
          <a:p>
            <a:pPr marL="288925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Reporting Crimes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Where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How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Resources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agenda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839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The Jeanne </a:t>
            </a:r>
            <a:r>
              <a:rPr lang="en-US" b="1" dirty="0" err="1" smtClean="0"/>
              <a:t>Clery</a:t>
            </a:r>
            <a:r>
              <a:rPr lang="en-US" b="1" dirty="0" smtClean="0"/>
              <a:t> Disclosure of Campus Security Policy &amp; Campus Crime Statistics Act:</a:t>
            </a:r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dirty="0" smtClean="0"/>
              <a:t>Federal Law requiring institutions of higher education in the US to disclose campus security information: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Crime statistics for the campus &amp; surrounding areas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the </a:t>
            </a:r>
            <a:r>
              <a:rPr lang="en-US" dirty="0" err="1" smtClean="0"/>
              <a:t>Clery</a:t>
            </a:r>
            <a:r>
              <a:rPr lang="en-US" dirty="0" smtClean="0"/>
              <a:t> Act</a:t>
            </a:r>
            <a:endParaRPr lang="en-US" dirty="0"/>
          </a:p>
        </p:txBody>
      </p:sp>
      <p:pic>
        <p:nvPicPr>
          <p:cNvPr id="5" name="Picture 4" descr="Jeanne Clery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678180"/>
            <a:ext cx="1162050" cy="160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Image result for jeanne cl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78180"/>
            <a:ext cx="1069086" cy="160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009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What is the </a:t>
            </a:r>
            <a:r>
              <a:rPr lang="en-US" dirty="0" err="1" smtClean="0">
                <a:solidFill>
                  <a:schemeClr val="bg2"/>
                </a:solidFill>
              </a:rPr>
              <a:t>clery</a:t>
            </a:r>
            <a:r>
              <a:rPr lang="en-US" dirty="0" smtClean="0">
                <a:solidFill>
                  <a:schemeClr val="bg2"/>
                </a:solidFill>
              </a:rPr>
              <a:t> act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066801"/>
            <a:ext cx="8305800" cy="47545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smtClean="0"/>
              <a:t>Purpose</a:t>
            </a:r>
          </a:p>
          <a:p>
            <a:pPr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2000" dirty="0" smtClean="0"/>
              <a:t>Provides students and their families with accurate, complete, and timely information about crimes and campus safety</a:t>
            </a:r>
          </a:p>
          <a:p>
            <a:pPr lvl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1800" dirty="0" smtClean="0"/>
              <a:t>Ensures the student population and their families have access to the most up-to-date campus safety</a:t>
            </a:r>
          </a:p>
          <a:p>
            <a:pPr lvl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1800" dirty="0" smtClean="0"/>
              <a:t>Informative decisions for attending the campus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40990" y="1757920"/>
            <a:ext cx="2852415" cy="1554327"/>
          </a:xfrm>
        </p:spPr>
        <p:txBody>
          <a:bodyPr>
            <a:normAutofit fontScale="77500" lnSpcReduction="20000"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en-US" dirty="0" smtClean="0"/>
              <a:t>LOSS of Title IV funding (financial aid)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en-US" dirty="0" smtClean="0"/>
              <a:t>$55,000 fine PER VIOLATION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What is the </a:t>
            </a:r>
            <a:r>
              <a:rPr lang="en-US" dirty="0" err="1" smtClean="0">
                <a:solidFill>
                  <a:schemeClr val="bg2"/>
                </a:solidFill>
              </a:rPr>
              <a:t>clery</a:t>
            </a:r>
            <a:r>
              <a:rPr lang="en-US" dirty="0" smtClean="0">
                <a:solidFill>
                  <a:schemeClr val="bg2"/>
                </a:solidFill>
              </a:rPr>
              <a:t> act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028" name="Picture 4" descr="season 13 episode 6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429000"/>
            <a:ext cx="312420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" y="376664"/>
            <a:ext cx="84493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/>
              <a:t>Consequences for Violating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92355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What is the </a:t>
            </a:r>
            <a:r>
              <a:rPr lang="en-US" dirty="0" err="1" smtClean="0">
                <a:solidFill>
                  <a:schemeClr val="bg2"/>
                </a:solidFill>
              </a:rPr>
              <a:t>clery</a:t>
            </a:r>
            <a:r>
              <a:rPr lang="en-US" dirty="0" smtClean="0">
                <a:solidFill>
                  <a:schemeClr val="bg2"/>
                </a:solidFill>
              </a:rPr>
              <a:t> act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52578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9600" b="1" dirty="0" smtClean="0"/>
              <a:t>Requirements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800" dirty="0" smtClean="0"/>
              <a:t>Identify Campus Security Authorities (CSA)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800" dirty="0" smtClean="0"/>
              <a:t>Determine Palomar’s </a:t>
            </a:r>
            <a:r>
              <a:rPr lang="en-US" sz="1800" dirty="0" err="1" smtClean="0"/>
              <a:t>Clery</a:t>
            </a:r>
            <a:r>
              <a:rPr lang="en-US" sz="1800" dirty="0" smtClean="0"/>
              <a:t> Geography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800" dirty="0" smtClean="0"/>
              <a:t>College </a:t>
            </a:r>
            <a:r>
              <a:rPr lang="en-US" sz="1800" dirty="0" err="1" smtClean="0"/>
              <a:t>Clery</a:t>
            </a:r>
            <a:r>
              <a:rPr lang="en-US" sz="1800" dirty="0" smtClean="0"/>
              <a:t> Crime Statistics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800" dirty="0" smtClean="0"/>
              <a:t>Issue Timely Warnings &amp; Emergency Notifications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800" dirty="0" smtClean="0"/>
              <a:t>Maintain Crime Log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800" dirty="0" smtClean="0"/>
              <a:t>Publish the Annual Security Report by October 1st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800" dirty="0" smtClean="0"/>
              <a:t>Submit crime statistics to the US Department of Education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97008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Campus security authority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143000"/>
            <a:ext cx="8305800" cy="54102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9600" b="1" dirty="0" smtClean="0"/>
              <a:t>Who?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Campus Police &amp; Campus Security Officers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Professional staff in a dean of students office, including leaders in student affairs &amp; housing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Staff in the student center or student union building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Staff in the student activities officer (handling extracurricular activities)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Faculty or staff advisors; resident and/or community directors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Students who monitor access to dormitories or other facilities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Coordinator of Greek affairs (or related positions)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Athletic directors (Ads) and coaches (including assistance Ads &amp; assistant coaches)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Event security staff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Administrators at branch/satellite/separate campuses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 smtClean="0"/>
              <a:t>Physicians in a campus health center, a counselor in a campus counseling center, or a victim advocate in a campus rape crisis center if they are identified by your school as someone to whom crimes should be reported or if they have significant responsibility for student &amp; campus activities</a:t>
            </a:r>
          </a:p>
          <a:p>
            <a:pPr marL="0" indent="0">
              <a:buNone/>
            </a:pPr>
            <a:endParaRPr lang="en-US" sz="14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454343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bg2"/>
                </a:solidFill>
              </a:rPr>
              <a:t>Clery</a:t>
            </a:r>
            <a:r>
              <a:rPr lang="en-US" sz="2400" dirty="0" smtClean="0">
                <a:solidFill>
                  <a:schemeClr val="bg2"/>
                </a:solidFill>
              </a:rPr>
              <a:t> Crimes &amp; Reporting Requirements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57150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9600" b="1" dirty="0" smtClean="0"/>
              <a:t>Crimes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dirty="0" smtClean="0"/>
              <a:t>CLERY CRIMES REPORTED TO A CSA </a:t>
            </a:r>
            <a:r>
              <a:rPr lang="en-US" sz="1400" b="1" dirty="0" smtClean="0"/>
              <a:t>MUST IMMEDIATELY</a:t>
            </a:r>
            <a:r>
              <a:rPr lang="en-US" sz="1400" dirty="0" smtClean="0"/>
              <a:t> BE REPORTED TO CAMPUS POLICE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4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CRIMINAL OFFENSES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Criminal homicide: murder and non-negligent manslaughter, manslaughter by negligence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Sexual assault: rape, fondling, incest, statutory rape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Robbery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Aggravated assault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Burglary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Motor vehicle theft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Arson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sz="1400" dirty="0" smtClean="0">
              <a:solidFill>
                <a:schemeClr val="accent1">
                  <a:lumMod val="20000"/>
                  <a:lumOff val="80000"/>
                </a:schemeClr>
              </a:solidFill>
              <a:effectLst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accent2"/>
                </a:solidFill>
                <a:effectLst/>
              </a:rPr>
              <a:t>HATE CRIMES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>
                <a:solidFill>
                  <a:schemeClr val="accent2"/>
                </a:solidFill>
                <a:effectLst/>
              </a:rPr>
              <a:t>(ANY OF THE ABOVE MENTIONED OFFENSES, &amp; ANY INCIDENTS OF)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</a:rPr>
              <a:t>Larceny-theft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</a:rPr>
              <a:t>Simple assault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</a:rPr>
              <a:t>Intimidation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</a:rPr>
              <a:t>Destruction/damage/vandalism of property</a:t>
            </a:r>
            <a:endParaRPr lang="en-US" sz="1400" dirty="0" smtClean="0">
              <a:solidFill>
                <a:schemeClr val="accent2">
                  <a:lumMod val="20000"/>
                  <a:lumOff val="80000"/>
                </a:schemeClr>
              </a:solidFill>
              <a:effectLst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sz="1000" dirty="0">
              <a:solidFill>
                <a:schemeClr val="accent1">
                  <a:lumMod val="20000"/>
                  <a:lumOff val="80000"/>
                </a:schemeClr>
              </a:solidFill>
              <a:effectLst/>
            </a:endParaRPr>
          </a:p>
          <a:p>
            <a:pPr marL="0" indent="0" algn="ctr">
              <a:buNone/>
            </a:pPr>
            <a:endParaRPr lang="en-US" sz="1400" b="1" dirty="0" smtClean="0"/>
          </a:p>
          <a:p>
            <a:pPr marL="0" indent="0" algn="ctr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7092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6AFA805-4404-47D2-A142-C3A37E84F3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2908</TotalTime>
  <Words>1201</Words>
  <Application>Microsoft Office PowerPoint</Application>
  <PresentationFormat>On-screen Show (4:3)</PresentationFormat>
  <Paragraphs>229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Segoe UI</vt:lpstr>
      <vt:lpstr>Rockwell</vt:lpstr>
      <vt:lpstr>Wingdings</vt:lpstr>
      <vt:lpstr>Calibri</vt:lpstr>
      <vt:lpstr>Bookman Old Style</vt:lpstr>
      <vt:lpstr>Arial</vt:lpstr>
      <vt:lpstr>Damask</vt:lpstr>
      <vt:lpstr>PowerPoint Presentation</vt:lpstr>
      <vt:lpstr>Campus Security Authority  Training   Presented by: Palomar College Police Department</vt:lpstr>
      <vt:lpstr>agenda</vt:lpstr>
      <vt:lpstr>What is the Clery Act</vt:lpstr>
      <vt:lpstr>What is the clery act</vt:lpstr>
      <vt:lpstr>What is the clery act</vt:lpstr>
      <vt:lpstr>What is the clery act</vt:lpstr>
      <vt:lpstr>Campus security authority</vt:lpstr>
      <vt:lpstr>Clery Crimes &amp; Reporting Requirements</vt:lpstr>
      <vt:lpstr>Clery Crimes &amp; Reporting Requirements</vt:lpstr>
      <vt:lpstr>Clery Crimes &amp; Reporting Requirements</vt:lpstr>
      <vt:lpstr>Clery Crimes &amp; Reporting Requirements</vt:lpstr>
      <vt:lpstr>Clery Crimes &amp; Reporting Requirements</vt:lpstr>
      <vt:lpstr>Reporting Crimes</vt:lpstr>
      <vt:lpstr>Reporting Crimes</vt:lpstr>
      <vt:lpstr>Reporting Crimes</vt:lpstr>
      <vt:lpstr>Reporting Crimes</vt:lpstr>
      <vt:lpstr>Reporting Crimes</vt:lpstr>
      <vt:lpstr>Reporting Crimes</vt:lpstr>
      <vt:lpstr>PowerPoint Presentation</vt:lpstr>
      <vt:lpstr>PowerPoint Presentation</vt:lpstr>
    </vt:vector>
  </TitlesOfParts>
  <Company>Palomar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Campus Security Authorities Jeanne Clery Act</dc:title>
  <dc:creator>Information Services</dc:creator>
  <cp:lastModifiedBy>Woolsey, Brittany M.</cp:lastModifiedBy>
  <cp:revision>190</cp:revision>
  <cp:lastPrinted>2015-08-27T23:33:27Z</cp:lastPrinted>
  <dcterms:created xsi:type="dcterms:W3CDTF">2012-10-02T02:28:22Z</dcterms:created>
  <dcterms:modified xsi:type="dcterms:W3CDTF">2018-09-26T14:48:12Z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TC018572719991</vt:lpwstr>
  </property>
</Properties>
</file>