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930" r:id="rId2"/>
    <p:sldMasterId id="2147483918" r:id="rId3"/>
  </p:sldMasterIdLst>
  <p:notesMasterIdLst>
    <p:notesMasterId r:id="rId64"/>
  </p:notesMasterIdLst>
  <p:handoutMasterIdLst>
    <p:handoutMasterId r:id="rId65"/>
  </p:handoutMasterIdLst>
  <p:sldIdLst>
    <p:sldId id="256" r:id="rId4"/>
    <p:sldId id="267" r:id="rId5"/>
    <p:sldId id="386" r:id="rId6"/>
    <p:sldId id="356" r:id="rId7"/>
    <p:sldId id="257" r:id="rId8"/>
    <p:sldId id="357" r:id="rId9"/>
    <p:sldId id="371" r:id="rId10"/>
    <p:sldId id="381" r:id="rId11"/>
    <p:sldId id="382" r:id="rId12"/>
    <p:sldId id="379" r:id="rId13"/>
    <p:sldId id="274" r:id="rId14"/>
    <p:sldId id="355" r:id="rId15"/>
    <p:sldId id="330" r:id="rId16"/>
    <p:sldId id="311" r:id="rId17"/>
    <p:sldId id="282" r:id="rId18"/>
    <p:sldId id="317" r:id="rId19"/>
    <p:sldId id="380" r:id="rId20"/>
    <p:sldId id="319" r:id="rId21"/>
    <p:sldId id="310" r:id="rId22"/>
    <p:sldId id="378" r:id="rId23"/>
    <p:sldId id="337" r:id="rId24"/>
    <p:sldId id="385" r:id="rId25"/>
    <p:sldId id="388" r:id="rId26"/>
    <p:sldId id="383" r:id="rId27"/>
    <p:sldId id="384" r:id="rId28"/>
    <p:sldId id="259" r:id="rId29"/>
    <p:sldId id="354" r:id="rId30"/>
    <p:sldId id="350" r:id="rId31"/>
    <p:sldId id="295" r:id="rId32"/>
    <p:sldId id="314" r:id="rId33"/>
    <p:sldId id="313" r:id="rId34"/>
    <p:sldId id="341" r:id="rId35"/>
    <p:sldId id="343" r:id="rId36"/>
    <p:sldId id="344" r:id="rId37"/>
    <p:sldId id="351" r:id="rId38"/>
    <p:sldId id="342" r:id="rId39"/>
    <p:sldId id="315" r:id="rId40"/>
    <p:sldId id="320" r:id="rId41"/>
    <p:sldId id="334" r:id="rId42"/>
    <p:sldId id="363" r:id="rId43"/>
    <p:sldId id="318" r:id="rId44"/>
    <p:sldId id="389" r:id="rId45"/>
    <p:sldId id="349" r:id="rId46"/>
    <p:sldId id="275" r:id="rId47"/>
    <p:sldId id="348" r:id="rId48"/>
    <p:sldId id="376" r:id="rId49"/>
    <p:sldId id="372" r:id="rId50"/>
    <p:sldId id="373" r:id="rId51"/>
    <p:sldId id="374" r:id="rId52"/>
    <p:sldId id="375" r:id="rId53"/>
    <p:sldId id="390" r:id="rId54"/>
    <p:sldId id="377" r:id="rId55"/>
    <p:sldId id="302" r:id="rId56"/>
    <p:sldId id="333" r:id="rId57"/>
    <p:sldId id="345" r:id="rId58"/>
    <p:sldId id="306" r:id="rId59"/>
    <p:sldId id="368" r:id="rId60"/>
    <p:sldId id="387" r:id="rId61"/>
    <p:sldId id="280" r:id="rId62"/>
    <p:sldId id="277" r:id="rId6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formation Services" initials="I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35" autoAdjust="0"/>
  </p:normalViewPr>
  <p:slideViewPr>
    <p:cSldViewPr>
      <p:cViewPr>
        <p:scale>
          <a:sx n="90" d="100"/>
          <a:sy n="90" d="100"/>
        </p:scale>
        <p:origin x="-1090" y="-58"/>
      </p:cViewPr>
      <p:guideLst>
        <p:guide orient="horz" pos="2160"/>
        <p:guide pos="2880"/>
      </p:guideLst>
    </p:cSldViewPr>
  </p:slideViewPr>
  <p:outlineViewPr>
    <p:cViewPr>
      <p:scale>
        <a:sx n="33" d="100"/>
        <a:sy n="33" d="100"/>
      </p:scale>
      <p:origin x="0" y="11918"/>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9155"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9156"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9157"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96275FB0-C2ED-445D-A63C-42A4843969A6}" type="slidenum">
              <a:rPr lang="en-US"/>
              <a:pPr>
                <a:defRPr/>
              </a:pPr>
              <a:t>‹#›</a:t>
            </a:fld>
            <a:endParaRPr lang="en-US"/>
          </a:p>
        </p:txBody>
      </p:sp>
    </p:spTree>
    <p:extLst>
      <p:ext uri="{BB962C8B-B14F-4D97-AF65-F5344CB8AC3E}">
        <p14:creationId xmlns:p14="http://schemas.microsoft.com/office/powerpoint/2010/main" val="13118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0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0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7FBA9A3F-D546-4CDD-BEC3-688DB6CBD4C2}" type="slidenum">
              <a:rPr lang="en-US"/>
              <a:pPr>
                <a:defRPr/>
              </a:pPr>
              <a:t>‹#›</a:t>
            </a:fld>
            <a:endParaRPr lang="en-US"/>
          </a:p>
        </p:txBody>
      </p:sp>
    </p:spTree>
    <p:extLst>
      <p:ext uri="{BB962C8B-B14F-4D97-AF65-F5344CB8AC3E}">
        <p14:creationId xmlns:p14="http://schemas.microsoft.com/office/powerpoint/2010/main" val="17084307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43FE35C-5B7F-43D1-A249-A032947BAE98}" type="slidenum">
              <a:rPr lang="en-US" smtClean="0"/>
              <a:pPr/>
              <a:t>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43FE35C-5B7F-43D1-A249-A032947BAE98}" type="slidenum">
              <a:rPr lang="en-US" smtClean="0"/>
              <a:pPr/>
              <a:t>4</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43B328D-2889-49C4-B6F5-3F571E7965E4}" type="slidenum">
              <a:rPr lang="en-US" smtClean="0"/>
              <a:pPr/>
              <a:t>59</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B5486E4-39E3-4B16-A011-CE18538C5305}" type="slidenum">
              <a:rPr lang="en-US" smtClean="0"/>
              <a:pPr/>
              <a:t>60</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30732"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307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18F59B36-4606-4E07-8783-FA425847F2FE}" type="datetime1">
              <a:rPr lang="en-US" smtClean="0"/>
              <a:t>1/6/2016</a:t>
            </a:fld>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en-US" dirty="0" smtClean="0"/>
              <a:t>Spring 2016</a:t>
            </a:r>
            <a:endParaRPr lang="en-US" dirty="0"/>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844DDD2-2924-422C-9B37-ACE31F461E4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D8DF16E2-1233-4736-9AA3-DFFB21C79474}" type="datetime1">
              <a:rPr lang="en-US" smtClean="0"/>
              <a:t>1/6/2016</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smtClean="0"/>
              <a:t>Spring 2016</a:t>
            </a: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FB547B1F-557A-4312-BEF1-F85A5F219EB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9A19F222-2EA4-4BC5-A8C2-1F33074224A2}" type="datetime1">
              <a:rPr lang="en-US" smtClean="0"/>
              <a:t>1/6/2016</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smtClean="0"/>
              <a:t>Spring 2016</a:t>
            </a: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FE8FB914-509E-4E66-9F78-36A64C8AF32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fld id="{CCD671D0-2CA2-4E2D-AC28-5105186F01C3}" type="datetime1">
              <a:rPr lang="en-US" smtClean="0"/>
              <a:t>1/6/2016</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smtClean="0"/>
              <a:t>Spring 2016</a:t>
            </a: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3F5EEB96-A53E-4D2A-A7FC-EC72CF9B2D7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E44CFB-51B1-4FE8-80A3-5958748B1A3A}"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0FED6-862E-480E-85D5-0EDCC967EF11}" type="slidenum">
              <a:rPr lang="en-US" smtClean="0"/>
              <a:t>‹#›</a:t>
            </a:fld>
            <a:endParaRPr lang="en-US"/>
          </a:p>
        </p:txBody>
      </p:sp>
    </p:spTree>
    <p:extLst>
      <p:ext uri="{BB962C8B-B14F-4D97-AF65-F5344CB8AC3E}">
        <p14:creationId xmlns:p14="http://schemas.microsoft.com/office/powerpoint/2010/main" val="2231931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44CFB-51B1-4FE8-80A3-5958748B1A3A}"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0FED6-862E-480E-85D5-0EDCC967EF11}" type="slidenum">
              <a:rPr lang="en-US" smtClean="0"/>
              <a:t>‹#›</a:t>
            </a:fld>
            <a:endParaRPr lang="en-US"/>
          </a:p>
        </p:txBody>
      </p:sp>
    </p:spTree>
    <p:extLst>
      <p:ext uri="{BB962C8B-B14F-4D97-AF65-F5344CB8AC3E}">
        <p14:creationId xmlns:p14="http://schemas.microsoft.com/office/powerpoint/2010/main" val="1670419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E44CFB-51B1-4FE8-80A3-5958748B1A3A}"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0FED6-862E-480E-85D5-0EDCC967EF11}" type="slidenum">
              <a:rPr lang="en-US" smtClean="0"/>
              <a:t>‹#›</a:t>
            </a:fld>
            <a:endParaRPr lang="en-US"/>
          </a:p>
        </p:txBody>
      </p:sp>
    </p:spTree>
    <p:extLst>
      <p:ext uri="{BB962C8B-B14F-4D97-AF65-F5344CB8AC3E}">
        <p14:creationId xmlns:p14="http://schemas.microsoft.com/office/powerpoint/2010/main" val="113172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E44CFB-51B1-4FE8-80A3-5958748B1A3A}" type="datetimeFigureOut">
              <a:rPr lang="en-US" smtClean="0"/>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0FED6-862E-480E-85D5-0EDCC967EF11}" type="slidenum">
              <a:rPr lang="en-US" smtClean="0"/>
              <a:t>‹#›</a:t>
            </a:fld>
            <a:endParaRPr lang="en-US"/>
          </a:p>
        </p:txBody>
      </p:sp>
    </p:spTree>
    <p:extLst>
      <p:ext uri="{BB962C8B-B14F-4D97-AF65-F5344CB8AC3E}">
        <p14:creationId xmlns:p14="http://schemas.microsoft.com/office/powerpoint/2010/main" val="131045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E44CFB-51B1-4FE8-80A3-5958748B1A3A}" type="datetimeFigureOut">
              <a:rPr lang="en-US" smtClean="0"/>
              <a:t>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0FED6-862E-480E-85D5-0EDCC967EF11}" type="slidenum">
              <a:rPr lang="en-US" smtClean="0"/>
              <a:t>‹#›</a:t>
            </a:fld>
            <a:endParaRPr lang="en-US"/>
          </a:p>
        </p:txBody>
      </p:sp>
    </p:spTree>
    <p:extLst>
      <p:ext uri="{BB962C8B-B14F-4D97-AF65-F5344CB8AC3E}">
        <p14:creationId xmlns:p14="http://schemas.microsoft.com/office/powerpoint/2010/main" val="3033997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E44CFB-51B1-4FE8-80A3-5958748B1A3A}" type="datetimeFigureOut">
              <a:rPr lang="en-US" smtClean="0"/>
              <a:t>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0FED6-862E-480E-85D5-0EDCC967EF11}" type="slidenum">
              <a:rPr lang="en-US" smtClean="0"/>
              <a:t>‹#›</a:t>
            </a:fld>
            <a:endParaRPr lang="en-US"/>
          </a:p>
        </p:txBody>
      </p:sp>
    </p:spTree>
    <p:extLst>
      <p:ext uri="{BB962C8B-B14F-4D97-AF65-F5344CB8AC3E}">
        <p14:creationId xmlns:p14="http://schemas.microsoft.com/office/powerpoint/2010/main" val="1627552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44CFB-51B1-4FE8-80A3-5958748B1A3A}" type="datetimeFigureOut">
              <a:rPr lang="en-US" smtClean="0"/>
              <a:t>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0FED6-862E-480E-85D5-0EDCC967EF11}" type="slidenum">
              <a:rPr lang="en-US" smtClean="0"/>
              <a:t>‹#›</a:t>
            </a:fld>
            <a:endParaRPr lang="en-US"/>
          </a:p>
        </p:txBody>
      </p:sp>
    </p:spTree>
    <p:extLst>
      <p:ext uri="{BB962C8B-B14F-4D97-AF65-F5344CB8AC3E}">
        <p14:creationId xmlns:p14="http://schemas.microsoft.com/office/powerpoint/2010/main" val="372463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92A24554-D051-4070-BA6B-E66DAB9DE138}" type="datetime1">
              <a:rPr lang="en-US" smtClean="0"/>
              <a:t>1/6/2016</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smtClean="0"/>
              <a:t>Spring 2016</a:t>
            </a: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510DDE08-ED00-4413-AC38-7BE40D77FA9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44CFB-51B1-4FE8-80A3-5958748B1A3A}" type="datetimeFigureOut">
              <a:rPr lang="en-US" smtClean="0"/>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0FED6-862E-480E-85D5-0EDCC967EF11}" type="slidenum">
              <a:rPr lang="en-US" smtClean="0"/>
              <a:t>‹#›</a:t>
            </a:fld>
            <a:endParaRPr lang="en-US"/>
          </a:p>
        </p:txBody>
      </p:sp>
    </p:spTree>
    <p:extLst>
      <p:ext uri="{BB962C8B-B14F-4D97-AF65-F5344CB8AC3E}">
        <p14:creationId xmlns:p14="http://schemas.microsoft.com/office/powerpoint/2010/main" val="40107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44CFB-51B1-4FE8-80A3-5958748B1A3A}" type="datetimeFigureOut">
              <a:rPr lang="en-US" smtClean="0"/>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0FED6-862E-480E-85D5-0EDCC967EF11}" type="slidenum">
              <a:rPr lang="en-US" smtClean="0"/>
              <a:t>‹#›</a:t>
            </a:fld>
            <a:endParaRPr lang="en-US"/>
          </a:p>
        </p:txBody>
      </p:sp>
    </p:spTree>
    <p:extLst>
      <p:ext uri="{BB962C8B-B14F-4D97-AF65-F5344CB8AC3E}">
        <p14:creationId xmlns:p14="http://schemas.microsoft.com/office/powerpoint/2010/main" val="3399317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44CFB-51B1-4FE8-80A3-5958748B1A3A}"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0FED6-862E-480E-85D5-0EDCC967EF11}" type="slidenum">
              <a:rPr lang="en-US" smtClean="0"/>
              <a:t>‹#›</a:t>
            </a:fld>
            <a:endParaRPr lang="en-US"/>
          </a:p>
        </p:txBody>
      </p:sp>
    </p:spTree>
    <p:extLst>
      <p:ext uri="{BB962C8B-B14F-4D97-AF65-F5344CB8AC3E}">
        <p14:creationId xmlns:p14="http://schemas.microsoft.com/office/powerpoint/2010/main" val="4263755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44CFB-51B1-4FE8-80A3-5958748B1A3A}"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0FED6-862E-480E-85D5-0EDCC967EF11}" type="slidenum">
              <a:rPr lang="en-US" smtClean="0"/>
              <a:t>‹#›</a:t>
            </a:fld>
            <a:endParaRPr lang="en-US"/>
          </a:p>
        </p:txBody>
      </p:sp>
    </p:spTree>
    <p:extLst>
      <p:ext uri="{BB962C8B-B14F-4D97-AF65-F5344CB8AC3E}">
        <p14:creationId xmlns:p14="http://schemas.microsoft.com/office/powerpoint/2010/main" val="98016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5F7800-A913-4137-8F2B-80146D64D49B}" type="datetime1">
              <a:rPr lang="en-US" smtClean="0"/>
              <a:t>1/6/2016</a:t>
            </a:fld>
            <a:endParaRPr lang="en-US"/>
          </a:p>
        </p:txBody>
      </p:sp>
      <p:sp>
        <p:nvSpPr>
          <p:cNvPr id="5" name="Footer Placeholder 4"/>
          <p:cNvSpPr>
            <a:spLocks noGrp="1"/>
          </p:cNvSpPr>
          <p:nvPr>
            <p:ph type="ftr" sz="quarter" idx="11"/>
          </p:nvPr>
        </p:nvSpPr>
        <p:spPr/>
        <p:txBody>
          <a:bodyPr/>
          <a:lstStyle/>
          <a:p>
            <a:r>
              <a:rPr lang="en-US" dirty="0" smtClean="0"/>
              <a:t>Spring 2016</a:t>
            </a:r>
            <a:endParaRPr lang="en-US" dirty="0"/>
          </a:p>
        </p:txBody>
      </p:sp>
      <p:sp>
        <p:nvSpPr>
          <p:cNvPr id="6" name="Slide Number Placeholder 5"/>
          <p:cNvSpPr>
            <a:spLocks noGrp="1"/>
          </p:cNvSpPr>
          <p:nvPr>
            <p:ph type="sldNum" sz="quarter" idx="12"/>
          </p:nvPr>
        </p:nvSpPr>
        <p:spPr/>
        <p:txBody>
          <a:bodyPr/>
          <a:lstStyle/>
          <a:p>
            <a:fld id="{036D2C9B-1B46-4D39-A544-5B1BC761A58C}"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B55198-10C8-4690-BC26-890EB47BE3A9}" type="datetime1">
              <a:rPr lang="en-US" smtClean="0"/>
              <a:t>1/6/2016</a:t>
            </a:fld>
            <a:endParaRPr lang="en-US"/>
          </a:p>
        </p:txBody>
      </p:sp>
      <p:sp>
        <p:nvSpPr>
          <p:cNvPr id="5" name="Footer Placeholder 4"/>
          <p:cNvSpPr>
            <a:spLocks noGrp="1"/>
          </p:cNvSpPr>
          <p:nvPr>
            <p:ph type="ftr" sz="quarter" idx="11"/>
          </p:nvPr>
        </p:nvSpPr>
        <p:spPr/>
        <p:txBody>
          <a:bodyPr/>
          <a:lstStyle/>
          <a:p>
            <a:r>
              <a:rPr lang="en-US" dirty="0" smtClean="0"/>
              <a:t>Spring 2016</a:t>
            </a:r>
            <a:endParaRPr lang="en-US" dirty="0"/>
          </a:p>
        </p:txBody>
      </p:sp>
      <p:sp>
        <p:nvSpPr>
          <p:cNvPr id="6" name="Slide Number Placeholder 5"/>
          <p:cNvSpPr>
            <a:spLocks noGrp="1"/>
          </p:cNvSpPr>
          <p:nvPr>
            <p:ph type="sldNum" sz="quarter" idx="12"/>
          </p:nvPr>
        </p:nvSpPr>
        <p:spPr/>
        <p:txBody>
          <a:bodyPr/>
          <a:lstStyle/>
          <a:p>
            <a:fld id="{036D2C9B-1B46-4D39-A544-5B1BC761A58C}"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744E38-537E-4294-976B-4A2974A67FDE}" type="datetime1">
              <a:rPr lang="en-US" smtClean="0"/>
              <a:t>1/6/2016</a:t>
            </a:fld>
            <a:endParaRPr lang="en-US"/>
          </a:p>
        </p:txBody>
      </p:sp>
      <p:sp>
        <p:nvSpPr>
          <p:cNvPr id="5" name="Footer Placeholder 4"/>
          <p:cNvSpPr>
            <a:spLocks noGrp="1"/>
          </p:cNvSpPr>
          <p:nvPr>
            <p:ph type="ftr" sz="quarter" idx="11"/>
          </p:nvPr>
        </p:nvSpPr>
        <p:spPr/>
        <p:txBody>
          <a:bodyPr/>
          <a:lstStyle/>
          <a:p>
            <a:r>
              <a:rPr lang="en-US" dirty="0" smtClean="0"/>
              <a:t>Spring 2016</a:t>
            </a:r>
            <a:endParaRPr lang="en-US" dirty="0"/>
          </a:p>
        </p:txBody>
      </p:sp>
      <p:sp>
        <p:nvSpPr>
          <p:cNvPr id="6" name="Slide Number Placeholder 5"/>
          <p:cNvSpPr>
            <a:spLocks noGrp="1"/>
          </p:cNvSpPr>
          <p:nvPr>
            <p:ph type="sldNum" sz="quarter" idx="12"/>
          </p:nvPr>
        </p:nvSpPr>
        <p:spPr/>
        <p:txBody>
          <a:bodyPr/>
          <a:lstStyle/>
          <a:p>
            <a:fld id="{036D2C9B-1B46-4D39-A544-5B1BC761A58C}"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95DCCE-9788-4C16-B517-ADDD86B0CBBE}" type="datetime1">
              <a:rPr lang="en-US" smtClean="0"/>
              <a:t>1/6/2016</a:t>
            </a:fld>
            <a:endParaRPr lang="en-US"/>
          </a:p>
        </p:txBody>
      </p:sp>
      <p:sp>
        <p:nvSpPr>
          <p:cNvPr id="6" name="Footer Placeholder 5"/>
          <p:cNvSpPr>
            <a:spLocks noGrp="1"/>
          </p:cNvSpPr>
          <p:nvPr>
            <p:ph type="ftr" sz="quarter" idx="11"/>
          </p:nvPr>
        </p:nvSpPr>
        <p:spPr/>
        <p:txBody>
          <a:bodyPr/>
          <a:lstStyle/>
          <a:p>
            <a:r>
              <a:rPr lang="en-US" dirty="0" smtClean="0"/>
              <a:t>Spring 2016</a:t>
            </a:r>
            <a:endParaRPr lang="en-US" dirty="0"/>
          </a:p>
        </p:txBody>
      </p:sp>
      <p:sp>
        <p:nvSpPr>
          <p:cNvPr id="7" name="Slide Number Placeholder 6"/>
          <p:cNvSpPr>
            <a:spLocks noGrp="1"/>
          </p:cNvSpPr>
          <p:nvPr>
            <p:ph type="sldNum" sz="quarter" idx="12"/>
          </p:nvPr>
        </p:nvSpPr>
        <p:spPr/>
        <p:txBody>
          <a:bodyPr/>
          <a:lstStyle/>
          <a:p>
            <a:fld id="{036D2C9B-1B46-4D39-A544-5B1BC761A58C}"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E61235-9F39-4E94-BF5E-71D50DA873D5}" type="datetime1">
              <a:rPr lang="en-US" smtClean="0"/>
              <a:t>1/6/2016</a:t>
            </a:fld>
            <a:endParaRPr lang="en-US"/>
          </a:p>
        </p:txBody>
      </p:sp>
      <p:sp>
        <p:nvSpPr>
          <p:cNvPr id="8" name="Footer Placeholder 7"/>
          <p:cNvSpPr>
            <a:spLocks noGrp="1"/>
          </p:cNvSpPr>
          <p:nvPr>
            <p:ph type="ftr" sz="quarter" idx="11"/>
          </p:nvPr>
        </p:nvSpPr>
        <p:spPr/>
        <p:txBody>
          <a:bodyPr/>
          <a:lstStyle/>
          <a:p>
            <a:r>
              <a:rPr lang="en-US" dirty="0" smtClean="0"/>
              <a:t>Spring 2016</a:t>
            </a:r>
            <a:endParaRPr lang="en-US" dirty="0"/>
          </a:p>
        </p:txBody>
      </p:sp>
      <p:sp>
        <p:nvSpPr>
          <p:cNvPr id="9" name="Slide Number Placeholder 8"/>
          <p:cNvSpPr>
            <a:spLocks noGrp="1"/>
          </p:cNvSpPr>
          <p:nvPr>
            <p:ph type="sldNum" sz="quarter" idx="12"/>
          </p:nvPr>
        </p:nvSpPr>
        <p:spPr/>
        <p:txBody>
          <a:bodyPr/>
          <a:lstStyle/>
          <a:p>
            <a:fld id="{036D2C9B-1B46-4D39-A544-5B1BC761A58C}"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813FFA-A159-484C-9256-FFB746DE7304}" type="datetime1">
              <a:rPr lang="en-US" smtClean="0"/>
              <a:t>1/6/2016</a:t>
            </a:fld>
            <a:endParaRPr lang="en-US"/>
          </a:p>
        </p:txBody>
      </p:sp>
      <p:sp>
        <p:nvSpPr>
          <p:cNvPr id="4" name="Footer Placeholder 3"/>
          <p:cNvSpPr>
            <a:spLocks noGrp="1"/>
          </p:cNvSpPr>
          <p:nvPr>
            <p:ph type="ftr" sz="quarter" idx="11"/>
          </p:nvPr>
        </p:nvSpPr>
        <p:spPr/>
        <p:txBody>
          <a:bodyPr/>
          <a:lstStyle/>
          <a:p>
            <a:r>
              <a:rPr lang="en-US" dirty="0" smtClean="0"/>
              <a:t>Spring 2016</a:t>
            </a:r>
            <a:endParaRPr lang="en-US" dirty="0"/>
          </a:p>
        </p:txBody>
      </p:sp>
      <p:sp>
        <p:nvSpPr>
          <p:cNvPr id="5" name="Slide Number Placeholder 4"/>
          <p:cNvSpPr>
            <a:spLocks noGrp="1"/>
          </p:cNvSpPr>
          <p:nvPr>
            <p:ph type="sldNum" sz="quarter" idx="12"/>
          </p:nvPr>
        </p:nvSpPr>
        <p:spPr/>
        <p:txBody>
          <a:bodyPr/>
          <a:lstStyle/>
          <a:p>
            <a:fld id="{036D2C9B-1B46-4D39-A544-5B1BC761A5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38D48BE1-DEFE-4E82-A6D9-245743D04043}" type="datetime1">
              <a:rPr lang="en-US" smtClean="0"/>
              <a:t>1/6/2016</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smtClean="0"/>
              <a:t>Spring 2016</a:t>
            </a: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735874BD-D8DB-4AEF-A3FC-93FDF4AEAD7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87DD-943F-4284-9953-FF57185A94C2}" type="datetime1">
              <a:rPr lang="en-US" smtClean="0"/>
              <a:t>1/6/2016</a:t>
            </a:fld>
            <a:endParaRPr lang="en-US"/>
          </a:p>
        </p:txBody>
      </p:sp>
      <p:sp>
        <p:nvSpPr>
          <p:cNvPr id="3" name="Footer Placeholder 2"/>
          <p:cNvSpPr>
            <a:spLocks noGrp="1"/>
          </p:cNvSpPr>
          <p:nvPr>
            <p:ph type="ftr" sz="quarter" idx="11"/>
          </p:nvPr>
        </p:nvSpPr>
        <p:spPr/>
        <p:txBody>
          <a:bodyPr/>
          <a:lstStyle/>
          <a:p>
            <a:r>
              <a:rPr lang="en-US" dirty="0" smtClean="0"/>
              <a:t>Spring 2016</a:t>
            </a:r>
            <a:endParaRPr lang="en-US" dirty="0"/>
          </a:p>
        </p:txBody>
      </p:sp>
      <p:sp>
        <p:nvSpPr>
          <p:cNvPr id="4" name="Slide Number Placeholder 3"/>
          <p:cNvSpPr>
            <a:spLocks noGrp="1"/>
          </p:cNvSpPr>
          <p:nvPr>
            <p:ph type="sldNum" sz="quarter" idx="12"/>
          </p:nvPr>
        </p:nvSpPr>
        <p:spPr/>
        <p:txBody>
          <a:bodyPr/>
          <a:lstStyle/>
          <a:p>
            <a:fld id="{036D2C9B-1B46-4D39-A544-5B1BC761A58C}"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415C5-E77F-46EB-800C-816732AE2096}" type="datetime1">
              <a:rPr lang="en-US" smtClean="0"/>
              <a:t>1/6/2016</a:t>
            </a:fld>
            <a:endParaRPr lang="en-US"/>
          </a:p>
        </p:txBody>
      </p:sp>
      <p:sp>
        <p:nvSpPr>
          <p:cNvPr id="6" name="Footer Placeholder 5"/>
          <p:cNvSpPr>
            <a:spLocks noGrp="1"/>
          </p:cNvSpPr>
          <p:nvPr>
            <p:ph type="ftr" sz="quarter" idx="11"/>
          </p:nvPr>
        </p:nvSpPr>
        <p:spPr/>
        <p:txBody>
          <a:bodyPr/>
          <a:lstStyle/>
          <a:p>
            <a:r>
              <a:rPr lang="en-US" dirty="0" smtClean="0"/>
              <a:t>Spring 2016</a:t>
            </a:r>
            <a:endParaRPr lang="en-US" dirty="0"/>
          </a:p>
        </p:txBody>
      </p:sp>
      <p:sp>
        <p:nvSpPr>
          <p:cNvPr id="7" name="Slide Number Placeholder 6"/>
          <p:cNvSpPr>
            <a:spLocks noGrp="1"/>
          </p:cNvSpPr>
          <p:nvPr>
            <p:ph type="sldNum" sz="quarter" idx="12"/>
          </p:nvPr>
        </p:nvSpPr>
        <p:spPr/>
        <p:txBody>
          <a:bodyPr/>
          <a:lstStyle/>
          <a:p>
            <a:fld id="{036D2C9B-1B46-4D39-A544-5B1BC761A58C}"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DDC30-5FD5-400B-8B63-AA48D33AF76F}" type="datetime1">
              <a:rPr lang="en-US" smtClean="0"/>
              <a:t>1/6/2016</a:t>
            </a:fld>
            <a:endParaRPr lang="en-US"/>
          </a:p>
        </p:txBody>
      </p:sp>
      <p:sp>
        <p:nvSpPr>
          <p:cNvPr id="6" name="Footer Placeholder 5"/>
          <p:cNvSpPr>
            <a:spLocks noGrp="1"/>
          </p:cNvSpPr>
          <p:nvPr>
            <p:ph type="ftr" sz="quarter" idx="11"/>
          </p:nvPr>
        </p:nvSpPr>
        <p:spPr/>
        <p:txBody>
          <a:bodyPr/>
          <a:lstStyle/>
          <a:p>
            <a:r>
              <a:rPr lang="en-US" dirty="0" smtClean="0"/>
              <a:t>Spring 2016</a:t>
            </a:r>
            <a:endParaRPr lang="en-US" dirty="0"/>
          </a:p>
        </p:txBody>
      </p:sp>
      <p:sp>
        <p:nvSpPr>
          <p:cNvPr id="7" name="Slide Number Placeholder 6"/>
          <p:cNvSpPr>
            <a:spLocks noGrp="1"/>
          </p:cNvSpPr>
          <p:nvPr>
            <p:ph type="sldNum" sz="quarter" idx="12"/>
          </p:nvPr>
        </p:nvSpPr>
        <p:spPr/>
        <p:txBody>
          <a:bodyPr/>
          <a:lstStyle/>
          <a:p>
            <a:fld id="{036D2C9B-1B46-4D39-A544-5B1BC761A58C}"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B29D8D-9287-44E2-8615-663345B66671}" type="datetime1">
              <a:rPr lang="en-US" smtClean="0"/>
              <a:t>1/6/2016</a:t>
            </a:fld>
            <a:endParaRPr lang="en-US"/>
          </a:p>
        </p:txBody>
      </p:sp>
      <p:sp>
        <p:nvSpPr>
          <p:cNvPr id="5" name="Footer Placeholder 4"/>
          <p:cNvSpPr>
            <a:spLocks noGrp="1"/>
          </p:cNvSpPr>
          <p:nvPr>
            <p:ph type="ftr" sz="quarter" idx="11"/>
          </p:nvPr>
        </p:nvSpPr>
        <p:spPr/>
        <p:txBody>
          <a:bodyPr/>
          <a:lstStyle/>
          <a:p>
            <a:r>
              <a:rPr lang="en-US" dirty="0" smtClean="0"/>
              <a:t>Spring 2016</a:t>
            </a:r>
            <a:endParaRPr lang="en-US" dirty="0"/>
          </a:p>
        </p:txBody>
      </p:sp>
      <p:sp>
        <p:nvSpPr>
          <p:cNvPr id="6" name="Slide Number Placeholder 5"/>
          <p:cNvSpPr>
            <a:spLocks noGrp="1"/>
          </p:cNvSpPr>
          <p:nvPr>
            <p:ph type="sldNum" sz="quarter" idx="12"/>
          </p:nvPr>
        </p:nvSpPr>
        <p:spPr/>
        <p:txBody>
          <a:bodyPr/>
          <a:lstStyle/>
          <a:p>
            <a:fld id="{036D2C9B-1B46-4D39-A544-5B1BC761A58C}"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2E5995-008D-4674-8EA4-E046819189A5}" type="datetime1">
              <a:rPr lang="en-US" smtClean="0"/>
              <a:t>1/6/2016</a:t>
            </a:fld>
            <a:endParaRPr lang="en-US"/>
          </a:p>
        </p:txBody>
      </p:sp>
      <p:sp>
        <p:nvSpPr>
          <p:cNvPr id="5" name="Footer Placeholder 4"/>
          <p:cNvSpPr>
            <a:spLocks noGrp="1"/>
          </p:cNvSpPr>
          <p:nvPr>
            <p:ph type="ftr" sz="quarter" idx="11"/>
          </p:nvPr>
        </p:nvSpPr>
        <p:spPr/>
        <p:txBody>
          <a:bodyPr/>
          <a:lstStyle/>
          <a:p>
            <a:r>
              <a:rPr lang="en-US" dirty="0" smtClean="0"/>
              <a:t>Spring 2016</a:t>
            </a:r>
            <a:endParaRPr lang="en-US" dirty="0"/>
          </a:p>
        </p:txBody>
      </p:sp>
      <p:sp>
        <p:nvSpPr>
          <p:cNvPr id="6" name="Slide Number Placeholder 5"/>
          <p:cNvSpPr>
            <a:spLocks noGrp="1"/>
          </p:cNvSpPr>
          <p:nvPr>
            <p:ph type="sldNum" sz="quarter" idx="12"/>
          </p:nvPr>
        </p:nvSpPr>
        <p:spPr/>
        <p:txBody>
          <a:bodyPr/>
          <a:lstStyle/>
          <a:p>
            <a:fld id="{036D2C9B-1B46-4D39-A544-5B1BC761A5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fld id="{B35F9C2C-75C4-4EE0-A4CA-B7A5B7D187F4}" type="datetime1">
              <a:rPr lang="en-US" smtClean="0"/>
              <a:t>1/6/2016</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smtClean="0"/>
              <a:t>Spring 2016</a:t>
            </a: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68D8AB22-5343-44C5-A2EB-63866BD6785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fld id="{42F41D42-F0AB-4B67-988C-B7AD89714FE8}" type="datetime1">
              <a:rPr lang="en-US" smtClean="0"/>
              <a:t>1/6/2016</a:t>
            </a:fld>
            <a:endParaRPr lang="en-US"/>
          </a:p>
        </p:txBody>
      </p:sp>
      <p:sp>
        <p:nvSpPr>
          <p:cNvPr id="8" name="Rectangle 12"/>
          <p:cNvSpPr>
            <a:spLocks noGrp="1" noChangeArrowheads="1"/>
          </p:cNvSpPr>
          <p:nvPr>
            <p:ph type="ftr" sz="quarter" idx="11"/>
          </p:nvPr>
        </p:nvSpPr>
        <p:spPr>
          <a:ln/>
        </p:spPr>
        <p:txBody>
          <a:bodyPr/>
          <a:lstStyle>
            <a:lvl1pPr>
              <a:defRPr/>
            </a:lvl1pPr>
          </a:lstStyle>
          <a:p>
            <a:pPr>
              <a:defRPr/>
            </a:pPr>
            <a:r>
              <a:rPr lang="en-US" dirty="0" smtClean="0"/>
              <a:t>Spring 2016</a:t>
            </a:r>
            <a:endParaRPr lang="en-US" dirty="0"/>
          </a:p>
        </p:txBody>
      </p:sp>
      <p:sp>
        <p:nvSpPr>
          <p:cNvPr id="9" name="Rectangle 13"/>
          <p:cNvSpPr>
            <a:spLocks noGrp="1" noChangeArrowheads="1"/>
          </p:cNvSpPr>
          <p:nvPr>
            <p:ph type="sldNum" sz="quarter" idx="12"/>
          </p:nvPr>
        </p:nvSpPr>
        <p:spPr>
          <a:ln/>
        </p:spPr>
        <p:txBody>
          <a:bodyPr/>
          <a:lstStyle>
            <a:lvl1pPr>
              <a:defRPr/>
            </a:lvl1pPr>
          </a:lstStyle>
          <a:p>
            <a:pPr>
              <a:defRPr/>
            </a:pPr>
            <a:fld id="{87DF7778-91E4-4C16-940E-A731330F2E5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fld id="{6D48C244-9772-42DE-A3AB-3F5FBDD5FBF5}" type="datetime1">
              <a:rPr lang="en-US" smtClean="0"/>
              <a:t>1/6/2016</a:t>
            </a:fld>
            <a:endParaRPr lang="en-US"/>
          </a:p>
        </p:txBody>
      </p:sp>
      <p:sp>
        <p:nvSpPr>
          <p:cNvPr id="4" name="Rectangle 12"/>
          <p:cNvSpPr>
            <a:spLocks noGrp="1" noChangeArrowheads="1"/>
          </p:cNvSpPr>
          <p:nvPr>
            <p:ph type="ftr" sz="quarter" idx="11"/>
          </p:nvPr>
        </p:nvSpPr>
        <p:spPr>
          <a:ln/>
        </p:spPr>
        <p:txBody>
          <a:bodyPr/>
          <a:lstStyle>
            <a:lvl1pPr>
              <a:defRPr/>
            </a:lvl1pPr>
          </a:lstStyle>
          <a:p>
            <a:pPr>
              <a:defRPr/>
            </a:pPr>
            <a:r>
              <a:rPr lang="en-US" dirty="0" smtClean="0"/>
              <a:t>Spring 2016</a:t>
            </a:r>
            <a:endParaRPr lang="en-US" dirty="0"/>
          </a:p>
        </p:txBody>
      </p:sp>
      <p:sp>
        <p:nvSpPr>
          <p:cNvPr id="5" name="Rectangle 13"/>
          <p:cNvSpPr>
            <a:spLocks noGrp="1" noChangeArrowheads="1"/>
          </p:cNvSpPr>
          <p:nvPr>
            <p:ph type="sldNum" sz="quarter" idx="12"/>
          </p:nvPr>
        </p:nvSpPr>
        <p:spPr>
          <a:ln/>
        </p:spPr>
        <p:txBody>
          <a:bodyPr/>
          <a:lstStyle>
            <a:lvl1pPr>
              <a:defRPr/>
            </a:lvl1pPr>
          </a:lstStyle>
          <a:p>
            <a:pPr>
              <a:defRPr/>
            </a:pPr>
            <a:fld id="{52272A41-B9E9-4010-9608-99C6D67C98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r>
              <a:rPr lang="en-US" dirty="0" smtClean="0"/>
              <a:t>rev: 12/23/2015</a:t>
            </a:r>
            <a:endParaRPr lang="en-US" dirty="0"/>
          </a:p>
        </p:txBody>
      </p:sp>
      <p:sp>
        <p:nvSpPr>
          <p:cNvPr id="3" name="Rectangle 12"/>
          <p:cNvSpPr>
            <a:spLocks noGrp="1" noChangeArrowheads="1"/>
          </p:cNvSpPr>
          <p:nvPr>
            <p:ph type="ftr" sz="quarter" idx="11"/>
          </p:nvPr>
        </p:nvSpPr>
        <p:spPr>
          <a:ln/>
        </p:spPr>
        <p:txBody>
          <a:bodyPr/>
          <a:lstStyle>
            <a:lvl1pPr>
              <a:defRPr/>
            </a:lvl1pPr>
          </a:lstStyle>
          <a:p>
            <a:pPr>
              <a:defRPr/>
            </a:pPr>
            <a:r>
              <a:rPr lang="en-US" dirty="0" smtClean="0"/>
              <a:t>Spring 2016</a:t>
            </a:r>
            <a:endParaRPr lang="en-US" dirty="0"/>
          </a:p>
        </p:txBody>
      </p:sp>
      <p:sp>
        <p:nvSpPr>
          <p:cNvPr id="4" name="Rectangle 13"/>
          <p:cNvSpPr>
            <a:spLocks noGrp="1" noChangeArrowheads="1"/>
          </p:cNvSpPr>
          <p:nvPr>
            <p:ph type="sldNum" sz="quarter" idx="12"/>
          </p:nvPr>
        </p:nvSpPr>
        <p:spPr>
          <a:ln/>
        </p:spPr>
        <p:txBody>
          <a:bodyPr/>
          <a:lstStyle>
            <a:lvl1pPr>
              <a:defRPr/>
            </a:lvl1pPr>
          </a:lstStyle>
          <a:p>
            <a:pPr>
              <a:defRPr/>
            </a:pPr>
            <a:fld id="{7F6777E0-E399-493E-94E6-E7DE4948BC4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82AC6ACC-63AC-499A-9ECE-33F620ABA4AC}" type="datetime1">
              <a:rPr lang="en-US" smtClean="0"/>
              <a:t>1/6/2016</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smtClean="0"/>
              <a:t>Spring 2016</a:t>
            </a: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C4E79241-45BA-4EA3-AA36-AD2B0F7C11D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5B1056B6-D250-4A47-A9E8-D8E73C3F3DDF}" type="datetime1">
              <a:rPr lang="en-US" smtClean="0"/>
              <a:t>1/6/2016</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smtClean="0"/>
              <a:t>Spring 2016</a:t>
            </a: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7930AFD2-D8BB-4B53-A137-72F22E3879D4}"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eaLnBrk="1" hangingPunct="1">
              <a:defRPr/>
            </a:pPr>
            <a:endParaRPr kumimoji="1" lang="en-US" sz="2400"/>
          </a:p>
        </p:txBody>
      </p:sp>
      <p:sp>
        <p:nvSpPr>
          <p:cNvPr id="2969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p>
        </p:txBody>
      </p:sp>
      <p:sp>
        <p:nvSpPr>
          <p:cNvPr id="2970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eaLnBrk="1" hangingPunct="1">
              <a:defRPr/>
            </a:pPr>
            <a:endParaRPr kumimoji="1" lang="en-US" sz="2400"/>
          </a:p>
        </p:txBody>
      </p:sp>
      <p:sp>
        <p:nvSpPr>
          <p:cNvPr id="2970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p>
        </p:txBody>
      </p:sp>
      <p:sp>
        <p:nvSpPr>
          <p:cNvPr id="2970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defRPr/>
            </a:pPr>
            <a:endParaRPr kumimoji="1" lang="en-US" sz="2400"/>
          </a:p>
        </p:txBody>
      </p:sp>
      <p:sp>
        <p:nvSpPr>
          <p:cNvPr id="2970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eaLnBrk="1" hangingPunct="1">
              <a:defRPr/>
            </a:pPr>
            <a:endParaRPr kumimoji="1" lang="en-US" sz="2400"/>
          </a:p>
        </p:txBody>
      </p:sp>
      <p:sp>
        <p:nvSpPr>
          <p:cNvPr id="2970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970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r>
              <a:rPr lang="en-US" dirty="0" smtClean="0"/>
              <a:t>rev. </a:t>
            </a:r>
            <a:fld id="{AD320EF3-38EE-4658-AF77-7B1E3A968749}" type="datetime1">
              <a:rPr lang="en-US" smtClean="0"/>
              <a:pPr>
                <a:defRPr/>
              </a:pPr>
              <a:t>1/6/2016</a:t>
            </a:fld>
            <a:endParaRPr lang="en-US" dirty="0"/>
          </a:p>
        </p:txBody>
      </p:sp>
      <p:sp>
        <p:nvSpPr>
          <p:cNvPr id="2970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r>
              <a:rPr lang="en-US" dirty="0" smtClean="0"/>
              <a:t>Spring 2016</a:t>
            </a:r>
            <a:endParaRPr lang="en-US" dirty="0"/>
          </a:p>
        </p:txBody>
      </p:sp>
      <p:sp>
        <p:nvSpPr>
          <p:cNvPr id="2970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7ED0DE1A-4A1E-414B-9F9A-BB6FECA334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7"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timing>
    <p:tnLst>
      <p:par>
        <p:cTn id="1" dur="indefinite" restart="never" nodeType="tmRoot"/>
      </p:par>
    </p:tnLst>
  </p:timing>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44CFB-51B1-4FE8-80A3-5958748B1A3A}" type="datetimeFigureOut">
              <a:rPr lang="en-US" smtClean="0"/>
              <a:t>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0FED6-862E-480E-85D5-0EDCC967EF11}" type="slidenum">
              <a:rPr lang="en-US" smtClean="0"/>
              <a:t>‹#›</a:t>
            </a:fld>
            <a:endParaRPr lang="en-US"/>
          </a:p>
        </p:txBody>
      </p:sp>
    </p:spTree>
    <p:extLst>
      <p:ext uri="{BB962C8B-B14F-4D97-AF65-F5344CB8AC3E}">
        <p14:creationId xmlns:p14="http://schemas.microsoft.com/office/powerpoint/2010/main" val="2185751807"/>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ADF0E-EE47-4C54-B701-4DA59197CE8A}" type="datetime1">
              <a:rPr lang="en-US" smtClean="0"/>
              <a:t>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D2C9B-1B46-4D39-A544-5B1BC761A5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www.palomar.edu/INSTRUCTION/CourseMaxList.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palomar.edu/printservices/Comet%20Copy.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alomar.edu/printservices/Comet%20Copy.html" TargetMode="External"/><Relationship Id="rId2" Type="http://schemas.openxmlformats.org/officeDocument/2006/relationships/hyperlink" Target="http://www.palomar.edu/atrc/" TargetMode="External"/><Relationship Id="rId1" Type="http://schemas.openxmlformats.org/officeDocument/2006/relationships/slideLayout" Target="../slideLayouts/slideLayout2.xml"/><Relationship Id="rId5" Type="http://schemas.openxmlformats.org/officeDocument/2006/relationships/hyperlink" Target="mailto:http://www.palomar.edu/library/" TargetMode="External"/><Relationship Id="rId4" Type="http://schemas.openxmlformats.org/officeDocument/2006/relationships/hyperlink" Target="http://www.palomar.edu/library"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2.palomar.edu/pages/enrollmentservices/files/2015/10/2016-spring-finals-schedule.pdf" TargetMode="External"/><Relationship Id="rId2" Type="http://schemas.openxmlformats.org/officeDocument/2006/relationships/hyperlink" Target="http://www2.palomar.edu/pages/enrollmentservices/files/2015/03/Acad-Cal15-16.pdf" TargetMode="External"/><Relationship Id="rId1" Type="http://schemas.openxmlformats.org/officeDocument/2006/relationships/slideLayout" Target="../slideLayouts/slideLayout12.xml"/><Relationship Id="rId4" Type="http://schemas.openxmlformats.org/officeDocument/2006/relationships/hyperlink" Target="http://www2.palomar.edu/pages/enrollmentservices/important-dates-deadlines-spring-2016/"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2.palomar.edu/slo/" TargetMode="External"/><Relationship Id="rId2" Type="http://schemas.openxmlformats.org/officeDocument/2006/relationships/hyperlink" Target="http://www.curricunet.com/paloma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2.palomar.edu/pages/hr/files/2013/09/PT-Faculty-Voluntary-Office-Hours-Verification-10.2.152.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2.palomar.edu/slo/" TargetMode="External"/><Relationship Id="rId2" Type="http://schemas.openxmlformats.org/officeDocument/2006/relationships/hyperlink" Target="http://www2.palomar.edu/learningoutcomes/" TargetMode="External"/><Relationship Id="rId1" Type="http://schemas.openxmlformats.org/officeDocument/2006/relationships/slideLayout" Target="../slideLayouts/slideLayout2.xml"/><Relationship Id="rId4" Type="http://schemas.openxmlformats.org/officeDocument/2006/relationships/hyperlink" Target="http://www2.palomar.edu/pages/police/clery-act-right-to-kno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www2.palomar.edu/slo/"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2.palomar.edu/pages/lldivision/2015/12/23/tips-for-working-with-students-with-disabilities/" TargetMode="External"/><Relationship Id="rId2" Type="http://schemas.openxmlformats.org/officeDocument/2006/relationships/hyperlink" Target="http://www2.palomar.edu/dr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2.palomar.edu/tutoringservic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ail.palomar.edu/" TargetMode="External"/><Relationship Id="rId2" Type="http://schemas.openxmlformats.org/officeDocument/2006/relationships/hyperlink" Target="http://www.palomar.edu/" TargetMode="External"/><Relationship Id="rId1" Type="http://schemas.openxmlformats.org/officeDocument/2006/relationships/slideLayout" Target="../slideLayouts/slideLayout2.xml"/><Relationship Id="rId4" Type="http://schemas.openxmlformats.org/officeDocument/2006/relationships/hyperlink" Target="http://www.palomar.edu/pd/"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2.palomar.edu/pages/enrollmentservices/faculty-eservices-instructions/" TargetMode="External"/><Relationship Id="rId2" Type="http://schemas.openxmlformats.org/officeDocument/2006/relationships/hyperlink" Target="http://www2.palomar.edu/pages/enrollmentservices/eservices-instruction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2.palomar.edu/pages/enrollmentservices/important-dates-deadlines-spring-201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www.ed.gov/policy/gen/guid/fpco/ferpa/index.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palomar.edu/instruction/Front%20Desk/Overlap%20Approval%20Request%20Form%20rev%20effective%20Spring%202012.pdf" TargetMode="External"/><Relationship Id="rId2" Type="http://schemas.openxmlformats.org/officeDocument/2006/relationships/hyperlink" Target="http://www.palomar.edu/hr/Personnel/ptfaculty.ht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2.palomar.edu/pages/studentaffairs/incident-report-form/" TargetMode="External"/><Relationship Id="rId2" Type="http://schemas.openxmlformats.org/officeDocument/2006/relationships/hyperlink" Target="mailto:stitus@palomar.edu" TargetMode="External"/><Relationship Id="rId1" Type="http://schemas.openxmlformats.org/officeDocument/2006/relationships/slideLayout" Target="../slideLayouts/slideLayout2.xml"/><Relationship Id="rId5" Type="http://schemas.openxmlformats.org/officeDocument/2006/relationships/hyperlink" Target="http://www.palomar.edu/Instruction/Front%20Desk/Student%20Grade%20Dispute%20Formal%20Hearing%20Request%20Form.pdf" TargetMode="External"/><Relationship Id="rId4" Type="http://schemas.openxmlformats.org/officeDocument/2006/relationships/hyperlink" Target="https://www.palomar.edu/instruction/Front%20Desk/Student%20Grade%20Dispute%20Policy%20and%20Procedures.pdf"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mailto:stitus@palomar.ed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2.palomar.edu/pages/studentaffairs/home/student-discipline/"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tsilva@palomar.edu" TargetMode="External"/><Relationship Id="rId2" Type="http://schemas.openxmlformats.org/officeDocument/2006/relationships/hyperlink" Target="http://www2.palomar.edu/pages/hr/" TargetMode="External"/><Relationship Id="rId1" Type="http://schemas.openxmlformats.org/officeDocument/2006/relationships/slideLayout" Target="../slideLayouts/slideLayout2.xml"/><Relationship Id="rId4" Type="http://schemas.openxmlformats.org/officeDocument/2006/relationships/hyperlink" Target="mailto:cwinterle@palomar.edu"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p:spPr>
        <p:txBody>
          <a:bodyPr/>
          <a:lstStyle/>
          <a:p>
            <a:fld id="{E474342E-468C-4A40-97B9-0290BC0A448C}" type="datetime1">
              <a:rPr lang="en-US" smtClean="0"/>
              <a:t>1/6/2016</a:t>
            </a:fld>
            <a:endParaRPr lang="en-US" dirty="0" smtClean="0"/>
          </a:p>
          <a:p>
            <a:endParaRPr lang="en-US" dirty="0" smtClean="0"/>
          </a:p>
        </p:txBody>
      </p:sp>
      <p:sp>
        <p:nvSpPr>
          <p:cNvPr id="3075" name="Footer Placeholder 2"/>
          <p:cNvSpPr>
            <a:spLocks noGrp="1"/>
          </p:cNvSpPr>
          <p:nvPr>
            <p:ph type="ftr" sz="quarter" idx="11"/>
          </p:nvPr>
        </p:nvSpPr>
        <p:spPr>
          <a:noFill/>
        </p:spPr>
        <p:txBody>
          <a:bodyPr/>
          <a:lstStyle/>
          <a:p>
            <a:r>
              <a:rPr lang="en-US" dirty="0" smtClean="0"/>
              <a:t>Spring 2016</a:t>
            </a:r>
          </a:p>
        </p:txBody>
      </p:sp>
      <p:sp>
        <p:nvSpPr>
          <p:cNvPr id="3076" name="Slide Number Placeholder 3"/>
          <p:cNvSpPr>
            <a:spLocks noGrp="1"/>
          </p:cNvSpPr>
          <p:nvPr>
            <p:ph type="sldNum" sz="quarter" idx="12"/>
          </p:nvPr>
        </p:nvSpPr>
        <p:spPr>
          <a:noFill/>
        </p:spPr>
        <p:txBody>
          <a:bodyPr/>
          <a:lstStyle/>
          <a:p>
            <a:fld id="{A9C50280-6EE0-449B-8A18-AEE24769060B}" type="slidenum">
              <a:rPr lang="en-US" smtClean="0"/>
              <a:pPr/>
              <a:t>1</a:t>
            </a:fld>
            <a:endParaRPr lang="en-US" smtClean="0"/>
          </a:p>
        </p:txBody>
      </p:sp>
      <p:sp>
        <p:nvSpPr>
          <p:cNvPr id="3077" name="Text Box 5"/>
          <p:cNvSpPr txBox="1">
            <a:spLocks noChangeArrowheads="1"/>
          </p:cNvSpPr>
          <p:nvPr/>
        </p:nvSpPr>
        <p:spPr bwMode="auto">
          <a:xfrm>
            <a:off x="1752600" y="2514600"/>
            <a:ext cx="5943600" cy="2831544"/>
          </a:xfrm>
          <a:prstGeom prst="rect">
            <a:avLst/>
          </a:prstGeom>
          <a:noFill/>
          <a:ln w="9525">
            <a:noFill/>
            <a:miter lim="800000"/>
            <a:headEnd/>
            <a:tailEnd/>
          </a:ln>
        </p:spPr>
        <p:txBody>
          <a:bodyPr>
            <a:spAutoFit/>
          </a:bodyPr>
          <a:lstStyle/>
          <a:p>
            <a:pPr algn="ctr" eaLnBrk="1" hangingPunct="1">
              <a:spcBef>
                <a:spcPct val="50000"/>
              </a:spcBef>
            </a:pPr>
            <a:r>
              <a:rPr lang="en-US" dirty="0">
                <a:latin typeface="Arial" charset="0"/>
              </a:rPr>
              <a:t/>
            </a:r>
            <a:br>
              <a:rPr lang="en-US" dirty="0">
                <a:latin typeface="Arial" charset="0"/>
              </a:rPr>
            </a:br>
            <a:r>
              <a:rPr lang="en-US" sz="4000" dirty="0" smtClean="0">
                <a:solidFill>
                  <a:srgbClr val="333399"/>
                </a:solidFill>
                <a:latin typeface="+mj-lt"/>
              </a:rPr>
              <a:t>Welcome </a:t>
            </a:r>
            <a:br>
              <a:rPr lang="en-US" sz="4000" dirty="0" smtClean="0">
                <a:solidFill>
                  <a:srgbClr val="333399"/>
                </a:solidFill>
                <a:latin typeface="+mj-lt"/>
              </a:rPr>
            </a:br>
            <a:r>
              <a:rPr lang="en-US" sz="4000" dirty="0" smtClean="0">
                <a:solidFill>
                  <a:srgbClr val="333399"/>
                </a:solidFill>
                <a:latin typeface="+mj-lt"/>
              </a:rPr>
              <a:t>to the </a:t>
            </a:r>
            <a:br>
              <a:rPr lang="en-US" sz="4000" dirty="0" smtClean="0">
                <a:solidFill>
                  <a:srgbClr val="333399"/>
                </a:solidFill>
                <a:latin typeface="+mj-lt"/>
              </a:rPr>
            </a:br>
            <a:r>
              <a:rPr lang="en-US" sz="4000" dirty="0" smtClean="0">
                <a:solidFill>
                  <a:srgbClr val="333399"/>
                </a:solidFill>
                <a:latin typeface="+mj-lt"/>
              </a:rPr>
              <a:t>Palomar College </a:t>
            </a:r>
            <a:br>
              <a:rPr lang="en-US" sz="4000" dirty="0" smtClean="0">
                <a:solidFill>
                  <a:srgbClr val="333399"/>
                </a:solidFill>
                <a:latin typeface="+mj-lt"/>
              </a:rPr>
            </a:br>
            <a:r>
              <a:rPr lang="en-US" sz="4000" dirty="0" smtClean="0">
                <a:solidFill>
                  <a:srgbClr val="333399"/>
                </a:solidFill>
                <a:latin typeface="+mj-lt"/>
              </a:rPr>
              <a:t>Nuts &amp; Bolts!</a:t>
            </a:r>
            <a:endParaRPr lang="en-US" sz="4000" dirty="0">
              <a:solidFill>
                <a:srgbClr val="333399"/>
              </a:solidFill>
              <a:latin typeface="+mj-lt"/>
            </a:endParaRPr>
          </a:p>
        </p:txBody>
      </p:sp>
      <p:pic>
        <p:nvPicPr>
          <p:cNvPr id="3079" name="Picture 8"/>
          <p:cNvPicPr>
            <a:picLocks noChangeAspect="1" noChangeArrowheads="1"/>
          </p:cNvPicPr>
          <p:nvPr/>
        </p:nvPicPr>
        <p:blipFill>
          <a:blip r:embed="rId3" cstate="print"/>
          <a:srcRect/>
          <a:stretch>
            <a:fillRect/>
          </a:stretch>
        </p:blipFill>
        <p:spPr bwMode="auto">
          <a:xfrm>
            <a:off x="3124200" y="914400"/>
            <a:ext cx="2962275" cy="1647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p>
            <a:fld id="{046307F3-BCDD-41D5-AEEF-8FA70BB09C14}" type="datetime1">
              <a:rPr lang="en-US" smtClean="0"/>
              <a:t>1/6/2016</a:t>
            </a:fld>
            <a:endParaRPr lang="en-US" smtClean="0"/>
          </a:p>
        </p:txBody>
      </p:sp>
      <p:sp>
        <p:nvSpPr>
          <p:cNvPr id="11267" name="Footer Placeholder 4"/>
          <p:cNvSpPr>
            <a:spLocks noGrp="1"/>
          </p:cNvSpPr>
          <p:nvPr>
            <p:ph type="ftr" sz="quarter" idx="11"/>
          </p:nvPr>
        </p:nvSpPr>
        <p:spPr>
          <a:xfrm>
            <a:off x="3657600" y="6248400"/>
            <a:ext cx="2895600" cy="457200"/>
          </a:xfrm>
          <a:noFill/>
        </p:spPr>
        <p:txBody>
          <a:bodyPr/>
          <a:lstStyle/>
          <a:p>
            <a:r>
              <a:rPr lang="en-US" dirty="0" smtClean="0"/>
              <a:t>Spring 2016</a:t>
            </a:r>
            <a:endParaRPr lang="en-US" dirty="0"/>
          </a:p>
        </p:txBody>
      </p:sp>
      <p:sp>
        <p:nvSpPr>
          <p:cNvPr id="11268" name="Slide Number Placeholder 5"/>
          <p:cNvSpPr>
            <a:spLocks noGrp="1"/>
          </p:cNvSpPr>
          <p:nvPr>
            <p:ph type="sldNum" sz="quarter" idx="12"/>
          </p:nvPr>
        </p:nvSpPr>
        <p:spPr>
          <a:noFill/>
        </p:spPr>
        <p:txBody>
          <a:bodyPr/>
          <a:lstStyle/>
          <a:p>
            <a:fld id="{BBDD7AB8-4511-43C6-9C83-3B2D1264FB52}" type="slidenum">
              <a:rPr lang="en-US" smtClean="0"/>
              <a:pPr/>
              <a:t>10</a:t>
            </a:fld>
            <a:endParaRPr lang="en-US" smtClean="0"/>
          </a:p>
        </p:txBody>
      </p:sp>
      <p:sp>
        <p:nvSpPr>
          <p:cNvPr id="11269" name="Rectangle 2"/>
          <p:cNvSpPr>
            <a:spLocks noGrp="1" noChangeArrowheads="1"/>
          </p:cNvSpPr>
          <p:nvPr>
            <p:ph type="title"/>
          </p:nvPr>
        </p:nvSpPr>
        <p:spPr>
          <a:xfrm>
            <a:off x="1066800" y="381000"/>
            <a:ext cx="7793037" cy="1462087"/>
          </a:xfrm>
        </p:spPr>
        <p:txBody>
          <a:bodyPr/>
          <a:lstStyle/>
          <a:p>
            <a:pPr eaLnBrk="1" hangingPunct="1"/>
            <a:r>
              <a:rPr lang="en-US" dirty="0" smtClean="0"/>
              <a:t>Minimum/Maximum Class Size</a:t>
            </a:r>
          </a:p>
        </p:txBody>
      </p:sp>
      <p:sp>
        <p:nvSpPr>
          <p:cNvPr id="11270" name="Rectangle 3"/>
          <p:cNvSpPr>
            <a:spLocks noGrp="1" noChangeArrowheads="1"/>
          </p:cNvSpPr>
          <p:nvPr>
            <p:ph type="body" idx="1"/>
          </p:nvPr>
        </p:nvSpPr>
        <p:spPr>
          <a:xfrm>
            <a:off x="1182688" y="2017713"/>
            <a:ext cx="7275512" cy="4114800"/>
          </a:xfrm>
        </p:spPr>
        <p:txBody>
          <a:bodyPr/>
          <a:lstStyle/>
          <a:p>
            <a:pPr eaLnBrk="1" hangingPunct="1"/>
            <a:r>
              <a:rPr lang="en-US" sz="2000" dirty="0" smtClean="0"/>
              <a:t>Consult your department chair if you are concerned about the lack of enrollment in a class to which you are assigned.</a:t>
            </a:r>
          </a:p>
          <a:p>
            <a:pPr eaLnBrk="1" hangingPunct="1"/>
            <a:r>
              <a:rPr lang="en-US" sz="2000" dirty="0" smtClean="0"/>
              <a:t>Maximum Class Size: </a:t>
            </a:r>
            <a:br>
              <a:rPr lang="en-US" sz="2000" dirty="0" smtClean="0"/>
            </a:br>
            <a:r>
              <a:rPr lang="en-US" sz="2000" dirty="0" smtClean="0"/>
              <a:t>Set by the PFF Contract and/or the number of student stations in the classroom or laboratory--whichever is smaller. </a:t>
            </a:r>
            <a:r>
              <a:rPr lang="en-US" sz="1800" dirty="0" smtClean="0"/>
              <a:t>(</a:t>
            </a:r>
            <a:r>
              <a:rPr lang="en-US" sz="1800" dirty="0">
                <a:hlinkClick r:id="rId2"/>
              </a:rPr>
              <a:t>http://</a:t>
            </a:r>
            <a:r>
              <a:rPr lang="en-US" sz="1800" dirty="0" smtClean="0">
                <a:hlinkClick r:id="rId2"/>
              </a:rPr>
              <a:t>www.palomar.edu/INSTRUCTION/CourseMaxList.pdf</a:t>
            </a:r>
            <a:r>
              <a:rPr lang="en-US" sz="1800" dirty="0" smtClean="0"/>
              <a:t>)</a:t>
            </a:r>
          </a:p>
          <a:p>
            <a:pPr eaLnBrk="1" hangingPunct="1"/>
            <a:r>
              <a:rPr lang="en-US" sz="2000" dirty="0" smtClean="0"/>
              <a:t>Please do not allow students to sit on the floor or to bring chairs from other rooms.  We need to be concerned about fire code violations.</a:t>
            </a:r>
          </a:p>
        </p:txBody>
      </p:sp>
    </p:spTree>
    <p:extLst>
      <p:ext uri="{BB962C8B-B14F-4D97-AF65-F5344CB8AC3E}">
        <p14:creationId xmlns:p14="http://schemas.microsoft.com/office/powerpoint/2010/main" val="3336018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fld id="{35F7B214-6A44-438C-934F-500B44CC7A94}" type="datetime1">
              <a:rPr lang="en-US" smtClean="0"/>
              <a:t>1/6/2016</a:t>
            </a:fld>
            <a:endParaRPr lang="en-US" smtClean="0"/>
          </a:p>
        </p:txBody>
      </p:sp>
      <p:sp>
        <p:nvSpPr>
          <p:cNvPr id="19459" name="Footer Placeholder 4"/>
          <p:cNvSpPr>
            <a:spLocks noGrp="1"/>
          </p:cNvSpPr>
          <p:nvPr>
            <p:ph type="ftr" sz="quarter" idx="11"/>
          </p:nvPr>
        </p:nvSpPr>
        <p:spPr>
          <a:noFill/>
        </p:spPr>
        <p:txBody>
          <a:bodyPr/>
          <a:lstStyle/>
          <a:p>
            <a:r>
              <a:rPr lang="en-US" dirty="0"/>
              <a:t>Spring 2016</a:t>
            </a:r>
          </a:p>
        </p:txBody>
      </p:sp>
      <p:sp>
        <p:nvSpPr>
          <p:cNvPr id="19460" name="Slide Number Placeholder 5"/>
          <p:cNvSpPr>
            <a:spLocks noGrp="1"/>
          </p:cNvSpPr>
          <p:nvPr>
            <p:ph type="sldNum" sz="quarter" idx="12"/>
          </p:nvPr>
        </p:nvSpPr>
        <p:spPr>
          <a:noFill/>
        </p:spPr>
        <p:txBody>
          <a:bodyPr/>
          <a:lstStyle/>
          <a:p>
            <a:fld id="{8C5836AA-C267-42D7-9527-E477C6EB86DF}" type="slidenum">
              <a:rPr lang="en-US" smtClean="0"/>
              <a:pPr/>
              <a:t>11</a:t>
            </a:fld>
            <a:endParaRPr lang="en-US" smtClean="0"/>
          </a:p>
        </p:txBody>
      </p:sp>
      <p:sp>
        <p:nvSpPr>
          <p:cNvPr id="19461" name="Rectangle 2"/>
          <p:cNvSpPr>
            <a:spLocks noGrp="1" noChangeArrowheads="1"/>
          </p:cNvSpPr>
          <p:nvPr>
            <p:ph type="title"/>
          </p:nvPr>
        </p:nvSpPr>
        <p:spPr/>
        <p:txBody>
          <a:bodyPr/>
          <a:lstStyle/>
          <a:p>
            <a:pPr eaLnBrk="1" hangingPunct="1"/>
            <a:r>
              <a:rPr lang="en-US" dirty="0" smtClean="0"/>
              <a:t>Odds and Ends</a:t>
            </a:r>
          </a:p>
        </p:txBody>
      </p:sp>
      <p:sp>
        <p:nvSpPr>
          <p:cNvPr id="19462" name="Rectangle 3"/>
          <p:cNvSpPr>
            <a:spLocks noGrp="1" noChangeArrowheads="1"/>
          </p:cNvSpPr>
          <p:nvPr>
            <p:ph type="body" idx="1"/>
          </p:nvPr>
        </p:nvSpPr>
        <p:spPr>
          <a:xfrm>
            <a:off x="76200" y="1828800"/>
            <a:ext cx="8991600" cy="4572000"/>
          </a:xfrm>
        </p:spPr>
        <p:txBody>
          <a:bodyPr/>
          <a:lstStyle/>
          <a:p>
            <a:pPr eaLnBrk="1" hangingPunct="1">
              <a:lnSpc>
                <a:spcPct val="90000"/>
              </a:lnSpc>
            </a:pPr>
            <a:endParaRPr lang="en-US" sz="2000" dirty="0" smtClean="0"/>
          </a:p>
          <a:p>
            <a:pPr lvl="1" eaLnBrk="1" hangingPunct="1">
              <a:lnSpc>
                <a:spcPct val="90000"/>
              </a:lnSpc>
            </a:pPr>
            <a:r>
              <a:rPr lang="en-US" sz="1600" dirty="0" smtClean="0"/>
              <a:t>Check with the bookstore to see if books have arrived</a:t>
            </a:r>
          </a:p>
          <a:p>
            <a:pPr lvl="2">
              <a:spcBef>
                <a:spcPts val="0"/>
              </a:spcBef>
            </a:pPr>
            <a:r>
              <a:rPr lang="en-US" sz="1600" dirty="0" smtClean="0"/>
              <a:t>Tammy </a:t>
            </a:r>
            <a:r>
              <a:rPr lang="en-US" sz="1600" dirty="0" err="1" smtClean="0"/>
              <a:t>Wagonis</a:t>
            </a:r>
            <a:r>
              <a:rPr lang="en-US" sz="1600" dirty="0" smtClean="0"/>
              <a:t> (twagonis@palomar.edu), x2225</a:t>
            </a:r>
          </a:p>
          <a:p>
            <a:pPr lvl="2">
              <a:spcBef>
                <a:spcPts val="0"/>
              </a:spcBef>
            </a:pPr>
            <a:r>
              <a:rPr lang="en-US" sz="1600" dirty="0" smtClean="0"/>
              <a:t>Jessica </a:t>
            </a:r>
            <a:r>
              <a:rPr lang="en-US" sz="1600" dirty="0" err="1" smtClean="0"/>
              <a:t>Dador</a:t>
            </a:r>
            <a:r>
              <a:rPr lang="en-US" sz="1600" dirty="0" smtClean="0"/>
              <a:t> (jdador@palomar.edu) OR Leon Springer (lspringer@palomar.edu), x2223</a:t>
            </a:r>
          </a:p>
          <a:p>
            <a:pPr lvl="2">
              <a:spcBef>
                <a:spcPts val="0"/>
              </a:spcBef>
            </a:pPr>
            <a:r>
              <a:rPr lang="en-US" sz="1600" dirty="0" smtClean="0"/>
              <a:t>Note: Never manage textbook or material transactions with students yourself. All required materials must be listed on the enrollment information when students sign up for the course.</a:t>
            </a:r>
          </a:p>
          <a:p>
            <a:pPr lvl="1" eaLnBrk="1" hangingPunct="1">
              <a:lnSpc>
                <a:spcPct val="90000"/>
              </a:lnSpc>
            </a:pPr>
            <a:r>
              <a:rPr lang="en-US" sz="1600" dirty="0" smtClean="0"/>
              <a:t>Get </a:t>
            </a:r>
            <a:r>
              <a:rPr lang="en-US" sz="1600" dirty="0"/>
              <a:t>a parking </a:t>
            </a:r>
            <a:r>
              <a:rPr lang="en-US" sz="1600" dirty="0" smtClean="0"/>
              <a:t>pass (will be issued at Plenary; easiest to get it then)</a:t>
            </a:r>
          </a:p>
          <a:p>
            <a:pPr lvl="2" eaLnBrk="1" hangingPunct="1">
              <a:lnSpc>
                <a:spcPct val="90000"/>
              </a:lnSpc>
            </a:pPr>
            <a:r>
              <a:rPr lang="en-US" sz="1600" dirty="0" smtClean="0"/>
              <a:t>Campus Police—bring ID</a:t>
            </a:r>
          </a:p>
          <a:p>
            <a:pPr lvl="2" eaLnBrk="1" hangingPunct="1">
              <a:lnSpc>
                <a:spcPct val="90000"/>
              </a:lnSpc>
            </a:pPr>
            <a:r>
              <a:rPr lang="en-US" sz="1600" dirty="0" smtClean="0"/>
              <a:t>Linda Mack, x3289</a:t>
            </a:r>
          </a:p>
          <a:p>
            <a:pPr lvl="1" eaLnBrk="1" hangingPunct="1">
              <a:lnSpc>
                <a:spcPct val="90000"/>
              </a:lnSpc>
            </a:pPr>
            <a:r>
              <a:rPr lang="en-US" sz="1600" dirty="0" smtClean="0"/>
              <a:t>Other things to think about — bathrooms, Health Services (location &amp; hours), security, space for office hours</a:t>
            </a:r>
          </a:p>
          <a:p>
            <a:pPr lvl="1" eaLnBrk="1" hangingPunct="1">
              <a:lnSpc>
                <a:spcPct val="90000"/>
              </a:lnSpc>
            </a:pPr>
            <a:r>
              <a:rPr lang="en-US" sz="1600" dirty="0" smtClean="0"/>
              <a:t>Get handouts copied at </a:t>
            </a:r>
            <a:r>
              <a:rPr lang="en-US" sz="1600" dirty="0">
                <a:hlinkClick r:id="rId2"/>
              </a:rPr>
              <a:t>http://</a:t>
            </a:r>
            <a:r>
              <a:rPr lang="en-US" sz="1600" dirty="0" smtClean="0">
                <a:hlinkClick r:id="rId2"/>
              </a:rPr>
              <a:t>www.palomar.edu/printservices/Comet%20Copy.html</a:t>
            </a:r>
            <a:r>
              <a:rPr lang="en-US" sz="1600" dirty="0" smtClean="0"/>
              <a:t> or according to your department’s direction.</a:t>
            </a:r>
          </a:p>
          <a:p>
            <a:pPr lvl="1" eaLnBrk="1" hangingPunct="1">
              <a:lnSpc>
                <a:spcPct val="90000"/>
              </a:lnSpc>
            </a:pPr>
            <a:r>
              <a:rPr lang="en-US" sz="1600" dirty="0" smtClean="0"/>
              <a:t>Ask your ADA to set up a Palomar phone extension where students can leave messages for you </a:t>
            </a:r>
            <a:r>
              <a:rPr lang="en-US" sz="1600" dirty="0" smtClean="0">
                <a:solidFill>
                  <a:srgbClr val="FF0000"/>
                </a:solidFill>
              </a:rPr>
              <a:t>(do not use your personal #).</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Instructional Help/Support</a:t>
            </a:r>
          </a:p>
        </p:txBody>
      </p:sp>
      <p:sp>
        <p:nvSpPr>
          <p:cNvPr id="13315" name="Rectangle 3"/>
          <p:cNvSpPr>
            <a:spLocks noGrp="1" noChangeArrowheads="1"/>
          </p:cNvSpPr>
          <p:nvPr>
            <p:ph type="body" idx="1"/>
          </p:nvPr>
        </p:nvSpPr>
        <p:spPr>
          <a:xfrm>
            <a:off x="609600" y="1828800"/>
            <a:ext cx="8382000" cy="4648200"/>
          </a:xfrm>
        </p:spPr>
        <p:txBody>
          <a:bodyPr/>
          <a:lstStyle/>
          <a:p>
            <a:pPr eaLnBrk="1" hangingPunct="1">
              <a:lnSpc>
                <a:spcPct val="80000"/>
              </a:lnSpc>
            </a:pPr>
            <a:endParaRPr lang="en-US" sz="2800" dirty="0" smtClean="0"/>
          </a:p>
          <a:p>
            <a:pPr eaLnBrk="1" hangingPunct="1">
              <a:lnSpc>
                <a:spcPct val="80000"/>
              </a:lnSpc>
            </a:pPr>
            <a:endParaRPr lang="en-US" sz="2400" dirty="0" smtClean="0"/>
          </a:p>
          <a:p>
            <a:pPr eaLnBrk="1" hangingPunct="1">
              <a:lnSpc>
                <a:spcPct val="80000"/>
              </a:lnSpc>
            </a:pPr>
            <a:r>
              <a:rPr lang="en-US" sz="2000" dirty="0" smtClean="0"/>
              <a:t>Campus Police, x2289 (Do not call 911 directly.)</a:t>
            </a:r>
            <a:endParaRPr lang="en-US" sz="2000" dirty="0"/>
          </a:p>
          <a:p>
            <a:pPr eaLnBrk="1" hangingPunct="1">
              <a:lnSpc>
                <a:spcPct val="80000"/>
              </a:lnSpc>
            </a:pPr>
            <a:r>
              <a:rPr lang="en-US" sz="2000" dirty="0"/>
              <a:t>Information Systems Help </a:t>
            </a:r>
            <a:r>
              <a:rPr lang="en-US" sz="2000" dirty="0" smtClean="0"/>
              <a:t>Desk, x2140</a:t>
            </a:r>
            <a:endParaRPr lang="en-US" sz="2000" dirty="0"/>
          </a:p>
          <a:p>
            <a:pPr lvl="1" eaLnBrk="1" hangingPunct="1">
              <a:lnSpc>
                <a:spcPct val="80000"/>
              </a:lnSpc>
            </a:pPr>
            <a:r>
              <a:rPr lang="en-US" sz="2000" dirty="0" smtClean="0"/>
              <a:t>Technical support for computers, software, voice </a:t>
            </a:r>
            <a:r>
              <a:rPr lang="en-US" sz="2000" dirty="0"/>
              <a:t>m</a:t>
            </a:r>
            <a:r>
              <a:rPr lang="en-US" sz="2000" dirty="0" smtClean="0"/>
              <a:t>ail</a:t>
            </a:r>
            <a:r>
              <a:rPr lang="en-US" sz="2000" dirty="0"/>
              <a:t>, </a:t>
            </a:r>
            <a:r>
              <a:rPr lang="en-US" sz="2000" dirty="0" smtClean="0"/>
              <a:t>email, audio-visual requests/problems</a:t>
            </a:r>
            <a:endParaRPr lang="en-US" sz="2000" dirty="0"/>
          </a:p>
          <a:p>
            <a:pPr eaLnBrk="1" hangingPunct="1">
              <a:lnSpc>
                <a:spcPct val="80000"/>
              </a:lnSpc>
            </a:pPr>
            <a:r>
              <a:rPr lang="en-US" sz="2000" dirty="0"/>
              <a:t>Academic Technology </a:t>
            </a:r>
            <a:r>
              <a:rPr lang="en-US" sz="2000" dirty="0" smtClean="0"/>
              <a:t>Resource Center, x2862, </a:t>
            </a:r>
            <a:r>
              <a:rPr lang="en-US" sz="2000" dirty="0" smtClean="0">
                <a:hlinkClick r:id="rId2"/>
              </a:rPr>
              <a:t>http</a:t>
            </a:r>
            <a:r>
              <a:rPr lang="en-US" sz="2000" dirty="0">
                <a:hlinkClick r:id="rId2"/>
              </a:rPr>
              <a:t>://www.palomar.edu/atrc</a:t>
            </a:r>
            <a:r>
              <a:rPr lang="en-US" sz="2000" dirty="0" smtClean="0">
                <a:hlinkClick r:id="rId2"/>
              </a:rPr>
              <a:t>/</a:t>
            </a:r>
            <a:endParaRPr lang="en-US" sz="2000" dirty="0" smtClean="0"/>
          </a:p>
          <a:p>
            <a:pPr lvl="1" eaLnBrk="1" hangingPunct="1">
              <a:lnSpc>
                <a:spcPct val="80000"/>
              </a:lnSpc>
            </a:pPr>
            <a:r>
              <a:rPr lang="en-US" sz="2000" dirty="0" smtClean="0"/>
              <a:t>Instructional support: Blackboard, instructional software, etc.</a:t>
            </a:r>
          </a:p>
          <a:p>
            <a:pPr eaLnBrk="1" hangingPunct="1">
              <a:lnSpc>
                <a:spcPct val="80000"/>
              </a:lnSpc>
            </a:pPr>
            <a:r>
              <a:rPr lang="en-US" sz="2000" dirty="0"/>
              <a:t>Print Services </a:t>
            </a:r>
            <a:r>
              <a:rPr lang="en-US" sz="1800" dirty="0">
                <a:hlinkClick r:id="rId3"/>
              </a:rPr>
              <a:t>http://www.palomar.edu/printservices/Comet%20Copy.html</a:t>
            </a:r>
            <a:endParaRPr lang="en-US" sz="1800" dirty="0"/>
          </a:p>
          <a:p>
            <a:pPr eaLnBrk="1" hangingPunct="1">
              <a:lnSpc>
                <a:spcPct val="80000"/>
              </a:lnSpc>
            </a:pPr>
            <a:r>
              <a:rPr lang="en-US" sz="2000" dirty="0"/>
              <a:t>Admissions Office Help Line, x2274</a:t>
            </a:r>
          </a:p>
          <a:p>
            <a:pPr eaLnBrk="1" hangingPunct="1">
              <a:lnSpc>
                <a:spcPct val="80000"/>
              </a:lnSpc>
            </a:pPr>
            <a:r>
              <a:rPr lang="en-US" sz="2000" dirty="0"/>
              <a:t>Library, </a:t>
            </a:r>
            <a:r>
              <a:rPr lang="en-US" sz="2000" dirty="0">
                <a:solidFill>
                  <a:schemeClr val="hlink"/>
                </a:solidFill>
                <a:hlinkClick r:id="rId4"/>
              </a:rPr>
              <a:t>http://www.palomar.edu/library</a:t>
            </a:r>
            <a:r>
              <a:rPr lang="en-US" sz="2000" dirty="0">
                <a:solidFill>
                  <a:schemeClr val="hlink"/>
                </a:solidFill>
                <a:hlinkClick r:id="rId5"/>
              </a:rPr>
              <a:t>/</a:t>
            </a:r>
            <a:r>
              <a:rPr lang="en-US" sz="2000" dirty="0">
                <a:hlinkClick r:id="rId5"/>
              </a:rPr>
              <a:t>  </a:t>
            </a:r>
            <a:endParaRPr lang="en-US" sz="2000" dirty="0"/>
          </a:p>
          <a:p>
            <a:pPr lvl="1" eaLnBrk="1" hangingPunct="1">
              <a:lnSpc>
                <a:spcPct val="80000"/>
              </a:lnSpc>
            </a:pPr>
            <a:endParaRPr lang="en-US" sz="2400" dirty="0"/>
          </a:p>
        </p:txBody>
      </p:sp>
      <p:sp>
        <p:nvSpPr>
          <p:cNvPr id="13316" name="Date Placeholder 3"/>
          <p:cNvSpPr>
            <a:spLocks noGrp="1"/>
          </p:cNvSpPr>
          <p:nvPr>
            <p:ph type="dt" sz="quarter" idx="10"/>
          </p:nvPr>
        </p:nvSpPr>
        <p:spPr>
          <a:noFill/>
        </p:spPr>
        <p:txBody>
          <a:bodyPr/>
          <a:lstStyle/>
          <a:p>
            <a:fld id="{533CD088-099D-4967-A0C7-6C3B4608500E}" type="datetime1">
              <a:rPr lang="en-US" smtClean="0"/>
              <a:t>1/6/2016</a:t>
            </a:fld>
            <a:endParaRPr lang="en-US" smtClean="0"/>
          </a:p>
        </p:txBody>
      </p:sp>
      <p:sp>
        <p:nvSpPr>
          <p:cNvPr id="13317" name="Slide Number Placeholder 4"/>
          <p:cNvSpPr>
            <a:spLocks noGrp="1"/>
          </p:cNvSpPr>
          <p:nvPr>
            <p:ph type="sldNum" sz="quarter" idx="12"/>
          </p:nvPr>
        </p:nvSpPr>
        <p:spPr>
          <a:noFill/>
        </p:spPr>
        <p:txBody>
          <a:bodyPr/>
          <a:lstStyle/>
          <a:p>
            <a:fld id="{6E165B5D-BC34-472E-A481-0678A4506C74}" type="slidenum">
              <a:rPr lang="en-US" smtClean="0"/>
              <a:pPr/>
              <a:t>12</a:t>
            </a:fld>
            <a:endParaRPr lang="en-US" dirty="0" smtClean="0"/>
          </a:p>
        </p:txBody>
      </p:sp>
      <p:sp>
        <p:nvSpPr>
          <p:cNvPr id="13318" name="Footer Placeholder 5"/>
          <p:cNvSpPr>
            <a:spLocks noGrp="1"/>
          </p:cNvSpPr>
          <p:nvPr>
            <p:ph type="ftr" sz="quarter" idx="11"/>
          </p:nvPr>
        </p:nvSpPr>
        <p:spPr>
          <a:noFill/>
        </p:spPr>
        <p:txBody>
          <a:bodyPr/>
          <a:lstStyle/>
          <a:p>
            <a:r>
              <a:rPr lang="en-US" dirty="0" smtClean="0"/>
              <a:t>Spring 2016</a:t>
            </a:r>
            <a:endParaRPr lang="en-US" dirty="0"/>
          </a:p>
        </p:txBody>
      </p:sp>
      <p:sp>
        <p:nvSpPr>
          <p:cNvPr id="3" name="Rounded Rectangle 2"/>
          <p:cNvSpPr/>
          <p:nvPr/>
        </p:nvSpPr>
        <p:spPr bwMode="auto">
          <a:xfrm>
            <a:off x="1600200" y="1828800"/>
            <a:ext cx="5562600" cy="7620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Tree>
    <p:extLst>
      <p:ext uri="{BB962C8B-B14F-4D97-AF65-F5344CB8AC3E}">
        <p14:creationId xmlns:p14="http://schemas.microsoft.com/office/powerpoint/2010/main" val="3524114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600" dirty="0" smtClean="0"/>
              <a:t>Part-time Faculty Work Room and PD Offices NS-153</a:t>
            </a:r>
          </a:p>
        </p:txBody>
      </p:sp>
      <p:sp>
        <p:nvSpPr>
          <p:cNvPr id="13315" name="Rectangle 3"/>
          <p:cNvSpPr>
            <a:spLocks noGrp="1" noChangeArrowheads="1"/>
          </p:cNvSpPr>
          <p:nvPr>
            <p:ph type="body" idx="1"/>
          </p:nvPr>
        </p:nvSpPr>
        <p:spPr>
          <a:xfrm>
            <a:off x="381000" y="2057400"/>
            <a:ext cx="2209800" cy="2895600"/>
          </a:xfrm>
        </p:spPr>
        <p:txBody>
          <a:bodyPr/>
          <a:lstStyle/>
          <a:p>
            <a:r>
              <a:rPr lang="en-US" sz="2000" dirty="0" smtClean="0">
                <a:solidFill>
                  <a:srgbClr val="333399"/>
                </a:solidFill>
              </a:rPr>
              <a:t>Computers</a:t>
            </a:r>
          </a:p>
          <a:p>
            <a:r>
              <a:rPr lang="en-US" sz="2000" dirty="0" smtClean="0">
                <a:solidFill>
                  <a:srgbClr val="333399"/>
                </a:solidFill>
              </a:rPr>
              <a:t>Work space</a:t>
            </a:r>
          </a:p>
          <a:p>
            <a:r>
              <a:rPr lang="en-US" sz="2000" dirty="0" smtClean="0">
                <a:solidFill>
                  <a:srgbClr val="333399"/>
                </a:solidFill>
              </a:rPr>
              <a:t>Conference Rooms</a:t>
            </a:r>
          </a:p>
          <a:p>
            <a:r>
              <a:rPr lang="en-US" sz="2000" dirty="0" smtClean="0">
                <a:solidFill>
                  <a:srgbClr val="333399"/>
                </a:solidFill>
              </a:rPr>
              <a:t>PD Offices</a:t>
            </a:r>
          </a:p>
          <a:p>
            <a:r>
              <a:rPr lang="en-US" sz="2000" dirty="0" smtClean="0">
                <a:solidFill>
                  <a:srgbClr val="333399"/>
                </a:solidFill>
              </a:rPr>
              <a:t>Other Resources</a:t>
            </a:r>
          </a:p>
          <a:p>
            <a:r>
              <a:rPr lang="en-US" sz="2000" dirty="0" smtClean="0">
                <a:solidFill>
                  <a:srgbClr val="333399"/>
                </a:solidFill>
              </a:rPr>
              <a:t>M-Th,7:30 a.m. – 6 p.m., F 8- 11 a.m.</a:t>
            </a:r>
          </a:p>
          <a:p>
            <a:r>
              <a:rPr lang="en-US" sz="2000" dirty="0" smtClean="0">
                <a:solidFill>
                  <a:srgbClr val="333399"/>
                </a:solidFill>
              </a:rPr>
              <a:t>x2244</a:t>
            </a:r>
            <a:endParaRPr lang="en-US" sz="2000" dirty="0"/>
          </a:p>
        </p:txBody>
      </p:sp>
      <p:sp>
        <p:nvSpPr>
          <p:cNvPr id="13316" name="Date Placeholder 3"/>
          <p:cNvSpPr>
            <a:spLocks noGrp="1"/>
          </p:cNvSpPr>
          <p:nvPr>
            <p:ph type="dt" sz="quarter" idx="10"/>
          </p:nvPr>
        </p:nvSpPr>
        <p:spPr>
          <a:noFill/>
        </p:spPr>
        <p:txBody>
          <a:bodyPr/>
          <a:lstStyle/>
          <a:p>
            <a:fld id="{5372790E-4A02-4D92-8CD8-AC0BD730732B}" type="datetime1">
              <a:rPr lang="en-US" smtClean="0"/>
              <a:t>1/6/2016</a:t>
            </a:fld>
            <a:endParaRPr lang="en-US" dirty="0" smtClean="0"/>
          </a:p>
        </p:txBody>
      </p:sp>
      <p:sp>
        <p:nvSpPr>
          <p:cNvPr id="13317" name="Slide Number Placeholder 4"/>
          <p:cNvSpPr>
            <a:spLocks noGrp="1"/>
          </p:cNvSpPr>
          <p:nvPr>
            <p:ph type="sldNum" sz="quarter" idx="12"/>
          </p:nvPr>
        </p:nvSpPr>
        <p:spPr>
          <a:noFill/>
        </p:spPr>
        <p:txBody>
          <a:bodyPr/>
          <a:lstStyle/>
          <a:p>
            <a:fld id="{6E165B5D-BC34-472E-A481-0678A4506C74}" type="slidenum">
              <a:rPr lang="en-US" smtClean="0"/>
              <a:pPr/>
              <a:t>13</a:t>
            </a:fld>
            <a:endParaRPr lang="en-US" smtClean="0"/>
          </a:p>
        </p:txBody>
      </p:sp>
      <p:sp>
        <p:nvSpPr>
          <p:cNvPr id="13318" name="Footer Placeholder 5"/>
          <p:cNvSpPr>
            <a:spLocks noGrp="1"/>
          </p:cNvSpPr>
          <p:nvPr>
            <p:ph type="ftr" sz="quarter" idx="11"/>
          </p:nvPr>
        </p:nvSpPr>
        <p:spPr>
          <a:noFill/>
        </p:spPr>
        <p:txBody>
          <a:bodyPr/>
          <a:lstStyle/>
          <a:p>
            <a:r>
              <a:rPr lang="en-US" dirty="0" smtClean="0"/>
              <a:t>Spring 2016</a:t>
            </a:r>
            <a:endParaRPr lang="en-US" dirty="0"/>
          </a:p>
        </p:txBody>
      </p:sp>
      <p:sp>
        <p:nvSpPr>
          <p:cNvPr id="7" name="Text Placeholder 4"/>
          <p:cNvSpPr txBox="1">
            <a:spLocks/>
          </p:cNvSpPr>
          <p:nvPr/>
        </p:nvSpPr>
        <p:spPr>
          <a:xfrm>
            <a:off x="4526756" y="1817377"/>
            <a:ext cx="4041775" cy="639762"/>
          </a:xfrm>
          <a:prstGeom prst="rect">
            <a:avLst/>
          </a:prstGeom>
        </p:spPr>
        <p:txBody>
          <a:bodyPr>
            <a:normAutofit/>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endParaRPr lang="en-US" dirty="0">
              <a:solidFill>
                <a:srgbClr val="333399"/>
              </a:solidFill>
            </a:endParaRPr>
          </a:p>
        </p:txBody>
      </p:sp>
      <p:pic>
        <p:nvPicPr>
          <p:cNvPr id="2050" name="Picture 2" descr="C:\Users\DSourbeer\AppData\Local\Microsoft\Windows\Temporary Internet Files\Content.Outlook\7S6VXNW0\2012-08-06 11 25 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057400"/>
            <a:ext cx="5442227" cy="4081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780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fld id="{236924D2-36FB-4561-843E-0D6B97C35ED0}" type="datetime1">
              <a:rPr lang="en-US" smtClean="0"/>
              <a:t>1/6/2016</a:t>
            </a:fld>
            <a:endParaRPr lang="en-US" smtClean="0"/>
          </a:p>
        </p:txBody>
      </p:sp>
      <p:sp>
        <p:nvSpPr>
          <p:cNvPr id="18435" name="Footer Placeholder 4"/>
          <p:cNvSpPr>
            <a:spLocks noGrp="1"/>
          </p:cNvSpPr>
          <p:nvPr>
            <p:ph type="ftr" sz="quarter" idx="11"/>
          </p:nvPr>
        </p:nvSpPr>
        <p:spPr>
          <a:noFill/>
        </p:spPr>
        <p:txBody>
          <a:bodyPr/>
          <a:lstStyle/>
          <a:p>
            <a:r>
              <a:rPr lang="en-US" dirty="0"/>
              <a:t>Spring 2016</a:t>
            </a:r>
          </a:p>
        </p:txBody>
      </p:sp>
      <p:sp>
        <p:nvSpPr>
          <p:cNvPr id="18436" name="Slide Number Placeholder 5"/>
          <p:cNvSpPr>
            <a:spLocks noGrp="1"/>
          </p:cNvSpPr>
          <p:nvPr>
            <p:ph type="sldNum" sz="quarter" idx="12"/>
          </p:nvPr>
        </p:nvSpPr>
        <p:spPr>
          <a:noFill/>
        </p:spPr>
        <p:txBody>
          <a:bodyPr/>
          <a:lstStyle/>
          <a:p>
            <a:fld id="{1542CD3D-3AF7-4E77-BE96-FBE053FDEFD3}" type="slidenum">
              <a:rPr lang="en-US" smtClean="0"/>
              <a:pPr/>
              <a:t>14</a:t>
            </a:fld>
            <a:endParaRPr lang="en-US" smtClean="0"/>
          </a:p>
        </p:txBody>
      </p:sp>
      <p:sp>
        <p:nvSpPr>
          <p:cNvPr id="18437" name="Rectangle 2"/>
          <p:cNvSpPr>
            <a:spLocks noGrp="1" noChangeArrowheads="1"/>
          </p:cNvSpPr>
          <p:nvPr>
            <p:ph type="title"/>
          </p:nvPr>
        </p:nvSpPr>
        <p:spPr/>
        <p:txBody>
          <a:bodyPr/>
          <a:lstStyle/>
          <a:p>
            <a:pPr eaLnBrk="1" hangingPunct="1"/>
            <a:r>
              <a:rPr lang="en-US" dirty="0" smtClean="0"/>
              <a:t/>
            </a:r>
            <a:br>
              <a:rPr lang="en-US" dirty="0" smtClean="0"/>
            </a:br>
            <a:r>
              <a:rPr lang="en-US" dirty="0" smtClean="0"/>
              <a:t>Preparing Your Syllabus</a:t>
            </a:r>
          </a:p>
        </p:txBody>
      </p:sp>
      <p:sp>
        <p:nvSpPr>
          <p:cNvPr id="18438" name="Rectangle 3"/>
          <p:cNvSpPr>
            <a:spLocks noGrp="1" noChangeArrowheads="1"/>
          </p:cNvSpPr>
          <p:nvPr>
            <p:ph type="body" idx="1"/>
          </p:nvPr>
        </p:nvSpPr>
        <p:spPr>
          <a:xfrm>
            <a:off x="533400" y="1828800"/>
            <a:ext cx="7772400" cy="4495800"/>
          </a:xfrm>
        </p:spPr>
        <p:txBody>
          <a:bodyPr/>
          <a:lstStyle/>
          <a:p>
            <a:pPr marL="457200" lvl="1" indent="0" algn="ctr">
              <a:buNone/>
            </a:pPr>
            <a:r>
              <a:rPr lang="en-US" sz="3600" dirty="0">
                <a:solidFill>
                  <a:srgbClr val="FF0000"/>
                </a:solidFill>
              </a:rPr>
              <a:t>Palomar has no required format for </a:t>
            </a:r>
            <a:r>
              <a:rPr lang="en-US" sz="3600" dirty="0" smtClean="0">
                <a:solidFill>
                  <a:srgbClr val="FF0000"/>
                </a:solidFill>
              </a:rPr>
              <a:t>syllabi. Please </a:t>
            </a:r>
            <a:r>
              <a:rPr lang="en-US" sz="3600" dirty="0">
                <a:solidFill>
                  <a:srgbClr val="FF0000"/>
                </a:solidFill>
              </a:rPr>
              <a:t>see your department chair or a colleague for examples</a:t>
            </a:r>
            <a:r>
              <a:rPr lang="en-US" sz="3600" dirty="0" smtClean="0">
                <a:solidFill>
                  <a:srgbClr val="FF0000"/>
                </a:solidFill>
              </a:rPr>
              <a:t>.  Keep it short, simple, and to the point. Be sure to include the elements discussed in the following.</a:t>
            </a:r>
            <a:endParaRPr lang="en-US" sz="3600" dirty="0">
              <a:solidFill>
                <a:srgbClr val="FF0000"/>
              </a:solidFill>
            </a:endParaRPr>
          </a:p>
        </p:txBody>
      </p:sp>
    </p:spTree>
    <p:extLst>
      <p:ext uri="{BB962C8B-B14F-4D97-AF65-F5344CB8AC3E}">
        <p14:creationId xmlns:p14="http://schemas.microsoft.com/office/powerpoint/2010/main" val="983075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fld id="{2CC299F3-39FD-4CEC-8D42-901DA11A2EE7}" type="datetime1">
              <a:rPr lang="en-US" smtClean="0"/>
              <a:t>1/6/2016</a:t>
            </a:fld>
            <a:endParaRPr lang="en-US" smtClean="0"/>
          </a:p>
        </p:txBody>
      </p:sp>
      <p:sp>
        <p:nvSpPr>
          <p:cNvPr id="18435" name="Footer Placeholder 4"/>
          <p:cNvSpPr>
            <a:spLocks noGrp="1"/>
          </p:cNvSpPr>
          <p:nvPr>
            <p:ph type="ftr" sz="quarter" idx="11"/>
          </p:nvPr>
        </p:nvSpPr>
        <p:spPr>
          <a:noFill/>
        </p:spPr>
        <p:txBody>
          <a:bodyPr/>
          <a:lstStyle/>
          <a:p>
            <a:r>
              <a:rPr lang="en-US" dirty="0" smtClean="0"/>
              <a:t>Spring 2016</a:t>
            </a:r>
            <a:endParaRPr lang="en-US" dirty="0"/>
          </a:p>
        </p:txBody>
      </p:sp>
      <p:sp>
        <p:nvSpPr>
          <p:cNvPr id="18436" name="Slide Number Placeholder 5"/>
          <p:cNvSpPr>
            <a:spLocks noGrp="1"/>
          </p:cNvSpPr>
          <p:nvPr>
            <p:ph type="sldNum" sz="quarter" idx="12"/>
          </p:nvPr>
        </p:nvSpPr>
        <p:spPr>
          <a:noFill/>
        </p:spPr>
        <p:txBody>
          <a:bodyPr/>
          <a:lstStyle/>
          <a:p>
            <a:fld id="{1542CD3D-3AF7-4E77-BE96-FBE053FDEFD3}" type="slidenum">
              <a:rPr lang="en-US" smtClean="0"/>
              <a:pPr/>
              <a:t>15</a:t>
            </a:fld>
            <a:endParaRPr lang="en-US" smtClean="0"/>
          </a:p>
        </p:txBody>
      </p:sp>
      <p:sp>
        <p:nvSpPr>
          <p:cNvPr id="18437" name="Rectangle 2"/>
          <p:cNvSpPr>
            <a:spLocks noGrp="1" noChangeArrowheads="1"/>
          </p:cNvSpPr>
          <p:nvPr>
            <p:ph type="title"/>
          </p:nvPr>
        </p:nvSpPr>
        <p:spPr/>
        <p:txBody>
          <a:bodyPr/>
          <a:lstStyle/>
          <a:p>
            <a:pPr eaLnBrk="1" hangingPunct="1"/>
            <a:r>
              <a:rPr lang="en-US" sz="4800" dirty="0" smtClean="0"/>
              <a:t>Preparing Your Syllabus </a:t>
            </a:r>
          </a:p>
        </p:txBody>
      </p:sp>
      <p:sp>
        <p:nvSpPr>
          <p:cNvPr id="18438" name="Rectangle 3"/>
          <p:cNvSpPr>
            <a:spLocks noGrp="1" noChangeArrowheads="1"/>
          </p:cNvSpPr>
          <p:nvPr>
            <p:ph type="body" idx="1"/>
          </p:nvPr>
        </p:nvSpPr>
        <p:spPr>
          <a:xfrm>
            <a:off x="1143000" y="1828800"/>
            <a:ext cx="7772400" cy="4572000"/>
          </a:xfrm>
        </p:spPr>
        <p:txBody>
          <a:bodyPr/>
          <a:lstStyle/>
          <a:p>
            <a:pPr eaLnBrk="1" hangingPunct="1">
              <a:lnSpc>
                <a:spcPct val="80000"/>
              </a:lnSpc>
            </a:pPr>
            <a:endParaRPr lang="en-US" sz="2000" dirty="0" smtClean="0"/>
          </a:p>
          <a:p>
            <a:pPr eaLnBrk="1" hangingPunct="1">
              <a:lnSpc>
                <a:spcPct val="80000"/>
              </a:lnSpc>
            </a:pPr>
            <a:r>
              <a:rPr lang="en-US" sz="1400" dirty="0" smtClean="0"/>
              <a:t>Your syllabus is a contract between you and your student and provides information about the class and sets expectations.  At a minimum, it should contain:</a:t>
            </a:r>
          </a:p>
          <a:p>
            <a:pPr lvl="1" eaLnBrk="1" hangingPunct="1">
              <a:lnSpc>
                <a:spcPct val="80000"/>
              </a:lnSpc>
            </a:pPr>
            <a:r>
              <a:rPr lang="en-US" sz="1400" dirty="0" smtClean="0"/>
              <a:t>Class meeting place and time</a:t>
            </a:r>
          </a:p>
          <a:p>
            <a:pPr lvl="1" eaLnBrk="1" hangingPunct="1">
              <a:lnSpc>
                <a:spcPct val="80000"/>
              </a:lnSpc>
            </a:pPr>
            <a:r>
              <a:rPr lang="en-US" sz="1400" dirty="0" smtClean="0"/>
              <a:t>Required course materials (no surprises; no money to be collected in class)</a:t>
            </a:r>
          </a:p>
          <a:p>
            <a:pPr lvl="1" eaLnBrk="1" hangingPunct="1">
              <a:lnSpc>
                <a:spcPct val="80000"/>
              </a:lnSpc>
            </a:pPr>
            <a:r>
              <a:rPr lang="en-US" sz="1400" dirty="0" smtClean="0"/>
              <a:t>Your contact information</a:t>
            </a:r>
          </a:p>
          <a:p>
            <a:pPr lvl="2">
              <a:lnSpc>
                <a:spcPct val="90000"/>
              </a:lnSpc>
            </a:pPr>
            <a:r>
              <a:rPr lang="en-US" sz="1400" dirty="0"/>
              <a:t>List your Palomar email address, not your personal email address. </a:t>
            </a:r>
          </a:p>
          <a:p>
            <a:pPr lvl="2">
              <a:lnSpc>
                <a:spcPct val="90000"/>
              </a:lnSpc>
            </a:pPr>
            <a:r>
              <a:rPr lang="en-US" sz="1400" dirty="0"/>
              <a:t>List a Palomar phone extension—contact your ADA to set one up for you</a:t>
            </a:r>
            <a:r>
              <a:rPr lang="en-US" sz="1400" dirty="0" smtClean="0"/>
              <a:t>. Do not give students your cell phone or home phone.</a:t>
            </a:r>
            <a:endParaRPr lang="en-US" sz="1400" dirty="0"/>
          </a:p>
          <a:p>
            <a:pPr lvl="1" eaLnBrk="1" hangingPunct="1">
              <a:lnSpc>
                <a:spcPct val="80000"/>
              </a:lnSpc>
            </a:pPr>
            <a:r>
              <a:rPr lang="en-US" sz="1400" dirty="0" smtClean="0"/>
              <a:t>Your Office Hours (dates, times, and locations) – more info to follow.</a:t>
            </a:r>
          </a:p>
          <a:p>
            <a:pPr lvl="1" eaLnBrk="1" hangingPunct="1">
              <a:lnSpc>
                <a:spcPct val="80000"/>
              </a:lnSpc>
            </a:pPr>
            <a:r>
              <a:rPr lang="en-US" sz="1400" dirty="0" smtClean="0"/>
              <a:t>Course Objectives – more info to follow</a:t>
            </a:r>
            <a:endParaRPr lang="en-US" sz="1400" dirty="0"/>
          </a:p>
          <a:p>
            <a:pPr lvl="1" eaLnBrk="1" hangingPunct="1">
              <a:lnSpc>
                <a:spcPct val="80000"/>
              </a:lnSpc>
            </a:pPr>
            <a:r>
              <a:rPr lang="en-US" sz="1400" dirty="0" smtClean="0"/>
              <a:t>A </a:t>
            </a:r>
            <a:r>
              <a:rPr lang="en-US" sz="1400" dirty="0"/>
              <a:t>welcoming tone</a:t>
            </a:r>
          </a:p>
          <a:p>
            <a:pPr lvl="1" eaLnBrk="1" hangingPunct="1">
              <a:lnSpc>
                <a:spcPct val="80000"/>
              </a:lnSpc>
            </a:pPr>
            <a:r>
              <a:rPr lang="en-US" sz="1400" dirty="0" smtClean="0"/>
              <a:t>A calendar/schedule of activities or an outline of class by date</a:t>
            </a:r>
          </a:p>
          <a:p>
            <a:pPr lvl="1" eaLnBrk="1" hangingPunct="1">
              <a:lnSpc>
                <a:spcPct val="80000"/>
              </a:lnSpc>
            </a:pPr>
            <a:r>
              <a:rPr lang="en-US" sz="1400" dirty="0" smtClean="0"/>
              <a:t>Important dates</a:t>
            </a:r>
          </a:p>
          <a:p>
            <a:pPr lvl="1" eaLnBrk="1" hangingPunct="1">
              <a:lnSpc>
                <a:spcPct val="80000"/>
              </a:lnSpc>
            </a:pPr>
            <a:r>
              <a:rPr lang="en-US" sz="1400" dirty="0" smtClean="0"/>
              <a:t>Grading policy and grading structure</a:t>
            </a:r>
          </a:p>
          <a:p>
            <a:pPr lvl="2" eaLnBrk="1" hangingPunct="1">
              <a:lnSpc>
                <a:spcPct val="80000"/>
              </a:lnSpc>
            </a:pPr>
            <a:r>
              <a:rPr lang="en-US" sz="1400" dirty="0" smtClean="0"/>
              <a:t>Note</a:t>
            </a:r>
            <a:r>
              <a:rPr lang="en-US" sz="1400" dirty="0"/>
              <a:t>: “Attendance” should </a:t>
            </a:r>
            <a:r>
              <a:rPr lang="en-US" sz="1400" dirty="0" smtClean="0"/>
              <a:t>never be </a:t>
            </a:r>
            <a:r>
              <a:rPr lang="en-US" sz="1400" dirty="0"/>
              <a:t>tied to </a:t>
            </a:r>
            <a:r>
              <a:rPr lang="en-US" sz="1400" dirty="0" smtClean="0"/>
              <a:t>grades.</a:t>
            </a:r>
          </a:p>
          <a:p>
            <a:pPr lvl="2" eaLnBrk="1" hangingPunct="1">
              <a:lnSpc>
                <a:spcPct val="80000"/>
              </a:lnSpc>
            </a:pPr>
            <a:r>
              <a:rPr lang="en-US" sz="1400" dirty="0" smtClean="0"/>
              <a:t>Check your addition.</a:t>
            </a:r>
          </a:p>
          <a:p>
            <a:pPr lvl="2" eaLnBrk="1" hangingPunct="1">
              <a:lnSpc>
                <a:spcPct val="80000"/>
              </a:lnSpc>
            </a:pPr>
            <a:r>
              <a:rPr lang="en-US" sz="1400" dirty="0" smtClean="0"/>
              <a:t>Keep it straightforward.</a:t>
            </a:r>
          </a:p>
          <a:p>
            <a:pPr lvl="2" eaLnBrk="1" hangingPunct="1">
              <a:lnSpc>
                <a:spcPct val="80000"/>
              </a:lnSpc>
            </a:pPr>
            <a:r>
              <a:rPr lang="en-US" sz="1400" dirty="0" smtClean="0"/>
              <a:t>Everything that the student needs to know about how he/she will be graded for your class should be made crystal clear in this one brief section.  Don’t throw surprises in elsewhere.</a:t>
            </a:r>
            <a:endParaRPr lang="en-US" sz="1200" dirty="0"/>
          </a:p>
          <a:p>
            <a:pPr lvl="1" eaLnBrk="1" hangingPunct="1">
              <a:lnSpc>
                <a:spcPct val="80000"/>
              </a:lnSpc>
            </a:pPr>
            <a:endParaRPr lang="en-US" sz="1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4"/>
          <p:cNvSpPr>
            <a:spLocks noGrp="1"/>
          </p:cNvSpPr>
          <p:nvPr>
            <p:ph type="dt" sz="quarter" idx="10"/>
          </p:nvPr>
        </p:nvSpPr>
        <p:spPr>
          <a:noFill/>
        </p:spPr>
        <p:txBody>
          <a:bodyPr/>
          <a:lstStyle/>
          <a:p>
            <a:fld id="{7F9EAF5E-A84F-4149-8D19-6BA496B3BE1B}" type="datetime1">
              <a:rPr lang="en-US" smtClean="0"/>
              <a:t>1/6/2016</a:t>
            </a:fld>
            <a:endParaRPr lang="en-US" smtClean="0"/>
          </a:p>
        </p:txBody>
      </p:sp>
      <p:sp>
        <p:nvSpPr>
          <p:cNvPr id="16387" name="Footer Placeholder 5"/>
          <p:cNvSpPr>
            <a:spLocks noGrp="1"/>
          </p:cNvSpPr>
          <p:nvPr>
            <p:ph type="ftr" sz="quarter" idx="11"/>
          </p:nvPr>
        </p:nvSpPr>
        <p:spPr>
          <a:noFill/>
        </p:spPr>
        <p:txBody>
          <a:bodyPr/>
          <a:lstStyle/>
          <a:p>
            <a:r>
              <a:rPr lang="en-US" dirty="0" smtClean="0"/>
              <a:t>Spring 2016</a:t>
            </a:r>
            <a:endParaRPr lang="en-US" dirty="0"/>
          </a:p>
        </p:txBody>
      </p:sp>
      <p:sp>
        <p:nvSpPr>
          <p:cNvPr id="16388" name="Slide Number Placeholder 6"/>
          <p:cNvSpPr>
            <a:spLocks noGrp="1"/>
          </p:cNvSpPr>
          <p:nvPr>
            <p:ph type="sldNum" sz="quarter" idx="12"/>
          </p:nvPr>
        </p:nvSpPr>
        <p:spPr>
          <a:noFill/>
        </p:spPr>
        <p:txBody>
          <a:bodyPr/>
          <a:lstStyle/>
          <a:p>
            <a:fld id="{CDD2AEEA-48C5-45AE-B5E1-98D6E63B0323}" type="slidenum">
              <a:rPr lang="en-US" smtClean="0"/>
              <a:pPr/>
              <a:t>16</a:t>
            </a:fld>
            <a:endParaRPr lang="en-US" smtClean="0"/>
          </a:p>
        </p:txBody>
      </p:sp>
      <p:sp>
        <p:nvSpPr>
          <p:cNvPr id="16389" name="Rectangle 2"/>
          <p:cNvSpPr>
            <a:spLocks noGrp="1" noChangeArrowheads="1"/>
          </p:cNvSpPr>
          <p:nvPr>
            <p:ph type="title"/>
          </p:nvPr>
        </p:nvSpPr>
        <p:spPr>
          <a:xfrm>
            <a:off x="1143000" y="228600"/>
            <a:ext cx="7793037" cy="1462087"/>
          </a:xfrm>
        </p:spPr>
        <p:txBody>
          <a:bodyPr/>
          <a:lstStyle/>
          <a:p>
            <a:pPr eaLnBrk="1" hangingPunct="1"/>
            <a:r>
              <a:rPr lang="en-US" sz="4000" dirty="0" smtClean="0"/>
              <a:t>Important Dates – Spring 2016</a:t>
            </a:r>
          </a:p>
        </p:txBody>
      </p:sp>
      <p:sp>
        <p:nvSpPr>
          <p:cNvPr id="16390" name="Rectangle 3"/>
          <p:cNvSpPr>
            <a:spLocks noGrp="1" noChangeArrowheads="1"/>
          </p:cNvSpPr>
          <p:nvPr>
            <p:ph type="body" sz="half" idx="1"/>
          </p:nvPr>
        </p:nvSpPr>
        <p:spPr>
          <a:xfrm>
            <a:off x="304800" y="2209800"/>
            <a:ext cx="8686800" cy="3733800"/>
          </a:xfrm>
        </p:spPr>
        <p:txBody>
          <a:bodyPr/>
          <a:lstStyle/>
          <a:p>
            <a:pPr eaLnBrk="1" hangingPunct="1">
              <a:lnSpc>
                <a:spcPct val="90000"/>
              </a:lnSpc>
            </a:pPr>
            <a:r>
              <a:rPr lang="en-US" sz="2400" dirty="0" smtClean="0">
                <a:hlinkClick r:id="rId2"/>
              </a:rPr>
              <a:t>2015-16 Academic Calendar </a:t>
            </a:r>
            <a:endParaRPr lang="en-US" sz="2400" dirty="0" smtClean="0"/>
          </a:p>
          <a:p>
            <a:pPr eaLnBrk="1" hangingPunct="1">
              <a:lnSpc>
                <a:spcPct val="90000"/>
              </a:lnSpc>
            </a:pPr>
            <a:r>
              <a:rPr lang="en-US" sz="2400" dirty="0" smtClean="0">
                <a:hlinkClick r:id="rId3"/>
              </a:rPr>
              <a:t>Spring 2016 Final Exam Schedule</a:t>
            </a:r>
            <a:endParaRPr lang="en-US" sz="2400" dirty="0" smtClean="0"/>
          </a:p>
          <a:p>
            <a:pPr lvl="1" eaLnBrk="1" hangingPunct="1"/>
            <a:r>
              <a:rPr lang="en-US" sz="1800" dirty="0"/>
              <a:t>YOU ARE REQUIRED TO MEET FOR THE TIME LISTED IN THE </a:t>
            </a:r>
            <a:r>
              <a:rPr lang="en-US" sz="1800" u="sng" dirty="0"/>
              <a:t>FINAL EXAM SCHEDULE</a:t>
            </a:r>
            <a:r>
              <a:rPr lang="en-US" sz="1800" dirty="0"/>
              <a:t>.</a:t>
            </a:r>
          </a:p>
          <a:p>
            <a:pPr lvl="1" eaLnBrk="1" hangingPunct="1"/>
            <a:r>
              <a:rPr lang="en-US" sz="1800" dirty="0"/>
              <a:t>Include the date and time in your syllabus.</a:t>
            </a:r>
          </a:p>
          <a:p>
            <a:pPr lvl="1" eaLnBrk="1" hangingPunct="1"/>
            <a:r>
              <a:rPr lang="en-US" sz="1800" dirty="0"/>
              <a:t>You are paid for Final Exams, so be there!</a:t>
            </a:r>
          </a:p>
          <a:p>
            <a:pPr lvl="1" eaLnBrk="1" hangingPunct="1"/>
            <a:r>
              <a:rPr lang="en-US" sz="1800" dirty="0"/>
              <a:t>If you are delayed or going to be absent, contact your department ADA, chairperson, and site staff</a:t>
            </a:r>
            <a:r>
              <a:rPr lang="en-US" sz="1800" dirty="0" smtClean="0"/>
              <a:t>.</a:t>
            </a:r>
            <a:endParaRPr lang="en-US" sz="2000" dirty="0" smtClean="0"/>
          </a:p>
          <a:p>
            <a:pPr eaLnBrk="1" hangingPunct="1">
              <a:lnSpc>
                <a:spcPct val="90000"/>
              </a:lnSpc>
            </a:pPr>
            <a:r>
              <a:rPr lang="en-US" sz="2400" dirty="0" smtClean="0">
                <a:hlinkClick r:id="rId4"/>
              </a:rPr>
              <a:t>Important Dates Spring 2016</a:t>
            </a:r>
            <a:endParaRPr lang="en-US" sz="2400" dirty="0" smtClean="0"/>
          </a:p>
        </p:txBody>
      </p:sp>
    </p:spTree>
    <p:extLst>
      <p:ext uri="{BB962C8B-B14F-4D97-AF65-F5344CB8AC3E}">
        <p14:creationId xmlns:p14="http://schemas.microsoft.com/office/powerpoint/2010/main" val="1230029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fld id="{6849BC2E-5653-49D4-B2C5-F7749D407F29}" type="datetime1">
              <a:rPr lang="en-US" smtClean="0"/>
              <a:t>1/6/2016</a:t>
            </a:fld>
            <a:endParaRPr lang="en-US" smtClean="0"/>
          </a:p>
        </p:txBody>
      </p:sp>
      <p:sp>
        <p:nvSpPr>
          <p:cNvPr id="19459" name="Footer Placeholder 4"/>
          <p:cNvSpPr>
            <a:spLocks noGrp="1"/>
          </p:cNvSpPr>
          <p:nvPr>
            <p:ph type="ftr" sz="quarter" idx="11"/>
          </p:nvPr>
        </p:nvSpPr>
        <p:spPr>
          <a:xfrm>
            <a:off x="3657600" y="6324600"/>
            <a:ext cx="2895600" cy="457200"/>
          </a:xfrm>
          <a:noFill/>
        </p:spPr>
        <p:txBody>
          <a:bodyPr/>
          <a:lstStyle/>
          <a:p>
            <a:r>
              <a:rPr lang="en-US" dirty="0"/>
              <a:t>Spring 2016</a:t>
            </a:r>
          </a:p>
        </p:txBody>
      </p:sp>
      <p:sp>
        <p:nvSpPr>
          <p:cNvPr id="19460" name="Slide Number Placeholder 5"/>
          <p:cNvSpPr>
            <a:spLocks noGrp="1"/>
          </p:cNvSpPr>
          <p:nvPr>
            <p:ph type="sldNum" sz="quarter" idx="12"/>
          </p:nvPr>
        </p:nvSpPr>
        <p:spPr>
          <a:noFill/>
        </p:spPr>
        <p:txBody>
          <a:bodyPr/>
          <a:lstStyle/>
          <a:p>
            <a:fld id="{8C5836AA-C267-42D7-9527-E477C6EB86DF}" type="slidenum">
              <a:rPr lang="en-US" smtClean="0"/>
              <a:pPr/>
              <a:t>17</a:t>
            </a:fld>
            <a:endParaRPr lang="en-US" smtClean="0"/>
          </a:p>
        </p:txBody>
      </p:sp>
      <p:sp>
        <p:nvSpPr>
          <p:cNvPr id="19461" name="Rectangle 2"/>
          <p:cNvSpPr>
            <a:spLocks noGrp="1" noChangeArrowheads="1"/>
          </p:cNvSpPr>
          <p:nvPr>
            <p:ph type="title"/>
          </p:nvPr>
        </p:nvSpPr>
        <p:spPr/>
        <p:txBody>
          <a:bodyPr/>
          <a:lstStyle/>
          <a:p>
            <a:pPr eaLnBrk="1" hangingPunct="1"/>
            <a:r>
              <a:rPr lang="en-US" dirty="0" smtClean="0"/>
              <a:t/>
            </a:r>
            <a:br>
              <a:rPr lang="en-US" dirty="0" smtClean="0"/>
            </a:br>
            <a:r>
              <a:rPr lang="en-US" dirty="0" smtClean="0"/>
              <a:t>Course</a:t>
            </a:r>
            <a:r>
              <a:rPr lang="en-US" baseline="0" dirty="0" smtClean="0"/>
              <a:t> Information</a:t>
            </a:r>
            <a:endParaRPr lang="en-US" dirty="0" smtClean="0"/>
          </a:p>
        </p:txBody>
      </p:sp>
      <p:sp>
        <p:nvSpPr>
          <p:cNvPr id="19462" name="Rectangle 3"/>
          <p:cNvSpPr>
            <a:spLocks noGrp="1" noChangeArrowheads="1"/>
          </p:cNvSpPr>
          <p:nvPr>
            <p:ph type="body" idx="1"/>
          </p:nvPr>
        </p:nvSpPr>
        <p:spPr>
          <a:xfrm>
            <a:off x="990600" y="1752600"/>
            <a:ext cx="7905750" cy="4724400"/>
          </a:xfrm>
        </p:spPr>
        <p:txBody>
          <a:bodyPr/>
          <a:lstStyle/>
          <a:p>
            <a:pPr eaLnBrk="1" hangingPunct="1">
              <a:lnSpc>
                <a:spcPct val="90000"/>
              </a:lnSpc>
            </a:pPr>
            <a:endParaRPr lang="en-US" sz="2400" dirty="0" smtClean="0"/>
          </a:p>
          <a:p>
            <a:pPr eaLnBrk="1" hangingPunct="1">
              <a:lnSpc>
                <a:spcPct val="90000"/>
              </a:lnSpc>
            </a:pPr>
            <a:r>
              <a:rPr lang="en-US" sz="2000" dirty="0" smtClean="0"/>
              <a:t>Review the Course Outline of Record </a:t>
            </a:r>
            <a:br>
              <a:rPr lang="en-US" sz="2000" dirty="0" smtClean="0"/>
            </a:br>
            <a:r>
              <a:rPr lang="en-US" sz="2000" dirty="0" err="1" smtClean="0"/>
              <a:t>CurricUNET</a:t>
            </a:r>
            <a:r>
              <a:rPr lang="en-US" sz="2000" dirty="0" smtClean="0"/>
              <a:t> (</a:t>
            </a:r>
            <a:r>
              <a:rPr lang="en-US" sz="2000" dirty="0" smtClean="0">
                <a:hlinkClick r:id="rId2"/>
              </a:rPr>
              <a:t>http://www.curricunet.com/palomar/</a:t>
            </a:r>
            <a:r>
              <a:rPr lang="en-US" sz="2000" dirty="0" smtClean="0"/>
              <a:t>).  </a:t>
            </a:r>
            <a:r>
              <a:rPr lang="en-US" sz="2000" i="1" dirty="0" smtClean="0"/>
              <a:t>Use your Palomar email user name and password. </a:t>
            </a:r>
          </a:p>
          <a:p>
            <a:pPr eaLnBrk="1" hangingPunct="1">
              <a:lnSpc>
                <a:spcPct val="90000"/>
              </a:lnSpc>
            </a:pPr>
            <a:r>
              <a:rPr lang="en-US" sz="2000" dirty="0" smtClean="0"/>
              <a:t>Review the Course Student Learning Outcomes (</a:t>
            </a:r>
            <a:r>
              <a:rPr lang="en-US" sz="2000" dirty="0" smtClean="0">
                <a:solidFill>
                  <a:srgbClr val="FF0000"/>
                </a:solidFill>
                <a:hlinkClick r:id="rId3"/>
              </a:rPr>
              <a:t>http</a:t>
            </a:r>
            <a:r>
              <a:rPr lang="en-US" sz="2000" dirty="0">
                <a:solidFill>
                  <a:srgbClr val="FF0000"/>
                </a:solidFill>
                <a:hlinkClick r:id="rId3"/>
              </a:rPr>
              <a:t>://www2.palomar.edu/slo</a:t>
            </a:r>
            <a:r>
              <a:rPr lang="en-US" sz="2000" dirty="0" smtClean="0">
                <a:solidFill>
                  <a:srgbClr val="FF0000"/>
                </a:solidFill>
                <a:hlinkClick r:id="rId3"/>
              </a:rPr>
              <a:t>/</a:t>
            </a:r>
            <a:r>
              <a:rPr lang="en-US" sz="2000" dirty="0" smtClean="0">
                <a:solidFill>
                  <a:srgbClr val="FF0000"/>
                </a:solidFill>
              </a:rPr>
              <a:t>).  </a:t>
            </a:r>
            <a:r>
              <a:rPr lang="en-US" sz="2000" i="1" dirty="0" smtClean="0"/>
              <a:t>The information for your class should go onto your syllabus. If you aren’t sure, email your chairperson.</a:t>
            </a:r>
          </a:p>
          <a:p>
            <a:pPr eaLnBrk="1" hangingPunct="1">
              <a:lnSpc>
                <a:spcPct val="90000"/>
              </a:lnSpc>
            </a:pPr>
            <a:r>
              <a:rPr lang="en-US" sz="2000" dirty="0" smtClean="0"/>
              <a:t>Prepare your syllabus/website/Blackboard.</a:t>
            </a:r>
          </a:p>
          <a:p>
            <a:pPr lvl="1" eaLnBrk="1" hangingPunct="1">
              <a:lnSpc>
                <a:spcPct val="90000"/>
              </a:lnSpc>
            </a:pPr>
            <a:r>
              <a:rPr lang="en-US" sz="1600" dirty="0" smtClean="0"/>
              <a:t>Remember that not all of our students have easy access to the internet or a fast computer.</a:t>
            </a:r>
            <a:endParaRPr lang="en-US" sz="1600" dirty="0"/>
          </a:p>
          <a:p>
            <a:pPr eaLnBrk="1" hangingPunct="1">
              <a:lnSpc>
                <a:spcPct val="90000"/>
              </a:lnSpc>
            </a:pPr>
            <a:r>
              <a:rPr lang="en-US" sz="2000" dirty="0"/>
              <a:t>Familiarize yourself with course materials (text, etc</a:t>
            </a:r>
            <a:r>
              <a:rPr lang="en-US" sz="2000" dirty="0" smtClean="0"/>
              <a:t>.).</a:t>
            </a:r>
            <a:endParaRPr lang="en-US" sz="2000" dirty="0"/>
          </a:p>
        </p:txBody>
      </p:sp>
    </p:spTree>
    <p:extLst>
      <p:ext uri="{BB962C8B-B14F-4D97-AF65-F5344CB8AC3E}">
        <p14:creationId xmlns:p14="http://schemas.microsoft.com/office/powerpoint/2010/main" val="1280148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Part-time Office Hours</a:t>
            </a:r>
          </a:p>
        </p:txBody>
      </p:sp>
      <p:sp>
        <p:nvSpPr>
          <p:cNvPr id="13315" name="Rectangle 3"/>
          <p:cNvSpPr>
            <a:spLocks noGrp="1" noChangeArrowheads="1"/>
          </p:cNvSpPr>
          <p:nvPr>
            <p:ph type="body" idx="1"/>
          </p:nvPr>
        </p:nvSpPr>
        <p:spPr>
          <a:xfrm>
            <a:off x="304800" y="1981200"/>
            <a:ext cx="8305800" cy="4332288"/>
          </a:xfrm>
        </p:spPr>
        <p:txBody>
          <a:bodyPr/>
          <a:lstStyle/>
          <a:p>
            <a:endParaRPr lang="en-US" sz="2800" dirty="0" smtClean="0"/>
          </a:p>
          <a:p>
            <a:r>
              <a:rPr lang="en-US" sz="2400" u="sng" dirty="0" smtClean="0">
                <a:hlinkClick r:id="rId2"/>
              </a:rPr>
              <a:t>http</a:t>
            </a:r>
            <a:r>
              <a:rPr lang="en-US" sz="2400" u="sng" dirty="0">
                <a:hlinkClick r:id="rId2"/>
              </a:rPr>
              <a:t>://</a:t>
            </a:r>
            <a:r>
              <a:rPr lang="en-US" sz="2400" u="sng" dirty="0" smtClean="0">
                <a:hlinkClick r:id="rId2"/>
              </a:rPr>
              <a:t>www2.palomar.edu/pages/hr/files/2013/09/PT-Faculty-Voluntary-Office-Hours-Verification-10.2.152.pdf</a:t>
            </a:r>
            <a:endParaRPr lang="en-US" sz="2400" u="sng" dirty="0" smtClean="0"/>
          </a:p>
          <a:p>
            <a:r>
              <a:rPr lang="en-US" sz="2400" dirty="0" smtClean="0">
                <a:cs typeface="Times New Roman"/>
              </a:rPr>
              <a:t>Contact </a:t>
            </a:r>
            <a:r>
              <a:rPr lang="en-US" sz="2400" dirty="0">
                <a:cs typeface="Times New Roman"/>
              </a:rPr>
              <a:t>Department Chair or ADA for additional </a:t>
            </a:r>
            <a:r>
              <a:rPr lang="en-US" sz="2400" dirty="0" smtClean="0">
                <a:cs typeface="Times New Roman"/>
              </a:rPr>
              <a:t>information.</a:t>
            </a:r>
          </a:p>
          <a:p>
            <a:endParaRPr lang="en-US" sz="2400" dirty="0" smtClean="0">
              <a:cs typeface="Times New Roman"/>
            </a:endParaRPr>
          </a:p>
          <a:p>
            <a:pPr marL="0" indent="0" algn="ctr">
              <a:buNone/>
            </a:pPr>
            <a:r>
              <a:rPr lang="en-US" sz="2000" b="1" dirty="0"/>
              <a:t>2015-16 Deadlines for Part-Time Instructor Office </a:t>
            </a:r>
            <a:r>
              <a:rPr lang="en-US" sz="2000" b="1" dirty="0" smtClean="0"/>
              <a:t>Hours</a:t>
            </a:r>
            <a:endParaRPr lang="en-US" sz="2000" b="1" dirty="0"/>
          </a:p>
          <a:p>
            <a:r>
              <a:rPr lang="en-US" sz="2000" dirty="0"/>
              <a:t>Submit to department office </a:t>
            </a:r>
            <a:r>
              <a:rPr lang="en-US" sz="2000" dirty="0" smtClean="0"/>
              <a:t>by Spring </a:t>
            </a:r>
            <a:r>
              <a:rPr lang="en-US" sz="2000" dirty="0"/>
              <a:t>– 4/25/16 </a:t>
            </a:r>
          </a:p>
          <a:p>
            <a:pPr marL="0" indent="0">
              <a:buNone/>
            </a:pPr>
            <a:endParaRPr lang="en-US" sz="2400" dirty="0"/>
          </a:p>
        </p:txBody>
      </p:sp>
      <p:sp>
        <p:nvSpPr>
          <p:cNvPr id="13316" name="Date Placeholder 3"/>
          <p:cNvSpPr>
            <a:spLocks noGrp="1"/>
          </p:cNvSpPr>
          <p:nvPr>
            <p:ph type="dt" sz="quarter" idx="10"/>
          </p:nvPr>
        </p:nvSpPr>
        <p:spPr>
          <a:noFill/>
        </p:spPr>
        <p:txBody>
          <a:bodyPr/>
          <a:lstStyle/>
          <a:p>
            <a:fld id="{BC3512FA-8313-47F2-B267-23B4A4590C81}" type="datetime1">
              <a:rPr lang="en-US" smtClean="0"/>
              <a:t>1/6/2016</a:t>
            </a:fld>
            <a:endParaRPr lang="en-US" smtClean="0"/>
          </a:p>
        </p:txBody>
      </p:sp>
      <p:sp>
        <p:nvSpPr>
          <p:cNvPr id="13317" name="Slide Number Placeholder 4"/>
          <p:cNvSpPr>
            <a:spLocks noGrp="1"/>
          </p:cNvSpPr>
          <p:nvPr>
            <p:ph type="sldNum" sz="quarter" idx="12"/>
          </p:nvPr>
        </p:nvSpPr>
        <p:spPr>
          <a:noFill/>
        </p:spPr>
        <p:txBody>
          <a:bodyPr/>
          <a:lstStyle/>
          <a:p>
            <a:fld id="{6E165B5D-BC34-472E-A481-0678A4506C74}" type="slidenum">
              <a:rPr lang="en-US" smtClean="0"/>
              <a:pPr/>
              <a:t>18</a:t>
            </a:fld>
            <a:endParaRPr lang="en-US" smtClean="0"/>
          </a:p>
        </p:txBody>
      </p:sp>
      <p:sp>
        <p:nvSpPr>
          <p:cNvPr id="13318" name="Footer Placeholder 5"/>
          <p:cNvSpPr>
            <a:spLocks noGrp="1"/>
          </p:cNvSpPr>
          <p:nvPr>
            <p:ph type="ftr" sz="quarter" idx="11"/>
          </p:nvPr>
        </p:nvSpPr>
        <p:spPr>
          <a:noFill/>
        </p:spPr>
        <p:txBody>
          <a:bodyPr/>
          <a:lstStyle/>
          <a:p>
            <a:r>
              <a:rPr lang="en-US" dirty="0" smtClean="0"/>
              <a:t>Spring 2016</a:t>
            </a:r>
            <a:endParaRPr lang="en-US" dirty="0"/>
          </a:p>
        </p:txBody>
      </p:sp>
    </p:spTree>
    <p:extLst>
      <p:ext uri="{BB962C8B-B14F-4D97-AF65-F5344CB8AC3E}">
        <p14:creationId xmlns:p14="http://schemas.microsoft.com/office/powerpoint/2010/main" val="1823647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fld id="{2D00E0A1-009B-47C4-8502-96331B6824AA}" type="datetime1">
              <a:rPr lang="en-US" smtClean="0"/>
              <a:t>1/6/2016</a:t>
            </a:fld>
            <a:endParaRPr lang="en-US" smtClean="0"/>
          </a:p>
        </p:txBody>
      </p:sp>
      <p:sp>
        <p:nvSpPr>
          <p:cNvPr id="18435" name="Footer Placeholder 4"/>
          <p:cNvSpPr>
            <a:spLocks noGrp="1"/>
          </p:cNvSpPr>
          <p:nvPr>
            <p:ph type="ftr" sz="quarter" idx="11"/>
          </p:nvPr>
        </p:nvSpPr>
        <p:spPr>
          <a:noFill/>
        </p:spPr>
        <p:txBody>
          <a:bodyPr/>
          <a:lstStyle/>
          <a:p>
            <a:r>
              <a:rPr lang="en-US" dirty="0" smtClean="0"/>
              <a:t>Spring 2016</a:t>
            </a:r>
            <a:endParaRPr lang="en-US" dirty="0"/>
          </a:p>
        </p:txBody>
      </p:sp>
      <p:sp>
        <p:nvSpPr>
          <p:cNvPr id="18436" name="Slide Number Placeholder 5"/>
          <p:cNvSpPr>
            <a:spLocks noGrp="1"/>
          </p:cNvSpPr>
          <p:nvPr>
            <p:ph type="sldNum" sz="quarter" idx="12"/>
          </p:nvPr>
        </p:nvSpPr>
        <p:spPr>
          <a:noFill/>
        </p:spPr>
        <p:txBody>
          <a:bodyPr/>
          <a:lstStyle/>
          <a:p>
            <a:fld id="{1542CD3D-3AF7-4E77-BE96-FBE053FDEFD3}" type="slidenum">
              <a:rPr lang="en-US" smtClean="0"/>
              <a:pPr/>
              <a:t>19</a:t>
            </a:fld>
            <a:endParaRPr lang="en-US" smtClean="0"/>
          </a:p>
        </p:txBody>
      </p:sp>
      <p:sp>
        <p:nvSpPr>
          <p:cNvPr id="18437" name="Rectangle 2"/>
          <p:cNvSpPr>
            <a:spLocks noGrp="1" noChangeArrowheads="1"/>
          </p:cNvSpPr>
          <p:nvPr>
            <p:ph type="title"/>
          </p:nvPr>
        </p:nvSpPr>
        <p:spPr>
          <a:xfrm>
            <a:off x="990600" y="214313"/>
            <a:ext cx="7953375" cy="1462087"/>
          </a:xfrm>
        </p:spPr>
        <p:txBody>
          <a:bodyPr/>
          <a:lstStyle/>
          <a:p>
            <a:pPr eaLnBrk="1" hangingPunct="1"/>
            <a:r>
              <a:rPr lang="en-US" dirty="0" smtClean="0"/>
              <a:t>Preparing Your Syllabus (cont’d)</a:t>
            </a:r>
          </a:p>
        </p:txBody>
      </p:sp>
      <p:sp>
        <p:nvSpPr>
          <p:cNvPr id="18438" name="Rectangle 3"/>
          <p:cNvSpPr>
            <a:spLocks noGrp="1" noChangeArrowheads="1"/>
          </p:cNvSpPr>
          <p:nvPr>
            <p:ph type="body" idx="1"/>
          </p:nvPr>
        </p:nvSpPr>
        <p:spPr>
          <a:xfrm>
            <a:off x="533400" y="1828800"/>
            <a:ext cx="8458200" cy="4572000"/>
          </a:xfrm>
        </p:spPr>
        <p:txBody>
          <a:bodyPr/>
          <a:lstStyle/>
          <a:p>
            <a:pPr lvl="1">
              <a:lnSpc>
                <a:spcPct val="90000"/>
              </a:lnSpc>
            </a:pPr>
            <a:endParaRPr lang="en-US" dirty="0" smtClean="0"/>
          </a:p>
          <a:p>
            <a:pPr lvl="1" eaLnBrk="1" hangingPunct="1">
              <a:lnSpc>
                <a:spcPct val="80000"/>
              </a:lnSpc>
            </a:pPr>
            <a:r>
              <a:rPr lang="en-US" sz="1600" dirty="0"/>
              <a:t>Behavioral expectations including </a:t>
            </a:r>
            <a:r>
              <a:rPr lang="en-US" sz="1600" dirty="0" smtClean="0"/>
              <a:t>consequences.  Keep in mind that we are a community college.  We accept the top 100% of all applicants. Your expectations should be reasonable but clear.</a:t>
            </a:r>
            <a:endParaRPr lang="en-US" sz="1600" dirty="0"/>
          </a:p>
          <a:p>
            <a:pPr lvl="1" eaLnBrk="1" hangingPunct="1">
              <a:lnSpc>
                <a:spcPct val="80000"/>
              </a:lnSpc>
            </a:pPr>
            <a:r>
              <a:rPr lang="en-US" sz="1600" dirty="0"/>
              <a:t>Student Learning Outcomes (SLOs)</a:t>
            </a:r>
            <a:r>
              <a:rPr lang="en-US" sz="1600" dirty="0">
                <a:solidFill>
                  <a:srgbClr val="FF0000"/>
                </a:solidFill>
                <a:hlinkClick r:id="rId2"/>
              </a:rPr>
              <a:t> </a:t>
            </a:r>
            <a:r>
              <a:rPr lang="en-US" sz="1600" dirty="0">
                <a:solidFill>
                  <a:srgbClr val="FF0000"/>
                </a:solidFill>
                <a:hlinkClick r:id="rId3"/>
              </a:rPr>
              <a:t>http://www2.palomar.edu/slo/</a:t>
            </a:r>
            <a:r>
              <a:rPr lang="en-US" sz="1600" dirty="0">
                <a:solidFill>
                  <a:srgbClr val="FF0000"/>
                </a:solidFill>
              </a:rPr>
              <a:t> </a:t>
            </a:r>
            <a:endParaRPr lang="en-US" sz="1600" dirty="0"/>
          </a:p>
          <a:p>
            <a:pPr lvl="1">
              <a:lnSpc>
                <a:spcPct val="90000"/>
              </a:lnSpc>
            </a:pPr>
            <a:r>
              <a:rPr lang="en-US" sz="1600" dirty="0" smtClean="0"/>
              <a:t>Financial aid student drop policy (Details later.)</a:t>
            </a:r>
          </a:p>
          <a:p>
            <a:pPr lvl="1">
              <a:lnSpc>
                <a:spcPct val="90000"/>
              </a:lnSpc>
            </a:pPr>
            <a:r>
              <a:rPr lang="en-US" sz="1600" dirty="0" smtClean="0"/>
              <a:t>Safety information, if relevant (e.g., Chemistry Labs)</a:t>
            </a:r>
          </a:p>
          <a:p>
            <a:pPr lvl="1">
              <a:lnSpc>
                <a:spcPct val="90000"/>
              </a:lnSpc>
            </a:pPr>
            <a:r>
              <a:rPr lang="en-US" sz="1600" dirty="0" smtClean="0"/>
              <a:t>Field trips, class fees, etc. </a:t>
            </a:r>
          </a:p>
          <a:p>
            <a:pPr lvl="2">
              <a:lnSpc>
                <a:spcPct val="90000"/>
              </a:lnSpc>
            </a:pPr>
            <a:r>
              <a:rPr lang="en-US" sz="1600" dirty="0" smtClean="0"/>
              <a:t>All field trips require advanced approval and </a:t>
            </a:r>
            <a:r>
              <a:rPr lang="en-US" sz="1600" dirty="0" err="1" smtClean="0">
                <a:hlinkClick r:id="rId4"/>
              </a:rPr>
              <a:t>Clery</a:t>
            </a:r>
            <a:r>
              <a:rPr lang="en-US" sz="1600" dirty="0" smtClean="0">
                <a:hlinkClick r:id="rId4"/>
              </a:rPr>
              <a:t> Act </a:t>
            </a:r>
            <a:r>
              <a:rPr lang="en-US" sz="1600" dirty="0" smtClean="0"/>
              <a:t>Training on your part (contact Karen Boguta-Reeves at x3977).</a:t>
            </a:r>
          </a:p>
          <a:p>
            <a:pPr lvl="2">
              <a:lnSpc>
                <a:spcPct val="90000"/>
              </a:lnSpc>
            </a:pPr>
            <a:r>
              <a:rPr lang="en-US" sz="1600" dirty="0" smtClean="0"/>
              <a:t>Class fees, etc., are set up and communicated to students well in advance of your class.</a:t>
            </a:r>
          </a:p>
          <a:p>
            <a:pPr lvl="1">
              <a:lnSpc>
                <a:spcPct val="90000"/>
              </a:lnSpc>
            </a:pPr>
            <a:r>
              <a:rPr lang="en-US" sz="1600" dirty="0" smtClean="0"/>
              <a:t>Proofread your syllabus to make sure that you have not included information about teaching assignments at other colleges.</a:t>
            </a:r>
          </a:p>
          <a:p>
            <a:pPr lvl="1">
              <a:lnSpc>
                <a:spcPct val="90000"/>
              </a:lnSpc>
            </a:pPr>
            <a:r>
              <a:rPr lang="en-US" sz="1600" dirty="0"/>
              <a:t>Think ahead about how you will manage students trying to crash your class.  (I put a signup sheet for crashers on the door so that my class and I could get started without interruption</a:t>
            </a:r>
            <a:r>
              <a:rPr lang="en-US" sz="1600" dirty="0" smtClean="0"/>
              <a:t>.)</a:t>
            </a:r>
            <a:endParaRPr lang="en-US" sz="1600" dirty="0"/>
          </a:p>
        </p:txBody>
      </p:sp>
    </p:spTree>
    <p:extLst>
      <p:ext uri="{BB962C8B-B14F-4D97-AF65-F5344CB8AC3E}">
        <p14:creationId xmlns:p14="http://schemas.microsoft.com/office/powerpoint/2010/main" val="385675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1"/>
          <p:cNvSpPr>
            <a:spLocks noGrp="1"/>
          </p:cNvSpPr>
          <p:nvPr>
            <p:ph type="dt" sz="quarter" idx="10"/>
          </p:nvPr>
        </p:nvSpPr>
        <p:spPr>
          <a:noFill/>
        </p:spPr>
        <p:txBody>
          <a:bodyPr/>
          <a:lstStyle/>
          <a:p>
            <a:fld id="{B864192C-BB26-4DAD-A212-C897FFFDE9BC}" type="datetime1">
              <a:rPr lang="en-US" smtClean="0"/>
              <a:t>1/6/2016</a:t>
            </a:fld>
            <a:endParaRPr lang="en-US" dirty="0" smtClean="0"/>
          </a:p>
        </p:txBody>
      </p:sp>
      <p:sp>
        <p:nvSpPr>
          <p:cNvPr id="4099" name="Footer Placeholder 2"/>
          <p:cNvSpPr>
            <a:spLocks noGrp="1"/>
          </p:cNvSpPr>
          <p:nvPr>
            <p:ph type="ftr" sz="quarter" idx="11"/>
          </p:nvPr>
        </p:nvSpPr>
        <p:spPr>
          <a:noFill/>
        </p:spPr>
        <p:txBody>
          <a:bodyPr/>
          <a:lstStyle/>
          <a:p>
            <a:r>
              <a:rPr lang="en-US" dirty="0" smtClean="0"/>
              <a:t>Spring 2016</a:t>
            </a:r>
            <a:endParaRPr lang="en-US" dirty="0"/>
          </a:p>
        </p:txBody>
      </p:sp>
      <p:sp>
        <p:nvSpPr>
          <p:cNvPr id="4100" name="Slide Number Placeholder 3"/>
          <p:cNvSpPr>
            <a:spLocks noGrp="1"/>
          </p:cNvSpPr>
          <p:nvPr>
            <p:ph type="sldNum" sz="quarter" idx="12"/>
          </p:nvPr>
        </p:nvSpPr>
        <p:spPr>
          <a:noFill/>
        </p:spPr>
        <p:txBody>
          <a:bodyPr/>
          <a:lstStyle/>
          <a:p>
            <a:fld id="{B46CC118-FB37-46A7-B0B5-E9E075FEF6DB}" type="slidenum">
              <a:rPr lang="en-US" smtClean="0"/>
              <a:pPr/>
              <a:t>2</a:t>
            </a:fld>
            <a:endParaRPr lang="en-US" dirty="0" smtClean="0"/>
          </a:p>
        </p:txBody>
      </p:sp>
      <p:sp>
        <p:nvSpPr>
          <p:cNvPr id="4101" name="Text Box 3"/>
          <p:cNvSpPr txBox="1">
            <a:spLocks noChangeArrowheads="1"/>
          </p:cNvSpPr>
          <p:nvPr/>
        </p:nvSpPr>
        <p:spPr bwMode="auto">
          <a:xfrm>
            <a:off x="1524000" y="2133600"/>
            <a:ext cx="5943600" cy="3847207"/>
          </a:xfrm>
          <a:prstGeom prst="rect">
            <a:avLst/>
          </a:prstGeom>
          <a:noFill/>
          <a:ln w="9525">
            <a:noFill/>
            <a:miter lim="800000"/>
            <a:headEnd/>
            <a:tailEnd/>
          </a:ln>
        </p:spPr>
        <p:txBody>
          <a:bodyPr>
            <a:spAutoFit/>
          </a:bodyPr>
          <a:lstStyle/>
          <a:p>
            <a:pPr algn="ctr" eaLnBrk="1" hangingPunct="1">
              <a:spcBef>
                <a:spcPct val="50000"/>
              </a:spcBef>
            </a:pPr>
            <a:r>
              <a:rPr lang="en-US" dirty="0">
                <a:latin typeface="Arial" charset="0"/>
              </a:rPr>
              <a:t/>
            </a:r>
            <a:br>
              <a:rPr lang="en-US" dirty="0">
                <a:latin typeface="Arial" charset="0"/>
              </a:rPr>
            </a:br>
            <a:endParaRPr lang="en-US" dirty="0" smtClean="0">
              <a:latin typeface="Arial" charset="0"/>
            </a:endParaRPr>
          </a:p>
          <a:p>
            <a:pPr algn="ctr" eaLnBrk="1" hangingPunct="1">
              <a:spcBef>
                <a:spcPct val="50000"/>
              </a:spcBef>
            </a:pPr>
            <a:r>
              <a:rPr lang="en-US" sz="3200" dirty="0" smtClean="0">
                <a:solidFill>
                  <a:srgbClr val="333399"/>
                </a:solidFill>
              </a:rPr>
              <a:t>The Nuts and Bolts of Teaching at Palomar College</a:t>
            </a:r>
          </a:p>
          <a:p>
            <a:pPr algn="ctr" eaLnBrk="1" hangingPunct="1">
              <a:spcBef>
                <a:spcPct val="50000"/>
              </a:spcBef>
            </a:pPr>
            <a:r>
              <a:rPr lang="en-US" sz="3200" dirty="0" smtClean="0">
                <a:solidFill>
                  <a:srgbClr val="333399"/>
                </a:solidFill>
              </a:rPr>
              <a:t>or</a:t>
            </a:r>
          </a:p>
          <a:p>
            <a:pPr algn="ctr" eaLnBrk="1" hangingPunct="1">
              <a:spcBef>
                <a:spcPct val="50000"/>
              </a:spcBef>
            </a:pPr>
            <a:r>
              <a:rPr lang="en-US" sz="3200" dirty="0" smtClean="0">
                <a:solidFill>
                  <a:srgbClr val="333399"/>
                </a:solidFill>
              </a:rPr>
              <a:t>Getting Ready for the First Day of Class (and Beyond)</a:t>
            </a:r>
            <a:endParaRPr lang="en-US" sz="3200" dirty="0">
              <a:solidFill>
                <a:srgbClr val="333399"/>
              </a:solidFill>
            </a:endParaRPr>
          </a:p>
        </p:txBody>
      </p:sp>
      <p:pic>
        <p:nvPicPr>
          <p:cNvPr id="4103" name="Picture 5"/>
          <p:cNvPicPr>
            <a:picLocks noChangeAspect="1" noChangeArrowheads="1"/>
          </p:cNvPicPr>
          <p:nvPr/>
        </p:nvPicPr>
        <p:blipFill>
          <a:blip r:embed="rId2" cstate="print"/>
          <a:srcRect/>
          <a:stretch>
            <a:fillRect/>
          </a:stretch>
        </p:blipFill>
        <p:spPr bwMode="auto">
          <a:xfrm>
            <a:off x="3124200" y="914400"/>
            <a:ext cx="2962275" cy="1647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fld id="{D1721611-BF54-4CA3-81C0-46030AF48A07}" type="datetime1">
              <a:rPr lang="en-US" smtClean="0"/>
              <a:t>1/6/2016</a:t>
            </a:fld>
            <a:endParaRPr lang="en-US" smtClean="0"/>
          </a:p>
        </p:txBody>
      </p:sp>
      <p:sp>
        <p:nvSpPr>
          <p:cNvPr id="21507" name="Footer Placeholder 4"/>
          <p:cNvSpPr>
            <a:spLocks noGrp="1"/>
          </p:cNvSpPr>
          <p:nvPr>
            <p:ph type="ftr" sz="quarter" idx="11"/>
          </p:nvPr>
        </p:nvSpPr>
        <p:spPr>
          <a:noFill/>
        </p:spPr>
        <p:txBody>
          <a:bodyPr/>
          <a:lstStyle/>
          <a:p>
            <a:r>
              <a:rPr lang="en-US" dirty="0" smtClean="0"/>
              <a:t>Spring 2016</a:t>
            </a:r>
            <a:endParaRPr lang="en-US" dirty="0"/>
          </a:p>
        </p:txBody>
      </p:sp>
      <p:sp>
        <p:nvSpPr>
          <p:cNvPr id="21508" name="Slide Number Placeholder 5"/>
          <p:cNvSpPr>
            <a:spLocks noGrp="1"/>
          </p:cNvSpPr>
          <p:nvPr>
            <p:ph type="sldNum" sz="quarter" idx="12"/>
          </p:nvPr>
        </p:nvSpPr>
        <p:spPr>
          <a:noFill/>
        </p:spPr>
        <p:txBody>
          <a:bodyPr/>
          <a:lstStyle/>
          <a:p>
            <a:fld id="{73C22D16-946D-4E91-84E6-824FF1914ED2}" type="slidenum">
              <a:rPr lang="en-US" smtClean="0"/>
              <a:pPr/>
              <a:t>20</a:t>
            </a:fld>
            <a:endParaRPr lang="en-US" smtClean="0"/>
          </a:p>
        </p:txBody>
      </p:sp>
      <p:sp>
        <p:nvSpPr>
          <p:cNvPr id="21509" name="Rectangle 2"/>
          <p:cNvSpPr>
            <a:spLocks noGrp="1" noChangeArrowheads="1"/>
          </p:cNvSpPr>
          <p:nvPr>
            <p:ph type="title"/>
          </p:nvPr>
        </p:nvSpPr>
        <p:spPr/>
        <p:txBody>
          <a:bodyPr/>
          <a:lstStyle/>
          <a:p>
            <a:pPr eaLnBrk="1" hangingPunct="1"/>
            <a:r>
              <a:rPr lang="en-US" dirty="0" smtClean="0"/>
              <a:t>SLOs (Student Learning Outcomes)</a:t>
            </a:r>
          </a:p>
        </p:txBody>
      </p:sp>
      <p:sp>
        <p:nvSpPr>
          <p:cNvPr id="21510" name="Rectangle 3"/>
          <p:cNvSpPr>
            <a:spLocks noGrp="1" noChangeArrowheads="1"/>
          </p:cNvSpPr>
          <p:nvPr>
            <p:ph type="body" idx="1"/>
          </p:nvPr>
        </p:nvSpPr>
        <p:spPr>
          <a:xfrm>
            <a:off x="228600" y="1905000"/>
            <a:ext cx="8497888" cy="4419600"/>
          </a:xfrm>
        </p:spPr>
        <p:txBody>
          <a:bodyPr/>
          <a:lstStyle/>
          <a:p>
            <a:pPr eaLnBrk="1" hangingPunct="1">
              <a:lnSpc>
                <a:spcPct val="90000"/>
              </a:lnSpc>
            </a:pPr>
            <a:endParaRPr lang="en-US" sz="2800" dirty="0" smtClean="0"/>
          </a:p>
          <a:p>
            <a:pPr eaLnBrk="1" hangingPunct="1">
              <a:lnSpc>
                <a:spcPct val="90000"/>
              </a:lnSpc>
            </a:pPr>
            <a:r>
              <a:rPr lang="en-US" sz="2400" dirty="0" smtClean="0"/>
              <a:t>Course SLOs and their </a:t>
            </a:r>
            <a:r>
              <a:rPr lang="en-US" sz="2400" dirty="0"/>
              <a:t>a</a:t>
            </a:r>
            <a:r>
              <a:rPr lang="en-US" sz="2400" dirty="0" smtClean="0"/>
              <a:t>ssessments: </a:t>
            </a:r>
            <a:endParaRPr lang="en-US" sz="2400" dirty="0"/>
          </a:p>
          <a:p>
            <a:pPr lvl="1" eaLnBrk="1" hangingPunct="1">
              <a:lnSpc>
                <a:spcPct val="90000"/>
              </a:lnSpc>
            </a:pPr>
            <a:r>
              <a:rPr lang="en-US" sz="2400" dirty="0" smtClean="0"/>
              <a:t>The course SLOs must </a:t>
            </a:r>
            <a:r>
              <a:rPr lang="en-US" sz="2400" dirty="0"/>
              <a:t>be included in the syllabus</a:t>
            </a:r>
            <a:r>
              <a:rPr lang="en-US" sz="2400" dirty="0" smtClean="0"/>
              <a:t>.</a:t>
            </a:r>
            <a:endParaRPr lang="en-US" sz="2400" dirty="0"/>
          </a:p>
          <a:p>
            <a:pPr lvl="1" eaLnBrk="1" hangingPunct="1">
              <a:lnSpc>
                <a:spcPct val="90000"/>
              </a:lnSpc>
            </a:pPr>
            <a:r>
              <a:rPr lang="en-US" sz="2400" dirty="0">
                <a:solidFill>
                  <a:srgbClr val="FF0000"/>
                </a:solidFill>
                <a:hlinkClick r:id="rId2"/>
              </a:rPr>
              <a:t>http://www2.palomar.edu/slo </a:t>
            </a:r>
            <a:endParaRPr lang="en-US" sz="2400" dirty="0" smtClean="0">
              <a:solidFill>
                <a:srgbClr val="FF0000"/>
              </a:solidFill>
            </a:endParaRPr>
          </a:p>
          <a:p>
            <a:pPr lvl="1" eaLnBrk="1" hangingPunct="1">
              <a:lnSpc>
                <a:spcPct val="90000"/>
              </a:lnSpc>
            </a:pPr>
            <a:r>
              <a:rPr lang="en-US" sz="2400" dirty="0" smtClean="0"/>
              <a:t>Know which SLOs </a:t>
            </a:r>
            <a:r>
              <a:rPr lang="en-US" sz="2400" dirty="0"/>
              <a:t>are being assessed this semester for the course you teach, know the plan for </a:t>
            </a:r>
            <a:r>
              <a:rPr lang="en-US" sz="2400" dirty="0" smtClean="0"/>
              <a:t>assessment, </a:t>
            </a:r>
            <a:r>
              <a:rPr lang="en-US" sz="2400" dirty="0"/>
              <a:t>and how to collect and report the data. </a:t>
            </a:r>
            <a:endParaRPr lang="en-US" sz="2400" dirty="0" smtClean="0"/>
          </a:p>
          <a:p>
            <a:pPr eaLnBrk="1" hangingPunct="1">
              <a:lnSpc>
                <a:spcPct val="90000"/>
              </a:lnSpc>
            </a:pPr>
            <a:r>
              <a:rPr lang="en-US" sz="2400" dirty="0" smtClean="0"/>
              <a:t>Discuss SLOs and Assessments with the department chair before the start of the semester.</a:t>
            </a:r>
          </a:p>
        </p:txBody>
      </p:sp>
    </p:spTree>
    <p:extLst>
      <p:ext uri="{BB962C8B-B14F-4D97-AF65-F5344CB8AC3E}">
        <p14:creationId xmlns:p14="http://schemas.microsoft.com/office/powerpoint/2010/main" val="2376736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fld id="{AE8AC01A-61CD-4561-B535-D8B109F07CB4}" type="datetime1">
              <a:rPr lang="en-US" smtClean="0"/>
              <a:t>1/6/2016</a:t>
            </a:fld>
            <a:endParaRPr lang="en-US" smtClean="0"/>
          </a:p>
        </p:txBody>
      </p:sp>
      <p:sp>
        <p:nvSpPr>
          <p:cNvPr id="18435" name="Footer Placeholder 4"/>
          <p:cNvSpPr>
            <a:spLocks noGrp="1"/>
          </p:cNvSpPr>
          <p:nvPr>
            <p:ph type="ftr" sz="quarter" idx="11"/>
          </p:nvPr>
        </p:nvSpPr>
        <p:spPr>
          <a:noFill/>
        </p:spPr>
        <p:txBody>
          <a:bodyPr/>
          <a:lstStyle/>
          <a:p>
            <a:r>
              <a:rPr lang="en-US" dirty="0" smtClean="0"/>
              <a:t>Spring 2016</a:t>
            </a:r>
            <a:endParaRPr lang="en-US" dirty="0"/>
          </a:p>
        </p:txBody>
      </p:sp>
      <p:sp>
        <p:nvSpPr>
          <p:cNvPr id="18436" name="Slide Number Placeholder 5"/>
          <p:cNvSpPr>
            <a:spLocks noGrp="1"/>
          </p:cNvSpPr>
          <p:nvPr>
            <p:ph type="sldNum" sz="quarter" idx="12"/>
          </p:nvPr>
        </p:nvSpPr>
        <p:spPr>
          <a:noFill/>
        </p:spPr>
        <p:txBody>
          <a:bodyPr/>
          <a:lstStyle/>
          <a:p>
            <a:fld id="{1542CD3D-3AF7-4E77-BE96-FBE053FDEFD3}" type="slidenum">
              <a:rPr lang="en-US" smtClean="0"/>
              <a:pPr/>
              <a:t>21</a:t>
            </a:fld>
            <a:endParaRPr lang="en-US" smtClean="0"/>
          </a:p>
        </p:txBody>
      </p:sp>
      <p:sp>
        <p:nvSpPr>
          <p:cNvPr id="18437" name="Rectangle 2"/>
          <p:cNvSpPr>
            <a:spLocks noGrp="1" noChangeArrowheads="1"/>
          </p:cNvSpPr>
          <p:nvPr>
            <p:ph type="title"/>
          </p:nvPr>
        </p:nvSpPr>
        <p:spPr/>
        <p:txBody>
          <a:bodyPr/>
          <a:lstStyle/>
          <a:p>
            <a:pPr eaLnBrk="1" hangingPunct="1"/>
            <a:r>
              <a:rPr lang="en-US" dirty="0" smtClean="0"/>
              <a:t>Preparing Your Syllabus (cont’d)</a:t>
            </a:r>
          </a:p>
        </p:txBody>
      </p:sp>
      <p:sp>
        <p:nvSpPr>
          <p:cNvPr id="18438" name="Rectangle 3"/>
          <p:cNvSpPr>
            <a:spLocks noGrp="1" noChangeArrowheads="1"/>
          </p:cNvSpPr>
          <p:nvPr>
            <p:ph type="body" idx="1"/>
          </p:nvPr>
        </p:nvSpPr>
        <p:spPr>
          <a:xfrm>
            <a:off x="381000" y="1828800"/>
            <a:ext cx="8610600" cy="4572000"/>
          </a:xfrm>
        </p:spPr>
        <p:txBody>
          <a:bodyPr/>
          <a:lstStyle/>
          <a:p>
            <a:pPr lvl="1"/>
            <a:endParaRPr lang="en-US" sz="2400" dirty="0" smtClean="0"/>
          </a:p>
          <a:p>
            <a:pPr lvl="1"/>
            <a:r>
              <a:rPr lang="en-US" sz="2000" dirty="0" smtClean="0"/>
              <a:t>Directions/instructions </a:t>
            </a:r>
            <a:r>
              <a:rPr lang="en-US" sz="2000" dirty="0"/>
              <a:t>for students with </a:t>
            </a:r>
            <a:r>
              <a:rPr lang="en-US" sz="2000" dirty="0" smtClean="0"/>
              <a:t>disabilities</a:t>
            </a:r>
          </a:p>
          <a:p>
            <a:pPr lvl="1"/>
            <a:r>
              <a:rPr lang="en-US" sz="2000" dirty="0" smtClean="0"/>
              <a:t>If a student is granted an accommodation from the DRC, the student will bring you verification of that.  You cannot deny that accommodation.</a:t>
            </a:r>
            <a:endParaRPr lang="en-US" sz="2000" dirty="0"/>
          </a:p>
          <a:p>
            <a:pPr lvl="2"/>
            <a:r>
              <a:rPr lang="en-US" sz="2000" dirty="0" smtClean="0"/>
              <a:t>Disability </a:t>
            </a:r>
            <a:r>
              <a:rPr lang="en-US" sz="2000" dirty="0"/>
              <a:t>Resource </a:t>
            </a:r>
            <a:r>
              <a:rPr lang="en-US" sz="2000" dirty="0" smtClean="0"/>
              <a:t>Center </a:t>
            </a:r>
            <a:r>
              <a:rPr lang="en-US" sz="2000" dirty="0"/>
              <a:t>http://www2.palomar.edu/drc/</a:t>
            </a:r>
          </a:p>
          <a:p>
            <a:pPr lvl="3"/>
            <a:r>
              <a:rPr lang="en-US" sz="1600" dirty="0" smtClean="0"/>
              <a:t>Example of statement that may be used:</a:t>
            </a:r>
            <a:br>
              <a:rPr lang="en-US" sz="1600" dirty="0" smtClean="0"/>
            </a:br>
            <a:r>
              <a:rPr lang="en-US" sz="1600" b="1" dirty="0"/>
              <a:t>Disclosure of Disabilities to </a:t>
            </a:r>
            <a:r>
              <a:rPr lang="en-US" sz="1600" b="1" dirty="0" smtClean="0"/>
              <a:t>Instructors/Staff</a:t>
            </a:r>
            <a:r>
              <a:rPr lang="en-US" sz="1600" dirty="0"/>
              <a:t/>
            </a:r>
            <a:br>
              <a:rPr lang="en-US" sz="1600" dirty="0"/>
            </a:br>
            <a:r>
              <a:rPr lang="en-US" sz="1600" dirty="0" smtClean="0"/>
              <a:t>If </a:t>
            </a:r>
            <a:r>
              <a:rPr lang="en-US" sz="1600" dirty="0"/>
              <a:t>you have specific disabilities and require special accommodations, please let me know right away. DRC (Disability Resource Center) will, upon student request, inform faculty/staff about functional and/or educational limitations and about recommended accommodations</a:t>
            </a:r>
            <a:r>
              <a:rPr lang="en-US" sz="1600" dirty="0" smtClean="0"/>
              <a:t>.</a:t>
            </a:r>
            <a:endParaRPr lang="en-US" sz="1600" dirty="0"/>
          </a:p>
          <a:p>
            <a:pPr marL="457200" lvl="1" indent="0">
              <a:lnSpc>
                <a:spcPct val="90000"/>
              </a:lnSpc>
              <a:buNone/>
            </a:pPr>
            <a:endParaRPr lang="en-US" sz="2400" dirty="0"/>
          </a:p>
        </p:txBody>
      </p:sp>
    </p:spTree>
    <p:extLst>
      <p:ext uri="{BB962C8B-B14F-4D97-AF65-F5344CB8AC3E}">
        <p14:creationId xmlns:p14="http://schemas.microsoft.com/office/powerpoint/2010/main" val="3459925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fld id="{CBDF04E1-5D58-4191-80B7-9DAA850198A1}" type="datetime1">
              <a:rPr lang="en-US" smtClean="0"/>
              <a:t>1/6/2016</a:t>
            </a:fld>
            <a:endParaRPr lang="en-US" smtClean="0"/>
          </a:p>
        </p:txBody>
      </p:sp>
      <p:sp>
        <p:nvSpPr>
          <p:cNvPr id="18435" name="Footer Placeholder 4"/>
          <p:cNvSpPr>
            <a:spLocks noGrp="1"/>
          </p:cNvSpPr>
          <p:nvPr>
            <p:ph type="ftr" sz="quarter" idx="11"/>
          </p:nvPr>
        </p:nvSpPr>
        <p:spPr>
          <a:noFill/>
        </p:spPr>
        <p:txBody>
          <a:bodyPr/>
          <a:lstStyle/>
          <a:p>
            <a:r>
              <a:rPr lang="en-US" dirty="0" smtClean="0"/>
              <a:t>Spring 2016</a:t>
            </a:r>
            <a:endParaRPr lang="en-US" dirty="0"/>
          </a:p>
        </p:txBody>
      </p:sp>
      <p:sp>
        <p:nvSpPr>
          <p:cNvPr id="18436" name="Slide Number Placeholder 5"/>
          <p:cNvSpPr>
            <a:spLocks noGrp="1"/>
          </p:cNvSpPr>
          <p:nvPr>
            <p:ph type="sldNum" sz="quarter" idx="12"/>
          </p:nvPr>
        </p:nvSpPr>
        <p:spPr>
          <a:noFill/>
        </p:spPr>
        <p:txBody>
          <a:bodyPr/>
          <a:lstStyle/>
          <a:p>
            <a:fld id="{1542CD3D-3AF7-4E77-BE96-FBE053FDEFD3}" type="slidenum">
              <a:rPr lang="en-US" smtClean="0"/>
              <a:pPr/>
              <a:t>22</a:t>
            </a:fld>
            <a:endParaRPr lang="en-US" smtClean="0"/>
          </a:p>
        </p:txBody>
      </p:sp>
      <p:sp>
        <p:nvSpPr>
          <p:cNvPr id="18437" name="Rectangle 2"/>
          <p:cNvSpPr>
            <a:spLocks noGrp="1" noChangeArrowheads="1"/>
          </p:cNvSpPr>
          <p:nvPr>
            <p:ph type="title"/>
          </p:nvPr>
        </p:nvSpPr>
        <p:spPr/>
        <p:txBody>
          <a:bodyPr/>
          <a:lstStyle/>
          <a:p>
            <a:pPr eaLnBrk="1" hangingPunct="1"/>
            <a:r>
              <a:rPr lang="en-US" sz="4800" dirty="0" smtClean="0"/>
              <a:t/>
            </a:r>
            <a:br>
              <a:rPr lang="en-US" sz="4800" dirty="0" smtClean="0"/>
            </a:br>
            <a:r>
              <a:rPr lang="en-US" sz="4800" dirty="0" smtClean="0"/>
              <a:t>Disability Resource Center</a:t>
            </a:r>
          </a:p>
        </p:txBody>
      </p:sp>
      <p:sp>
        <p:nvSpPr>
          <p:cNvPr id="18438" name="Rectangle 3"/>
          <p:cNvSpPr>
            <a:spLocks noGrp="1" noChangeArrowheads="1"/>
          </p:cNvSpPr>
          <p:nvPr>
            <p:ph type="body" idx="1"/>
          </p:nvPr>
        </p:nvSpPr>
        <p:spPr>
          <a:xfrm>
            <a:off x="533400" y="1828800"/>
            <a:ext cx="8229600" cy="4572000"/>
          </a:xfrm>
        </p:spPr>
        <p:txBody>
          <a:bodyPr/>
          <a:lstStyle/>
          <a:p>
            <a:pPr lvl="1"/>
            <a:endParaRPr lang="en-US" sz="2000" dirty="0" smtClean="0"/>
          </a:p>
          <a:p>
            <a:pPr lvl="1"/>
            <a:r>
              <a:rPr lang="en-US" sz="1800" dirty="0" smtClean="0"/>
              <a:t>Encourage students with possible disabilities to go to the DRC for diagnosis.</a:t>
            </a:r>
          </a:p>
          <a:p>
            <a:pPr lvl="1"/>
            <a:r>
              <a:rPr lang="en-US" sz="1800" dirty="0" smtClean="0"/>
              <a:t>Students with identified disabilities may bring forms with verification to the DRC asking for “reasonable accommodations.”</a:t>
            </a:r>
          </a:p>
          <a:p>
            <a:pPr lvl="1"/>
            <a:r>
              <a:rPr lang="en-US" sz="1800" dirty="0" smtClean="0"/>
              <a:t>A DRC counselor will give the student an Accommodations Form to show his/her instructor. On the back of that sheet are directions for the professor on how test accommodations work and what information you need to communicate for any testing proctoring.</a:t>
            </a:r>
          </a:p>
          <a:p>
            <a:pPr lvl="1"/>
            <a:r>
              <a:rPr lang="en-US" sz="1800" dirty="0" smtClean="0"/>
              <a:t>Feel free to contact and work with DRC personnel.</a:t>
            </a:r>
            <a:endParaRPr lang="en-US" sz="1800" dirty="0"/>
          </a:p>
          <a:p>
            <a:pPr lvl="1"/>
            <a:r>
              <a:rPr lang="en-US" sz="1800" dirty="0" smtClean="0"/>
              <a:t>Disability </a:t>
            </a:r>
            <a:r>
              <a:rPr lang="en-US" sz="1800" dirty="0"/>
              <a:t>Resource Center </a:t>
            </a:r>
            <a:r>
              <a:rPr lang="en-US" sz="1800" dirty="0" smtClean="0">
                <a:hlinkClick r:id="rId2"/>
              </a:rPr>
              <a:t>http</a:t>
            </a:r>
            <a:r>
              <a:rPr lang="en-US" sz="1800" dirty="0">
                <a:hlinkClick r:id="rId2"/>
              </a:rPr>
              <a:t>://</a:t>
            </a:r>
            <a:r>
              <a:rPr lang="en-US" sz="1800" dirty="0" smtClean="0">
                <a:hlinkClick r:id="rId2"/>
              </a:rPr>
              <a:t>www2.palomar.edu/drc/</a:t>
            </a:r>
            <a:r>
              <a:rPr lang="en-US" sz="1800" dirty="0" smtClean="0"/>
              <a:t>.</a:t>
            </a:r>
          </a:p>
          <a:p>
            <a:pPr lvl="1"/>
            <a:r>
              <a:rPr lang="en-US" sz="1800" dirty="0" smtClean="0"/>
              <a:t>Check out </a:t>
            </a:r>
            <a:r>
              <a:rPr lang="en-US" sz="1800" dirty="0" smtClean="0">
                <a:hlinkClick r:id="rId3"/>
              </a:rPr>
              <a:t>this link </a:t>
            </a:r>
            <a:r>
              <a:rPr lang="en-US" sz="1800" dirty="0" smtClean="0"/>
              <a:t>with information developed by Leigh Ann Van Dyke, one of our DRC Counselors.</a:t>
            </a:r>
            <a:endParaRPr lang="en-US" sz="1800" dirty="0"/>
          </a:p>
        </p:txBody>
      </p:sp>
    </p:spTree>
    <p:extLst>
      <p:ext uri="{BB962C8B-B14F-4D97-AF65-F5344CB8AC3E}">
        <p14:creationId xmlns:p14="http://schemas.microsoft.com/office/powerpoint/2010/main" val="3633946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on Syllabi Prep?</a:t>
            </a:r>
            <a:endParaRPr lang="en-US" dirty="0"/>
          </a:p>
        </p:txBody>
      </p:sp>
      <p:sp>
        <p:nvSpPr>
          <p:cNvPr id="4" name="Date Placeholder 3"/>
          <p:cNvSpPr>
            <a:spLocks noGrp="1"/>
          </p:cNvSpPr>
          <p:nvPr>
            <p:ph type="dt" sz="half" idx="10"/>
          </p:nvPr>
        </p:nvSpPr>
        <p:spPr/>
        <p:txBody>
          <a:bodyPr/>
          <a:lstStyle/>
          <a:p>
            <a:pPr>
              <a:defRPr/>
            </a:pPr>
            <a:fld id="{92A24554-D051-4070-BA6B-E66DAB9DE138}" type="datetime1">
              <a:rPr lang="en-US" smtClean="0"/>
              <a:t>1/6/2016</a:t>
            </a:fld>
            <a:endParaRPr lang="en-US"/>
          </a:p>
        </p:txBody>
      </p:sp>
      <p:sp>
        <p:nvSpPr>
          <p:cNvPr id="5" name="Footer Placeholder 4"/>
          <p:cNvSpPr>
            <a:spLocks noGrp="1"/>
          </p:cNvSpPr>
          <p:nvPr>
            <p:ph type="ftr" sz="quarter" idx="11"/>
          </p:nvPr>
        </p:nvSpPr>
        <p:spPr/>
        <p:txBody>
          <a:bodyPr/>
          <a:lstStyle/>
          <a:p>
            <a:pPr>
              <a:defRPr/>
            </a:pPr>
            <a:r>
              <a:rPr lang="en-US" smtClean="0"/>
              <a:t>Spring 2016</a:t>
            </a:r>
            <a:endParaRPr lang="en-US" dirty="0"/>
          </a:p>
        </p:txBody>
      </p:sp>
      <p:sp>
        <p:nvSpPr>
          <p:cNvPr id="6" name="Slide Number Placeholder 5"/>
          <p:cNvSpPr>
            <a:spLocks noGrp="1"/>
          </p:cNvSpPr>
          <p:nvPr>
            <p:ph type="sldNum" sz="quarter" idx="12"/>
          </p:nvPr>
        </p:nvSpPr>
        <p:spPr/>
        <p:txBody>
          <a:bodyPr/>
          <a:lstStyle/>
          <a:p>
            <a:pPr>
              <a:defRPr/>
            </a:pPr>
            <a:fld id="{510DDE08-ED00-4413-AC38-7BE40D77FA92}" type="slidenum">
              <a:rPr lang="en-US" smtClean="0"/>
              <a:pPr>
                <a:defRPr/>
              </a:pPr>
              <a:t>23</a:t>
            </a:fld>
            <a:endParaRPr lang="en-US"/>
          </a:p>
        </p:txBody>
      </p:sp>
      <p:sp>
        <p:nvSpPr>
          <p:cNvPr id="7" name="TextBox 6"/>
          <p:cNvSpPr txBox="1"/>
          <p:nvPr/>
        </p:nvSpPr>
        <p:spPr>
          <a:xfrm>
            <a:off x="762000" y="2438400"/>
            <a:ext cx="7467600" cy="369332"/>
          </a:xfrm>
          <a:prstGeom prst="rect">
            <a:avLst/>
          </a:prstGeom>
          <a:noFill/>
        </p:spPr>
        <p:txBody>
          <a:bodyPr wrap="square" rtlCol="0">
            <a:spAutoFit/>
          </a:bodyPr>
          <a:lstStyle/>
          <a:p>
            <a:r>
              <a:rPr lang="en-US" dirty="0" smtClean="0"/>
              <a:t>5-minute break?</a:t>
            </a:r>
            <a:endParaRPr lang="en-US" dirty="0"/>
          </a:p>
        </p:txBody>
      </p:sp>
    </p:spTree>
    <p:extLst>
      <p:ext uri="{BB962C8B-B14F-4D97-AF65-F5344CB8AC3E}">
        <p14:creationId xmlns:p14="http://schemas.microsoft.com/office/powerpoint/2010/main" val="1820529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000" dirty="0" smtClean="0"/>
              <a:t>Student Support Services</a:t>
            </a:r>
          </a:p>
        </p:txBody>
      </p:sp>
      <p:sp>
        <p:nvSpPr>
          <p:cNvPr id="13315" name="Rectangle 3"/>
          <p:cNvSpPr>
            <a:spLocks noGrp="1" noChangeArrowheads="1"/>
          </p:cNvSpPr>
          <p:nvPr>
            <p:ph type="body" idx="1"/>
          </p:nvPr>
        </p:nvSpPr>
        <p:spPr>
          <a:xfrm>
            <a:off x="1219200" y="1981200"/>
            <a:ext cx="7772400" cy="3962400"/>
          </a:xfrm>
        </p:spPr>
        <p:txBody>
          <a:bodyPr/>
          <a:lstStyle/>
          <a:p>
            <a:pPr eaLnBrk="1" hangingPunct="1">
              <a:lnSpc>
                <a:spcPct val="80000"/>
              </a:lnSpc>
            </a:pPr>
            <a:r>
              <a:rPr lang="en-US" sz="2800" dirty="0" smtClean="0"/>
              <a:t>Access </a:t>
            </a:r>
            <a:r>
              <a:rPr lang="en-US" sz="2800" dirty="0"/>
              <a:t>&amp; Assessment </a:t>
            </a:r>
            <a:r>
              <a:rPr lang="en-US" sz="2800" dirty="0" smtClean="0"/>
              <a:t>Center, x2476</a:t>
            </a:r>
          </a:p>
          <a:p>
            <a:pPr eaLnBrk="1" hangingPunct="1">
              <a:lnSpc>
                <a:spcPct val="80000"/>
              </a:lnSpc>
            </a:pPr>
            <a:r>
              <a:rPr lang="en-US" sz="2800" dirty="0" smtClean="0"/>
              <a:t>Veteran’s Services, x2173</a:t>
            </a:r>
          </a:p>
          <a:p>
            <a:r>
              <a:rPr lang="en-US" sz="2800" dirty="0"/>
              <a:t>Tutoring Services </a:t>
            </a:r>
          </a:p>
          <a:p>
            <a:pPr lvl="1"/>
            <a:r>
              <a:rPr lang="en-US" dirty="0">
                <a:hlinkClick r:id="rId2"/>
              </a:rPr>
              <a:t>http://www2.palomar.edu/tutoringservices</a:t>
            </a:r>
            <a:r>
              <a:rPr lang="en-US" dirty="0" smtClean="0">
                <a:hlinkClick r:id="rId2"/>
              </a:rPr>
              <a:t>/</a:t>
            </a:r>
            <a:endParaRPr lang="en-US" sz="2800" dirty="0" smtClean="0"/>
          </a:p>
          <a:p>
            <a:pPr rtl="0" eaLnBrk="1" fontAlgn="base" hangingPunct="1"/>
            <a:r>
              <a:rPr lang="en-US" sz="2800" dirty="0" smtClean="0">
                <a:solidFill>
                  <a:schemeClr val="tx1"/>
                </a:solidFill>
                <a:effectLst/>
              </a:rPr>
              <a:t>Early Alert (English and Math)</a:t>
            </a:r>
            <a:endParaRPr lang="en-US" sz="2800" dirty="0" smtClean="0">
              <a:effectLst/>
            </a:endParaRPr>
          </a:p>
          <a:p>
            <a:pPr lvl="1" rtl="0" eaLnBrk="1" fontAlgn="base" hangingPunct="1"/>
            <a:r>
              <a:rPr lang="en-US" dirty="0" smtClean="0">
                <a:solidFill>
                  <a:schemeClr val="tx1"/>
                </a:solidFill>
                <a:effectLst/>
                <a:ea typeface="+mn-ea"/>
                <a:cs typeface="+mn-cs"/>
              </a:rPr>
              <a:t>FYE, TRIO, Athletics</a:t>
            </a:r>
            <a:endParaRPr lang="en-US" dirty="0" smtClean="0">
              <a:effectLst/>
            </a:endParaRPr>
          </a:p>
          <a:p>
            <a:pPr eaLnBrk="1" hangingPunct="1">
              <a:lnSpc>
                <a:spcPct val="80000"/>
              </a:lnSpc>
            </a:pPr>
            <a:r>
              <a:rPr lang="en-US" sz="2800" dirty="0" smtClean="0"/>
              <a:t>TLC (San Marcos &amp; Escondido)</a:t>
            </a:r>
          </a:p>
          <a:p>
            <a:pPr lvl="1" eaLnBrk="1" hangingPunct="1">
              <a:lnSpc>
                <a:spcPct val="80000"/>
              </a:lnSpc>
            </a:pPr>
            <a:r>
              <a:rPr lang="en-US" dirty="0" smtClean="0"/>
              <a:t>Summer</a:t>
            </a:r>
            <a:r>
              <a:rPr lang="en-US" baseline="0" dirty="0" smtClean="0"/>
              <a:t> Bridge, FYE, Village Mentoring</a:t>
            </a:r>
            <a:endParaRPr lang="en-US" dirty="0"/>
          </a:p>
          <a:p>
            <a:pPr eaLnBrk="1" hangingPunct="1">
              <a:lnSpc>
                <a:spcPct val="80000"/>
              </a:lnSpc>
            </a:pPr>
            <a:endParaRPr lang="en-US" sz="2400" dirty="0"/>
          </a:p>
        </p:txBody>
      </p:sp>
      <p:sp>
        <p:nvSpPr>
          <p:cNvPr id="13316" name="Date Placeholder 3"/>
          <p:cNvSpPr>
            <a:spLocks noGrp="1"/>
          </p:cNvSpPr>
          <p:nvPr>
            <p:ph type="dt" sz="quarter" idx="10"/>
          </p:nvPr>
        </p:nvSpPr>
        <p:spPr>
          <a:noFill/>
        </p:spPr>
        <p:txBody>
          <a:bodyPr/>
          <a:lstStyle/>
          <a:p>
            <a:fld id="{614A0020-7744-4160-BBB3-13DE3F7F52EF}" type="datetime1">
              <a:rPr lang="en-US" smtClean="0"/>
              <a:t>1/6/2016</a:t>
            </a:fld>
            <a:endParaRPr lang="en-US" smtClean="0"/>
          </a:p>
        </p:txBody>
      </p:sp>
      <p:sp>
        <p:nvSpPr>
          <p:cNvPr id="13317" name="Slide Number Placeholder 4"/>
          <p:cNvSpPr>
            <a:spLocks noGrp="1"/>
          </p:cNvSpPr>
          <p:nvPr>
            <p:ph type="sldNum" sz="quarter" idx="12"/>
          </p:nvPr>
        </p:nvSpPr>
        <p:spPr>
          <a:noFill/>
        </p:spPr>
        <p:txBody>
          <a:bodyPr/>
          <a:lstStyle/>
          <a:p>
            <a:fld id="{6E165B5D-BC34-472E-A481-0678A4506C74}" type="slidenum">
              <a:rPr lang="en-US" smtClean="0"/>
              <a:pPr/>
              <a:t>24</a:t>
            </a:fld>
            <a:endParaRPr lang="en-US" smtClean="0"/>
          </a:p>
        </p:txBody>
      </p:sp>
      <p:sp>
        <p:nvSpPr>
          <p:cNvPr id="13318" name="Footer Placeholder 5"/>
          <p:cNvSpPr>
            <a:spLocks noGrp="1"/>
          </p:cNvSpPr>
          <p:nvPr>
            <p:ph type="ftr" sz="quarter" idx="11"/>
          </p:nvPr>
        </p:nvSpPr>
        <p:spPr>
          <a:noFill/>
        </p:spPr>
        <p:txBody>
          <a:bodyPr/>
          <a:lstStyle/>
          <a:p>
            <a:r>
              <a:rPr lang="en-US" dirty="0" smtClean="0"/>
              <a:t>Spring 2016</a:t>
            </a:r>
            <a:endParaRPr lang="en-US" dirty="0"/>
          </a:p>
        </p:txBody>
      </p:sp>
    </p:spTree>
    <p:extLst>
      <p:ext uri="{BB962C8B-B14F-4D97-AF65-F5344CB8AC3E}">
        <p14:creationId xmlns:p14="http://schemas.microsoft.com/office/powerpoint/2010/main" val="3321972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Student </a:t>
            </a:r>
            <a:r>
              <a:rPr lang="en-US" dirty="0"/>
              <a:t>Support Services</a:t>
            </a:r>
            <a:endParaRPr lang="en-US" dirty="0" smtClean="0"/>
          </a:p>
        </p:txBody>
      </p:sp>
      <p:sp>
        <p:nvSpPr>
          <p:cNvPr id="13315" name="Rectangle 3"/>
          <p:cNvSpPr>
            <a:spLocks noGrp="1" noChangeArrowheads="1"/>
          </p:cNvSpPr>
          <p:nvPr>
            <p:ph type="body" idx="1"/>
          </p:nvPr>
        </p:nvSpPr>
        <p:spPr>
          <a:xfrm>
            <a:off x="1219200" y="1828800"/>
            <a:ext cx="7772400" cy="4572000"/>
          </a:xfrm>
        </p:spPr>
        <p:txBody>
          <a:bodyPr/>
          <a:lstStyle/>
          <a:p>
            <a:pPr eaLnBrk="1" hangingPunct="1">
              <a:lnSpc>
                <a:spcPct val="80000"/>
              </a:lnSpc>
            </a:pPr>
            <a:endParaRPr lang="en-US" dirty="0" smtClean="0"/>
          </a:p>
          <a:p>
            <a:pPr eaLnBrk="1" hangingPunct="1">
              <a:lnSpc>
                <a:spcPct val="80000"/>
              </a:lnSpc>
            </a:pPr>
            <a:r>
              <a:rPr lang="en-US" sz="2800" dirty="0" smtClean="0"/>
              <a:t>Counseling Services</a:t>
            </a:r>
            <a:r>
              <a:rPr lang="en-US" sz="2800" dirty="0"/>
              <a:t>, Carol </a:t>
            </a:r>
            <a:r>
              <a:rPr lang="en-US" sz="2800" dirty="0" smtClean="0"/>
              <a:t>Moore, x2197 (Classroom visits can be arranged.)</a:t>
            </a:r>
            <a:endParaRPr lang="en-US" sz="2800" dirty="0"/>
          </a:p>
          <a:p>
            <a:pPr eaLnBrk="1" hangingPunct="1">
              <a:lnSpc>
                <a:spcPct val="80000"/>
              </a:lnSpc>
            </a:pPr>
            <a:r>
              <a:rPr lang="en-US" sz="2800" dirty="0" smtClean="0">
                <a:solidFill>
                  <a:srgbClr val="FF0000"/>
                </a:solidFill>
              </a:rPr>
              <a:t>Behavioral Health Services. Call Carol Moore, x2197, for referral assistance for currently enrolled students.</a:t>
            </a:r>
            <a:endParaRPr lang="en-US" sz="2800" dirty="0">
              <a:solidFill>
                <a:srgbClr val="FF0000"/>
              </a:solidFill>
            </a:endParaRPr>
          </a:p>
          <a:p>
            <a:pPr eaLnBrk="1" hangingPunct="1">
              <a:lnSpc>
                <a:spcPct val="80000"/>
              </a:lnSpc>
            </a:pPr>
            <a:r>
              <a:rPr lang="en-US" sz="2800" dirty="0" smtClean="0"/>
              <a:t>Career Center, x2194</a:t>
            </a:r>
            <a:endParaRPr lang="en-US" sz="2800" dirty="0"/>
          </a:p>
          <a:p>
            <a:pPr eaLnBrk="1" hangingPunct="1">
              <a:lnSpc>
                <a:spcPct val="80000"/>
              </a:lnSpc>
            </a:pPr>
            <a:r>
              <a:rPr lang="en-US" sz="2800" dirty="0"/>
              <a:t>Transfer </a:t>
            </a:r>
            <a:r>
              <a:rPr lang="en-US" sz="2800" dirty="0" smtClean="0"/>
              <a:t>Center, x2552</a:t>
            </a:r>
          </a:p>
          <a:p>
            <a:pPr eaLnBrk="1" hangingPunct="1">
              <a:lnSpc>
                <a:spcPct val="80000"/>
              </a:lnSpc>
            </a:pPr>
            <a:r>
              <a:rPr lang="en-US" sz="2800" dirty="0" smtClean="0"/>
              <a:t>Disability </a:t>
            </a:r>
            <a:r>
              <a:rPr lang="en-US" sz="2800" dirty="0"/>
              <a:t>Resource Center (DRC</a:t>
            </a:r>
            <a:r>
              <a:rPr lang="en-US" sz="2800" dirty="0" smtClean="0"/>
              <a:t>), x2375</a:t>
            </a:r>
            <a:endParaRPr lang="en-US" sz="2800" dirty="0"/>
          </a:p>
          <a:p>
            <a:pPr eaLnBrk="1" hangingPunct="1">
              <a:lnSpc>
                <a:spcPct val="80000"/>
              </a:lnSpc>
            </a:pPr>
            <a:r>
              <a:rPr lang="en-US" sz="2800" dirty="0"/>
              <a:t>Extended Opportunity Programs &amp; Services (EOP&amp;S</a:t>
            </a:r>
            <a:r>
              <a:rPr lang="en-US" sz="2800" dirty="0" smtClean="0"/>
              <a:t>), x2449</a:t>
            </a:r>
            <a:endParaRPr lang="en-US" sz="2800" dirty="0"/>
          </a:p>
        </p:txBody>
      </p:sp>
      <p:sp>
        <p:nvSpPr>
          <p:cNvPr id="13316" name="Date Placeholder 3"/>
          <p:cNvSpPr>
            <a:spLocks noGrp="1"/>
          </p:cNvSpPr>
          <p:nvPr>
            <p:ph type="dt" sz="quarter" idx="10"/>
          </p:nvPr>
        </p:nvSpPr>
        <p:spPr>
          <a:noFill/>
        </p:spPr>
        <p:txBody>
          <a:bodyPr/>
          <a:lstStyle/>
          <a:p>
            <a:fld id="{B650F071-B5B3-45F5-A07E-2926B7BBE2BF}" type="datetime1">
              <a:rPr lang="en-US" smtClean="0"/>
              <a:t>1/6/2016</a:t>
            </a:fld>
            <a:endParaRPr lang="en-US" smtClean="0"/>
          </a:p>
        </p:txBody>
      </p:sp>
      <p:sp>
        <p:nvSpPr>
          <p:cNvPr id="13317" name="Slide Number Placeholder 4"/>
          <p:cNvSpPr>
            <a:spLocks noGrp="1"/>
          </p:cNvSpPr>
          <p:nvPr>
            <p:ph type="sldNum" sz="quarter" idx="12"/>
          </p:nvPr>
        </p:nvSpPr>
        <p:spPr>
          <a:noFill/>
        </p:spPr>
        <p:txBody>
          <a:bodyPr/>
          <a:lstStyle/>
          <a:p>
            <a:fld id="{6E165B5D-BC34-472E-A481-0678A4506C74}" type="slidenum">
              <a:rPr lang="en-US" smtClean="0"/>
              <a:pPr/>
              <a:t>25</a:t>
            </a:fld>
            <a:endParaRPr lang="en-US" smtClean="0"/>
          </a:p>
        </p:txBody>
      </p:sp>
      <p:sp>
        <p:nvSpPr>
          <p:cNvPr id="13318" name="Footer Placeholder 5"/>
          <p:cNvSpPr>
            <a:spLocks noGrp="1"/>
          </p:cNvSpPr>
          <p:nvPr>
            <p:ph type="ftr" sz="quarter" idx="11"/>
          </p:nvPr>
        </p:nvSpPr>
        <p:spPr>
          <a:noFill/>
        </p:spPr>
        <p:txBody>
          <a:bodyPr/>
          <a:lstStyle/>
          <a:p>
            <a:r>
              <a:rPr lang="en-US" dirty="0" smtClean="0"/>
              <a:t>Spring 2016</a:t>
            </a:r>
            <a:endParaRPr lang="en-US" dirty="0"/>
          </a:p>
        </p:txBody>
      </p:sp>
    </p:spTree>
    <p:extLst>
      <p:ext uri="{BB962C8B-B14F-4D97-AF65-F5344CB8AC3E}">
        <p14:creationId xmlns:p14="http://schemas.microsoft.com/office/powerpoint/2010/main" val="1533888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fld id="{A8D95AE2-E021-42AC-8F7F-4DD934A148C6}" type="datetime1">
              <a:rPr lang="en-US" smtClean="0"/>
              <a:t>1/6/2016</a:t>
            </a:fld>
            <a:endParaRPr lang="en-US" smtClean="0"/>
          </a:p>
        </p:txBody>
      </p:sp>
      <p:sp>
        <p:nvSpPr>
          <p:cNvPr id="23555" name="Footer Placeholder 4"/>
          <p:cNvSpPr>
            <a:spLocks noGrp="1"/>
          </p:cNvSpPr>
          <p:nvPr>
            <p:ph type="ftr" sz="quarter" idx="11"/>
          </p:nvPr>
        </p:nvSpPr>
        <p:spPr>
          <a:noFill/>
        </p:spPr>
        <p:txBody>
          <a:bodyPr/>
          <a:lstStyle/>
          <a:p>
            <a:r>
              <a:rPr lang="en-US" dirty="0" smtClean="0"/>
              <a:t>Spring 2016</a:t>
            </a:r>
            <a:endParaRPr lang="en-US" dirty="0"/>
          </a:p>
        </p:txBody>
      </p:sp>
      <p:sp>
        <p:nvSpPr>
          <p:cNvPr id="23556" name="Slide Number Placeholder 5"/>
          <p:cNvSpPr>
            <a:spLocks noGrp="1"/>
          </p:cNvSpPr>
          <p:nvPr>
            <p:ph type="sldNum" sz="quarter" idx="12"/>
          </p:nvPr>
        </p:nvSpPr>
        <p:spPr>
          <a:noFill/>
        </p:spPr>
        <p:txBody>
          <a:bodyPr/>
          <a:lstStyle/>
          <a:p>
            <a:fld id="{AB053836-CC60-49BC-9775-1B5E67B3B6D6}" type="slidenum">
              <a:rPr lang="en-US" smtClean="0"/>
              <a:pPr/>
              <a:t>26</a:t>
            </a:fld>
            <a:endParaRPr lang="en-US" smtClean="0"/>
          </a:p>
        </p:txBody>
      </p:sp>
      <p:sp>
        <p:nvSpPr>
          <p:cNvPr id="23557" name="Rectangle 2"/>
          <p:cNvSpPr>
            <a:spLocks noGrp="1" noChangeArrowheads="1"/>
          </p:cNvSpPr>
          <p:nvPr>
            <p:ph type="title"/>
          </p:nvPr>
        </p:nvSpPr>
        <p:spPr/>
        <p:txBody>
          <a:bodyPr/>
          <a:lstStyle/>
          <a:p>
            <a:pPr eaLnBrk="1" hangingPunct="1"/>
            <a:r>
              <a:rPr lang="en-US" dirty="0"/>
              <a:t/>
            </a:r>
            <a:br>
              <a:rPr lang="en-US" dirty="0"/>
            </a:br>
            <a:r>
              <a:rPr lang="en-US" dirty="0" err="1" smtClean="0"/>
              <a:t>eServices</a:t>
            </a:r>
            <a:r>
              <a:rPr lang="en-US" dirty="0" smtClean="0"/>
              <a:t>, email, and PD</a:t>
            </a:r>
          </a:p>
        </p:txBody>
      </p:sp>
      <p:sp>
        <p:nvSpPr>
          <p:cNvPr id="23558" name="Rectangle 3"/>
          <p:cNvSpPr>
            <a:spLocks noGrp="1" noChangeArrowheads="1"/>
          </p:cNvSpPr>
          <p:nvPr>
            <p:ph type="body" idx="1"/>
          </p:nvPr>
        </p:nvSpPr>
        <p:spPr>
          <a:xfrm>
            <a:off x="1182688" y="2017712"/>
            <a:ext cx="7772400" cy="4383087"/>
          </a:xfrm>
        </p:spPr>
        <p:txBody>
          <a:bodyPr/>
          <a:lstStyle/>
          <a:p>
            <a:pPr marL="342900" lvl="1" indent="-342900" eaLnBrk="1" hangingPunct="1">
              <a:lnSpc>
                <a:spcPct val="90000"/>
              </a:lnSpc>
              <a:buClr>
                <a:schemeClr val="folHlink"/>
              </a:buClr>
              <a:buSzPct val="60000"/>
            </a:pPr>
            <a:r>
              <a:rPr lang="en-US" sz="1600" dirty="0"/>
              <a:t>Be sure browser is in Compatibility View (under Tools menu)</a:t>
            </a:r>
          </a:p>
          <a:p>
            <a:pPr eaLnBrk="1" hangingPunct="1">
              <a:lnSpc>
                <a:spcPct val="90000"/>
              </a:lnSpc>
            </a:pPr>
            <a:r>
              <a:rPr lang="en-US" sz="1600" dirty="0" smtClean="0"/>
              <a:t>Faculty e Services (</a:t>
            </a:r>
            <a:r>
              <a:rPr lang="en-US" sz="1600" dirty="0" smtClean="0">
                <a:hlinkClick r:id="rId2"/>
              </a:rPr>
              <a:t>http://www.palomar.edu</a:t>
            </a:r>
            <a:r>
              <a:rPr lang="en-US" sz="1600" dirty="0" smtClean="0"/>
              <a:t>)</a:t>
            </a:r>
          </a:p>
          <a:p>
            <a:pPr lvl="1" eaLnBrk="1" hangingPunct="1">
              <a:lnSpc>
                <a:spcPct val="90000"/>
              </a:lnSpc>
            </a:pPr>
            <a:r>
              <a:rPr lang="en-US" sz="1600" dirty="0" smtClean="0"/>
              <a:t>My Class Schedule, My Weekly Schedule</a:t>
            </a:r>
          </a:p>
          <a:p>
            <a:pPr lvl="1" eaLnBrk="1" hangingPunct="1">
              <a:lnSpc>
                <a:spcPct val="90000"/>
              </a:lnSpc>
            </a:pPr>
            <a:r>
              <a:rPr lang="en-US" sz="1600" dirty="0" smtClean="0"/>
              <a:t>View Schedule of Classes</a:t>
            </a:r>
          </a:p>
          <a:p>
            <a:pPr lvl="1" eaLnBrk="1" hangingPunct="1">
              <a:lnSpc>
                <a:spcPct val="90000"/>
              </a:lnSpc>
            </a:pPr>
            <a:r>
              <a:rPr lang="en-US" sz="1600" dirty="0" smtClean="0"/>
              <a:t>Access Class Roster, Drop Roster, Census Roster, Permission </a:t>
            </a:r>
            <a:r>
              <a:rPr lang="en-US" sz="1600" dirty="0" err="1" smtClean="0"/>
              <a:t>Roster,Early</a:t>
            </a:r>
            <a:r>
              <a:rPr lang="en-US" sz="1600" dirty="0" smtClean="0"/>
              <a:t> Alert Roster, Athletic Participation Roster, Positive Attendance Roster</a:t>
            </a:r>
          </a:p>
          <a:p>
            <a:pPr lvl="1" eaLnBrk="1" hangingPunct="1">
              <a:lnSpc>
                <a:spcPct val="90000"/>
              </a:lnSpc>
            </a:pPr>
            <a:r>
              <a:rPr lang="en-US" sz="1600" dirty="0" smtClean="0"/>
              <a:t>Record Grades </a:t>
            </a:r>
          </a:p>
          <a:p>
            <a:pPr eaLnBrk="1" hangingPunct="1">
              <a:lnSpc>
                <a:spcPct val="90000"/>
              </a:lnSpc>
            </a:pPr>
            <a:r>
              <a:rPr lang="en-US" sz="1600" dirty="0" smtClean="0"/>
              <a:t>Palomar email (</a:t>
            </a:r>
            <a:r>
              <a:rPr lang="en-US" sz="1600" dirty="0" smtClean="0">
                <a:hlinkClick r:id="rId3"/>
              </a:rPr>
              <a:t>https://mail.palomar.edu/</a:t>
            </a:r>
            <a:r>
              <a:rPr lang="en-US" sz="1600" dirty="0" smtClean="0"/>
              <a:t>)</a:t>
            </a:r>
          </a:p>
          <a:p>
            <a:pPr lvl="1" eaLnBrk="1" hangingPunct="1">
              <a:lnSpc>
                <a:spcPct val="90000"/>
              </a:lnSpc>
            </a:pPr>
            <a:r>
              <a:rPr lang="en-US" sz="1400" dirty="0" smtClean="0"/>
              <a:t>Your ADA will help you get this and your phone extension.</a:t>
            </a:r>
          </a:p>
          <a:p>
            <a:pPr eaLnBrk="1" hangingPunct="1">
              <a:lnSpc>
                <a:spcPct val="90000"/>
              </a:lnSpc>
            </a:pPr>
            <a:r>
              <a:rPr lang="en-US" sz="1600" dirty="0" smtClean="0"/>
              <a:t>Professional Development (</a:t>
            </a:r>
            <a:r>
              <a:rPr lang="en-US" sz="1600" dirty="0" smtClean="0">
                <a:hlinkClick r:id="rId4"/>
              </a:rPr>
              <a:t>http://www.palomar.edu/pd/</a:t>
            </a:r>
            <a:r>
              <a:rPr lang="en-US" sz="1600" dirty="0" smtClean="0"/>
              <a:t>)</a:t>
            </a:r>
          </a:p>
          <a:p>
            <a:pPr lvl="1" eaLnBrk="1" hangingPunct="1">
              <a:lnSpc>
                <a:spcPct val="90000"/>
              </a:lnSpc>
            </a:pPr>
            <a:r>
              <a:rPr lang="en-US" sz="1600" dirty="0">
                <a:cs typeface="Times New Roman"/>
              </a:rPr>
              <a:t>Contact the PD Office, NS 153A, x2250 or Kelly Falcone (PD Coordinator) at x3643 if you have questions</a:t>
            </a:r>
            <a:r>
              <a:rPr lang="en-US" sz="1600" dirty="0" smtClean="0">
                <a:cs typeface="Times New Roman"/>
              </a:rPr>
              <a:t>.</a:t>
            </a:r>
          </a:p>
          <a:p>
            <a:pPr lvl="1" eaLnBrk="1" hangingPunct="1">
              <a:lnSpc>
                <a:spcPct val="90000"/>
              </a:lnSpc>
            </a:pPr>
            <a:r>
              <a:rPr lang="en-US" sz="1600" dirty="0" smtClean="0">
                <a:cs typeface="Times New Roman"/>
              </a:rPr>
              <a:t>PD pay is available.</a:t>
            </a:r>
            <a:endParaRPr lang="en-US" sz="1600" dirty="0"/>
          </a:p>
          <a:p>
            <a:pPr eaLnBrk="1" hangingPunct="1">
              <a:lnSpc>
                <a:spcPct val="90000"/>
              </a:lnSpc>
            </a:pPr>
            <a:endParaRPr lang="en-US"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Browser on Compatibility View</a:t>
            </a:r>
            <a:endParaRPr lang="en-US" dirty="0"/>
          </a:p>
        </p:txBody>
      </p:sp>
      <p:sp>
        <p:nvSpPr>
          <p:cNvPr id="4" name="Date Placeholder 3"/>
          <p:cNvSpPr>
            <a:spLocks noGrp="1"/>
          </p:cNvSpPr>
          <p:nvPr>
            <p:ph type="dt" sz="half" idx="10"/>
          </p:nvPr>
        </p:nvSpPr>
        <p:spPr/>
        <p:txBody>
          <a:bodyPr/>
          <a:lstStyle/>
          <a:p>
            <a:pPr>
              <a:defRPr/>
            </a:pPr>
            <a:fld id="{8F8A0A1C-0E71-4DC6-BB13-EE07758E554F}" type="datetime1">
              <a:rPr lang="en-US" smtClean="0"/>
              <a:t>1/6/2016</a:t>
            </a:fld>
            <a:endParaRPr lang="en-US"/>
          </a:p>
        </p:txBody>
      </p:sp>
      <p:sp>
        <p:nvSpPr>
          <p:cNvPr id="5" name="Footer Placeholder 4"/>
          <p:cNvSpPr>
            <a:spLocks noGrp="1"/>
          </p:cNvSpPr>
          <p:nvPr>
            <p:ph type="ftr" sz="quarter" idx="11"/>
          </p:nvPr>
        </p:nvSpPr>
        <p:spPr/>
        <p:txBody>
          <a:bodyPr/>
          <a:lstStyle/>
          <a:p>
            <a:r>
              <a:rPr lang="en-US" dirty="0" smtClean="0"/>
              <a:t>Spring 2016</a:t>
            </a:r>
            <a:endParaRPr lang="en-US" dirty="0"/>
          </a:p>
        </p:txBody>
      </p:sp>
      <p:sp>
        <p:nvSpPr>
          <p:cNvPr id="6" name="Slide Number Placeholder 5"/>
          <p:cNvSpPr>
            <a:spLocks noGrp="1"/>
          </p:cNvSpPr>
          <p:nvPr>
            <p:ph type="sldNum" sz="quarter" idx="12"/>
          </p:nvPr>
        </p:nvSpPr>
        <p:spPr/>
        <p:txBody>
          <a:bodyPr/>
          <a:lstStyle/>
          <a:p>
            <a:pPr>
              <a:defRPr/>
            </a:pPr>
            <a:fld id="{510DDE08-ED00-4413-AC38-7BE40D77FA92}" type="slidenum">
              <a:rPr lang="en-US" smtClean="0"/>
              <a:pPr>
                <a:defRPr/>
              </a:pPr>
              <a:t>27</a:t>
            </a:fld>
            <a:endParaRPr 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234" y="1089804"/>
            <a:ext cx="4407958"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bwMode="auto">
          <a:xfrm>
            <a:off x="4024223" y="3917830"/>
            <a:ext cx="1219200" cy="381000"/>
          </a:xfrm>
          <a:prstGeom prst="ellipse">
            <a:avLst/>
          </a:prstGeom>
          <a:noFill/>
          <a:ln>
            <a:solidFill>
              <a:srgbClr val="3333CC"/>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9" name="Right Arrow 8"/>
          <p:cNvSpPr/>
          <p:nvPr/>
        </p:nvSpPr>
        <p:spPr bwMode="auto">
          <a:xfrm>
            <a:off x="3414623" y="3955930"/>
            <a:ext cx="533400" cy="342900"/>
          </a:xfrm>
          <a:prstGeom prst="rightArrow">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Tree>
    <p:extLst>
      <p:ext uri="{BB962C8B-B14F-4D97-AF65-F5344CB8AC3E}">
        <p14:creationId xmlns:p14="http://schemas.microsoft.com/office/powerpoint/2010/main" val="1080259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Eservices Instructions</a:t>
            </a:r>
            <a:endParaRPr lang="en-US" dirty="0"/>
          </a:p>
        </p:txBody>
      </p:sp>
      <p:sp>
        <p:nvSpPr>
          <p:cNvPr id="3" name="Content Placeholder 2"/>
          <p:cNvSpPr>
            <a:spLocks noGrp="1"/>
          </p:cNvSpPr>
          <p:nvPr>
            <p:ph idx="1"/>
          </p:nvPr>
        </p:nvSpPr>
        <p:spPr/>
        <p:txBody>
          <a:bodyPr/>
          <a:lstStyle/>
          <a:p>
            <a:pPr marL="0" indent="0">
              <a:buNone/>
            </a:pPr>
            <a:r>
              <a:rPr lang="en-US" dirty="0" smtClean="0"/>
              <a:t>The following link is meant to assist faculty in using eservices more effectively:</a:t>
            </a:r>
            <a:endParaRPr lang="en-US" dirty="0" smtClean="0">
              <a:hlinkClick r:id="rId2"/>
            </a:endParaRPr>
          </a:p>
          <a:p>
            <a:pPr lvl="1"/>
            <a:r>
              <a:rPr lang="en-US" u="sng" dirty="0">
                <a:hlinkClick r:id="rId3"/>
              </a:rPr>
              <a:t>http://www2.palomar.edu/pages/enrollmentservices/faculty-eservices-instructions/</a:t>
            </a:r>
            <a:r>
              <a:rPr lang="en-US" dirty="0"/>
              <a:t> </a:t>
            </a:r>
          </a:p>
        </p:txBody>
      </p:sp>
      <p:sp>
        <p:nvSpPr>
          <p:cNvPr id="4" name="Date Placeholder 3"/>
          <p:cNvSpPr>
            <a:spLocks noGrp="1"/>
          </p:cNvSpPr>
          <p:nvPr>
            <p:ph type="dt" sz="half" idx="10"/>
          </p:nvPr>
        </p:nvSpPr>
        <p:spPr/>
        <p:txBody>
          <a:bodyPr/>
          <a:lstStyle/>
          <a:p>
            <a:pPr>
              <a:defRPr/>
            </a:pPr>
            <a:fld id="{FB933E04-80A1-464F-8422-EE9CCBC3A81F}" type="datetime1">
              <a:rPr lang="en-US" smtClean="0"/>
              <a:t>1/6/2016</a:t>
            </a:fld>
            <a:endParaRPr lang="en-US"/>
          </a:p>
        </p:txBody>
      </p:sp>
      <p:sp>
        <p:nvSpPr>
          <p:cNvPr id="5" name="Footer Placeholder 4"/>
          <p:cNvSpPr>
            <a:spLocks noGrp="1"/>
          </p:cNvSpPr>
          <p:nvPr>
            <p:ph type="ftr" sz="quarter" idx="11"/>
          </p:nvPr>
        </p:nvSpPr>
        <p:spPr/>
        <p:txBody>
          <a:bodyPr/>
          <a:lstStyle/>
          <a:p>
            <a:r>
              <a:rPr lang="en-US" dirty="0" smtClean="0"/>
              <a:t>Spring 2016</a:t>
            </a:r>
            <a:endParaRPr lang="en-US" dirty="0"/>
          </a:p>
        </p:txBody>
      </p:sp>
      <p:sp>
        <p:nvSpPr>
          <p:cNvPr id="6" name="Slide Number Placeholder 5"/>
          <p:cNvSpPr>
            <a:spLocks noGrp="1"/>
          </p:cNvSpPr>
          <p:nvPr>
            <p:ph type="sldNum" sz="quarter" idx="12"/>
          </p:nvPr>
        </p:nvSpPr>
        <p:spPr/>
        <p:txBody>
          <a:bodyPr/>
          <a:lstStyle/>
          <a:p>
            <a:pPr>
              <a:defRPr/>
            </a:pPr>
            <a:fld id="{510DDE08-ED00-4413-AC38-7BE40D77FA92}" type="slidenum">
              <a:rPr lang="en-US" smtClean="0"/>
              <a:pPr>
                <a:defRPr/>
              </a:pPr>
              <a:t>28</a:t>
            </a:fld>
            <a:endParaRPr lang="en-US"/>
          </a:p>
        </p:txBody>
      </p:sp>
    </p:spTree>
    <p:extLst>
      <p:ext uri="{BB962C8B-B14F-4D97-AF65-F5344CB8AC3E}">
        <p14:creationId xmlns:p14="http://schemas.microsoft.com/office/powerpoint/2010/main" val="2835020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4F623-3E88-4364-9D9B-33A6E2F4A758}" type="datetime1">
              <a:rPr lang="en-US" smtClean="0"/>
              <a:t>1/6/2016</a:t>
            </a:fld>
            <a:endParaRPr lang="en-US"/>
          </a:p>
        </p:txBody>
      </p:sp>
      <p:sp>
        <p:nvSpPr>
          <p:cNvPr id="3" name="Footer Placeholder 2"/>
          <p:cNvSpPr>
            <a:spLocks noGrp="1"/>
          </p:cNvSpPr>
          <p:nvPr>
            <p:ph type="ftr" sz="quarter" idx="11"/>
          </p:nvPr>
        </p:nvSpPr>
        <p:spPr/>
        <p:txBody>
          <a:bodyPr/>
          <a:lstStyle/>
          <a:p>
            <a:r>
              <a:rPr lang="en-US" dirty="0" smtClean="0"/>
              <a:t>Spring 2016</a:t>
            </a:r>
            <a:endParaRPr lang="en-US" dirty="0"/>
          </a:p>
        </p:txBody>
      </p:sp>
      <p:sp>
        <p:nvSpPr>
          <p:cNvPr id="4" name="Slide Number Placeholder 3"/>
          <p:cNvSpPr>
            <a:spLocks noGrp="1"/>
          </p:cNvSpPr>
          <p:nvPr>
            <p:ph type="sldNum" sz="quarter" idx="12"/>
          </p:nvPr>
        </p:nvSpPr>
        <p:spPr/>
        <p:txBody>
          <a:bodyPr/>
          <a:lstStyle/>
          <a:p>
            <a:fld id="{036D2C9B-1B46-4D39-A544-5B1BC761A58C}" type="slidenum">
              <a:rPr lang="en-US" smtClean="0"/>
              <a:pPr/>
              <a:t>29</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133" y="228600"/>
            <a:ext cx="5952820" cy="586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5791200" y="152400"/>
            <a:ext cx="9144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6358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0733" y="6248400"/>
            <a:ext cx="1905000" cy="457200"/>
          </a:xfrm>
        </p:spPr>
        <p:txBody>
          <a:bodyPr/>
          <a:lstStyle/>
          <a:p>
            <a:pPr>
              <a:defRPr/>
            </a:pPr>
            <a:fld id="{FEDD89C2-5342-4B11-B4FF-A523211B4ABF}" type="datetime1">
              <a:rPr lang="en-US" smtClean="0"/>
              <a:t>1/6/2016</a:t>
            </a:fld>
            <a:endParaRPr lang="en-US" dirty="0"/>
          </a:p>
        </p:txBody>
      </p:sp>
      <p:sp>
        <p:nvSpPr>
          <p:cNvPr id="3" name="Footer Placeholder 2"/>
          <p:cNvSpPr>
            <a:spLocks noGrp="1"/>
          </p:cNvSpPr>
          <p:nvPr>
            <p:ph type="ftr" sz="quarter" idx="11"/>
          </p:nvPr>
        </p:nvSpPr>
        <p:spPr/>
        <p:txBody>
          <a:bodyPr/>
          <a:lstStyle/>
          <a:p>
            <a:pPr>
              <a:defRPr/>
            </a:pPr>
            <a:r>
              <a:rPr lang="en-US" dirty="0" smtClean="0"/>
              <a:t>Spring 2016</a:t>
            </a:r>
            <a:endParaRPr lang="en-US" dirty="0"/>
          </a:p>
        </p:txBody>
      </p:sp>
      <p:sp>
        <p:nvSpPr>
          <p:cNvPr id="4" name="Slide Number Placeholder 3"/>
          <p:cNvSpPr>
            <a:spLocks noGrp="1"/>
          </p:cNvSpPr>
          <p:nvPr>
            <p:ph type="sldNum" sz="quarter" idx="12"/>
          </p:nvPr>
        </p:nvSpPr>
        <p:spPr/>
        <p:txBody>
          <a:bodyPr/>
          <a:lstStyle/>
          <a:p>
            <a:pPr>
              <a:defRPr/>
            </a:pPr>
            <a:fld id="{7F6777E0-E399-493E-94E6-E7DE4948BC41}" type="slidenum">
              <a:rPr lang="en-US" smtClean="0"/>
              <a:pPr>
                <a:defRPr/>
              </a:pPr>
              <a:t>3</a:t>
            </a:fld>
            <a:endParaRPr lang="en-US"/>
          </a:p>
        </p:txBody>
      </p:sp>
      <p:sp>
        <p:nvSpPr>
          <p:cNvPr id="5" name="TextBox 4"/>
          <p:cNvSpPr txBox="1"/>
          <p:nvPr/>
        </p:nvSpPr>
        <p:spPr>
          <a:xfrm>
            <a:off x="1219200" y="914400"/>
            <a:ext cx="6477000" cy="707886"/>
          </a:xfrm>
          <a:prstGeom prst="rect">
            <a:avLst/>
          </a:prstGeom>
          <a:noFill/>
        </p:spPr>
        <p:txBody>
          <a:bodyPr wrap="square" rtlCol="0">
            <a:spAutoFit/>
          </a:bodyPr>
          <a:lstStyle/>
          <a:p>
            <a:r>
              <a:rPr lang="en-US" sz="4000" dirty="0" smtClean="0">
                <a:solidFill>
                  <a:srgbClr val="3333CC"/>
                </a:solidFill>
              </a:rPr>
              <a:t>Before We Get Started…</a:t>
            </a:r>
            <a:endParaRPr lang="en-US" sz="4000" dirty="0">
              <a:solidFill>
                <a:srgbClr val="3333CC"/>
              </a:solidFill>
            </a:endParaRPr>
          </a:p>
        </p:txBody>
      </p:sp>
      <p:sp>
        <p:nvSpPr>
          <p:cNvPr id="6" name="TextBox 5"/>
          <p:cNvSpPr txBox="1"/>
          <p:nvPr/>
        </p:nvSpPr>
        <p:spPr>
          <a:xfrm>
            <a:off x="1371600" y="2133600"/>
            <a:ext cx="6781800" cy="4247317"/>
          </a:xfrm>
          <a:prstGeom prst="rect">
            <a:avLst/>
          </a:prstGeom>
          <a:noFill/>
        </p:spPr>
        <p:txBody>
          <a:bodyPr wrap="square" rtlCol="0">
            <a:spAutoFit/>
          </a:bodyPr>
          <a:lstStyle/>
          <a:p>
            <a:pPr marL="342900" indent="-342900">
              <a:buAutoNum type="arabicPeriod"/>
            </a:pPr>
            <a:r>
              <a:rPr lang="en-US" dirty="0" smtClean="0"/>
              <a:t>Welcome!</a:t>
            </a:r>
          </a:p>
          <a:p>
            <a:pPr marL="342900" indent="-342900">
              <a:buAutoNum type="arabicPeriod"/>
            </a:pPr>
            <a:r>
              <a:rPr lang="en-US" dirty="0" smtClean="0"/>
              <a:t>Why are we here today?</a:t>
            </a:r>
          </a:p>
          <a:p>
            <a:pPr marL="342900" indent="-342900">
              <a:buAutoNum type="arabicPeriod"/>
            </a:pPr>
            <a:r>
              <a:rPr lang="en-US" dirty="0" smtClean="0"/>
              <a:t>How many of you are new to Palomar?</a:t>
            </a:r>
          </a:p>
          <a:p>
            <a:pPr marL="342900" indent="-342900">
              <a:buAutoNum type="arabicPeriod"/>
            </a:pPr>
            <a:r>
              <a:rPr lang="en-US" dirty="0" smtClean="0"/>
              <a:t>How many of you are returning?</a:t>
            </a:r>
          </a:p>
          <a:p>
            <a:pPr marL="342900" indent="-342900">
              <a:buAutoNum type="arabicPeriod"/>
            </a:pPr>
            <a:r>
              <a:rPr lang="en-US" dirty="0" smtClean="0"/>
              <a:t>How many of you who are returning have attended this presentation before?</a:t>
            </a:r>
          </a:p>
          <a:p>
            <a:pPr marL="342900" indent="-342900">
              <a:buAutoNum type="arabicPeriod"/>
            </a:pPr>
            <a:r>
              <a:rPr lang="en-US" dirty="0" smtClean="0"/>
              <a:t>Introductions of Attendees (name, discipline, years at Palomar)</a:t>
            </a:r>
          </a:p>
          <a:p>
            <a:pPr marL="342900" indent="-342900">
              <a:buAutoNum type="arabicPeriod"/>
            </a:pPr>
            <a:r>
              <a:rPr lang="en-US" dirty="0" smtClean="0"/>
              <a:t>Introductions of Presenters</a:t>
            </a:r>
          </a:p>
          <a:p>
            <a:pPr marL="342900" indent="-342900">
              <a:buAutoNum type="arabicPeriod"/>
            </a:pPr>
            <a:r>
              <a:rPr lang="en-US" dirty="0" smtClean="0"/>
              <a:t>Please be sure to sign in.</a:t>
            </a:r>
          </a:p>
          <a:p>
            <a:pPr marL="342900" indent="-342900">
              <a:buAutoNum type="arabicPeriod"/>
            </a:pPr>
            <a:r>
              <a:rPr lang="en-US" dirty="0" smtClean="0"/>
              <a:t>Please fill out the evaluation form before leaving.</a:t>
            </a:r>
          </a:p>
          <a:p>
            <a:pPr marL="342900" indent="-342900">
              <a:buAutoNum type="arabicPeriod"/>
            </a:pPr>
            <a:r>
              <a:rPr lang="en-US" dirty="0" smtClean="0"/>
              <a:t>Feel free to get up and stretch and get coffee or eat a cookie at any time along the way of the evening.</a:t>
            </a:r>
          </a:p>
          <a:p>
            <a:pPr marL="342900" indent="-342900">
              <a:buAutoNum type="arabicPeriod"/>
            </a:pPr>
            <a:r>
              <a:rPr lang="en-US" dirty="0" smtClean="0"/>
              <a:t>As we go along, write your questions down. We will break three times to answer your questions as best we can!</a:t>
            </a:r>
          </a:p>
        </p:txBody>
      </p:sp>
    </p:spTree>
    <p:extLst>
      <p:ext uri="{BB962C8B-B14F-4D97-AF65-F5344CB8AC3E}">
        <p14:creationId xmlns:p14="http://schemas.microsoft.com/office/powerpoint/2010/main" val="3709401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fld id="{62217EA1-4C08-438D-9EBC-11DB799BD602}" type="datetime1">
              <a:rPr lang="en-US" smtClean="0"/>
              <a:t>1/6/2016</a:t>
            </a:fld>
            <a:endParaRPr lang="en-US" smtClean="0"/>
          </a:p>
        </p:txBody>
      </p:sp>
      <p:sp>
        <p:nvSpPr>
          <p:cNvPr id="15363" name="Footer Placeholder 4"/>
          <p:cNvSpPr>
            <a:spLocks noGrp="1"/>
          </p:cNvSpPr>
          <p:nvPr>
            <p:ph type="ftr" sz="quarter" idx="11"/>
          </p:nvPr>
        </p:nvSpPr>
        <p:spPr>
          <a:noFill/>
        </p:spPr>
        <p:txBody>
          <a:bodyPr/>
          <a:lstStyle/>
          <a:p>
            <a:r>
              <a:rPr lang="en-US" dirty="0" smtClean="0"/>
              <a:t>Spring 2016</a:t>
            </a:r>
            <a:endParaRPr lang="en-US" dirty="0"/>
          </a:p>
        </p:txBody>
      </p:sp>
      <p:sp>
        <p:nvSpPr>
          <p:cNvPr id="15364" name="Slide Number Placeholder 5"/>
          <p:cNvSpPr>
            <a:spLocks noGrp="1"/>
          </p:cNvSpPr>
          <p:nvPr>
            <p:ph type="sldNum" sz="quarter" idx="12"/>
          </p:nvPr>
        </p:nvSpPr>
        <p:spPr>
          <a:noFill/>
        </p:spPr>
        <p:txBody>
          <a:bodyPr/>
          <a:lstStyle/>
          <a:p>
            <a:fld id="{26B27747-B34A-496B-BA66-EFD536EA3491}" type="slidenum">
              <a:rPr lang="en-US" smtClean="0"/>
              <a:pPr/>
              <a:t>30</a:t>
            </a:fld>
            <a:endParaRPr lang="en-US" smtClean="0"/>
          </a:p>
        </p:txBody>
      </p:sp>
      <p:sp>
        <p:nvSpPr>
          <p:cNvPr id="15365" name="Rectangle 2"/>
          <p:cNvSpPr>
            <a:spLocks noGrp="1" noChangeArrowheads="1"/>
          </p:cNvSpPr>
          <p:nvPr>
            <p:ph type="title"/>
          </p:nvPr>
        </p:nvSpPr>
        <p:spPr/>
        <p:txBody>
          <a:bodyPr/>
          <a:lstStyle/>
          <a:p>
            <a:pPr eaLnBrk="1" hangingPunct="1"/>
            <a:r>
              <a:rPr lang="en-US" dirty="0" smtClean="0"/>
              <a:t>Class Rosters</a:t>
            </a:r>
          </a:p>
        </p:txBody>
      </p:sp>
      <p:sp>
        <p:nvSpPr>
          <p:cNvPr id="15366" name="Rectangle 3"/>
          <p:cNvSpPr>
            <a:spLocks noGrp="1" noChangeArrowheads="1"/>
          </p:cNvSpPr>
          <p:nvPr>
            <p:ph type="body" idx="1"/>
          </p:nvPr>
        </p:nvSpPr>
        <p:spPr>
          <a:xfrm>
            <a:off x="838200" y="1752600"/>
            <a:ext cx="8077200" cy="4724400"/>
          </a:xfrm>
        </p:spPr>
        <p:txBody>
          <a:bodyPr/>
          <a:lstStyle/>
          <a:p>
            <a:pPr eaLnBrk="1" hangingPunct="1">
              <a:lnSpc>
                <a:spcPct val="90000"/>
              </a:lnSpc>
            </a:pPr>
            <a:endParaRPr lang="en-US" sz="2400" dirty="0" smtClean="0"/>
          </a:p>
          <a:p>
            <a:pPr eaLnBrk="1" hangingPunct="1">
              <a:lnSpc>
                <a:spcPct val="90000"/>
              </a:lnSpc>
            </a:pPr>
            <a:r>
              <a:rPr lang="en-US" sz="2400" dirty="0" smtClean="0"/>
              <a:t>In </a:t>
            </a:r>
            <a:r>
              <a:rPr lang="en-US" sz="2400" dirty="0"/>
              <a:t>classes that are </a:t>
            </a:r>
            <a:r>
              <a:rPr lang="en-US" sz="2400" dirty="0" smtClean="0"/>
              <a:t>full/closed, </a:t>
            </a:r>
            <a:r>
              <a:rPr lang="en-US" sz="2400" dirty="0"/>
              <a:t>rosters are frozen the Wed before classes </a:t>
            </a:r>
            <a:r>
              <a:rPr lang="en-US" sz="2400" dirty="0" smtClean="0"/>
              <a:t>begin. </a:t>
            </a:r>
          </a:p>
          <a:p>
            <a:pPr lvl="1" eaLnBrk="1" hangingPunct="1">
              <a:lnSpc>
                <a:spcPct val="90000"/>
              </a:lnSpc>
            </a:pPr>
            <a:r>
              <a:rPr lang="en-US" sz="2400" dirty="0" smtClean="0"/>
              <a:t>If there is no waitlist or there are no students on the waitlist, the roster will reopen on the first day of the semester, and students may add without a permission number until the class fills.</a:t>
            </a:r>
          </a:p>
          <a:p>
            <a:pPr lvl="1" eaLnBrk="1" hangingPunct="1">
              <a:lnSpc>
                <a:spcPct val="90000"/>
              </a:lnSpc>
            </a:pPr>
            <a:r>
              <a:rPr lang="en-US" sz="2400" dirty="0" smtClean="0"/>
              <a:t>If there is a waitlist with students, the class will be frozen and will not reopen even if numbers drop below the maximum. Students, waitlisted or not, may </a:t>
            </a:r>
            <a:r>
              <a:rPr lang="en-US" sz="2400" dirty="0"/>
              <a:t>only add with a permission number (available in eservices) that is issued by the </a:t>
            </a:r>
            <a:r>
              <a:rPr lang="en-US" sz="2400" dirty="0" smtClean="0"/>
              <a:t>instructor</a:t>
            </a:r>
            <a:r>
              <a:rPr lang="en-US" dirty="0" smtClean="0"/>
              <a:t>. </a:t>
            </a:r>
            <a:endParaRPr lang="en-US" dirty="0"/>
          </a:p>
        </p:txBody>
      </p:sp>
    </p:spTree>
    <p:extLst>
      <p:ext uri="{BB962C8B-B14F-4D97-AF65-F5344CB8AC3E}">
        <p14:creationId xmlns:p14="http://schemas.microsoft.com/office/powerpoint/2010/main" val="33948116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fld id="{2607AD48-D59B-4807-90B5-571C4FEEFFDA}" type="datetime1">
              <a:rPr lang="en-US" smtClean="0"/>
              <a:t>1/6/2016</a:t>
            </a:fld>
            <a:endParaRPr lang="en-US" smtClean="0"/>
          </a:p>
        </p:txBody>
      </p:sp>
      <p:sp>
        <p:nvSpPr>
          <p:cNvPr id="15363" name="Footer Placeholder 4"/>
          <p:cNvSpPr>
            <a:spLocks noGrp="1"/>
          </p:cNvSpPr>
          <p:nvPr>
            <p:ph type="ftr" sz="quarter" idx="11"/>
          </p:nvPr>
        </p:nvSpPr>
        <p:spPr>
          <a:noFill/>
        </p:spPr>
        <p:txBody>
          <a:bodyPr/>
          <a:lstStyle/>
          <a:p>
            <a:r>
              <a:rPr lang="en-US" dirty="0" smtClean="0"/>
              <a:t>Spring 2016</a:t>
            </a:r>
            <a:endParaRPr lang="en-US" dirty="0"/>
          </a:p>
        </p:txBody>
      </p:sp>
      <p:sp>
        <p:nvSpPr>
          <p:cNvPr id="15364" name="Slide Number Placeholder 5"/>
          <p:cNvSpPr>
            <a:spLocks noGrp="1"/>
          </p:cNvSpPr>
          <p:nvPr>
            <p:ph type="sldNum" sz="quarter" idx="12"/>
          </p:nvPr>
        </p:nvSpPr>
        <p:spPr>
          <a:noFill/>
        </p:spPr>
        <p:txBody>
          <a:bodyPr/>
          <a:lstStyle/>
          <a:p>
            <a:fld id="{26B27747-B34A-496B-BA66-EFD536EA3491}" type="slidenum">
              <a:rPr lang="en-US" smtClean="0"/>
              <a:pPr/>
              <a:t>31</a:t>
            </a:fld>
            <a:endParaRPr lang="en-US" smtClean="0"/>
          </a:p>
        </p:txBody>
      </p:sp>
      <p:sp>
        <p:nvSpPr>
          <p:cNvPr id="15365" name="Rectangle 2"/>
          <p:cNvSpPr>
            <a:spLocks noGrp="1" noChangeArrowheads="1"/>
          </p:cNvSpPr>
          <p:nvPr>
            <p:ph type="title"/>
          </p:nvPr>
        </p:nvSpPr>
        <p:spPr/>
        <p:txBody>
          <a:bodyPr/>
          <a:lstStyle/>
          <a:p>
            <a:pPr eaLnBrk="1" hangingPunct="1"/>
            <a:r>
              <a:rPr lang="en-US" dirty="0" smtClean="0"/>
              <a:t>Class Rosters</a:t>
            </a:r>
          </a:p>
        </p:txBody>
      </p:sp>
      <p:sp>
        <p:nvSpPr>
          <p:cNvPr id="15366" name="Rectangle 3"/>
          <p:cNvSpPr>
            <a:spLocks noGrp="1" noChangeArrowheads="1"/>
          </p:cNvSpPr>
          <p:nvPr>
            <p:ph type="body" idx="1"/>
          </p:nvPr>
        </p:nvSpPr>
        <p:spPr>
          <a:xfrm>
            <a:off x="838200" y="1828800"/>
            <a:ext cx="8077200" cy="4648200"/>
          </a:xfrm>
        </p:spPr>
        <p:txBody>
          <a:bodyPr/>
          <a:lstStyle/>
          <a:p>
            <a:pPr eaLnBrk="1" hangingPunct="1">
              <a:lnSpc>
                <a:spcPct val="90000"/>
              </a:lnSpc>
            </a:pPr>
            <a:endParaRPr lang="en-US" sz="2000" dirty="0" smtClean="0"/>
          </a:p>
          <a:p>
            <a:pPr eaLnBrk="1" hangingPunct="1">
              <a:lnSpc>
                <a:spcPct val="90000"/>
              </a:lnSpc>
            </a:pPr>
            <a:r>
              <a:rPr lang="en-US" sz="2000" dirty="0" smtClean="0"/>
              <a:t>All </a:t>
            </a:r>
            <a:r>
              <a:rPr lang="en-US" sz="2000" dirty="0"/>
              <a:t>students </a:t>
            </a:r>
            <a:r>
              <a:rPr lang="en-US" sz="2000" dirty="0" smtClean="0"/>
              <a:t>(including waitlisted) require </a:t>
            </a:r>
            <a:r>
              <a:rPr lang="en-US" sz="2000" dirty="0"/>
              <a:t>permission numbers to enroll in </a:t>
            </a:r>
            <a:r>
              <a:rPr lang="en-US" sz="2000" dirty="0" smtClean="0"/>
              <a:t>Week </a:t>
            </a:r>
            <a:r>
              <a:rPr lang="en-US" sz="2000" dirty="0"/>
              <a:t>2 of classes. </a:t>
            </a:r>
          </a:p>
          <a:p>
            <a:pPr eaLnBrk="1" hangingPunct="1">
              <a:lnSpc>
                <a:spcPct val="90000"/>
              </a:lnSpc>
            </a:pPr>
            <a:r>
              <a:rPr lang="en-US" sz="2000" dirty="0"/>
              <a:t>No students may add a class on or after the Census Date </a:t>
            </a:r>
            <a:r>
              <a:rPr lang="en-US" sz="2000" dirty="0" smtClean="0"/>
              <a:t>(August 31) (except for late-start fast-track classes).</a:t>
            </a:r>
            <a:endParaRPr lang="en-US" sz="2000" dirty="0"/>
          </a:p>
          <a:p>
            <a:pPr eaLnBrk="1" hangingPunct="1">
              <a:lnSpc>
                <a:spcPct val="90000"/>
              </a:lnSpc>
            </a:pPr>
            <a:r>
              <a:rPr lang="en-US" sz="2000" dirty="0" smtClean="0"/>
              <a:t>Students </a:t>
            </a:r>
            <a:r>
              <a:rPr lang="en-US" sz="2000" dirty="0"/>
              <a:t>may drop online without instructor signature (up to the 8</a:t>
            </a:r>
            <a:r>
              <a:rPr lang="en-US" sz="2000" baseline="30000" dirty="0"/>
              <a:t>th</a:t>
            </a:r>
            <a:r>
              <a:rPr lang="en-US" sz="2000" dirty="0"/>
              <a:t> week of classes</a:t>
            </a:r>
            <a:r>
              <a:rPr lang="en-US" sz="2000" dirty="0" smtClean="0"/>
              <a:t>). However, after January 31, 2016, students will receive a W on their record, which will count as one of their 3 allowed course attempts.</a:t>
            </a:r>
          </a:p>
          <a:p>
            <a:pPr eaLnBrk="1" hangingPunct="1">
              <a:lnSpc>
                <a:spcPct val="90000"/>
              </a:lnSpc>
            </a:pPr>
            <a:r>
              <a:rPr lang="en-US" sz="2000" dirty="0" smtClean="0"/>
              <a:t>Use this link for Spring 2016 Add/Drop </a:t>
            </a:r>
            <a:r>
              <a:rPr lang="en-US" sz="2000" dirty="0"/>
              <a:t>deadline information: </a:t>
            </a:r>
            <a:r>
              <a:rPr lang="en-US" sz="2000" dirty="0">
                <a:hlinkClick r:id="rId2"/>
              </a:rPr>
              <a:t>http://www2.palomar.edu/pages/enrollmentservices/important-dates-deadlines-spring-2016</a:t>
            </a:r>
            <a:r>
              <a:rPr lang="en-US" sz="2000" dirty="0" smtClean="0"/>
              <a:t>/.</a:t>
            </a:r>
            <a:endParaRPr lang="en-US" sz="2400" dirty="0"/>
          </a:p>
        </p:txBody>
      </p:sp>
    </p:spTree>
    <p:extLst>
      <p:ext uri="{BB962C8B-B14F-4D97-AF65-F5344CB8AC3E}">
        <p14:creationId xmlns:p14="http://schemas.microsoft.com/office/powerpoint/2010/main" val="8103702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B38B6-37B2-4CD0-A9A7-3461C51B4FF7}" type="datetime1">
              <a:rPr lang="en-US" smtClean="0"/>
              <a:t>1/6/2016</a:t>
            </a:fld>
            <a:endParaRPr lang="en-US"/>
          </a:p>
        </p:txBody>
      </p:sp>
      <p:sp>
        <p:nvSpPr>
          <p:cNvPr id="3" name="Footer Placeholder 2"/>
          <p:cNvSpPr>
            <a:spLocks noGrp="1"/>
          </p:cNvSpPr>
          <p:nvPr>
            <p:ph type="ftr" sz="quarter" idx="11"/>
          </p:nvPr>
        </p:nvSpPr>
        <p:spPr/>
        <p:txBody>
          <a:bodyPr/>
          <a:lstStyle/>
          <a:p>
            <a:r>
              <a:rPr lang="en-US" dirty="0" smtClean="0"/>
              <a:t>Spring 2016</a:t>
            </a:r>
            <a:endParaRPr lang="en-US" dirty="0"/>
          </a:p>
        </p:txBody>
      </p:sp>
      <p:sp>
        <p:nvSpPr>
          <p:cNvPr id="4" name="Slide Number Placeholder 3"/>
          <p:cNvSpPr>
            <a:spLocks noGrp="1"/>
          </p:cNvSpPr>
          <p:nvPr>
            <p:ph type="sldNum" sz="quarter" idx="12"/>
          </p:nvPr>
        </p:nvSpPr>
        <p:spPr/>
        <p:txBody>
          <a:bodyPr/>
          <a:lstStyle/>
          <a:p>
            <a:fld id="{036D2C9B-1B46-4D39-A544-5B1BC761A58C}" type="slidenum">
              <a:rPr lang="en-US" smtClean="0"/>
              <a:pPr/>
              <a:t>32</a:t>
            </a:fld>
            <a:endParaRPr lang="en-US"/>
          </a:p>
        </p:txBody>
      </p:sp>
      <p:sp>
        <p:nvSpPr>
          <p:cNvPr id="5" name="Rectangle 4"/>
          <p:cNvSpPr/>
          <p:nvPr/>
        </p:nvSpPr>
        <p:spPr bwMode="auto">
          <a:xfrm>
            <a:off x="1295400" y="3886200"/>
            <a:ext cx="1828800" cy="304800"/>
          </a:xfrm>
          <a:prstGeom prst="rect">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00212"/>
            <a:ext cx="7075487"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47800" y="499883"/>
            <a:ext cx="6781800" cy="1200329"/>
          </a:xfrm>
          <a:prstGeom prst="rect">
            <a:avLst/>
          </a:prstGeom>
        </p:spPr>
        <p:txBody>
          <a:bodyPr wrap="square">
            <a:spAutoFit/>
          </a:bodyPr>
          <a:lstStyle/>
          <a:p>
            <a:endParaRPr lang="en-US" sz="3600" dirty="0" smtClean="0">
              <a:solidFill>
                <a:srgbClr val="333399"/>
              </a:solidFill>
            </a:endParaRPr>
          </a:p>
          <a:p>
            <a:r>
              <a:rPr lang="en-US" sz="3600" dirty="0" smtClean="0">
                <a:solidFill>
                  <a:srgbClr val="333399"/>
                </a:solidFill>
              </a:rPr>
              <a:t>Census Roster and Drop Roster</a:t>
            </a:r>
            <a:endParaRPr lang="en-US" sz="3600" dirty="0">
              <a:solidFill>
                <a:srgbClr val="333399"/>
              </a:solidFill>
            </a:endParaRPr>
          </a:p>
        </p:txBody>
      </p:sp>
    </p:spTree>
    <p:extLst>
      <p:ext uri="{BB962C8B-B14F-4D97-AF65-F5344CB8AC3E}">
        <p14:creationId xmlns:p14="http://schemas.microsoft.com/office/powerpoint/2010/main" val="718514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Census Roster (February 1*)</a:t>
            </a:r>
            <a:endParaRPr lang="en-US" dirty="0"/>
          </a:p>
        </p:txBody>
      </p:sp>
      <p:sp>
        <p:nvSpPr>
          <p:cNvPr id="3" name="Content Placeholder 2"/>
          <p:cNvSpPr>
            <a:spLocks noGrp="1"/>
          </p:cNvSpPr>
          <p:nvPr>
            <p:ph idx="1"/>
          </p:nvPr>
        </p:nvSpPr>
        <p:spPr>
          <a:xfrm>
            <a:off x="457200" y="1905000"/>
            <a:ext cx="8077200" cy="4495800"/>
          </a:xfrm>
        </p:spPr>
        <p:txBody>
          <a:bodyPr/>
          <a:lstStyle/>
          <a:p>
            <a:pPr marL="365760" indent="-365760" eaLnBrk="1" hangingPunct="1">
              <a:spcBef>
                <a:spcPts val="0"/>
              </a:spcBef>
            </a:pPr>
            <a:endParaRPr lang="en-US" sz="2000" dirty="0" smtClean="0"/>
          </a:p>
          <a:p>
            <a:pPr marL="365760" indent="-365760" eaLnBrk="1" hangingPunct="1">
              <a:spcBef>
                <a:spcPts val="0"/>
              </a:spcBef>
            </a:pPr>
            <a:r>
              <a:rPr lang="en-US" sz="2000" dirty="0" smtClean="0"/>
              <a:t>The Census Roster is used </a:t>
            </a:r>
            <a:r>
              <a:rPr lang="en-US" sz="2000" u="sng" dirty="0" smtClean="0">
                <a:solidFill>
                  <a:srgbClr val="FF0000"/>
                </a:solidFill>
              </a:rPr>
              <a:t>one time </a:t>
            </a:r>
            <a:r>
              <a:rPr lang="en-US" sz="2000" dirty="0" smtClean="0"/>
              <a:t>at or as near to the census date of your class as possible</a:t>
            </a:r>
          </a:p>
          <a:p>
            <a:pPr marL="365760" indent="-365760" eaLnBrk="1" hangingPunct="1">
              <a:spcBef>
                <a:spcPts val="0"/>
              </a:spcBef>
            </a:pPr>
            <a:r>
              <a:rPr lang="en-US" sz="2000" dirty="0" smtClean="0"/>
              <a:t>All class rosters, except positive attendance classes, </a:t>
            </a:r>
            <a:r>
              <a:rPr lang="en-US" sz="2000" u="sng" dirty="0" smtClean="0">
                <a:solidFill>
                  <a:srgbClr val="FF0000"/>
                </a:solidFill>
              </a:rPr>
              <a:t>MUST BE CERTIFIED</a:t>
            </a:r>
            <a:r>
              <a:rPr lang="en-US" sz="2000" dirty="0" smtClean="0"/>
              <a:t> (even </a:t>
            </a:r>
            <a:r>
              <a:rPr lang="en-US" sz="2000" dirty="0"/>
              <a:t>if no students need to be </a:t>
            </a:r>
            <a:r>
              <a:rPr lang="en-US" sz="2000" dirty="0" smtClean="0"/>
              <a:t>dropped)</a:t>
            </a:r>
            <a:endParaRPr lang="en-US" sz="2000" u="sng" dirty="0" smtClean="0">
              <a:solidFill>
                <a:srgbClr val="FF0000"/>
              </a:solidFill>
            </a:endParaRPr>
          </a:p>
          <a:p>
            <a:pPr marL="365760" indent="-365760" eaLnBrk="1" hangingPunct="1">
              <a:spcBef>
                <a:spcPts val="0"/>
              </a:spcBef>
            </a:pPr>
            <a:r>
              <a:rPr lang="en-US" sz="2000" dirty="0" smtClean="0"/>
              <a:t>Students </a:t>
            </a:r>
            <a:r>
              <a:rPr lang="en-US" sz="2000" dirty="0"/>
              <a:t>listed on your roster must be active students, i.e</a:t>
            </a:r>
            <a:r>
              <a:rPr lang="en-US" sz="2000" dirty="0" smtClean="0"/>
              <a:t>., </a:t>
            </a:r>
            <a:r>
              <a:rPr lang="en-US" sz="2000" dirty="0"/>
              <a:t>have </a:t>
            </a:r>
            <a:r>
              <a:rPr lang="en-US" sz="2000" dirty="0" smtClean="0"/>
              <a:t>been attending, participating, </a:t>
            </a:r>
            <a:r>
              <a:rPr lang="en-US" sz="2000" dirty="0"/>
              <a:t>etc.</a:t>
            </a:r>
          </a:p>
          <a:p>
            <a:pPr marL="365760" indent="-365760" eaLnBrk="1" hangingPunct="1">
              <a:spcBef>
                <a:spcPts val="0"/>
              </a:spcBef>
            </a:pPr>
            <a:r>
              <a:rPr lang="en-US" sz="2000" dirty="0"/>
              <a:t>In online classes, students </a:t>
            </a:r>
            <a:r>
              <a:rPr lang="en-US" sz="2000" dirty="0" smtClean="0"/>
              <a:t>should do </a:t>
            </a:r>
            <a:r>
              <a:rPr lang="en-US" sz="2000" dirty="0"/>
              <a:t>something, i.e</a:t>
            </a:r>
            <a:r>
              <a:rPr lang="en-US" sz="2000" dirty="0" smtClean="0"/>
              <a:t>., </a:t>
            </a:r>
            <a:r>
              <a:rPr lang="en-US" sz="2000" dirty="0"/>
              <a:t>take a quiz, turn in an assignment, etc., prior to the census date and </a:t>
            </a:r>
            <a:r>
              <a:rPr lang="en-US" sz="2000" dirty="0" smtClean="0"/>
              <a:t>certification</a:t>
            </a:r>
            <a:r>
              <a:rPr lang="en-US" sz="2000" dirty="0"/>
              <a:t> </a:t>
            </a:r>
            <a:r>
              <a:rPr lang="en-US" sz="2000" dirty="0" smtClean="0"/>
              <a:t>(as proof of their attendance in your course).</a:t>
            </a:r>
          </a:p>
          <a:p>
            <a:pPr marL="365760" indent="-365760" eaLnBrk="1" hangingPunct="1">
              <a:spcBef>
                <a:spcPts val="0"/>
              </a:spcBef>
            </a:pPr>
            <a:r>
              <a:rPr lang="en-US" sz="2000" dirty="0" smtClean="0"/>
              <a:t>Census Certification is required to claim apportionment funding for your section. (This is the college’s primary revenue source.)</a:t>
            </a:r>
            <a:endParaRPr lang="en-US" sz="2800" dirty="0" smtClean="0"/>
          </a:p>
        </p:txBody>
      </p:sp>
      <p:sp>
        <p:nvSpPr>
          <p:cNvPr id="4" name="Date Placeholder 3"/>
          <p:cNvSpPr>
            <a:spLocks noGrp="1"/>
          </p:cNvSpPr>
          <p:nvPr>
            <p:ph type="dt" sz="half" idx="10"/>
          </p:nvPr>
        </p:nvSpPr>
        <p:spPr/>
        <p:txBody>
          <a:bodyPr/>
          <a:lstStyle/>
          <a:p>
            <a:pPr>
              <a:defRPr/>
            </a:pPr>
            <a:fld id="{B14D016F-1A02-404A-9986-E9FB6027B9F8}" type="datetime1">
              <a:rPr lang="en-US" smtClean="0"/>
              <a:t>1/6/2016</a:t>
            </a:fld>
            <a:endParaRPr lang="en-US"/>
          </a:p>
        </p:txBody>
      </p:sp>
      <p:sp>
        <p:nvSpPr>
          <p:cNvPr id="5" name="Footer Placeholder 4"/>
          <p:cNvSpPr>
            <a:spLocks noGrp="1"/>
          </p:cNvSpPr>
          <p:nvPr>
            <p:ph type="ftr" sz="quarter" idx="11"/>
          </p:nvPr>
        </p:nvSpPr>
        <p:spPr/>
        <p:txBody>
          <a:bodyPr/>
          <a:lstStyle/>
          <a:p>
            <a:r>
              <a:rPr lang="en-US" dirty="0" smtClean="0"/>
              <a:t>Spring 2016</a:t>
            </a:r>
            <a:endParaRPr lang="en-US" dirty="0"/>
          </a:p>
        </p:txBody>
      </p:sp>
      <p:sp>
        <p:nvSpPr>
          <p:cNvPr id="6" name="Slide Number Placeholder 5"/>
          <p:cNvSpPr>
            <a:spLocks noGrp="1"/>
          </p:cNvSpPr>
          <p:nvPr>
            <p:ph type="sldNum" sz="quarter" idx="12"/>
          </p:nvPr>
        </p:nvSpPr>
        <p:spPr/>
        <p:txBody>
          <a:bodyPr/>
          <a:lstStyle/>
          <a:p>
            <a:pPr>
              <a:defRPr/>
            </a:pPr>
            <a:fld id="{510DDE08-ED00-4413-AC38-7BE40D77FA92}" type="slidenum">
              <a:rPr lang="en-US" smtClean="0"/>
              <a:pPr>
                <a:defRPr/>
              </a:pPr>
              <a:t>33</a:t>
            </a:fld>
            <a:endParaRPr lang="en-US"/>
          </a:p>
        </p:txBody>
      </p:sp>
    </p:spTree>
    <p:extLst>
      <p:ext uri="{BB962C8B-B14F-4D97-AF65-F5344CB8AC3E}">
        <p14:creationId xmlns:p14="http://schemas.microsoft.com/office/powerpoint/2010/main" val="457065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Census Certification Page</a:t>
            </a:r>
            <a:endParaRPr lang="en-US" dirty="0"/>
          </a:p>
        </p:txBody>
      </p:sp>
      <p:sp>
        <p:nvSpPr>
          <p:cNvPr id="3" name="Content Placeholder 2"/>
          <p:cNvSpPr>
            <a:spLocks noGrp="1"/>
          </p:cNvSpPr>
          <p:nvPr>
            <p:ph idx="1"/>
          </p:nvPr>
        </p:nvSpPr>
        <p:spPr/>
        <p:txBody>
          <a:bodyPr/>
          <a:lstStyle/>
          <a:p>
            <a:r>
              <a:rPr lang="en-US" sz="2400" dirty="0" smtClean="0"/>
              <a:t>Completed Indicator</a:t>
            </a:r>
          </a:p>
          <a:p>
            <a:r>
              <a:rPr lang="en-US" sz="2400" dirty="0" smtClean="0"/>
              <a:t>Certification Window </a:t>
            </a:r>
          </a:p>
          <a:p>
            <a:pPr lvl="1"/>
            <a:r>
              <a:rPr lang="en-US" sz="2000" dirty="0" smtClean="0"/>
              <a:t>Too Early, Open, and Closed.</a:t>
            </a:r>
          </a:p>
          <a:p>
            <a:endParaRPr lang="en-US" dirty="0"/>
          </a:p>
        </p:txBody>
      </p:sp>
      <p:sp>
        <p:nvSpPr>
          <p:cNvPr id="4" name="Date Placeholder 3"/>
          <p:cNvSpPr>
            <a:spLocks noGrp="1"/>
          </p:cNvSpPr>
          <p:nvPr>
            <p:ph type="dt" sz="half" idx="10"/>
          </p:nvPr>
        </p:nvSpPr>
        <p:spPr/>
        <p:txBody>
          <a:bodyPr/>
          <a:lstStyle/>
          <a:p>
            <a:pPr>
              <a:defRPr/>
            </a:pPr>
            <a:fld id="{5706E88C-9471-4D68-BDB6-2830D0EB8F11}" type="datetime1">
              <a:rPr lang="en-US" smtClean="0"/>
              <a:t>1/6/2016</a:t>
            </a:fld>
            <a:endParaRPr lang="en-US"/>
          </a:p>
        </p:txBody>
      </p:sp>
      <p:sp>
        <p:nvSpPr>
          <p:cNvPr id="5" name="Footer Placeholder 4"/>
          <p:cNvSpPr>
            <a:spLocks noGrp="1"/>
          </p:cNvSpPr>
          <p:nvPr>
            <p:ph type="ftr" sz="quarter" idx="11"/>
          </p:nvPr>
        </p:nvSpPr>
        <p:spPr/>
        <p:txBody>
          <a:bodyPr/>
          <a:lstStyle/>
          <a:p>
            <a:r>
              <a:rPr lang="en-US" dirty="0" smtClean="0"/>
              <a:t>Spring 2016</a:t>
            </a:r>
            <a:endParaRPr lang="en-US" dirty="0"/>
          </a:p>
        </p:txBody>
      </p:sp>
      <p:sp>
        <p:nvSpPr>
          <p:cNvPr id="6" name="Slide Number Placeholder 5"/>
          <p:cNvSpPr>
            <a:spLocks noGrp="1"/>
          </p:cNvSpPr>
          <p:nvPr>
            <p:ph type="sldNum" sz="quarter" idx="12"/>
          </p:nvPr>
        </p:nvSpPr>
        <p:spPr/>
        <p:txBody>
          <a:bodyPr/>
          <a:lstStyle/>
          <a:p>
            <a:pPr>
              <a:defRPr/>
            </a:pPr>
            <a:fld id="{510DDE08-ED00-4413-AC38-7BE40D77FA92}" type="slidenum">
              <a:rPr lang="en-US" smtClean="0"/>
              <a:pPr>
                <a:defRPr/>
              </a:pPr>
              <a:t>34</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276600"/>
            <a:ext cx="6672262" cy="295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1193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Census Certification Page</a:t>
            </a:r>
            <a:endParaRPr lang="en-US" dirty="0"/>
          </a:p>
        </p:txBody>
      </p:sp>
      <p:sp>
        <p:nvSpPr>
          <p:cNvPr id="4" name="Date Placeholder 3"/>
          <p:cNvSpPr>
            <a:spLocks noGrp="1"/>
          </p:cNvSpPr>
          <p:nvPr>
            <p:ph type="dt" sz="half" idx="10"/>
          </p:nvPr>
        </p:nvSpPr>
        <p:spPr/>
        <p:txBody>
          <a:bodyPr/>
          <a:lstStyle/>
          <a:p>
            <a:pPr>
              <a:defRPr/>
            </a:pPr>
            <a:fld id="{AD9E6CAD-7446-490B-A234-0D63C15029D4}" type="datetime1">
              <a:rPr lang="en-US" smtClean="0"/>
              <a:t>1/6/2016</a:t>
            </a:fld>
            <a:endParaRPr lang="en-US"/>
          </a:p>
        </p:txBody>
      </p:sp>
      <p:sp>
        <p:nvSpPr>
          <p:cNvPr id="5" name="Footer Placeholder 4"/>
          <p:cNvSpPr>
            <a:spLocks noGrp="1"/>
          </p:cNvSpPr>
          <p:nvPr>
            <p:ph type="ftr" sz="quarter" idx="11"/>
          </p:nvPr>
        </p:nvSpPr>
        <p:spPr/>
        <p:txBody>
          <a:bodyPr/>
          <a:lstStyle/>
          <a:p>
            <a:r>
              <a:rPr lang="en-US" dirty="0" smtClean="0"/>
              <a:t>Spring 2016</a:t>
            </a:r>
            <a:endParaRPr lang="en-US" dirty="0"/>
          </a:p>
        </p:txBody>
      </p:sp>
      <p:sp>
        <p:nvSpPr>
          <p:cNvPr id="6" name="Slide Number Placeholder 5"/>
          <p:cNvSpPr>
            <a:spLocks noGrp="1"/>
          </p:cNvSpPr>
          <p:nvPr>
            <p:ph type="sldNum" sz="quarter" idx="12"/>
          </p:nvPr>
        </p:nvSpPr>
        <p:spPr>
          <a:xfrm>
            <a:off x="7010400" y="6248400"/>
            <a:ext cx="1905000" cy="457200"/>
          </a:xfrm>
        </p:spPr>
        <p:txBody>
          <a:bodyPr/>
          <a:lstStyle/>
          <a:p>
            <a:pPr>
              <a:defRPr/>
            </a:pPr>
            <a:fld id="{510DDE08-ED00-4413-AC38-7BE40D77FA92}" type="slidenum">
              <a:rPr lang="en-US" smtClean="0"/>
              <a:pPr>
                <a:defRPr/>
              </a:pPr>
              <a:t>35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4" y="2081211"/>
            <a:ext cx="8662177" cy="38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457200" y="2971800"/>
            <a:ext cx="1600200" cy="4572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91200" y="2971800"/>
            <a:ext cx="1905000" cy="4572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759463" y="4972050"/>
            <a:ext cx="1905000" cy="51435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6987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fld id="{7B329D53-A6B3-4B54-B2AE-349CD77A8C38}" type="datetime1">
              <a:rPr lang="en-US" smtClean="0"/>
              <a:t>1/6/2016</a:t>
            </a:fld>
            <a:endParaRPr lang="en-US" smtClean="0"/>
          </a:p>
        </p:txBody>
      </p:sp>
      <p:sp>
        <p:nvSpPr>
          <p:cNvPr id="15363" name="Footer Placeholder 4"/>
          <p:cNvSpPr>
            <a:spLocks noGrp="1"/>
          </p:cNvSpPr>
          <p:nvPr>
            <p:ph type="ftr" sz="quarter" idx="11"/>
          </p:nvPr>
        </p:nvSpPr>
        <p:spPr>
          <a:noFill/>
        </p:spPr>
        <p:txBody>
          <a:bodyPr/>
          <a:lstStyle/>
          <a:p>
            <a:r>
              <a:rPr lang="en-US" dirty="0" smtClean="0"/>
              <a:t>Spring 2016</a:t>
            </a:r>
            <a:endParaRPr lang="en-US" dirty="0"/>
          </a:p>
        </p:txBody>
      </p:sp>
      <p:sp>
        <p:nvSpPr>
          <p:cNvPr id="15364" name="Slide Number Placeholder 5"/>
          <p:cNvSpPr>
            <a:spLocks noGrp="1"/>
          </p:cNvSpPr>
          <p:nvPr>
            <p:ph type="sldNum" sz="quarter" idx="12"/>
          </p:nvPr>
        </p:nvSpPr>
        <p:spPr>
          <a:noFill/>
        </p:spPr>
        <p:txBody>
          <a:bodyPr/>
          <a:lstStyle/>
          <a:p>
            <a:fld id="{26B27747-B34A-496B-BA66-EFD536EA3491}" type="slidenum">
              <a:rPr lang="en-US" smtClean="0"/>
              <a:pPr/>
              <a:t>36</a:t>
            </a:fld>
            <a:endParaRPr lang="en-US" smtClean="0"/>
          </a:p>
        </p:txBody>
      </p:sp>
      <p:sp>
        <p:nvSpPr>
          <p:cNvPr id="15365" name="Rectangle 2"/>
          <p:cNvSpPr>
            <a:spLocks noGrp="1" noChangeArrowheads="1"/>
          </p:cNvSpPr>
          <p:nvPr>
            <p:ph type="title"/>
          </p:nvPr>
        </p:nvSpPr>
        <p:spPr/>
        <p:txBody>
          <a:bodyPr/>
          <a:lstStyle/>
          <a:p>
            <a:pPr eaLnBrk="1" hangingPunct="1"/>
            <a:r>
              <a:rPr lang="en-US" dirty="0" smtClean="0"/>
              <a:t>Drop Roster</a:t>
            </a:r>
          </a:p>
        </p:txBody>
      </p:sp>
      <p:sp>
        <p:nvSpPr>
          <p:cNvPr id="15366" name="Rectangle 3"/>
          <p:cNvSpPr>
            <a:spLocks noGrp="1" noChangeArrowheads="1"/>
          </p:cNvSpPr>
          <p:nvPr>
            <p:ph type="body" idx="1"/>
          </p:nvPr>
        </p:nvSpPr>
        <p:spPr>
          <a:xfrm>
            <a:off x="1143000" y="1752600"/>
            <a:ext cx="7772400" cy="4611687"/>
          </a:xfrm>
        </p:spPr>
        <p:txBody>
          <a:bodyPr/>
          <a:lstStyle/>
          <a:p>
            <a:pPr eaLnBrk="1" hangingPunct="1">
              <a:lnSpc>
                <a:spcPct val="90000"/>
              </a:lnSpc>
            </a:pPr>
            <a:endParaRPr lang="en-US" sz="2400" dirty="0" smtClean="0"/>
          </a:p>
          <a:p>
            <a:pPr eaLnBrk="1" hangingPunct="1">
              <a:lnSpc>
                <a:spcPct val="90000"/>
              </a:lnSpc>
            </a:pPr>
            <a:r>
              <a:rPr lang="en-US" sz="2000" dirty="0" smtClean="0"/>
              <a:t>Available in Faculty eservices</a:t>
            </a:r>
          </a:p>
          <a:p>
            <a:pPr lvl="1" eaLnBrk="1" hangingPunct="1">
              <a:lnSpc>
                <a:spcPct val="90000"/>
              </a:lnSpc>
            </a:pPr>
            <a:r>
              <a:rPr lang="en-US" sz="1800" dirty="0" smtClean="0"/>
              <a:t>The Drop Roster is designed to be used on an on-going basis starting the first day of class throughout the semester.</a:t>
            </a:r>
          </a:p>
          <a:p>
            <a:pPr lvl="1" eaLnBrk="1" hangingPunct="1">
              <a:lnSpc>
                <a:spcPct val="90000"/>
              </a:lnSpc>
            </a:pPr>
            <a:r>
              <a:rPr lang="en-US" sz="1800" dirty="0"/>
              <a:t>Drops before Census means the student gets no grade notation on their </a:t>
            </a:r>
            <a:r>
              <a:rPr lang="en-US" sz="1800" dirty="0" smtClean="0"/>
              <a:t>record.</a:t>
            </a:r>
            <a:endParaRPr lang="en-US" sz="1800" dirty="0"/>
          </a:p>
          <a:p>
            <a:pPr lvl="1" eaLnBrk="1" hangingPunct="1">
              <a:lnSpc>
                <a:spcPct val="90000"/>
              </a:lnSpc>
            </a:pPr>
            <a:r>
              <a:rPr lang="en-US" sz="1800" dirty="0" smtClean="0"/>
              <a:t>The Drop Roster is available to you for all your students through the 50% point of your class (8 weeks for full-term classes) and results in the student getting a “W” grade.  This counts as one the three attempts a student has for this course.</a:t>
            </a:r>
          </a:p>
          <a:p>
            <a:pPr lvl="1" eaLnBrk="1" hangingPunct="1">
              <a:lnSpc>
                <a:spcPct val="90000"/>
              </a:lnSpc>
            </a:pPr>
            <a:r>
              <a:rPr lang="en-US" sz="1800" dirty="0" smtClean="0"/>
              <a:t>The Drop Roster remains available after the 50% point in the semester to just before final grading for Financial Aid, Veterans, and other students whose financial aid is affected by their enrollment. These students will have an “*”  preceding their name on the roster.</a:t>
            </a:r>
          </a:p>
        </p:txBody>
      </p:sp>
    </p:spTree>
    <p:extLst>
      <p:ext uri="{BB962C8B-B14F-4D97-AF65-F5344CB8AC3E}">
        <p14:creationId xmlns:p14="http://schemas.microsoft.com/office/powerpoint/2010/main" val="6866114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fld id="{7234DCB8-47E8-4508-B871-6B1D87844671}" type="datetime1">
              <a:rPr lang="en-US" smtClean="0"/>
              <a:t>1/6/2016</a:t>
            </a:fld>
            <a:endParaRPr lang="en-US" smtClean="0"/>
          </a:p>
        </p:txBody>
      </p:sp>
      <p:sp>
        <p:nvSpPr>
          <p:cNvPr id="15363" name="Footer Placeholder 4"/>
          <p:cNvSpPr>
            <a:spLocks noGrp="1"/>
          </p:cNvSpPr>
          <p:nvPr>
            <p:ph type="ftr" sz="quarter" idx="11"/>
          </p:nvPr>
        </p:nvSpPr>
        <p:spPr>
          <a:noFill/>
        </p:spPr>
        <p:txBody>
          <a:bodyPr/>
          <a:lstStyle/>
          <a:p>
            <a:r>
              <a:rPr lang="en-US" dirty="0" smtClean="0"/>
              <a:t>Spring 2016</a:t>
            </a:r>
            <a:endParaRPr lang="en-US" dirty="0"/>
          </a:p>
        </p:txBody>
      </p:sp>
      <p:sp>
        <p:nvSpPr>
          <p:cNvPr id="15364" name="Slide Number Placeholder 5"/>
          <p:cNvSpPr>
            <a:spLocks noGrp="1"/>
          </p:cNvSpPr>
          <p:nvPr>
            <p:ph type="sldNum" sz="quarter" idx="12"/>
          </p:nvPr>
        </p:nvSpPr>
        <p:spPr>
          <a:noFill/>
        </p:spPr>
        <p:txBody>
          <a:bodyPr/>
          <a:lstStyle/>
          <a:p>
            <a:fld id="{26B27747-B34A-496B-BA66-EFD536EA3491}" type="slidenum">
              <a:rPr lang="en-US" smtClean="0"/>
              <a:pPr/>
              <a:t>37</a:t>
            </a:fld>
            <a:endParaRPr lang="en-US" smtClean="0"/>
          </a:p>
        </p:txBody>
      </p:sp>
      <p:sp>
        <p:nvSpPr>
          <p:cNvPr id="15365" name="Rectangle 2"/>
          <p:cNvSpPr>
            <a:spLocks noGrp="1" noChangeArrowheads="1"/>
          </p:cNvSpPr>
          <p:nvPr>
            <p:ph type="title"/>
          </p:nvPr>
        </p:nvSpPr>
        <p:spPr>
          <a:xfrm>
            <a:off x="1143000" y="152400"/>
            <a:ext cx="7793037" cy="1462087"/>
          </a:xfrm>
        </p:spPr>
        <p:txBody>
          <a:bodyPr/>
          <a:lstStyle/>
          <a:p>
            <a:pPr eaLnBrk="1" hangingPunct="1"/>
            <a:r>
              <a:rPr lang="en-US" dirty="0" smtClean="0"/>
              <a:t>Repeatability and Drop Dates</a:t>
            </a:r>
          </a:p>
        </p:txBody>
      </p:sp>
      <p:sp>
        <p:nvSpPr>
          <p:cNvPr id="15366" name="Rectangle 3"/>
          <p:cNvSpPr>
            <a:spLocks noGrp="1" noChangeArrowheads="1"/>
          </p:cNvSpPr>
          <p:nvPr>
            <p:ph type="body" idx="1"/>
          </p:nvPr>
        </p:nvSpPr>
        <p:spPr>
          <a:xfrm>
            <a:off x="990600" y="1752600"/>
            <a:ext cx="7772400" cy="4648200"/>
          </a:xfrm>
        </p:spPr>
        <p:txBody>
          <a:bodyPr/>
          <a:lstStyle/>
          <a:p>
            <a:pPr eaLnBrk="1" hangingPunct="1">
              <a:lnSpc>
                <a:spcPct val="90000"/>
              </a:lnSpc>
            </a:pPr>
            <a:endParaRPr lang="en-US" sz="2000" dirty="0" smtClean="0"/>
          </a:p>
          <a:p>
            <a:pPr eaLnBrk="1" hangingPunct="1">
              <a:lnSpc>
                <a:spcPct val="90000"/>
              </a:lnSpc>
            </a:pPr>
            <a:r>
              <a:rPr lang="en-US" sz="2000" dirty="0" smtClean="0"/>
              <a:t>Students may </a:t>
            </a:r>
            <a:r>
              <a:rPr lang="en-US" sz="2000" dirty="0"/>
              <a:t>only </a:t>
            </a:r>
            <a:r>
              <a:rPr lang="en-US" sz="2000" dirty="0">
                <a:solidFill>
                  <a:srgbClr val="FF0000"/>
                </a:solidFill>
              </a:rPr>
              <a:t>attempt</a:t>
            </a:r>
            <a:r>
              <a:rPr lang="en-US" sz="2000" dirty="0"/>
              <a:t> a class </a:t>
            </a:r>
            <a:r>
              <a:rPr lang="en-US" sz="2000" dirty="0">
                <a:solidFill>
                  <a:srgbClr val="FF0000"/>
                </a:solidFill>
              </a:rPr>
              <a:t>three times </a:t>
            </a:r>
            <a:r>
              <a:rPr lang="en-US" sz="2000" dirty="0"/>
              <a:t>before being barred from enrolling in that class.</a:t>
            </a:r>
          </a:p>
          <a:p>
            <a:pPr eaLnBrk="1" hangingPunct="1">
              <a:lnSpc>
                <a:spcPct val="90000"/>
              </a:lnSpc>
            </a:pPr>
            <a:r>
              <a:rPr lang="en-US" sz="2000" dirty="0" smtClean="0"/>
              <a:t>Students may drop a class up to the Census date without a notation on their record—in effect, they </a:t>
            </a:r>
            <a:r>
              <a:rPr lang="en-US" sz="2000" dirty="0" smtClean="0">
                <a:solidFill>
                  <a:srgbClr val="FF0000"/>
                </a:solidFill>
              </a:rPr>
              <a:t>never attempted the class.</a:t>
            </a:r>
          </a:p>
          <a:p>
            <a:pPr eaLnBrk="1" hangingPunct="1">
              <a:lnSpc>
                <a:spcPct val="90000"/>
              </a:lnSpc>
            </a:pPr>
            <a:r>
              <a:rPr lang="en-US" sz="2000" dirty="0" smtClean="0"/>
              <a:t>After the Census date through the 8</a:t>
            </a:r>
            <a:r>
              <a:rPr lang="en-US" sz="2000" baseline="30000" dirty="0" smtClean="0"/>
              <a:t>th</a:t>
            </a:r>
            <a:r>
              <a:rPr lang="en-US" sz="2000" dirty="0" smtClean="0"/>
              <a:t> week, students may drop with a notation (W) on their records—the W means </a:t>
            </a:r>
            <a:r>
              <a:rPr lang="en-US" sz="2000" dirty="0" smtClean="0">
                <a:solidFill>
                  <a:srgbClr val="FF0000"/>
                </a:solidFill>
              </a:rPr>
              <a:t>they attempted the class</a:t>
            </a:r>
            <a:r>
              <a:rPr lang="en-US" sz="2000" dirty="0" smtClean="0"/>
              <a:t>.  The W has no impact on GPA calculation.</a:t>
            </a:r>
          </a:p>
          <a:p>
            <a:pPr eaLnBrk="1" hangingPunct="1">
              <a:lnSpc>
                <a:spcPct val="90000"/>
              </a:lnSpc>
            </a:pPr>
            <a:r>
              <a:rPr lang="en-US" sz="2000" dirty="0" smtClean="0"/>
              <a:t>Bottom line—if a student stays past the </a:t>
            </a:r>
            <a:r>
              <a:rPr lang="en-US" sz="2000" dirty="0" smtClean="0">
                <a:solidFill>
                  <a:srgbClr val="FF0000"/>
                </a:solidFill>
              </a:rPr>
              <a:t>2nd week</a:t>
            </a:r>
            <a:r>
              <a:rPr lang="en-US" sz="2000" dirty="0" smtClean="0"/>
              <a:t>, </a:t>
            </a:r>
            <a:r>
              <a:rPr lang="en-US" sz="2000" dirty="0"/>
              <a:t>it counts as an </a:t>
            </a:r>
            <a:r>
              <a:rPr lang="en-US" sz="2000" dirty="0">
                <a:solidFill>
                  <a:srgbClr val="FF0000"/>
                </a:solidFill>
              </a:rPr>
              <a:t>attempt</a:t>
            </a:r>
            <a:r>
              <a:rPr lang="en-US" sz="2000" dirty="0"/>
              <a:t>.</a:t>
            </a:r>
          </a:p>
          <a:p>
            <a:pPr eaLnBrk="1" hangingPunct="1">
              <a:lnSpc>
                <a:spcPct val="90000"/>
              </a:lnSpc>
            </a:pPr>
            <a:r>
              <a:rPr lang="en-US" sz="2000" dirty="0"/>
              <a:t>Students who pass a class may not repeat the same </a:t>
            </a:r>
            <a:r>
              <a:rPr lang="en-US" sz="2000" dirty="0" smtClean="0"/>
              <a:t>class</a:t>
            </a:r>
            <a:r>
              <a:rPr lang="en-US" sz="2000" dirty="0"/>
              <a:t> </a:t>
            </a:r>
            <a:r>
              <a:rPr lang="en-US" sz="2000" dirty="0" smtClean="0"/>
              <a:t>(with very few exceptions).</a:t>
            </a:r>
            <a:endParaRPr lang="en-US" sz="2000" dirty="0"/>
          </a:p>
        </p:txBody>
      </p:sp>
    </p:spTree>
    <p:extLst>
      <p:ext uri="{BB962C8B-B14F-4D97-AF65-F5344CB8AC3E}">
        <p14:creationId xmlns:p14="http://schemas.microsoft.com/office/powerpoint/2010/main" val="1106440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fld id="{D1C0E7F7-33B7-4F22-92E5-1CE76CB0ACDF}" type="datetime1">
              <a:rPr lang="en-US" smtClean="0"/>
              <a:t>1/6/2016</a:t>
            </a:fld>
            <a:endParaRPr lang="en-US" smtClean="0"/>
          </a:p>
        </p:txBody>
      </p:sp>
      <p:sp>
        <p:nvSpPr>
          <p:cNvPr id="15363" name="Footer Placeholder 4"/>
          <p:cNvSpPr>
            <a:spLocks noGrp="1"/>
          </p:cNvSpPr>
          <p:nvPr>
            <p:ph type="ftr" sz="quarter" idx="11"/>
          </p:nvPr>
        </p:nvSpPr>
        <p:spPr>
          <a:noFill/>
        </p:spPr>
        <p:txBody>
          <a:bodyPr/>
          <a:lstStyle/>
          <a:p>
            <a:r>
              <a:rPr lang="en-US" dirty="0" smtClean="0"/>
              <a:t>Spring 2016</a:t>
            </a:r>
            <a:endParaRPr lang="en-US" dirty="0"/>
          </a:p>
        </p:txBody>
      </p:sp>
      <p:sp>
        <p:nvSpPr>
          <p:cNvPr id="15364" name="Slide Number Placeholder 5"/>
          <p:cNvSpPr>
            <a:spLocks noGrp="1"/>
          </p:cNvSpPr>
          <p:nvPr>
            <p:ph type="sldNum" sz="quarter" idx="12"/>
          </p:nvPr>
        </p:nvSpPr>
        <p:spPr>
          <a:noFill/>
        </p:spPr>
        <p:txBody>
          <a:bodyPr/>
          <a:lstStyle/>
          <a:p>
            <a:fld id="{26B27747-B34A-496B-BA66-EFD536EA3491}" type="slidenum">
              <a:rPr lang="en-US" smtClean="0"/>
              <a:pPr/>
              <a:t>38</a:t>
            </a:fld>
            <a:endParaRPr lang="en-US" smtClean="0"/>
          </a:p>
        </p:txBody>
      </p:sp>
      <p:sp>
        <p:nvSpPr>
          <p:cNvPr id="15365" name="Rectangle 2"/>
          <p:cNvSpPr>
            <a:spLocks noGrp="1" noChangeArrowheads="1"/>
          </p:cNvSpPr>
          <p:nvPr>
            <p:ph type="title"/>
          </p:nvPr>
        </p:nvSpPr>
        <p:spPr/>
        <p:txBody>
          <a:bodyPr/>
          <a:lstStyle/>
          <a:p>
            <a:pPr eaLnBrk="1" hangingPunct="1"/>
            <a:r>
              <a:rPr lang="en-US" dirty="0" smtClean="0"/>
              <a:t>Students Receiving Federal Financial Aid</a:t>
            </a:r>
          </a:p>
        </p:txBody>
      </p:sp>
      <p:sp>
        <p:nvSpPr>
          <p:cNvPr id="15366" name="Rectangle 3"/>
          <p:cNvSpPr>
            <a:spLocks noGrp="1" noChangeArrowheads="1"/>
          </p:cNvSpPr>
          <p:nvPr>
            <p:ph type="body" idx="1"/>
          </p:nvPr>
        </p:nvSpPr>
        <p:spPr>
          <a:xfrm>
            <a:off x="304800" y="1905000"/>
            <a:ext cx="8534400" cy="4495800"/>
          </a:xfrm>
        </p:spPr>
        <p:txBody>
          <a:bodyPr/>
          <a:lstStyle/>
          <a:p>
            <a:pPr eaLnBrk="1" hangingPunct="1">
              <a:lnSpc>
                <a:spcPct val="90000"/>
              </a:lnSpc>
            </a:pPr>
            <a:endParaRPr lang="en-US" sz="2000" dirty="0"/>
          </a:p>
          <a:p>
            <a:pPr eaLnBrk="1" hangingPunct="1">
              <a:lnSpc>
                <a:spcPct val="90000"/>
              </a:lnSpc>
            </a:pPr>
            <a:r>
              <a:rPr lang="en-US" sz="2000" dirty="0" smtClean="0"/>
              <a:t>These students have an asterisk by their names on the rosters.</a:t>
            </a:r>
          </a:p>
          <a:p>
            <a:pPr eaLnBrk="1" hangingPunct="1">
              <a:lnSpc>
                <a:spcPct val="90000"/>
              </a:lnSpc>
            </a:pPr>
            <a:r>
              <a:rPr lang="en-US" sz="2000" dirty="0" smtClean="0"/>
              <a:t>They need twelve units to qualify for financial aid and they must participate in the class to receive the funding.</a:t>
            </a:r>
          </a:p>
          <a:p>
            <a:pPr eaLnBrk="1" hangingPunct="1">
              <a:lnSpc>
                <a:spcPct val="90000"/>
              </a:lnSpc>
            </a:pPr>
            <a:r>
              <a:rPr lang="en-US" sz="2000" dirty="0"/>
              <a:t>S</a:t>
            </a:r>
            <a:r>
              <a:rPr lang="en-US" sz="2000" dirty="0" smtClean="0"/>
              <a:t>ome students sign up for classes but do not attend/participate.</a:t>
            </a:r>
          </a:p>
          <a:p>
            <a:pPr eaLnBrk="1" hangingPunct="1">
              <a:lnSpc>
                <a:spcPct val="90000"/>
              </a:lnSpc>
            </a:pPr>
            <a:r>
              <a:rPr lang="en-US" sz="2000" dirty="0" smtClean="0"/>
              <a:t>They MUST be dropped for non-participation (</a:t>
            </a:r>
            <a:r>
              <a:rPr lang="en-US" sz="2000" dirty="0" smtClean="0">
                <a:solidFill>
                  <a:srgbClr val="FF0000"/>
                </a:solidFill>
              </a:rPr>
              <a:t>excessive absences, failure to complete assignments, and failure to take exams</a:t>
            </a:r>
            <a:r>
              <a:rPr lang="en-US" sz="2000" dirty="0" smtClean="0"/>
              <a:t>) as soon as it is determined, because Palomar </a:t>
            </a:r>
            <a:r>
              <a:rPr lang="en-US" sz="2000" dirty="0"/>
              <a:t>must return any funds paid to a student who is not </a:t>
            </a:r>
            <a:r>
              <a:rPr lang="en-US" sz="2000" dirty="0" smtClean="0"/>
              <a:t>participating.</a:t>
            </a:r>
          </a:p>
          <a:p>
            <a:pPr eaLnBrk="1" hangingPunct="1">
              <a:lnSpc>
                <a:spcPct val="90000"/>
              </a:lnSpc>
            </a:pPr>
            <a:r>
              <a:rPr lang="en-US" sz="2000" dirty="0"/>
              <a:t>It is important to monitor these students </a:t>
            </a:r>
            <a:r>
              <a:rPr lang="en-US" sz="2000" dirty="0" smtClean="0"/>
              <a:t>closely and require weekly participation.</a:t>
            </a:r>
          </a:p>
          <a:p>
            <a:pPr eaLnBrk="1" hangingPunct="1">
              <a:lnSpc>
                <a:spcPct val="90000"/>
              </a:lnSpc>
            </a:pPr>
            <a:r>
              <a:rPr lang="en-US" sz="2000" dirty="0" smtClean="0"/>
              <a:t>Establish a policy and put it in your syllabus.</a:t>
            </a:r>
            <a:endParaRPr lang="en-US" sz="2000" dirty="0"/>
          </a:p>
          <a:p>
            <a:pPr eaLnBrk="1" hangingPunct="1">
              <a:lnSpc>
                <a:spcPct val="90000"/>
              </a:lnSpc>
            </a:pPr>
            <a:r>
              <a:rPr lang="en-US" sz="2000" dirty="0" smtClean="0"/>
              <a:t>Access the Drop Roster in eservices and list the last date of activity.</a:t>
            </a:r>
          </a:p>
        </p:txBody>
      </p:sp>
    </p:spTree>
    <p:extLst>
      <p:ext uri="{BB962C8B-B14F-4D97-AF65-F5344CB8AC3E}">
        <p14:creationId xmlns:p14="http://schemas.microsoft.com/office/powerpoint/2010/main" val="38853765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15C55-B552-420B-8E97-E941EEF3CD80}" type="datetime1">
              <a:rPr lang="en-US" smtClean="0"/>
              <a:t>1/6/2016</a:t>
            </a:fld>
            <a:endParaRPr lang="en-US"/>
          </a:p>
        </p:txBody>
      </p:sp>
      <p:sp>
        <p:nvSpPr>
          <p:cNvPr id="3" name="Footer Placeholder 2"/>
          <p:cNvSpPr>
            <a:spLocks noGrp="1"/>
          </p:cNvSpPr>
          <p:nvPr>
            <p:ph type="ftr" sz="quarter" idx="11"/>
          </p:nvPr>
        </p:nvSpPr>
        <p:spPr/>
        <p:txBody>
          <a:bodyPr/>
          <a:lstStyle/>
          <a:p>
            <a:r>
              <a:rPr lang="en-US" dirty="0" smtClean="0"/>
              <a:t>Spring 2016</a:t>
            </a:r>
            <a:endParaRPr lang="en-US" dirty="0"/>
          </a:p>
        </p:txBody>
      </p:sp>
      <p:sp>
        <p:nvSpPr>
          <p:cNvPr id="4" name="Slide Number Placeholder 3"/>
          <p:cNvSpPr>
            <a:spLocks noGrp="1"/>
          </p:cNvSpPr>
          <p:nvPr>
            <p:ph type="sldNum" sz="quarter" idx="12"/>
          </p:nvPr>
        </p:nvSpPr>
        <p:spPr/>
        <p:txBody>
          <a:bodyPr/>
          <a:lstStyle/>
          <a:p>
            <a:fld id="{036D2C9B-1B46-4D39-A544-5B1BC761A58C}" type="slidenum">
              <a:rPr lang="en-US" smtClean="0"/>
              <a:pPr/>
              <a:t>39</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28588"/>
            <a:ext cx="8153400" cy="660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0526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p:spPr>
        <p:txBody>
          <a:bodyPr/>
          <a:lstStyle/>
          <a:p>
            <a:fld id="{E0B6C8EE-2709-4DC5-8F22-A6748E2A7CE7}" type="datetime1">
              <a:rPr lang="en-US" smtClean="0"/>
              <a:t>1/6/2016</a:t>
            </a:fld>
            <a:endParaRPr lang="en-US" dirty="0" smtClean="0"/>
          </a:p>
        </p:txBody>
      </p:sp>
      <p:sp>
        <p:nvSpPr>
          <p:cNvPr id="3075" name="Footer Placeholder 2"/>
          <p:cNvSpPr>
            <a:spLocks noGrp="1"/>
          </p:cNvSpPr>
          <p:nvPr>
            <p:ph type="ftr" sz="quarter" idx="11"/>
          </p:nvPr>
        </p:nvSpPr>
        <p:spPr>
          <a:noFill/>
        </p:spPr>
        <p:txBody>
          <a:bodyPr/>
          <a:lstStyle/>
          <a:p>
            <a:r>
              <a:rPr lang="en-US" dirty="0"/>
              <a:t>Spring 2016</a:t>
            </a:r>
          </a:p>
        </p:txBody>
      </p:sp>
      <p:sp>
        <p:nvSpPr>
          <p:cNvPr id="3076" name="Slide Number Placeholder 3"/>
          <p:cNvSpPr>
            <a:spLocks noGrp="1"/>
          </p:cNvSpPr>
          <p:nvPr>
            <p:ph type="sldNum" sz="quarter" idx="12"/>
          </p:nvPr>
        </p:nvSpPr>
        <p:spPr>
          <a:noFill/>
        </p:spPr>
        <p:txBody>
          <a:bodyPr/>
          <a:lstStyle/>
          <a:p>
            <a:fld id="{A9C50280-6EE0-449B-8A18-AEE24769060B}" type="slidenum">
              <a:rPr lang="en-US" smtClean="0"/>
              <a:pPr/>
              <a:t>4</a:t>
            </a:fld>
            <a:endParaRPr lang="en-US" smtClean="0"/>
          </a:p>
        </p:txBody>
      </p:sp>
      <p:sp>
        <p:nvSpPr>
          <p:cNvPr id="3077" name="Text Box 5"/>
          <p:cNvSpPr txBox="1">
            <a:spLocks noChangeArrowheads="1"/>
          </p:cNvSpPr>
          <p:nvPr/>
        </p:nvSpPr>
        <p:spPr bwMode="auto">
          <a:xfrm>
            <a:off x="1731034" y="2508249"/>
            <a:ext cx="5943600" cy="1477328"/>
          </a:xfrm>
          <a:prstGeom prst="rect">
            <a:avLst/>
          </a:prstGeom>
          <a:noFill/>
          <a:ln w="9525">
            <a:noFill/>
            <a:miter lim="800000"/>
            <a:headEnd/>
            <a:tailEnd/>
          </a:ln>
        </p:spPr>
        <p:txBody>
          <a:bodyPr>
            <a:spAutoFit/>
          </a:bodyPr>
          <a:lstStyle/>
          <a:p>
            <a:pPr algn="ctr" eaLnBrk="1" hangingPunct="1">
              <a:spcBef>
                <a:spcPct val="50000"/>
              </a:spcBef>
            </a:pPr>
            <a:r>
              <a:rPr lang="en-US" dirty="0">
                <a:latin typeface="Arial" charset="0"/>
              </a:rPr>
              <a:t/>
            </a:r>
            <a:br>
              <a:rPr lang="en-US" dirty="0">
                <a:latin typeface="Arial" charset="0"/>
              </a:rPr>
            </a:br>
            <a:r>
              <a:rPr lang="en-US" sz="7200" dirty="0">
                <a:latin typeface="+mj-lt"/>
                <a:cs typeface="Arial" panose="020B0604020202020204" pitchFamily="34" charset="0"/>
              </a:rPr>
              <a:t>PD Code </a:t>
            </a:r>
            <a:r>
              <a:rPr lang="en-US" sz="7200" dirty="0" smtClean="0">
                <a:latin typeface="+mj-lt"/>
                <a:cs typeface="Arial" panose="020B0604020202020204" pitchFamily="34" charset="0"/>
              </a:rPr>
              <a:t>#32</a:t>
            </a:r>
            <a:endParaRPr lang="en-US" sz="7200" dirty="0">
              <a:solidFill>
                <a:srgbClr val="333399"/>
              </a:solidFill>
              <a:latin typeface="+mj-lt"/>
              <a:cs typeface="Arial" panose="020B0604020202020204" pitchFamily="34" charset="0"/>
            </a:endParaRPr>
          </a:p>
        </p:txBody>
      </p:sp>
      <p:pic>
        <p:nvPicPr>
          <p:cNvPr id="3079" name="Picture 8"/>
          <p:cNvPicPr>
            <a:picLocks noChangeAspect="1" noChangeArrowheads="1"/>
          </p:cNvPicPr>
          <p:nvPr/>
        </p:nvPicPr>
        <p:blipFill>
          <a:blip r:embed="rId3" cstate="print"/>
          <a:srcRect/>
          <a:stretch>
            <a:fillRect/>
          </a:stretch>
        </p:blipFill>
        <p:spPr bwMode="auto">
          <a:xfrm>
            <a:off x="3124200" y="914400"/>
            <a:ext cx="2962275" cy="1647825"/>
          </a:xfrm>
          <a:prstGeom prst="rect">
            <a:avLst/>
          </a:prstGeom>
          <a:noFill/>
          <a:ln w="9525">
            <a:noFill/>
            <a:miter lim="800000"/>
            <a:headEnd/>
            <a:tailEnd/>
          </a:ln>
        </p:spPr>
      </p:pic>
      <p:sp>
        <p:nvSpPr>
          <p:cNvPr id="2" name="Rectangle 1"/>
          <p:cNvSpPr/>
          <p:nvPr/>
        </p:nvSpPr>
        <p:spPr>
          <a:xfrm>
            <a:off x="685800" y="4876800"/>
            <a:ext cx="8001000" cy="646331"/>
          </a:xfrm>
          <a:prstGeom prst="rect">
            <a:avLst/>
          </a:prstGeom>
        </p:spPr>
        <p:txBody>
          <a:bodyPr wrap="square">
            <a:spAutoFit/>
          </a:bodyPr>
          <a:lstStyle/>
          <a:p>
            <a:pPr algn="ctr"/>
            <a:r>
              <a:rPr lang="en-US" dirty="0" smtClean="0"/>
              <a:t>HR Website </a:t>
            </a:r>
            <a:r>
              <a:rPr lang="en-US" dirty="0"/>
              <a:t>R</a:t>
            </a:r>
            <a:r>
              <a:rPr lang="en-US" dirty="0" smtClean="0"/>
              <a:t>esources for PT Faculty: http</a:t>
            </a:r>
            <a:r>
              <a:rPr lang="en-US" dirty="0"/>
              <a:t>://www2.palomar.edu/pages/hr/employees/personnel/ptfaculty/</a:t>
            </a:r>
          </a:p>
        </p:txBody>
      </p:sp>
    </p:spTree>
    <p:extLst>
      <p:ext uri="{BB962C8B-B14F-4D97-AF65-F5344CB8AC3E}">
        <p14:creationId xmlns:p14="http://schemas.microsoft.com/office/powerpoint/2010/main" val="61178674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fld id="{CB7EE148-809F-43D6-A6BF-9BC56E690DAC}" type="datetime1">
              <a:rPr lang="en-US" smtClean="0"/>
              <a:t>1/6/2016</a:t>
            </a:fld>
            <a:endParaRPr lang="en-US" smtClean="0"/>
          </a:p>
        </p:txBody>
      </p:sp>
      <p:sp>
        <p:nvSpPr>
          <p:cNvPr id="17411" name="Footer Placeholder 4"/>
          <p:cNvSpPr>
            <a:spLocks noGrp="1"/>
          </p:cNvSpPr>
          <p:nvPr>
            <p:ph type="ftr" sz="quarter" idx="11"/>
          </p:nvPr>
        </p:nvSpPr>
        <p:spPr>
          <a:noFill/>
        </p:spPr>
        <p:txBody>
          <a:bodyPr/>
          <a:lstStyle/>
          <a:p>
            <a:r>
              <a:rPr lang="en-US" dirty="0" smtClean="0"/>
              <a:t>Spring 2016</a:t>
            </a:r>
            <a:endParaRPr lang="en-US" dirty="0"/>
          </a:p>
        </p:txBody>
      </p:sp>
      <p:sp>
        <p:nvSpPr>
          <p:cNvPr id="17412" name="Slide Number Placeholder 5"/>
          <p:cNvSpPr>
            <a:spLocks noGrp="1"/>
          </p:cNvSpPr>
          <p:nvPr>
            <p:ph type="sldNum" sz="quarter" idx="12"/>
          </p:nvPr>
        </p:nvSpPr>
        <p:spPr>
          <a:noFill/>
        </p:spPr>
        <p:txBody>
          <a:bodyPr/>
          <a:lstStyle/>
          <a:p>
            <a:fld id="{2807CEE1-6C6C-46F4-8D16-75C388F10D07}" type="slidenum">
              <a:rPr lang="en-US" smtClean="0"/>
              <a:pPr/>
              <a:t>40</a:t>
            </a:fld>
            <a:endParaRPr lang="en-US" smtClean="0"/>
          </a:p>
        </p:txBody>
      </p:sp>
      <p:sp>
        <p:nvSpPr>
          <p:cNvPr id="17413" name="Rectangle 2"/>
          <p:cNvSpPr>
            <a:spLocks noGrp="1" noChangeArrowheads="1"/>
          </p:cNvSpPr>
          <p:nvPr>
            <p:ph type="title"/>
          </p:nvPr>
        </p:nvSpPr>
        <p:spPr>
          <a:xfrm>
            <a:off x="990600" y="152400"/>
            <a:ext cx="7793037" cy="1462087"/>
          </a:xfrm>
        </p:spPr>
        <p:txBody>
          <a:bodyPr/>
          <a:lstStyle/>
          <a:p>
            <a:pPr eaLnBrk="1" hangingPunct="1"/>
            <a:r>
              <a:rPr lang="en-US" dirty="0" smtClean="0"/>
              <a:t>Grades</a:t>
            </a:r>
          </a:p>
        </p:txBody>
      </p:sp>
      <p:sp>
        <p:nvSpPr>
          <p:cNvPr id="17414" name="Rectangle 3"/>
          <p:cNvSpPr>
            <a:spLocks noGrp="1" noChangeArrowheads="1"/>
          </p:cNvSpPr>
          <p:nvPr>
            <p:ph type="body" idx="1"/>
          </p:nvPr>
        </p:nvSpPr>
        <p:spPr>
          <a:xfrm>
            <a:off x="838200" y="1828800"/>
            <a:ext cx="7772400" cy="4306887"/>
          </a:xfrm>
        </p:spPr>
        <p:txBody>
          <a:bodyPr/>
          <a:lstStyle/>
          <a:p>
            <a:pPr eaLnBrk="1" hangingPunct="1"/>
            <a:r>
              <a:rPr lang="en-US" sz="2000" dirty="0" smtClean="0"/>
              <a:t>Possible grades.</a:t>
            </a:r>
            <a:br>
              <a:rPr lang="en-US" sz="2000" dirty="0" smtClean="0"/>
            </a:br>
            <a:r>
              <a:rPr lang="en-US" sz="2000" dirty="0" smtClean="0"/>
              <a:t>	A, B, C, D, F, FW, P, NP, I, W,</a:t>
            </a:r>
            <a:r>
              <a:rPr lang="en-US" sz="2000" baseline="0" dirty="0" smtClean="0"/>
              <a:t> MW</a:t>
            </a:r>
            <a:endParaRPr lang="en-US" sz="2000" dirty="0" smtClean="0"/>
          </a:p>
          <a:p>
            <a:pPr lvl="1" eaLnBrk="1" hangingPunct="1"/>
            <a:r>
              <a:rPr lang="en-US" sz="1800" dirty="0" smtClean="0"/>
              <a:t>The difference between an F and an FW</a:t>
            </a:r>
          </a:p>
          <a:p>
            <a:pPr lvl="2" eaLnBrk="1" hangingPunct="1"/>
            <a:r>
              <a:rPr lang="en-US" sz="1400" dirty="0" smtClean="0"/>
              <a:t>F = the student earned an F on the basis of all required completed work</a:t>
            </a:r>
          </a:p>
          <a:p>
            <a:pPr lvl="2" eaLnBrk="1" hangingPunct="1"/>
            <a:r>
              <a:rPr lang="en-US" sz="1400" dirty="0" smtClean="0"/>
              <a:t>FW = the student stopped attending class and consequently earned an F because he/she is missing work and has missed the final.</a:t>
            </a:r>
          </a:p>
          <a:p>
            <a:pPr lvl="2" eaLnBrk="1" hangingPunct="1"/>
            <a:r>
              <a:rPr lang="en-US" sz="1400" dirty="0" smtClean="0"/>
              <a:t>W = only available until 50% of class completion</a:t>
            </a:r>
          </a:p>
          <a:p>
            <a:pPr eaLnBrk="1" hangingPunct="1"/>
            <a:r>
              <a:rPr lang="en-US" sz="1600" dirty="0" smtClean="0"/>
              <a:t>Grades are due 5 days after final exams.</a:t>
            </a:r>
          </a:p>
          <a:p>
            <a:pPr eaLnBrk="1" hangingPunct="1"/>
            <a:r>
              <a:rPr lang="en-US" sz="1600" b="1" i="1" u="sng" dirty="0" smtClean="0">
                <a:solidFill>
                  <a:srgbClr val="FF0000"/>
                </a:solidFill>
              </a:rPr>
              <a:t>Please submit grades on time</a:t>
            </a:r>
            <a:r>
              <a:rPr lang="en-US" sz="1600" b="1" u="sng" dirty="0" smtClean="0">
                <a:solidFill>
                  <a:srgbClr val="FF0000"/>
                </a:solidFill>
              </a:rPr>
              <a:t>. Late grade submissions may hurt a student’s chance to register for a class for the next semester and may hurt their chance to transfer as well.</a:t>
            </a:r>
          </a:p>
          <a:p>
            <a:pPr eaLnBrk="1" hangingPunct="1"/>
            <a:r>
              <a:rPr lang="en-US" sz="1600" dirty="0" smtClean="0"/>
              <a:t>Submit grades via Grade Rosters in eservices.</a:t>
            </a:r>
          </a:p>
          <a:p>
            <a:pPr eaLnBrk="1" hangingPunct="1"/>
            <a:r>
              <a:rPr lang="en-US" sz="1600" dirty="0" smtClean="0"/>
              <a:t>Family Educational Rights and Privacy Act (FERPA) </a:t>
            </a:r>
            <a:r>
              <a:rPr lang="en-US" sz="1400" dirty="0" smtClean="0">
                <a:hlinkClick r:id="rId2"/>
              </a:rPr>
              <a:t>http://www.ed.gov/policy/gen/guid/fpco/ferpa/index.html</a:t>
            </a:r>
            <a:endParaRPr lang="en-US" sz="1400" dirty="0" smtClean="0"/>
          </a:p>
          <a:p>
            <a:pPr eaLnBrk="1" hangingPunct="1"/>
            <a:r>
              <a:rPr lang="en-US" sz="1600" dirty="0" smtClean="0"/>
              <a:t>Do not backdate drops</a:t>
            </a:r>
            <a:r>
              <a:rPr lang="en-US" sz="2000" dirty="0" smtClean="0"/>
              <a:t>.</a:t>
            </a:r>
          </a:p>
          <a:p>
            <a:pPr eaLnBrk="1" hangingPunct="1"/>
            <a:endParaRPr lang="en-US" sz="2800" dirty="0" smtClean="0"/>
          </a:p>
        </p:txBody>
      </p:sp>
    </p:spTree>
    <p:extLst>
      <p:ext uri="{BB962C8B-B14F-4D97-AF65-F5344CB8AC3E}">
        <p14:creationId xmlns:p14="http://schemas.microsoft.com/office/powerpoint/2010/main" val="25792160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B433C-D520-4323-BE7B-5586131A7762}" type="datetime1">
              <a:rPr lang="en-US" smtClean="0"/>
              <a:t>1/6/2016</a:t>
            </a:fld>
            <a:endParaRPr lang="en-US"/>
          </a:p>
        </p:txBody>
      </p:sp>
      <p:sp>
        <p:nvSpPr>
          <p:cNvPr id="3" name="Footer Placeholder 2"/>
          <p:cNvSpPr>
            <a:spLocks noGrp="1"/>
          </p:cNvSpPr>
          <p:nvPr>
            <p:ph type="ftr" sz="quarter" idx="11"/>
          </p:nvPr>
        </p:nvSpPr>
        <p:spPr/>
        <p:txBody>
          <a:bodyPr/>
          <a:lstStyle/>
          <a:p>
            <a:r>
              <a:rPr lang="en-US" dirty="0" smtClean="0"/>
              <a:t>Spring 2016</a:t>
            </a:r>
            <a:endParaRPr lang="en-US" dirty="0"/>
          </a:p>
        </p:txBody>
      </p:sp>
      <p:sp>
        <p:nvSpPr>
          <p:cNvPr id="4" name="Slide Number Placeholder 3"/>
          <p:cNvSpPr>
            <a:spLocks noGrp="1"/>
          </p:cNvSpPr>
          <p:nvPr>
            <p:ph type="sldNum" sz="quarter" idx="12"/>
          </p:nvPr>
        </p:nvSpPr>
        <p:spPr/>
        <p:txBody>
          <a:bodyPr/>
          <a:lstStyle/>
          <a:p>
            <a:fld id="{036D2C9B-1B46-4D39-A544-5B1BC761A58C}" type="slidenum">
              <a:rPr lang="en-US" smtClean="0"/>
              <a:pPr/>
              <a:t>41</a:t>
            </a:fld>
            <a:endParaRPr lang="en-US"/>
          </a:p>
        </p:txBody>
      </p:sp>
      <p:sp>
        <p:nvSpPr>
          <p:cNvPr id="6" name="Rectangle 5"/>
          <p:cNvSpPr/>
          <p:nvPr/>
        </p:nvSpPr>
        <p:spPr bwMode="auto">
          <a:xfrm>
            <a:off x="1271546" y="838200"/>
            <a:ext cx="1471654"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995363"/>
            <a:ext cx="8201025"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3642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about Rosters/Eservices?</a:t>
            </a:r>
            <a:endParaRPr lang="en-US" dirty="0"/>
          </a:p>
        </p:txBody>
      </p:sp>
      <p:sp>
        <p:nvSpPr>
          <p:cNvPr id="4" name="Date Placeholder 3"/>
          <p:cNvSpPr>
            <a:spLocks noGrp="1"/>
          </p:cNvSpPr>
          <p:nvPr>
            <p:ph type="dt" sz="half" idx="10"/>
          </p:nvPr>
        </p:nvSpPr>
        <p:spPr/>
        <p:txBody>
          <a:bodyPr/>
          <a:lstStyle/>
          <a:p>
            <a:pPr>
              <a:defRPr/>
            </a:pPr>
            <a:fld id="{92A24554-D051-4070-BA6B-E66DAB9DE138}" type="datetime1">
              <a:rPr lang="en-US" smtClean="0"/>
              <a:t>1/6/2016</a:t>
            </a:fld>
            <a:endParaRPr lang="en-US"/>
          </a:p>
        </p:txBody>
      </p:sp>
      <p:sp>
        <p:nvSpPr>
          <p:cNvPr id="5" name="Footer Placeholder 4"/>
          <p:cNvSpPr>
            <a:spLocks noGrp="1"/>
          </p:cNvSpPr>
          <p:nvPr>
            <p:ph type="ftr" sz="quarter" idx="11"/>
          </p:nvPr>
        </p:nvSpPr>
        <p:spPr/>
        <p:txBody>
          <a:bodyPr/>
          <a:lstStyle/>
          <a:p>
            <a:pPr>
              <a:defRPr/>
            </a:pPr>
            <a:r>
              <a:rPr lang="en-US" smtClean="0"/>
              <a:t>Spring 2016</a:t>
            </a:r>
            <a:endParaRPr lang="en-US" dirty="0"/>
          </a:p>
        </p:txBody>
      </p:sp>
      <p:sp>
        <p:nvSpPr>
          <p:cNvPr id="6" name="Slide Number Placeholder 5"/>
          <p:cNvSpPr>
            <a:spLocks noGrp="1"/>
          </p:cNvSpPr>
          <p:nvPr>
            <p:ph type="sldNum" sz="quarter" idx="12"/>
          </p:nvPr>
        </p:nvSpPr>
        <p:spPr/>
        <p:txBody>
          <a:bodyPr/>
          <a:lstStyle/>
          <a:p>
            <a:pPr>
              <a:defRPr/>
            </a:pPr>
            <a:fld id="{510DDE08-ED00-4413-AC38-7BE40D77FA92}" type="slidenum">
              <a:rPr lang="en-US" smtClean="0"/>
              <a:pPr>
                <a:defRPr/>
              </a:pPr>
              <a:t>42</a:t>
            </a:fld>
            <a:endParaRPr lang="en-US"/>
          </a:p>
        </p:txBody>
      </p:sp>
      <p:sp>
        <p:nvSpPr>
          <p:cNvPr id="3" name="TextBox 2"/>
          <p:cNvSpPr txBox="1"/>
          <p:nvPr/>
        </p:nvSpPr>
        <p:spPr>
          <a:xfrm>
            <a:off x="762000" y="2438400"/>
            <a:ext cx="7391400" cy="369332"/>
          </a:xfrm>
          <a:prstGeom prst="rect">
            <a:avLst/>
          </a:prstGeom>
          <a:noFill/>
        </p:spPr>
        <p:txBody>
          <a:bodyPr wrap="square" rtlCol="0">
            <a:spAutoFit/>
          </a:bodyPr>
          <a:lstStyle/>
          <a:p>
            <a:r>
              <a:rPr lang="en-US" dirty="0" smtClean="0"/>
              <a:t>5-minute break?</a:t>
            </a:r>
            <a:endParaRPr lang="en-US" dirty="0"/>
          </a:p>
        </p:txBody>
      </p:sp>
    </p:spTree>
    <p:extLst>
      <p:ext uri="{BB962C8B-B14F-4D97-AF65-F5344CB8AC3E}">
        <p14:creationId xmlns:p14="http://schemas.microsoft.com/office/powerpoint/2010/main" val="4407486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fld id="{8D50FD70-2156-467A-A712-F111101B2307}" type="datetime1">
              <a:rPr lang="en-US" smtClean="0"/>
              <a:t>1/6/2016</a:t>
            </a:fld>
            <a:endParaRPr lang="en-US" smtClean="0"/>
          </a:p>
        </p:txBody>
      </p:sp>
      <p:sp>
        <p:nvSpPr>
          <p:cNvPr id="21507" name="Footer Placeholder 4"/>
          <p:cNvSpPr>
            <a:spLocks noGrp="1"/>
          </p:cNvSpPr>
          <p:nvPr>
            <p:ph type="ftr" sz="quarter" idx="11"/>
          </p:nvPr>
        </p:nvSpPr>
        <p:spPr>
          <a:noFill/>
        </p:spPr>
        <p:txBody>
          <a:bodyPr/>
          <a:lstStyle/>
          <a:p>
            <a:r>
              <a:rPr lang="en-US" dirty="0" smtClean="0"/>
              <a:t>Spring 2016</a:t>
            </a:r>
            <a:endParaRPr lang="en-US" dirty="0"/>
          </a:p>
        </p:txBody>
      </p:sp>
      <p:sp>
        <p:nvSpPr>
          <p:cNvPr id="21508" name="Slide Number Placeholder 5"/>
          <p:cNvSpPr>
            <a:spLocks noGrp="1"/>
          </p:cNvSpPr>
          <p:nvPr>
            <p:ph type="sldNum" sz="quarter" idx="12"/>
          </p:nvPr>
        </p:nvSpPr>
        <p:spPr>
          <a:noFill/>
        </p:spPr>
        <p:txBody>
          <a:bodyPr/>
          <a:lstStyle/>
          <a:p>
            <a:fld id="{73C22D16-946D-4E91-84E6-824FF1914ED2}" type="slidenum">
              <a:rPr lang="en-US" smtClean="0"/>
              <a:pPr/>
              <a:t>43</a:t>
            </a:fld>
            <a:endParaRPr lang="en-US" smtClean="0"/>
          </a:p>
        </p:txBody>
      </p:sp>
      <p:sp>
        <p:nvSpPr>
          <p:cNvPr id="21509" name="Rectangle 2"/>
          <p:cNvSpPr>
            <a:spLocks noGrp="1" noChangeArrowheads="1"/>
          </p:cNvSpPr>
          <p:nvPr>
            <p:ph type="title"/>
          </p:nvPr>
        </p:nvSpPr>
        <p:spPr>
          <a:xfrm>
            <a:off x="762000" y="1981200"/>
            <a:ext cx="7793037" cy="1462087"/>
          </a:xfrm>
        </p:spPr>
        <p:txBody>
          <a:bodyPr/>
          <a:lstStyle/>
          <a:p>
            <a:pPr eaLnBrk="1" hangingPunct="1"/>
            <a:r>
              <a:rPr lang="en-US" sz="6000" dirty="0" smtClean="0"/>
              <a:t>The First Day of Class</a:t>
            </a:r>
          </a:p>
        </p:txBody>
      </p:sp>
      <p:sp>
        <p:nvSpPr>
          <p:cNvPr id="2" name="TextBox 1"/>
          <p:cNvSpPr txBox="1"/>
          <p:nvPr/>
        </p:nvSpPr>
        <p:spPr>
          <a:xfrm>
            <a:off x="914400" y="3886200"/>
            <a:ext cx="7315200" cy="923330"/>
          </a:xfrm>
          <a:prstGeom prst="rect">
            <a:avLst/>
          </a:prstGeom>
          <a:noFill/>
        </p:spPr>
        <p:txBody>
          <a:bodyPr wrap="square" rtlCol="0">
            <a:spAutoFit/>
          </a:bodyPr>
          <a:lstStyle/>
          <a:p>
            <a:r>
              <a:rPr lang="en-US" dirty="0"/>
              <a:t>Print your roster and permission #s (eservices) on the night before or day of your 1</a:t>
            </a:r>
            <a:r>
              <a:rPr lang="en-US" baseline="30000" dirty="0"/>
              <a:t>st</a:t>
            </a:r>
            <a:r>
              <a:rPr lang="en-US" dirty="0"/>
              <a:t> class.</a:t>
            </a:r>
          </a:p>
          <a:p>
            <a:endParaRPr lang="en-US" dirty="0"/>
          </a:p>
        </p:txBody>
      </p:sp>
    </p:spTree>
    <p:extLst>
      <p:ext uri="{BB962C8B-B14F-4D97-AF65-F5344CB8AC3E}">
        <p14:creationId xmlns:p14="http://schemas.microsoft.com/office/powerpoint/2010/main" val="1055379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fld id="{E3F91825-CBC8-4740-BBA1-3FDBC689F4E3}" type="datetime1">
              <a:rPr lang="en-US" smtClean="0"/>
              <a:t>1/6/2016</a:t>
            </a:fld>
            <a:endParaRPr lang="en-US" smtClean="0"/>
          </a:p>
        </p:txBody>
      </p:sp>
      <p:sp>
        <p:nvSpPr>
          <p:cNvPr id="21507" name="Footer Placeholder 4"/>
          <p:cNvSpPr>
            <a:spLocks noGrp="1"/>
          </p:cNvSpPr>
          <p:nvPr>
            <p:ph type="ftr" sz="quarter" idx="11"/>
          </p:nvPr>
        </p:nvSpPr>
        <p:spPr>
          <a:noFill/>
        </p:spPr>
        <p:txBody>
          <a:bodyPr/>
          <a:lstStyle/>
          <a:p>
            <a:r>
              <a:rPr lang="en-US" dirty="0" smtClean="0"/>
              <a:t>Spring 2016</a:t>
            </a:r>
            <a:endParaRPr lang="en-US" dirty="0"/>
          </a:p>
        </p:txBody>
      </p:sp>
      <p:sp>
        <p:nvSpPr>
          <p:cNvPr id="21508" name="Slide Number Placeholder 5"/>
          <p:cNvSpPr>
            <a:spLocks noGrp="1"/>
          </p:cNvSpPr>
          <p:nvPr>
            <p:ph type="sldNum" sz="quarter" idx="12"/>
          </p:nvPr>
        </p:nvSpPr>
        <p:spPr>
          <a:noFill/>
        </p:spPr>
        <p:txBody>
          <a:bodyPr/>
          <a:lstStyle/>
          <a:p>
            <a:fld id="{73C22D16-946D-4E91-84E6-824FF1914ED2}" type="slidenum">
              <a:rPr lang="en-US" smtClean="0"/>
              <a:pPr/>
              <a:t>44</a:t>
            </a:fld>
            <a:endParaRPr lang="en-US" smtClean="0"/>
          </a:p>
        </p:txBody>
      </p:sp>
      <p:sp>
        <p:nvSpPr>
          <p:cNvPr id="21509" name="Rectangle 2"/>
          <p:cNvSpPr>
            <a:spLocks noGrp="1" noChangeArrowheads="1"/>
          </p:cNvSpPr>
          <p:nvPr>
            <p:ph type="title"/>
          </p:nvPr>
        </p:nvSpPr>
        <p:spPr/>
        <p:txBody>
          <a:bodyPr/>
          <a:lstStyle/>
          <a:p>
            <a:pPr eaLnBrk="1" hangingPunct="1"/>
            <a:r>
              <a:rPr lang="en-US" dirty="0" smtClean="0"/>
              <a:t>The First Day of Class</a:t>
            </a:r>
          </a:p>
        </p:txBody>
      </p:sp>
      <p:sp>
        <p:nvSpPr>
          <p:cNvPr id="21510" name="Rectangle 3"/>
          <p:cNvSpPr>
            <a:spLocks noGrp="1" noChangeArrowheads="1"/>
          </p:cNvSpPr>
          <p:nvPr>
            <p:ph type="body" idx="1"/>
          </p:nvPr>
        </p:nvSpPr>
        <p:spPr>
          <a:xfrm>
            <a:off x="1219200" y="1752600"/>
            <a:ext cx="7772400" cy="4724400"/>
          </a:xfrm>
        </p:spPr>
        <p:txBody>
          <a:bodyPr/>
          <a:lstStyle/>
          <a:p>
            <a:pPr eaLnBrk="1" hangingPunct="1">
              <a:lnSpc>
                <a:spcPct val="90000"/>
              </a:lnSpc>
            </a:pPr>
            <a:endParaRPr lang="en-US" sz="2000" dirty="0" smtClean="0"/>
          </a:p>
          <a:p>
            <a:pPr eaLnBrk="1" hangingPunct="1">
              <a:lnSpc>
                <a:spcPct val="90000"/>
              </a:lnSpc>
            </a:pPr>
            <a:r>
              <a:rPr lang="en-US" sz="2000" dirty="0" smtClean="0"/>
              <a:t>Leave for campus </a:t>
            </a:r>
            <a:r>
              <a:rPr lang="en-US" sz="2000" u="sng" dirty="0" smtClean="0">
                <a:solidFill>
                  <a:srgbClr val="FF0000"/>
                </a:solidFill>
              </a:rPr>
              <a:t>MUCH EARLIER </a:t>
            </a:r>
            <a:r>
              <a:rPr lang="en-US" sz="2000" dirty="0" smtClean="0"/>
              <a:t>than normal</a:t>
            </a:r>
          </a:p>
          <a:p>
            <a:pPr eaLnBrk="1" hangingPunct="1">
              <a:lnSpc>
                <a:spcPct val="90000"/>
              </a:lnSpc>
            </a:pPr>
            <a:r>
              <a:rPr lang="en-US" sz="2000" dirty="0" smtClean="0"/>
              <a:t>Traffic around the campus will be very congested the first week or two</a:t>
            </a:r>
          </a:p>
          <a:p>
            <a:pPr lvl="1" eaLnBrk="1" hangingPunct="1">
              <a:lnSpc>
                <a:spcPct val="90000"/>
              </a:lnSpc>
            </a:pPr>
            <a:r>
              <a:rPr lang="en-US" sz="2000" dirty="0" smtClean="0"/>
              <a:t>Parking spaces may be difficult to find as other instructors are coming in early or staying late and students may be taking instructor spaces.  Lot 12 will be especially crowded due to the closing of the parking lot next to the Humanities Building.</a:t>
            </a:r>
          </a:p>
          <a:p>
            <a:pPr eaLnBrk="1" hangingPunct="1">
              <a:lnSpc>
                <a:spcPct val="90000"/>
              </a:lnSpc>
            </a:pPr>
            <a:r>
              <a:rPr lang="en-US" sz="2000" dirty="0"/>
              <a:t>Arrive early </a:t>
            </a:r>
            <a:r>
              <a:rPr lang="en-US" sz="2000" dirty="0" smtClean="0"/>
              <a:t>to class </a:t>
            </a:r>
            <a:r>
              <a:rPr lang="en-US" sz="2000" dirty="0"/>
              <a:t>so </a:t>
            </a:r>
            <a:r>
              <a:rPr lang="en-US" sz="2000" dirty="0" smtClean="0"/>
              <a:t>you can be sure to be prepared.</a:t>
            </a:r>
          </a:p>
          <a:p>
            <a:pPr lvl="1" eaLnBrk="1" hangingPunct="1">
              <a:lnSpc>
                <a:spcPct val="90000"/>
              </a:lnSpc>
            </a:pPr>
            <a:r>
              <a:rPr lang="en-US" sz="2000" dirty="0" smtClean="0"/>
              <a:t>Whiteboard markers</a:t>
            </a:r>
          </a:p>
          <a:p>
            <a:pPr lvl="1" eaLnBrk="1" hangingPunct="1">
              <a:lnSpc>
                <a:spcPct val="90000"/>
              </a:lnSpc>
            </a:pPr>
            <a:r>
              <a:rPr lang="en-US" sz="2000" dirty="0" smtClean="0"/>
              <a:t>Roster</a:t>
            </a:r>
          </a:p>
          <a:p>
            <a:pPr lvl="1" eaLnBrk="1" hangingPunct="1">
              <a:lnSpc>
                <a:spcPct val="90000"/>
              </a:lnSpc>
            </a:pPr>
            <a:r>
              <a:rPr lang="en-US" sz="2000" dirty="0" smtClean="0"/>
              <a:t>Check AV equipment</a:t>
            </a:r>
          </a:p>
          <a:p>
            <a:pPr lvl="1" eaLnBrk="1" hangingPunct="1">
              <a:lnSpc>
                <a:spcPct val="90000"/>
              </a:lnSpc>
            </a:pPr>
            <a:r>
              <a:rPr lang="en-US" sz="2000" dirty="0" smtClean="0"/>
              <a:t>…and so on…</a:t>
            </a:r>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fld id="{F6934790-5749-4FE3-BC9F-B6C5B1071C2D}" type="datetime1">
              <a:rPr lang="en-US" smtClean="0"/>
              <a:t>1/6/2016</a:t>
            </a:fld>
            <a:endParaRPr lang="en-US" smtClean="0"/>
          </a:p>
        </p:txBody>
      </p:sp>
      <p:sp>
        <p:nvSpPr>
          <p:cNvPr id="21507" name="Footer Placeholder 4"/>
          <p:cNvSpPr>
            <a:spLocks noGrp="1"/>
          </p:cNvSpPr>
          <p:nvPr>
            <p:ph type="ftr" sz="quarter" idx="11"/>
          </p:nvPr>
        </p:nvSpPr>
        <p:spPr>
          <a:noFill/>
        </p:spPr>
        <p:txBody>
          <a:bodyPr/>
          <a:lstStyle/>
          <a:p>
            <a:r>
              <a:rPr lang="en-US" dirty="0" smtClean="0"/>
              <a:t>Spring 2016</a:t>
            </a:r>
            <a:endParaRPr lang="en-US" dirty="0"/>
          </a:p>
        </p:txBody>
      </p:sp>
      <p:sp>
        <p:nvSpPr>
          <p:cNvPr id="21508" name="Slide Number Placeholder 5"/>
          <p:cNvSpPr>
            <a:spLocks noGrp="1"/>
          </p:cNvSpPr>
          <p:nvPr>
            <p:ph type="sldNum" sz="quarter" idx="12"/>
          </p:nvPr>
        </p:nvSpPr>
        <p:spPr>
          <a:noFill/>
        </p:spPr>
        <p:txBody>
          <a:bodyPr/>
          <a:lstStyle/>
          <a:p>
            <a:fld id="{73C22D16-946D-4E91-84E6-824FF1914ED2}" type="slidenum">
              <a:rPr lang="en-US" smtClean="0"/>
              <a:pPr/>
              <a:t>45</a:t>
            </a:fld>
            <a:endParaRPr lang="en-US" smtClean="0"/>
          </a:p>
        </p:txBody>
      </p:sp>
      <p:sp>
        <p:nvSpPr>
          <p:cNvPr id="21509" name="Rectangle 2"/>
          <p:cNvSpPr>
            <a:spLocks noGrp="1" noChangeArrowheads="1"/>
          </p:cNvSpPr>
          <p:nvPr>
            <p:ph type="title"/>
          </p:nvPr>
        </p:nvSpPr>
        <p:spPr/>
        <p:txBody>
          <a:bodyPr/>
          <a:lstStyle/>
          <a:p>
            <a:pPr eaLnBrk="1" hangingPunct="1"/>
            <a:r>
              <a:rPr lang="en-US" dirty="0" smtClean="0"/>
              <a:t>The First Day of Class</a:t>
            </a:r>
          </a:p>
        </p:txBody>
      </p:sp>
      <p:sp>
        <p:nvSpPr>
          <p:cNvPr id="21510" name="Rectangle 3"/>
          <p:cNvSpPr>
            <a:spLocks noGrp="1" noChangeArrowheads="1"/>
          </p:cNvSpPr>
          <p:nvPr>
            <p:ph type="body" idx="1"/>
          </p:nvPr>
        </p:nvSpPr>
        <p:spPr>
          <a:xfrm>
            <a:off x="1219200" y="1752600"/>
            <a:ext cx="7772400" cy="4724400"/>
          </a:xfrm>
        </p:spPr>
        <p:txBody>
          <a:bodyPr/>
          <a:lstStyle/>
          <a:p>
            <a:pPr eaLnBrk="1" hangingPunct="1">
              <a:lnSpc>
                <a:spcPct val="90000"/>
              </a:lnSpc>
            </a:pPr>
            <a:endParaRPr lang="en-US" sz="1800" dirty="0" smtClean="0"/>
          </a:p>
          <a:p>
            <a:pPr eaLnBrk="1" hangingPunct="1">
              <a:lnSpc>
                <a:spcPct val="90000"/>
              </a:lnSpc>
            </a:pPr>
            <a:r>
              <a:rPr lang="en-US" sz="1600" dirty="0" smtClean="0"/>
              <a:t>Introduce yourself.</a:t>
            </a:r>
          </a:p>
          <a:p>
            <a:pPr eaLnBrk="1" hangingPunct="1">
              <a:lnSpc>
                <a:spcPct val="90000"/>
              </a:lnSpc>
            </a:pPr>
            <a:r>
              <a:rPr lang="en-US" sz="1600" dirty="0" smtClean="0"/>
              <a:t>Cover the basics and information in the class syllabus</a:t>
            </a:r>
          </a:p>
          <a:p>
            <a:pPr lvl="1" eaLnBrk="1" hangingPunct="1">
              <a:lnSpc>
                <a:spcPct val="90000"/>
              </a:lnSpc>
            </a:pPr>
            <a:r>
              <a:rPr lang="en-US" sz="1600" dirty="0" smtClean="0"/>
              <a:t>The content and nature of the course</a:t>
            </a:r>
          </a:p>
          <a:p>
            <a:pPr lvl="1" eaLnBrk="1" hangingPunct="1">
              <a:lnSpc>
                <a:spcPct val="90000"/>
              </a:lnSpc>
            </a:pPr>
            <a:r>
              <a:rPr lang="en-US" sz="1600" dirty="0" smtClean="0"/>
              <a:t>Important dates</a:t>
            </a:r>
          </a:p>
          <a:p>
            <a:pPr lvl="1" eaLnBrk="1" hangingPunct="1">
              <a:lnSpc>
                <a:spcPct val="90000"/>
              </a:lnSpc>
            </a:pPr>
            <a:r>
              <a:rPr lang="en-US" sz="1600" dirty="0" smtClean="0"/>
              <a:t>Grading procedures</a:t>
            </a:r>
          </a:p>
          <a:p>
            <a:pPr lvl="1" eaLnBrk="1" hangingPunct="1">
              <a:lnSpc>
                <a:spcPct val="90000"/>
              </a:lnSpc>
            </a:pPr>
            <a:r>
              <a:rPr lang="en-US" sz="1600" dirty="0" smtClean="0"/>
              <a:t>Academic honesty </a:t>
            </a:r>
            <a:r>
              <a:rPr lang="en-US" sz="1600" dirty="0"/>
              <a:t>p</a:t>
            </a:r>
            <a:r>
              <a:rPr lang="en-US" sz="1600" dirty="0" smtClean="0"/>
              <a:t>olicy and consequences</a:t>
            </a:r>
          </a:p>
          <a:p>
            <a:pPr lvl="1" eaLnBrk="1" hangingPunct="1">
              <a:lnSpc>
                <a:spcPct val="90000"/>
              </a:lnSpc>
            </a:pPr>
            <a:r>
              <a:rPr lang="en-US" sz="1600" dirty="0" smtClean="0"/>
              <a:t>Course rules (including cell phones)</a:t>
            </a:r>
          </a:p>
          <a:p>
            <a:pPr lvl="1" eaLnBrk="1" hangingPunct="1">
              <a:lnSpc>
                <a:spcPct val="90000"/>
              </a:lnSpc>
            </a:pPr>
            <a:r>
              <a:rPr lang="en-US" sz="1600" dirty="0" smtClean="0"/>
              <a:t>How to do well in the class</a:t>
            </a:r>
          </a:p>
          <a:p>
            <a:pPr eaLnBrk="1" hangingPunct="1">
              <a:lnSpc>
                <a:spcPct val="90000"/>
              </a:lnSpc>
            </a:pPr>
            <a:r>
              <a:rPr lang="en-US" sz="1600" dirty="0" smtClean="0"/>
              <a:t>Set the tone for the class (be interesting, organized, well prepared, clear, enthusiastic, and approachable).</a:t>
            </a:r>
          </a:p>
          <a:p>
            <a:pPr eaLnBrk="1" hangingPunct="1">
              <a:lnSpc>
                <a:spcPct val="90000"/>
              </a:lnSpc>
            </a:pPr>
            <a:r>
              <a:rPr lang="en-US" sz="1600" dirty="0" smtClean="0"/>
              <a:t>Create rapport with your students.</a:t>
            </a:r>
          </a:p>
          <a:p>
            <a:pPr eaLnBrk="1" hangingPunct="1">
              <a:lnSpc>
                <a:spcPct val="90000"/>
              </a:lnSpc>
            </a:pPr>
            <a:r>
              <a:rPr lang="en-US" sz="1600" dirty="0" smtClean="0"/>
              <a:t>Save time for questions.</a:t>
            </a:r>
          </a:p>
          <a:p>
            <a:pPr eaLnBrk="1" hangingPunct="1">
              <a:lnSpc>
                <a:spcPct val="90000"/>
              </a:lnSpc>
            </a:pPr>
            <a:endParaRPr lang="en-US" sz="2000" dirty="0" smtClean="0"/>
          </a:p>
        </p:txBody>
      </p:sp>
    </p:spTree>
    <p:extLst>
      <p:ext uri="{BB962C8B-B14F-4D97-AF65-F5344CB8AC3E}">
        <p14:creationId xmlns:p14="http://schemas.microsoft.com/office/powerpoint/2010/main" val="1055379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Overlapping Classes and Auditing</a:t>
            </a:r>
          </a:p>
        </p:txBody>
      </p:sp>
      <p:sp>
        <p:nvSpPr>
          <p:cNvPr id="13315" name="Rectangle 3"/>
          <p:cNvSpPr>
            <a:spLocks noGrp="1" noChangeArrowheads="1"/>
          </p:cNvSpPr>
          <p:nvPr>
            <p:ph type="body" idx="1"/>
          </p:nvPr>
        </p:nvSpPr>
        <p:spPr>
          <a:xfrm>
            <a:off x="381000" y="2057400"/>
            <a:ext cx="7772400" cy="4114800"/>
          </a:xfrm>
        </p:spPr>
        <p:txBody>
          <a:bodyPr/>
          <a:lstStyle/>
          <a:p>
            <a:r>
              <a:rPr lang="en-US" sz="2400" dirty="0" smtClean="0"/>
              <a:t>We STRONGLY discourage students from enrolling in overlapping classes.</a:t>
            </a:r>
          </a:p>
          <a:p>
            <a:r>
              <a:rPr lang="en-US" sz="2400" dirty="0" smtClean="0"/>
              <a:t>You MUST meet and document the missed time outside of normal class time.</a:t>
            </a:r>
          </a:p>
          <a:p>
            <a:r>
              <a:rPr lang="en-US" sz="2400" dirty="0" smtClean="0"/>
              <a:t>Convenience is NOT an acceptable reason.</a:t>
            </a:r>
            <a:endParaRPr lang="en-US" sz="2400" dirty="0"/>
          </a:p>
          <a:p>
            <a:pPr lvl="1"/>
            <a:r>
              <a:rPr lang="en-US" sz="1800" u="sng" dirty="0" smtClean="0">
                <a:ea typeface="Calibri"/>
                <a:cs typeface="Times New Roman"/>
                <a:hlinkClick r:id="rId2"/>
              </a:rPr>
              <a:t>The Overlapping Class form can be found at: </a:t>
            </a:r>
            <a:r>
              <a:rPr lang="en-US" sz="1400" u="sng" dirty="0">
                <a:solidFill>
                  <a:srgbClr val="0000FF"/>
                </a:solidFill>
                <a:ea typeface="Calibri"/>
                <a:cs typeface="Times New Roman"/>
                <a:hlinkClick r:id="rId3"/>
              </a:rPr>
              <a:t>http://</a:t>
            </a:r>
            <a:r>
              <a:rPr lang="en-US" sz="1400" u="sng" dirty="0" smtClean="0">
                <a:solidFill>
                  <a:srgbClr val="0000FF"/>
                </a:solidFill>
                <a:ea typeface="Calibri"/>
                <a:cs typeface="Times New Roman"/>
                <a:hlinkClick r:id="rId3"/>
              </a:rPr>
              <a:t>www.palomar.edu/instruction/Front%20Desk/Overlap%20Approval%20Request%20Form%20rev%20effective%20Spring%202012.pdf</a:t>
            </a:r>
            <a:r>
              <a:rPr lang="en-US" sz="1400" u="sng" dirty="0" smtClean="0">
                <a:solidFill>
                  <a:srgbClr val="0000FF"/>
                </a:solidFill>
                <a:ea typeface="Calibri"/>
                <a:cs typeface="Times New Roman"/>
              </a:rPr>
              <a:t>.</a:t>
            </a:r>
          </a:p>
          <a:p>
            <a:r>
              <a:rPr lang="en-US" sz="2400" dirty="0" smtClean="0">
                <a:ea typeface="Calibri"/>
                <a:cs typeface="Times New Roman"/>
              </a:rPr>
              <a:t>Auditing is typically approved only when a student is unable to enroll in a class for credit.</a:t>
            </a:r>
          </a:p>
        </p:txBody>
      </p:sp>
      <p:sp>
        <p:nvSpPr>
          <p:cNvPr id="13316" name="Date Placeholder 3"/>
          <p:cNvSpPr>
            <a:spLocks noGrp="1"/>
          </p:cNvSpPr>
          <p:nvPr>
            <p:ph type="dt" sz="quarter" idx="10"/>
          </p:nvPr>
        </p:nvSpPr>
        <p:spPr>
          <a:noFill/>
        </p:spPr>
        <p:txBody>
          <a:bodyPr/>
          <a:lstStyle/>
          <a:p>
            <a:fld id="{6CE7AA86-E507-49A8-8B3D-0C0CF1ECCECD}" type="datetime1">
              <a:rPr lang="en-US" smtClean="0"/>
              <a:t>1/6/2016</a:t>
            </a:fld>
            <a:endParaRPr lang="en-US" smtClean="0"/>
          </a:p>
        </p:txBody>
      </p:sp>
      <p:sp>
        <p:nvSpPr>
          <p:cNvPr id="13317" name="Slide Number Placeholder 4"/>
          <p:cNvSpPr>
            <a:spLocks noGrp="1"/>
          </p:cNvSpPr>
          <p:nvPr>
            <p:ph type="sldNum" sz="quarter" idx="12"/>
          </p:nvPr>
        </p:nvSpPr>
        <p:spPr>
          <a:noFill/>
        </p:spPr>
        <p:txBody>
          <a:bodyPr/>
          <a:lstStyle/>
          <a:p>
            <a:fld id="{6E165B5D-BC34-472E-A481-0678A4506C74}" type="slidenum">
              <a:rPr lang="en-US" smtClean="0"/>
              <a:pPr/>
              <a:t>46</a:t>
            </a:fld>
            <a:endParaRPr lang="en-US" smtClean="0"/>
          </a:p>
        </p:txBody>
      </p:sp>
      <p:sp>
        <p:nvSpPr>
          <p:cNvPr id="13318" name="Footer Placeholder 5"/>
          <p:cNvSpPr>
            <a:spLocks noGrp="1"/>
          </p:cNvSpPr>
          <p:nvPr>
            <p:ph type="ftr" sz="quarter" idx="11"/>
          </p:nvPr>
        </p:nvSpPr>
        <p:spPr>
          <a:noFill/>
        </p:spPr>
        <p:txBody>
          <a:bodyPr/>
          <a:lstStyle/>
          <a:p>
            <a:r>
              <a:rPr lang="en-US" dirty="0" smtClean="0"/>
              <a:t>Spring 2016</a:t>
            </a:r>
            <a:endParaRPr lang="en-US" dirty="0"/>
          </a:p>
        </p:txBody>
      </p:sp>
    </p:spTree>
    <p:extLst>
      <p:ext uri="{BB962C8B-B14F-4D97-AF65-F5344CB8AC3E}">
        <p14:creationId xmlns:p14="http://schemas.microsoft.com/office/powerpoint/2010/main" val="5464758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fld id="{8D50FD70-2156-467A-A712-F111101B2307}" type="datetime1">
              <a:rPr lang="en-US" smtClean="0"/>
              <a:t>1/6/2016</a:t>
            </a:fld>
            <a:endParaRPr lang="en-US" smtClean="0"/>
          </a:p>
        </p:txBody>
      </p:sp>
      <p:sp>
        <p:nvSpPr>
          <p:cNvPr id="21507" name="Footer Placeholder 4"/>
          <p:cNvSpPr>
            <a:spLocks noGrp="1"/>
          </p:cNvSpPr>
          <p:nvPr>
            <p:ph type="ftr" sz="quarter" idx="11"/>
          </p:nvPr>
        </p:nvSpPr>
        <p:spPr>
          <a:noFill/>
        </p:spPr>
        <p:txBody>
          <a:bodyPr/>
          <a:lstStyle/>
          <a:p>
            <a:r>
              <a:rPr lang="en-US" dirty="0" smtClean="0"/>
              <a:t>Spring 2016</a:t>
            </a:r>
            <a:endParaRPr lang="en-US" dirty="0"/>
          </a:p>
        </p:txBody>
      </p:sp>
      <p:sp>
        <p:nvSpPr>
          <p:cNvPr id="21508" name="Slide Number Placeholder 5"/>
          <p:cNvSpPr>
            <a:spLocks noGrp="1"/>
          </p:cNvSpPr>
          <p:nvPr>
            <p:ph type="sldNum" sz="quarter" idx="12"/>
          </p:nvPr>
        </p:nvSpPr>
        <p:spPr>
          <a:noFill/>
        </p:spPr>
        <p:txBody>
          <a:bodyPr/>
          <a:lstStyle/>
          <a:p>
            <a:fld id="{73C22D16-946D-4E91-84E6-824FF1914ED2}" type="slidenum">
              <a:rPr lang="en-US" smtClean="0"/>
              <a:pPr/>
              <a:t>47</a:t>
            </a:fld>
            <a:endParaRPr lang="en-US" smtClean="0"/>
          </a:p>
        </p:txBody>
      </p:sp>
      <p:sp>
        <p:nvSpPr>
          <p:cNvPr id="21509" name="Rectangle 2"/>
          <p:cNvSpPr>
            <a:spLocks noGrp="1" noChangeArrowheads="1"/>
          </p:cNvSpPr>
          <p:nvPr>
            <p:ph type="title"/>
          </p:nvPr>
        </p:nvSpPr>
        <p:spPr>
          <a:xfrm>
            <a:off x="762000" y="1981200"/>
            <a:ext cx="7793037" cy="1462087"/>
          </a:xfrm>
        </p:spPr>
        <p:txBody>
          <a:bodyPr/>
          <a:lstStyle/>
          <a:p>
            <a:pPr algn="ctr" eaLnBrk="1" hangingPunct="1"/>
            <a:r>
              <a:rPr lang="en-US" sz="6000" dirty="0" smtClean="0"/>
              <a:t>Student Discipline</a:t>
            </a:r>
          </a:p>
        </p:txBody>
      </p:sp>
    </p:spTree>
    <p:extLst>
      <p:ext uri="{BB962C8B-B14F-4D97-AF65-F5344CB8AC3E}">
        <p14:creationId xmlns:p14="http://schemas.microsoft.com/office/powerpoint/2010/main" val="11091238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fld id="{B9D923D5-66F6-41EA-A978-169259B98194}" type="datetime1">
              <a:rPr lang="en-US" smtClean="0"/>
              <a:t>1/6/2016</a:t>
            </a:fld>
            <a:endParaRPr lang="en-US" smtClean="0"/>
          </a:p>
        </p:txBody>
      </p:sp>
      <p:sp>
        <p:nvSpPr>
          <p:cNvPr id="9219" name="Footer Placeholder 4"/>
          <p:cNvSpPr>
            <a:spLocks noGrp="1"/>
          </p:cNvSpPr>
          <p:nvPr>
            <p:ph type="ftr" sz="quarter" idx="11"/>
          </p:nvPr>
        </p:nvSpPr>
        <p:spPr>
          <a:noFill/>
        </p:spPr>
        <p:txBody>
          <a:bodyPr/>
          <a:lstStyle/>
          <a:p>
            <a:r>
              <a:rPr lang="en-US" dirty="0" smtClean="0"/>
              <a:t>Spring 2016</a:t>
            </a:r>
            <a:endParaRPr lang="en-US" dirty="0"/>
          </a:p>
        </p:txBody>
      </p:sp>
      <p:sp>
        <p:nvSpPr>
          <p:cNvPr id="9220" name="Slide Number Placeholder 5"/>
          <p:cNvSpPr>
            <a:spLocks noGrp="1"/>
          </p:cNvSpPr>
          <p:nvPr>
            <p:ph type="sldNum" sz="quarter" idx="12"/>
          </p:nvPr>
        </p:nvSpPr>
        <p:spPr>
          <a:noFill/>
        </p:spPr>
        <p:txBody>
          <a:bodyPr/>
          <a:lstStyle/>
          <a:p>
            <a:fld id="{7A22D7E7-1ABA-4E9A-A3AD-65D5FAF8D29F}" type="slidenum">
              <a:rPr lang="en-US" smtClean="0"/>
              <a:pPr/>
              <a:t>48</a:t>
            </a:fld>
            <a:endParaRPr lang="en-US" smtClean="0"/>
          </a:p>
        </p:txBody>
      </p:sp>
      <p:sp>
        <p:nvSpPr>
          <p:cNvPr id="9221" name="Rectangle 2"/>
          <p:cNvSpPr>
            <a:spLocks noGrp="1" noChangeArrowheads="1"/>
          </p:cNvSpPr>
          <p:nvPr>
            <p:ph type="title"/>
          </p:nvPr>
        </p:nvSpPr>
        <p:spPr>
          <a:xfrm>
            <a:off x="1150938" y="214313"/>
            <a:ext cx="7793037" cy="1538287"/>
          </a:xfrm>
        </p:spPr>
        <p:txBody>
          <a:bodyPr/>
          <a:lstStyle/>
          <a:p>
            <a:pPr eaLnBrk="1" hangingPunct="1"/>
            <a:r>
              <a:rPr lang="en-US" dirty="0" smtClean="0"/>
              <a:t>Student Discipline</a:t>
            </a:r>
          </a:p>
        </p:txBody>
      </p:sp>
      <p:sp>
        <p:nvSpPr>
          <p:cNvPr id="9222" name="Rectangle 3"/>
          <p:cNvSpPr>
            <a:spLocks noGrp="1" noChangeArrowheads="1"/>
          </p:cNvSpPr>
          <p:nvPr>
            <p:ph type="body" idx="1"/>
          </p:nvPr>
        </p:nvSpPr>
        <p:spPr>
          <a:xfrm>
            <a:off x="381000" y="1905000"/>
            <a:ext cx="8574088" cy="4306887"/>
          </a:xfrm>
        </p:spPr>
        <p:txBody>
          <a:bodyPr/>
          <a:lstStyle/>
          <a:p>
            <a:pPr eaLnBrk="1" hangingPunct="1">
              <a:lnSpc>
                <a:spcPct val="80000"/>
              </a:lnSpc>
            </a:pPr>
            <a:endParaRPr lang="en-US" sz="2400" dirty="0" smtClean="0"/>
          </a:p>
          <a:p>
            <a:pPr eaLnBrk="1" hangingPunct="1">
              <a:lnSpc>
                <a:spcPct val="80000"/>
              </a:lnSpc>
            </a:pPr>
            <a:r>
              <a:rPr lang="en-US" sz="1400" dirty="0" smtClean="0"/>
              <a:t>Sherry Titus-Director of Student Affairs: </a:t>
            </a:r>
            <a:r>
              <a:rPr lang="en-US" sz="1400" dirty="0" smtClean="0">
                <a:hlinkClick r:id="rId2"/>
              </a:rPr>
              <a:t>stitus@palomar.edu</a:t>
            </a:r>
            <a:endParaRPr lang="en-US" sz="1400" dirty="0" smtClean="0"/>
          </a:p>
          <a:p>
            <a:pPr marL="0" indent="0" eaLnBrk="1" hangingPunct="1">
              <a:lnSpc>
                <a:spcPct val="80000"/>
              </a:lnSpc>
              <a:buNone/>
            </a:pPr>
            <a:endParaRPr lang="en-US" sz="1400" dirty="0" smtClean="0"/>
          </a:p>
          <a:p>
            <a:pPr eaLnBrk="1" hangingPunct="1">
              <a:lnSpc>
                <a:spcPct val="80000"/>
              </a:lnSpc>
            </a:pPr>
            <a:r>
              <a:rPr lang="en-US" sz="1400" dirty="0" smtClean="0"/>
              <a:t>Student Incident Report: </a:t>
            </a:r>
            <a:r>
              <a:rPr lang="en-US" sz="1400" u="sng" dirty="0">
                <a:hlinkClick r:id="rId3"/>
              </a:rPr>
              <a:t>http://www2.palomar.edu/pages/studentaffairs/incident-report-form</a:t>
            </a:r>
            <a:r>
              <a:rPr lang="en-US" sz="1400" u="sng" dirty="0" smtClean="0">
                <a:hlinkClick r:id="rId3"/>
              </a:rPr>
              <a:t>/</a:t>
            </a:r>
            <a:r>
              <a:rPr lang="en-US" sz="1400" u="sng" dirty="0" smtClean="0"/>
              <a:t> </a:t>
            </a:r>
          </a:p>
          <a:p>
            <a:pPr eaLnBrk="1" hangingPunct="1">
              <a:lnSpc>
                <a:spcPct val="80000"/>
              </a:lnSpc>
            </a:pPr>
            <a:endParaRPr lang="en-US" sz="1400" u="sng" dirty="0" smtClean="0"/>
          </a:p>
          <a:p>
            <a:pPr eaLnBrk="1" hangingPunct="1">
              <a:lnSpc>
                <a:spcPct val="80000"/>
              </a:lnSpc>
            </a:pPr>
            <a:r>
              <a:rPr lang="en-US" sz="1400" dirty="0" smtClean="0"/>
              <a:t>Complete and submit an Incident Report for </a:t>
            </a:r>
            <a:r>
              <a:rPr lang="en-US" sz="1400" b="1" dirty="0" smtClean="0"/>
              <a:t>ALL</a:t>
            </a:r>
            <a:r>
              <a:rPr lang="en-US" sz="1400" dirty="0" smtClean="0"/>
              <a:t> cases of </a:t>
            </a:r>
            <a:r>
              <a:rPr lang="en-US" sz="1400" b="1" dirty="0" smtClean="0"/>
              <a:t>academic dishonesty</a:t>
            </a:r>
            <a:r>
              <a:rPr lang="en-US" sz="1400" dirty="0" smtClean="0"/>
              <a:t>, and for other</a:t>
            </a:r>
            <a:r>
              <a:rPr lang="en-US" sz="1400" b="1" dirty="0" smtClean="0"/>
              <a:t> Code of Conduct </a:t>
            </a:r>
            <a:r>
              <a:rPr lang="en-US" sz="1400" dirty="0" smtClean="0"/>
              <a:t>violations, as well.</a:t>
            </a:r>
          </a:p>
          <a:p>
            <a:pPr eaLnBrk="1" hangingPunct="1">
              <a:lnSpc>
                <a:spcPct val="80000"/>
              </a:lnSpc>
            </a:pPr>
            <a:r>
              <a:rPr lang="en-US" sz="1400" dirty="0" smtClean="0"/>
              <a:t>When in doubt, submit an incident report.</a:t>
            </a:r>
          </a:p>
          <a:p>
            <a:pPr eaLnBrk="1" hangingPunct="1">
              <a:lnSpc>
                <a:spcPct val="80000"/>
              </a:lnSpc>
            </a:pPr>
            <a:endParaRPr lang="en-US" sz="1400" dirty="0" smtClean="0"/>
          </a:p>
          <a:p>
            <a:pPr eaLnBrk="1" hangingPunct="1">
              <a:lnSpc>
                <a:spcPct val="80000"/>
              </a:lnSpc>
            </a:pPr>
            <a:r>
              <a:rPr lang="en-US" sz="1400" dirty="0" smtClean="0"/>
              <a:t>Keep in </a:t>
            </a:r>
            <a:r>
              <a:rPr lang="en-US" sz="1400" dirty="0"/>
              <a:t>mind that students have DUE PROCESS </a:t>
            </a:r>
            <a:r>
              <a:rPr lang="en-US" sz="1400" dirty="0" smtClean="0"/>
              <a:t>rights.</a:t>
            </a:r>
          </a:p>
          <a:p>
            <a:pPr eaLnBrk="1" hangingPunct="1">
              <a:lnSpc>
                <a:spcPct val="80000"/>
              </a:lnSpc>
            </a:pPr>
            <a:endParaRPr lang="en-US" sz="1400" dirty="0" smtClean="0"/>
          </a:p>
          <a:p>
            <a:pPr eaLnBrk="1" hangingPunct="1">
              <a:lnSpc>
                <a:spcPct val="80000"/>
              </a:lnSpc>
            </a:pPr>
            <a:r>
              <a:rPr lang="en-US" sz="1400" dirty="0"/>
              <a:t>Students can file a “grade dispute” once grades are posted. They must provide documentation and/or supporting evidence for the </a:t>
            </a:r>
            <a:r>
              <a:rPr lang="en-US" sz="1400" dirty="0" smtClean="0"/>
              <a:t>dispute. Below are links to the process and the appeal form itself.</a:t>
            </a:r>
          </a:p>
          <a:p>
            <a:pPr marL="0" indent="0" eaLnBrk="1" hangingPunct="1">
              <a:lnSpc>
                <a:spcPct val="80000"/>
              </a:lnSpc>
              <a:buNone/>
            </a:pPr>
            <a:endParaRPr lang="en-US" sz="1400" dirty="0" smtClean="0"/>
          </a:p>
          <a:p>
            <a:pPr lvl="1" eaLnBrk="1" hangingPunct="1">
              <a:lnSpc>
                <a:spcPct val="80000"/>
              </a:lnSpc>
            </a:pPr>
            <a:r>
              <a:rPr lang="en-US" sz="1400" dirty="0" smtClean="0">
                <a:hlinkClick r:id="rId4"/>
              </a:rPr>
              <a:t>Grade Dispute Policy</a:t>
            </a:r>
            <a:endParaRPr lang="en-US" sz="1400" dirty="0"/>
          </a:p>
          <a:p>
            <a:pPr lvl="1" eaLnBrk="1" hangingPunct="1">
              <a:lnSpc>
                <a:spcPct val="80000"/>
              </a:lnSpc>
            </a:pPr>
            <a:r>
              <a:rPr lang="en-US" sz="1400" dirty="0" smtClean="0">
                <a:hlinkClick r:id="rId5"/>
              </a:rPr>
              <a:t>Grade Appeal Form</a:t>
            </a:r>
            <a:endParaRPr lang="en-US" sz="1400" dirty="0"/>
          </a:p>
        </p:txBody>
      </p:sp>
    </p:spTree>
    <p:extLst>
      <p:ext uri="{BB962C8B-B14F-4D97-AF65-F5344CB8AC3E}">
        <p14:creationId xmlns:p14="http://schemas.microsoft.com/office/powerpoint/2010/main" val="20508530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B29F3ED-4BB0-4362-B2B1-BE4A892B1664}" type="datetime1">
              <a:rPr lang="en-US" smtClean="0"/>
              <a:t>1/6/2016</a:t>
            </a:fld>
            <a:endParaRPr lang="en-US"/>
          </a:p>
        </p:txBody>
      </p:sp>
      <p:sp>
        <p:nvSpPr>
          <p:cNvPr id="3" name="Footer Placeholder 2"/>
          <p:cNvSpPr>
            <a:spLocks noGrp="1"/>
          </p:cNvSpPr>
          <p:nvPr>
            <p:ph type="ftr" sz="quarter" idx="11"/>
          </p:nvPr>
        </p:nvSpPr>
        <p:spPr/>
        <p:txBody>
          <a:bodyPr/>
          <a:lstStyle/>
          <a:p>
            <a:r>
              <a:rPr lang="en-US" dirty="0" smtClean="0"/>
              <a:t>Spring 2016</a:t>
            </a:r>
            <a:endParaRPr lang="en-US" dirty="0"/>
          </a:p>
        </p:txBody>
      </p:sp>
      <p:sp>
        <p:nvSpPr>
          <p:cNvPr id="4" name="Slide Number Placeholder 3"/>
          <p:cNvSpPr>
            <a:spLocks noGrp="1"/>
          </p:cNvSpPr>
          <p:nvPr>
            <p:ph type="sldNum" sz="quarter" idx="12"/>
          </p:nvPr>
        </p:nvSpPr>
        <p:spPr/>
        <p:txBody>
          <a:bodyPr/>
          <a:lstStyle/>
          <a:p>
            <a:pPr>
              <a:defRPr/>
            </a:pPr>
            <a:fld id="{55B250E3-CBE5-4738-BA3B-4AB0D6E274A8}" type="slidenum">
              <a:rPr lang="en-US" smtClean="0"/>
              <a:pPr>
                <a:defRPr/>
              </a:pPr>
              <a:t>49</a:t>
            </a:fld>
            <a:endParaRPr lang="en-US" dirty="0"/>
          </a:p>
        </p:txBody>
      </p:sp>
      <p:sp>
        <p:nvSpPr>
          <p:cNvPr id="5" name="Rectangle 4"/>
          <p:cNvSpPr/>
          <p:nvPr/>
        </p:nvSpPr>
        <p:spPr>
          <a:xfrm>
            <a:off x="304800" y="1981200"/>
            <a:ext cx="8458200" cy="3847207"/>
          </a:xfrm>
          <a:prstGeom prst="rect">
            <a:avLst/>
          </a:prstGeom>
        </p:spPr>
        <p:txBody>
          <a:bodyPr wrap="square">
            <a:spAutoFit/>
          </a:bodyPr>
          <a:lstStyle/>
          <a:p>
            <a:endParaRPr lang="en-US" sz="2400" b="1" u="sng" dirty="0" smtClean="0"/>
          </a:p>
          <a:p>
            <a:r>
              <a:rPr lang="en-US" sz="2000" b="1" u="sng" dirty="0" smtClean="0"/>
              <a:t>Academic Dishonesty</a:t>
            </a:r>
            <a:endParaRPr lang="en-US" sz="2000" b="1" dirty="0" smtClean="0"/>
          </a:p>
          <a:p>
            <a:pPr marL="342900" indent="-342900">
              <a:buFont typeface="Arial" pitchFamily="34" charset="0"/>
              <a:buChar char="•"/>
            </a:pPr>
            <a:r>
              <a:rPr lang="en-US" sz="2000" dirty="0" smtClean="0"/>
              <a:t>Explicitly state your policy in the syllabus.</a:t>
            </a:r>
          </a:p>
          <a:p>
            <a:endParaRPr lang="en-US" sz="2000" dirty="0" smtClean="0"/>
          </a:p>
          <a:p>
            <a:pPr marL="342900" indent="-342900">
              <a:buFont typeface="Arial" pitchFamily="34" charset="0"/>
              <a:buChar char="•"/>
            </a:pPr>
            <a:r>
              <a:rPr lang="en-US" sz="2000" dirty="0" smtClean="0"/>
              <a:t>Make your grading scale crystal clear, and stick to it. (Make sure that it adds up correctly too.  </a:t>
            </a:r>
            <a:r>
              <a:rPr lang="en-US" sz="2000" dirty="0" smtClean="0">
                <a:sym typeface="Wingdings" panose="05000000000000000000" pitchFamily="2" charset="2"/>
              </a:rPr>
              <a:t>)</a:t>
            </a:r>
          </a:p>
          <a:p>
            <a:endParaRPr lang="en-US" sz="2000" dirty="0" smtClean="0"/>
          </a:p>
          <a:p>
            <a:pPr marL="342900" indent="-342900">
              <a:buFont typeface="Arial" pitchFamily="34" charset="0"/>
              <a:buChar char="•"/>
            </a:pPr>
            <a:r>
              <a:rPr lang="en-US" sz="2000" dirty="0" smtClean="0"/>
              <a:t>Do what you say you will do—if you make one exception, then you have defined a new policy for the </a:t>
            </a:r>
            <a:r>
              <a:rPr lang="en-US" sz="2000" u="sng" dirty="0" smtClean="0"/>
              <a:t>class</a:t>
            </a:r>
            <a:r>
              <a:rPr lang="en-US" sz="2000" dirty="0" smtClean="0"/>
              <a:t>.</a:t>
            </a:r>
          </a:p>
          <a:p>
            <a:endParaRPr lang="en-US" sz="2000" dirty="0" smtClean="0"/>
          </a:p>
          <a:p>
            <a:pPr marL="342900" indent="-342900">
              <a:buFont typeface="Arial" pitchFamily="34" charset="0"/>
              <a:buChar char="•"/>
            </a:pPr>
            <a:r>
              <a:rPr lang="en-US" sz="2000" u="sng" dirty="0" smtClean="0"/>
              <a:t>Submit the Incident Report </a:t>
            </a:r>
            <a:r>
              <a:rPr lang="en-US" sz="2000" dirty="0" smtClean="0"/>
              <a:t>on </a:t>
            </a:r>
            <a:r>
              <a:rPr lang="en-US" sz="2000" b="1" u="sng" dirty="0" smtClean="0">
                <a:solidFill>
                  <a:srgbClr val="FF0000"/>
                </a:solidFill>
              </a:rPr>
              <a:t>ALL</a:t>
            </a:r>
            <a:r>
              <a:rPr lang="en-US" sz="2000" dirty="0" smtClean="0"/>
              <a:t> incidents, great and small, to Sherry Titus in Student Affairs (</a:t>
            </a:r>
            <a:r>
              <a:rPr lang="en-US" sz="2000" dirty="0" smtClean="0">
                <a:hlinkClick r:id="rId2"/>
              </a:rPr>
              <a:t>stitus@palomar.edu</a:t>
            </a:r>
            <a:r>
              <a:rPr lang="en-US" sz="2000" dirty="0" smtClean="0"/>
              <a:t>).</a:t>
            </a:r>
          </a:p>
        </p:txBody>
      </p:sp>
      <p:sp>
        <p:nvSpPr>
          <p:cNvPr id="6" name="Rectangle 2"/>
          <p:cNvSpPr txBox="1">
            <a:spLocks noChangeArrowheads="1"/>
          </p:cNvSpPr>
          <p:nvPr/>
        </p:nvSpPr>
        <p:spPr>
          <a:xfrm>
            <a:off x="1150938" y="214313"/>
            <a:ext cx="7793037" cy="1462087"/>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pPr eaLnBrk="1" hangingPunct="1"/>
            <a:endParaRPr lang="en-US" dirty="0" smtClean="0"/>
          </a:p>
          <a:p>
            <a:pPr eaLnBrk="1" hangingPunct="1"/>
            <a:r>
              <a:rPr lang="en-US" dirty="0" smtClean="0"/>
              <a:t>Student Discipline</a:t>
            </a:r>
          </a:p>
        </p:txBody>
      </p:sp>
    </p:spTree>
    <p:extLst>
      <p:ext uri="{BB962C8B-B14F-4D97-AF65-F5344CB8AC3E}">
        <p14:creationId xmlns:p14="http://schemas.microsoft.com/office/powerpoint/2010/main" val="3149974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fld id="{44A3E09F-0994-4950-8DBB-7DFA79983876}" type="datetime1">
              <a:rPr lang="en-US" smtClean="0"/>
              <a:t>1/6/2016</a:t>
            </a:fld>
            <a:endParaRPr lang="en-US" dirty="0" smtClean="0"/>
          </a:p>
        </p:txBody>
      </p:sp>
      <p:sp>
        <p:nvSpPr>
          <p:cNvPr id="5123" name="Footer Placeholder 4"/>
          <p:cNvSpPr>
            <a:spLocks noGrp="1"/>
          </p:cNvSpPr>
          <p:nvPr>
            <p:ph type="ftr" sz="quarter" idx="11"/>
          </p:nvPr>
        </p:nvSpPr>
        <p:spPr>
          <a:noFill/>
        </p:spPr>
        <p:txBody>
          <a:bodyPr/>
          <a:lstStyle/>
          <a:p>
            <a:r>
              <a:rPr lang="en-US" dirty="0"/>
              <a:t>Spring 2016</a:t>
            </a:r>
          </a:p>
        </p:txBody>
      </p:sp>
      <p:sp>
        <p:nvSpPr>
          <p:cNvPr id="5124" name="Slide Number Placeholder 5"/>
          <p:cNvSpPr>
            <a:spLocks noGrp="1"/>
          </p:cNvSpPr>
          <p:nvPr>
            <p:ph type="sldNum" sz="quarter" idx="12"/>
          </p:nvPr>
        </p:nvSpPr>
        <p:spPr>
          <a:noFill/>
        </p:spPr>
        <p:txBody>
          <a:bodyPr/>
          <a:lstStyle/>
          <a:p>
            <a:fld id="{2C95EA5B-4328-4D4C-A10C-A3E891457381}" type="slidenum">
              <a:rPr lang="en-US" smtClean="0"/>
              <a:pPr/>
              <a:t>5</a:t>
            </a:fld>
            <a:endParaRPr lang="en-US" dirty="0" smtClean="0"/>
          </a:p>
        </p:txBody>
      </p:sp>
      <p:sp>
        <p:nvSpPr>
          <p:cNvPr id="5125" name="Rectangle 2"/>
          <p:cNvSpPr>
            <a:spLocks noGrp="1" noChangeArrowheads="1"/>
          </p:cNvSpPr>
          <p:nvPr>
            <p:ph type="title"/>
          </p:nvPr>
        </p:nvSpPr>
        <p:spPr/>
        <p:txBody>
          <a:bodyPr/>
          <a:lstStyle/>
          <a:p>
            <a:pPr eaLnBrk="1" hangingPunct="1"/>
            <a:r>
              <a:rPr lang="en-US" dirty="0" smtClean="0"/>
              <a:t>Presenters</a:t>
            </a:r>
          </a:p>
        </p:txBody>
      </p:sp>
      <p:sp>
        <p:nvSpPr>
          <p:cNvPr id="5126" name="Rectangle 3"/>
          <p:cNvSpPr>
            <a:spLocks noGrp="1" noChangeArrowheads="1"/>
          </p:cNvSpPr>
          <p:nvPr>
            <p:ph type="body" idx="1"/>
          </p:nvPr>
        </p:nvSpPr>
        <p:spPr>
          <a:xfrm>
            <a:off x="304800" y="2017713"/>
            <a:ext cx="8650288" cy="4114800"/>
          </a:xfrm>
        </p:spPr>
        <p:txBody>
          <a:bodyPr/>
          <a:lstStyle/>
          <a:p>
            <a:pPr eaLnBrk="1" hangingPunct="1">
              <a:lnSpc>
                <a:spcPct val="80000"/>
              </a:lnSpc>
            </a:pPr>
            <a:endParaRPr lang="en-US" sz="1800" dirty="0" smtClean="0"/>
          </a:p>
          <a:p>
            <a:pPr eaLnBrk="1" hangingPunct="1">
              <a:lnSpc>
                <a:spcPct val="80000"/>
              </a:lnSpc>
            </a:pPr>
            <a:endParaRPr lang="en-US" sz="1800" dirty="0"/>
          </a:p>
          <a:p>
            <a:pPr eaLnBrk="1" hangingPunct="1">
              <a:lnSpc>
                <a:spcPct val="80000"/>
              </a:lnSpc>
            </a:pPr>
            <a:r>
              <a:rPr lang="en-US" sz="1800" dirty="0">
                <a:cs typeface="Arial" panose="020B0604020202020204" pitchFamily="34" charset="0"/>
              </a:rPr>
              <a:t>Dr. Jack Kahn, Dean of Social and Behavioral Sciences, x2759, MD-155A</a:t>
            </a:r>
          </a:p>
          <a:p>
            <a:pPr eaLnBrk="1" hangingPunct="1">
              <a:lnSpc>
                <a:spcPct val="80000"/>
              </a:lnSpc>
            </a:pPr>
            <a:r>
              <a:rPr lang="en-US" sz="1800" dirty="0">
                <a:cs typeface="Arial" panose="020B0604020202020204" pitchFamily="34" charset="0"/>
              </a:rPr>
              <a:t>Barbara Blanchard, Dean of Arts, Media, Business, &amp; Computer Science, x2154, MD-155D</a:t>
            </a:r>
          </a:p>
          <a:p>
            <a:pPr eaLnBrk="1" hangingPunct="1">
              <a:lnSpc>
                <a:spcPct val="80000"/>
              </a:lnSpc>
            </a:pPr>
            <a:r>
              <a:rPr lang="en-US" sz="1800" dirty="0" smtClean="0">
                <a:cs typeface="Arial" panose="020B0604020202020204" pitchFamily="34" charset="0"/>
              </a:rPr>
              <a:t>Shayla </a:t>
            </a:r>
            <a:r>
              <a:rPr lang="en-US" sz="1800" dirty="0">
                <a:cs typeface="Arial" panose="020B0604020202020204" pitchFamily="34" charset="0"/>
              </a:rPr>
              <a:t>Sivert, Dean of Languages and Literature, x2251, </a:t>
            </a:r>
            <a:r>
              <a:rPr lang="en-US" sz="1800" dirty="0" smtClean="0">
                <a:cs typeface="Arial" panose="020B0604020202020204" pitchFamily="34" charset="0"/>
              </a:rPr>
              <a:t>H206B</a:t>
            </a:r>
          </a:p>
          <a:p>
            <a:pPr marL="0" indent="0" eaLnBrk="1" hangingPunct="1">
              <a:lnSpc>
                <a:spcPct val="80000"/>
              </a:lnSpc>
              <a:buNone/>
            </a:pPr>
            <a:endParaRPr lang="en-US" sz="1800" dirty="0" smtClean="0">
              <a:cs typeface="Arial" panose="020B0604020202020204" pitchFamily="34" charset="0"/>
            </a:endParaRPr>
          </a:p>
          <a:p>
            <a:pPr eaLnBrk="1" hangingPunct="1">
              <a:lnSpc>
                <a:spcPct val="80000"/>
              </a:lnSpc>
            </a:pPr>
            <a:r>
              <a:rPr lang="en-US" sz="1800" dirty="0" smtClean="0">
                <a:cs typeface="Arial" panose="020B0604020202020204" pitchFamily="34" charset="0"/>
              </a:rPr>
              <a:t>Kathryn </a:t>
            </a:r>
            <a:r>
              <a:rPr lang="en-US" sz="1800" dirty="0">
                <a:cs typeface="Arial" panose="020B0604020202020204" pitchFamily="34" charset="0"/>
              </a:rPr>
              <a:t>Kailikole, Interim Dean of Mathematics &amp; the Natural and Health Sciences, x2253, </a:t>
            </a:r>
            <a:r>
              <a:rPr lang="en-US" sz="1800" dirty="0" smtClean="0">
                <a:cs typeface="Arial" panose="020B0604020202020204" pitchFamily="34" charset="0"/>
              </a:rPr>
              <a:t>NS-147C</a:t>
            </a:r>
          </a:p>
          <a:p>
            <a:pPr eaLnBrk="1" hangingPunct="1">
              <a:lnSpc>
                <a:spcPct val="80000"/>
              </a:lnSpc>
            </a:pPr>
            <a:r>
              <a:rPr lang="en-US" sz="1800" dirty="0">
                <a:cs typeface="Arial" panose="020B0604020202020204" pitchFamily="34" charset="0"/>
              </a:rPr>
              <a:t>Interim Dean of Career, Technical, and Extended Education, x2276, </a:t>
            </a:r>
            <a:r>
              <a:rPr lang="en-US" sz="1800" dirty="0" smtClean="0">
                <a:cs typeface="Arial" panose="020B0604020202020204" pitchFamily="34" charset="0"/>
              </a:rPr>
              <a:t>AA-134</a:t>
            </a:r>
            <a:endParaRPr lang="en-US" sz="1800" dirty="0">
              <a:cs typeface="Arial" panose="020B0604020202020204" pitchFamily="34" charset="0"/>
            </a:endParaRPr>
          </a:p>
          <a:p>
            <a:pPr eaLnBrk="1" hangingPunct="1">
              <a:lnSpc>
                <a:spcPct val="80000"/>
              </a:lnSpc>
            </a:pPr>
            <a:r>
              <a:rPr lang="en-US" sz="1800" dirty="0" smtClean="0">
                <a:cs typeface="Arial" panose="020B0604020202020204" pitchFamily="34" charset="0"/>
              </a:rPr>
              <a:t>Dr</a:t>
            </a:r>
            <a:r>
              <a:rPr lang="en-US" sz="1800" dirty="0">
                <a:cs typeface="Arial" panose="020B0604020202020204" pitchFamily="34" charset="0"/>
              </a:rPr>
              <a:t>. Kendyl Magnuson, Director of Enrollment Services, x2171, SSC-44</a:t>
            </a:r>
          </a:p>
          <a:p>
            <a:pPr eaLnBrk="1" hangingPunct="1">
              <a:lnSpc>
                <a:spcPct val="80000"/>
              </a:lnSpc>
            </a:pPr>
            <a:r>
              <a:rPr lang="en-US" sz="1800" dirty="0" smtClean="0">
                <a:latin typeface="+mj-lt"/>
                <a:cs typeface="Arial" panose="020B0604020202020204" pitchFamily="34" charset="0"/>
              </a:rPr>
              <a:t>Brian </a:t>
            </a:r>
            <a:r>
              <a:rPr lang="en-US" sz="1800" dirty="0">
                <a:latin typeface="+mj-lt"/>
                <a:cs typeface="Arial" panose="020B0604020202020204" pitchFamily="34" charset="0"/>
              </a:rPr>
              <a:t>Stockert,  Dean of </a:t>
            </a:r>
            <a:r>
              <a:rPr lang="en-US" sz="1800" dirty="0" smtClean="0">
                <a:latin typeface="+mj-lt"/>
                <a:cs typeface="Arial" panose="020B0604020202020204" pitchFamily="34" charset="0"/>
              </a:rPr>
              <a:t>Counseling, </a:t>
            </a:r>
            <a:r>
              <a:rPr lang="en-US" sz="1800" dirty="0">
                <a:latin typeface="+mj-lt"/>
                <a:cs typeface="Arial" panose="020B0604020202020204" pitchFamily="34" charset="0"/>
              </a:rPr>
              <a:t>x2296, </a:t>
            </a:r>
            <a:r>
              <a:rPr lang="en-US" sz="1800" dirty="0" smtClean="0">
                <a:latin typeface="+mj-lt"/>
                <a:cs typeface="Arial" panose="020B0604020202020204" pitchFamily="34" charset="0"/>
              </a:rPr>
              <a:t>SSC-38</a:t>
            </a:r>
            <a:endParaRPr lang="en-US" sz="1800" dirty="0">
              <a:latin typeface="+mj-lt"/>
              <a:cs typeface="Arial" panose="020B0604020202020204" pitchFamily="34" charset="0"/>
            </a:endParaRPr>
          </a:p>
          <a:p>
            <a:pPr eaLnBrk="1" hangingPunct="1">
              <a:lnSpc>
                <a:spcPct val="80000"/>
              </a:lnSpc>
            </a:pPr>
            <a:r>
              <a:rPr lang="en-US" sz="1800" dirty="0">
                <a:latin typeface="+mj-lt"/>
                <a:cs typeface="Arial" panose="020B0604020202020204" pitchFamily="34" charset="0"/>
              </a:rPr>
              <a:t>Sherry Titus, Director of Student </a:t>
            </a:r>
            <a:r>
              <a:rPr lang="en-US" sz="1800" dirty="0" smtClean="0">
                <a:latin typeface="+mj-lt"/>
                <a:cs typeface="Arial" panose="020B0604020202020204" pitchFamily="34" charset="0"/>
              </a:rPr>
              <a:t>Affairs, x2594, SU-201</a:t>
            </a:r>
            <a:endParaRPr lang="en-US" sz="1800" dirty="0">
              <a:latin typeface="+mj-lt"/>
              <a:cs typeface="Arial" panose="020B060402020202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1591BA3-E7E0-463A-9071-CA04DDF47D2E}" type="datetime1">
              <a:rPr lang="en-US" smtClean="0"/>
              <a:t>1/6/2016</a:t>
            </a:fld>
            <a:endParaRPr lang="en-US"/>
          </a:p>
        </p:txBody>
      </p:sp>
      <p:sp>
        <p:nvSpPr>
          <p:cNvPr id="3" name="Footer Placeholder 2"/>
          <p:cNvSpPr>
            <a:spLocks noGrp="1"/>
          </p:cNvSpPr>
          <p:nvPr>
            <p:ph type="ftr" sz="quarter" idx="11"/>
          </p:nvPr>
        </p:nvSpPr>
        <p:spPr/>
        <p:txBody>
          <a:bodyPr/>
          <a:lstStyle/>
          <a:p>
            <a:r>
              <a:rPr lang="en-US" dirty="0" smtClean="0"/>
              <a:t>Spring 2016</a:t>
            </a:r>
            <a:endParaRPr lang="en-US" dirty="0"/>
          </a:p>
        </p:txBody>
      </p:sp>
      <p:sp>
        <p:nvSpPr>
          <p:cNvPr id="4" name="Slide Number Placeholder 3"/>
          <p:cNvSpPr>
            <a:spLocks noGrp="1"/>
          </p:cNvSpPr>
          <p:nvPr>
            <p:ph type="sldNum" sz="quarter" idx="12"/>
          </p:nvPr>
        </p:nvSpPr>
        <p:spPr/>
        <p:txBody>
          <a:bodyPr/>
          <a:lstStyle/>
          <a:p>
            <a:pPr>
              <a:defRPr/>
            </a:pPr>
            <a:fld id="{55B250E3-CBE5-4738-BA3B-4AB0D6E274A8}" type="slidenum">
              <a:rPr lang="en-US" smtClean="0"/>
              <a:pPr>
                <a:defRPr/>
              </a:pPr>
              <a:t>50</a:t>
            </a:fld>
            <a:endParaRPr lang="en-US" dirty="0"/>
          </a:p>
        </p:txBody>
      </p:sp>
      <p:sp>
        <p:nvSpPr>
          <p:cNvPr id="6" name="Rectangle 5"/>
          <p:cNvSpPr/>
          <p:nvPr/>
        </p:nvSpPr>
        <p:spPr>
          <a:xfrm>
            <a:off x="304800" y="1828800"/>
            <a:ext cx="8686800" cy="4093428"/>
          </a:xfrm>
          <a:prstGeom prst="rect">
            <a:avLst/>
          </a:prstGeom>
        </p:spPr>
        <p:txBody>
          <a:bodyPr wrap="square">
            <a:spAutoFit/>
          </a:bodyPr>
          <a:lstStyle/>
          <a:p>
            <a:pPr marL="342900" indent="-342900">
              <a:buFont typeface="Arial" pitchFamily="34" charset="0"/>
              <a:buChar char="•"/>
            </a:pPr>
            <a:endParaRPr lang="en-US" sz="2000" dirty="0" smtClean="0"/>
          </a:p>
          <a:p>
            <a:pPr marL="342900" indent="-342900">
              <a:buFont typeface="Arial" pitchFamily="34" charset="0"/>
              <a:buChar char="•"/>
            </a:pPr>
            <a:r>
              <a:rPr lang="en-US" sz="1600" dirty="0"/>
              <a:t>Instructors may dismiss a student from class for two class meetings for an incident (last resort). Document all attempts to resolve issue with the student</a:t>
            </a:r>
            <a:r>
              <a:rPr lang="en-US" sz="1600" dirty="0" smtClean="0"/>
              <a:t>.</a:t>
            </a:r>
          </a:p>
          <a:p>
            <a:pPr marL="342900" indent="-342900">
              <a:buFont typeface="Arial" pitchFamily="34" charset="0"/>
              <a:buChar char="•"/>
            </a:pPr>
            <a:endParaRPr lang="en-US" sz="1600" dirty="0"/>
          </a:p>
          <a:p>
            <a:pPr marL="342900" indent="-342900">
              <a:buFont typeface="Arial" pitchFamily="34" charset="0"/>
              <a:buChar char="•"/>
            </a:pPr>
            <a:r>
              <a:rPr lang="en-US" sz="1600" dirty="0"/>
              <a:t>You must submit an Incident Report and coordinate with the Office of Student Affairs as students may only be asked to leave class for two days; it may take longer than that for them to schedule a meeting with Sherry Titus</a:t>
            </a:r>
            <a:r>
              <a:rPr lang="en-US" sz="1600" dirty="0" smtClean="0"/>
              <a:t>.</a:t>
            </a:r>
          </a:p>
          <a:p>
            <a:pPr marL="342900" indent="-342900">
              <a:buFont typeface="Arial" pitchFamily="34" charset="0"/>
              <a:buChar char="•"/>
            </a:pPr>
            <a:endParaRPr lang="en-US" sz="1600" dirty="0"/>
          </a:p>
          <a:p>
            <a:pPr marL="342900" indent="-342900">
              <a:buFont typeface="Arial" pitchFamily="34" charset="0"/>
              <a:buChar char="•"/>
            </a:pPr>
            <a:r>
              <a:rPr lang="en-US" sz="1600" dirty="0"/>
              <a:t>Student Code of Conduct </a:t>
            </a:r>
            <a:r>
              <a:rPr lang="en-US" sz="1600" dirty="0">
                <a:hlinkClick r:id="rId2"/>
              </a:rPr>
              <a:t>http://www2.palomar.edu/pages/studentaffairs/home/student-discipline</a:t>
            </a:r>
            <a:r>
              <a:rPr lang="en-US" sz="1600" dirty="0" smtClean="0">
                <a:hlinkClick r:id="rId2"/>
              </a:rPr>
              <a:t>/</a:t>
            </a:r>
            <a:r>
              <a:rPr lang="en-US" sz="1600" dirty="0" smtClean="0"/>
              <a:t>.</a:t>
            </a:r>
          </a:p>
          <a:p>
            <a:pPr marL="342900" indent="-342900">
              <a:buFont typeface="Arial" pitchFamily="34" charset="0"/>
              <a:buChar char="•"/>
            </a:pPr>
            <a:endParaRPr lang="en-US" sz="1600" dirty="0"/>
          </a:p>
          <a:p>
            <a:pPr marL="342900" indent="-342900">
              <a:buFont typeface="Arial" pitchFamily="34" charset="0"/>
              <a:buChar char="•"/>
            </a:pPr>
            <a:r>
              <a:rPr lang="en-US" sz="1600" dirty="0"/>
              <a:t>Do not give out your personal phone numbers or email addresses—it can lead to serious problems. Use your Palomar email or Palomar phone for any contact with Palomar students. Encourage students to use their Palomar email as well</a:t>
            </a:r>
            <a:r>
              <a:rPr lang="en-US" sz="1600" dirty="0" smtClean="0"/>
              <a:t>.</a:t>
            </a:r>
          </a:p>
          <a:p>
            <a:pPr marL="342900" indent="-342900">
              <a:buFont typeface="Arial" pitchFamily="34" charset="0"/>
              <a:buChar char="•"/>
            </a:pPr>
            <a:endParaRPr lang="en-US" sz="1600" dirty="0"/>
          </a:p>
          <a:p>
            <a:pPr marL="342900" indent="-342900">
              <a:buFont typeface="Arial" pitchFamily="34" charset="0"/>
              <a:buChar char="•"/>
            </a:pPr>
            <a:r>
              <a:rPr lang="en-US" sz="1600" dirty="0"/>
              <a:t>Be cautious with social media.</a:t>
            </a:r>
          </a:p>
        </p:txBody>
      </p:sp>
      <p:sp>
        <p:nvSpPr>
          <p:cNvPr id="7" name="Rectangle 2"/>
          <p:cNvSpPr txBox="1">
            <a:spLocks noChangeArrowheads="1"/>
          </p:cNvSpPr>
          <p:nvPr/>
        </p:nvSpPr>
        <p:spPr>
          <a:xfrm>
            <a:off x="1150938" y="214313"/>
            <a:ext cx="7793037" cy="1462087"/>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pPr eaLnBrk="1" hangingPunct="1"/>
            <a:endParaRPr lang="en-US" dirty="0" smtClean="0"/>
          </a:p>
          <a:p>
            <a:pPr eaLnBrk="1" hangingPunct="1"/>
            <a:r>
              <a:rPr lang="en-US" dirty="0" smtClean="0"/>
              <a:t>Student Discipline</a:t>
            </a:r>
          </a:p>
        </p:txBody>
      </p:sp>
    </p:spTree>
    <p:extLst>
      <p:ext uri="{BB962C8B-B14F-4D97-AF65-F5344CB8AC3E}">
        <p14:creationId xmlns:p14="http://schemas.microsoft.com/office/powerpoint/2010/main" val="4325646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about Your First Day or Student Discipline?</a:t>
            </a:r>
            <a:endParaRPr lang="en-US" dirty="0"/>
          </a:p>
        </p:txBody>
      </p:sp>
      <p:sp>
        <p:nvSpPr>
          <p:cNvPr id="4" name="Date Placeholder 3"/>
          <p:cNvSpPr>
            <a:spLocks noGrp="1"/>
          </p:cNvSpPr>
          <p:nvPr>
            <p:ph type="dt" sz="half" idx="10"/>
          </p:nvPr>
        </p:nvSpPr>
        <p:spPr/>
        <p:txBody>
          <a:bodyPr/>
          <a:lstStyle/>
          <a:p>
            <a:pPr>
              <a:defRPr/>
            </a:pPr>
            <a:fld id="{92A24554-D051-4070-BA6B-E66DAB9DE138}" type="datetime1">
              <a:rPr lang="en-US" smtClean="0"/>
              <a:t>1/6/2016</a:t>
            </a:fld>
            <a:endParaRPr lang="en-US"/>
          </a:p>
        </p:txBody>
      </p:sp>
      <p:sp>
        <p:nvSpPr>
          <p:cNvPr id="5" name="Footer Placeholder 4"/>
          <p:cNvSpPr>
            <a:spLocks noGrp="1"/>
          </p:cNvSpPr>
          <p:nvPr>
            <p:ph type="ftr" sz="quarter" idx="11"/>
          </p:nvPr>
        </p:nvSpPr>
        <p:spPr/>
        <p:txBody>
          <a:bodyPr/>
          <a:lstStyle/>
          <a:p>
            <a:pPr>
              <a:defRPr/>
            </a:pPr>
            <a:r>
              <a:rPr lang="en-US" smtClean="0"/>
              <a:t>Spring 2016</a:t>
            </a:r>
            <a:endParaRPr lang="en-US" dirty="0"/>
          </a:p>
        </p:txBody>
      </p:sp>
      <p:sp>
        <p:nvSpPr>
          <p:cNvPr id="6" name="Slide Number Placeholder 5"/>
          <p:cNvSpPr>
            <a:spLocks noGrp="1"/>
          </p:cNvSpPr>
          <p:nvPr>
            <p:ph type="sldNum" sz="quarter" idx="12"/>
          </p:nvPr>
        </p:nvSpPr>
        <p:spPr/>
        <p:txBody>
          <a:bodyPr/>
          <a:lstStyle/>
          <a:p>
            <a:pPr>
              <a:defRPr/>
            </a:pPr>
            <a:fld id="{510DDE08-ED00-4413-AC38-7BE40D77FA92}" type="slidenum">
              <a:rPr lang="en-US" smtClean="0"/>
              <a:pPr>
                <a:defRPr/>
              </a:pPr>
              <a:t>51</a:t>
            </a:fld>
            <a:endParaRPr lang="en-US"/>
          </a:p>
        </p:txBody>
      </p:sp>
    </p:spTree>
    <p:extLst>
      <p:ext uri="{BB962C8B-B14F-4D97-AF65-F5344CB8AC3E}">
        <p14:creationId xmlns:p14="http://schemas.microsoft.com/office/powerpoint/2010/main" val="13139179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fld id="{8D50FD70-2156-467A-A712-F111101B2307}" type="datetime1">
              <a:rPr lang="en-US" smtClean="0"/>
              <a:t>1/6/2016</a:t>
            </a:fld>
            <a:endParaRPr lang="en-US" smtClean="0"/>
          </a:p>
        </p:txBody>
      </p:sp>
      <p:sp>
        <p:nvSpPr>
          <p:cNvPr id="21507" name="Footer Placeholder 4"/>
          <p:cNvSpPr>
            <a:spLocks noGrp="1"/>
          </p:cNvSpPr>
          <p:nvPr>
            <p:ph type="ftr" sz="quarter" idx="11"/>
          </p:nvPr>
        </p:nvSpPr>
        <p:spPr>
          <a:noFill/>
        </p:spPr>
        <p:txBody>
          <a:bodyPr/>
          <a:lstStyle/>
          <a:p>
            <a:r>
              <a:rPr lang="en-US" dirty="0" smtClean="0"/>
              <a:t>Spring 2016</a:t>
            </a:r>
            <a:endParaRPr lang="en-US" dirty="0"/>
          </a:p>
        </p:txBody>
      </p:sp>
      <p:sp>
        <p:nvSpPr>
          <p:cNvPr id="21508" name="Slide Number Placeholder 5"/>
          <p:cNvSpPr>
            <a:spLocks noGrp="1"/>
          </p:cNvSpPr>
          <p:nvPr>
            <p:ph type="sldNum" sz="quarter" idx="12"/>
          </p:nvPr>
        </p:nvSpPr>
        <p:spPr>
          <a:noFill/>
        </p:spPr>
        <p:txBody>
          <a:bodyPr/>
          <a:lstStyle/>
          <a:p>
            <a:fld id="{73C22D16-946D-4E91-84E6-824FF1914ED2}" type="slidenum">
              <a:rPr lang="en-US" smtClean="0"/>
              <a:pPr/>
              <a:t>52</a:t>
            </a:fld>
            <a:endParaRPr lang="en-US" smtClean="0"/>
          </a:p>
        </p:txBody>
      </p:sp>
      <p:sp>
        <p:nvSpPr>
          <p:cNvPr id="21509" name="Rectangle 2"/>
          <p:cNvSpPr>
            <a:spLocks noGrp="1" noChangeArrowheads="1"/>
          </p:cNvSpPr>
          <p:nvPr>
            <p:ph type="title"/>
          </p:nvPr>
        </p:nvSpPr>
        <p:spPr>
          <a:xfrm>
            <a:off x="762000" y="1981200"/>
            <a:ext cx="7793037" cy="1676400"/>
          </a:xfrm>
        </p:spPr>
        <p:txBody>
          <a:bodyPr/>
          <a:lstStyle/>
          <a:p>
            <a:pPr algn="ctr" eaLnBrk="1" hangingPunct="1"/>
            <a:r>
              <a:rPr lang="en-US" sz="6000" dirty="0" smtClean="0"/>
              <a:t>Other Valuable Information</a:t>
            </a:r>
          </a:p>
        </p:txBody>
      </p:sp>
    </p:spTree>
    <p:extLst>
      <p:ext uri="{BB962C8B-B14F-4D97-AF65-F5344CB8AC3E}">
        <p14:creationId xmlns:p14="http://schemas.microsoft.com/office/powerpoint/2010/main" val="34441626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fld id="{5E65B96A-3A15-42D8-B196-8587A7401105}" type="datetime1">
              <a:rPr lang="en-US" smtClean="0"/>
              <a:t>1/6/2016</a:t>
            </a:fld>
            <a:endParaRPr lang="en-US" smtClean="0"/>
          </a:p>
        </p:txBody>
      </p:sp>
      <p:sp>
        <p:nvSpPr>
          <p:cNvPr id="14339" name="Footer Placeholder 4"/>
          <p:cNvSpPr>
            <a:spLocks noGrp="1"/>
          </p:cNvSpPr>
          <p:nvPr>
            <p:ph type="ftr" sz="quarter" idx="11"/>
          </p:nvPr>
        </p:nvSpPr>
        <p:spPr>
          <a:noFill/>
        </p:spPr>
        <p:txBody>
          <a:bodyPr/>
          <a:lstStyle/>
          <a:p>
            <a:r>
              <a:rPr lang="en-US" dirty="0" smtClean="0"/>
              <a:t>Spring 2016</a:t>
            </a:r>
            <a:endParaRPr lang="en-US" dirty="0"/>
          </a:p>
        </p:txBody>
      </p:sp>
      <p:sp>
        <p:nvSpPr>
          <p:cNvPr id="14340" name="Slide Number Placeholder 5"/>
          <p:cNvSpPr>
            <a:spLocks noGrp="1"/>
          </p:cNvSpPr>
          <p:nvPr>
            <p:ph type="sldNum" sz="quarter" idx="12"/>
          </p:nvPr>
        </p:nvSpPr>
        <p:spPr>
          <a:noFill/>
        </p:spPr>
        <p:txBody>
          <a:bodyPr/>
          <a:lstStyle/>
          <a:p>
            <a:fld id="{D7649F49-193E-4D22-8410-500DA35435D1}" type="slidenum">
              <a:rPr lang="en-US" smtClean="0"/>
              <a:pPr/>
              <a:t>53</a:t>
            </a:fld>
            <a:endParaRPr lang="en-US" smtClean="0"/>
          </a:p>
        </p:txBody>
      </p:sp>
      <p:sp>
        <p:nvSpPr>
          <p:cNvPr id="14341" name="Rectangle 2"/>
          <p:cNvSpPr>
            <a:spLocks noGrp="1" noChangeArrowheads="1"/>
          </p:cNvSpPr>
          <p:nvPr>
            <p:ph type="title"/>
          </p:nvPr>
        </p:nvSpPr>
        <p:spPr/>
        <p:txBody>
          <a:bodyPr/>
          <a:lstStyle/>
          <a:p>
            <a:pPr eaLnBrk="1" hangingPunct="1"/>
            <a:r>
              <a:rPr lang="en-US" dirty="0" smtClean="0"/>
              <a:t>Reporting Your Absences</a:t>
            </a:r>
          </a:p>
        </p:txBody>
      </p:sp>
      <p:sp>
        <p:nvSpPr>
          <p:cNvPr id="14342" name="Rectangle 3"/>
          <p:cNvSpPr>
            <a:spLocks noGrp="1" noChangeArrowheads="1"/>
          </p:cNvSpPr>
          <p:nvPr>
            <p:ph type="body" idx="1"/>
          </p:nvPr>
        </p:nvSpPr>
        <p:spPr>
          <a:xfrm>
            <a:off x="533400" y="2017712"/>
            <a:ext cx="8421688" cy="4306887"/>
          </a:xfrm>
        </p:spPr>
        <p:txBody>
          <a:bodyPr/>
          <a:lstStyle/>
          <a:p>
            <a:pPr marL="609600" indent="-609600" eaLnBrk="1" hangingPunct="1">
              <a:lnSpc>
                <a:spcPct val="90000"/>
              </a:lnSpc>
            </a:pPr>
            <a:r>
              <a:rPr lang="en-US" sz="2000" dirty="0" smtClean="0"/>
              <a:t>Report your absences as early as possible.</a:t>
            </a:r>
          </a:p>
          <a:p>
            <a:pPr marL="609600" indent="-609600" eaLnBrk="1" hangingPunct="1">
              <a:lnSpc>
                <a:spcPct val="90000"/>
              </a:lnSpc>
            </a:pPr>
            <a:r>
              <a:rPr lang="en-US" sz="2000" b="1" dirty="0" smtClean="0"/>
              <a:t>Go down this list in order until you have SPOKEN </a:t>
            </a:r>
            <a:r>
              <a:rPr lang="en-US" sz="2000" dirty="0" smtClean="0"/>
              <a:t>to at least one of the following so that your class can be posted:</a:t>
            </a:r>
          </a:p>
          <a:p>
            <a:pPr marL="990600" lvl="1" indent="-533400" eaLnBrk="1" hangingPunct="1">
              <a:lnSpc>
                <a:spcPct val="90000"/>
              </a:lnSpc>
              <a:buFont typeface="Wingdings" pitchFamily="2" charset="2"/>
              <a:buChar char="Ø"/>
            </a:pPr>
            <a:r>
              <a:rPr lang="en-US" sz="2000" dirty="0" smtClean="0"/>
              <a:t>Your Department ADA or Center Staff </a:t>
            </a:r>
          </a:p>
          <a:p>
            <a:pPr marL="990600" lvl="1" indent="-533400" eaLnBrk="1" hangingPunct="1">
              <a:lnSpc>
                <a:spcPct val="90000"/>
              </a:lnSpc>
              <a:buFont typeface="Wingdings" pitchFamily="2" charset="2"/>
              <a:buChar char="Ø"/>
            </a:pPr>
            <a:r>
              <a:rPr lang="en-US" sz="2000" dirty="0" smtClean="0"/>
              <a:t>Your Department Chair</a:t>
            </a:r>
          </a:p>
          <a:p>
            <a:pPr marL="990600" lvl="1" indent="-533400" eaLnBrk="1" hangingPunct="1">
              <a:lnSpc>
                <a:spcPct val="90000"/>
              </a:lnSpc>
              <a:buFont typeface="Wingdings" pitchFamily="2" charset="2"/>
              <a:buChar char="Ø"/>
            </a:pPr>
            <a:r>
              <a:rPr lang="en-US" sz="2000" dirty="0" smtClean="0"/>
              <a:t>Your Division Office (Dean)</a:t>
            </a:r>
          </a:p>
          <a:p>
            <a:pPr marL="990600" lvl="1" indent="-533400" eaLnBrk="1" hangingPunct="1">
              <a:lnSpc>
                <a:spcPct val="90000"/>
              </a:lnSpc>
              <a:buFont typeface="Wingdings" pitchFamily="2" charset="2"/>
              <a:buChar char="Ø"/>
            </a:pPr>
            <a:r>
              <a:rPr lang="en-US" sz="2000" dirty="0" smtClean="0"/>
              <a:t>The Instructional Services Office:  </a:t>
            </a:r>
            <a:r>
              <a:rPr lang="en-US" sz="2000" dirty="0"/>
              <a:t>x</a:t>
            </a:r>
            <a:r>
              <a:rPr lang="en-US" sz="2000" dirty="0" smtClean="0"/>
              <a:t>2246</a:t>
            </a:r>
            <a:endParaRPr lang="en-US" sz="2000" i="1" dirty="0" smtClean="0"/>
          </a:p>
          <a:p>
            <a:pPr marL="990600" lvl="1" indent="-533400" eaLnBrk="1" hangingPunct="1">
              <a:lnSpc>
                <a:spcPct val="90000"/>
              </a:lnSpc>
              <a:buFont typeface="Wingdings" pitchFamily="2" charset="2"/>
              <a:buChar char="Ø"/>
            </a:pPr>
            <a:r>
              <a:rPr lang="en-US" sz="2000" dirty="0" smtClean="0"/>
              <a:t>Evening Administrator, Variable—check email</a:t>
            </a:r>
          </a:p>
          <a:p>
            <a:pPr marL="990600" lvl="1" indent="-533400" eaLnBrk="1" hangingPunct="1">
              <a:lnSpc>
                <a:spcPct val="90000"/>
              </a:lnSpc>
              <a:buFont typeface="Wingdings" pitchFamily="2" charset="2"/>
              <a:buChar char="Ø"/>
            </a:pPr>
            <a:r>
              <a:rPr lang="en-US" sz="2000" dirty="0" smtClean="0"/>
              <a:t>Campus Police:  x2289</a:t>
            </a:r>
          </a:p>
          <a:p>
            <a:pPr marL="990600" lvl="1" indent="-533400" eaLnBrk="1" hangingPunct="1">
              <a:lnSpc>
                <a:spcPct val="90000"/>
              </a:lnSpc>
              <a:buFont typeface="Wingdings" pitchFamily="2" charset="2"/>
              <a:buChar char="Ø"/>
            </a:pPr>
            <a:r>
              <a:rPr lang="en-US" sz="2000" dirty="0" smtClean="0"/>
              <a:t>Use Blackboard or email to let students know in advance when possible.</a:t>
            </a:r>
          </a:p>
        </p:txBody>
      </p:sp>
    </p:spTree>
    <p:extLst>
      <p:ext uri="{BB962C8B-B14F-4D97-AF65-F5344CB8AC3E}">
        <p14:creationId xmlns:p14="http://schemas.microsoft.com/office/powerpoint/2010/main" val="33004736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fld id="{228770D0-57E6-4596-A2E0-9E24AD546B88}" type="datetime1">
              <a:rPr lang="en-US" smtClean="0"/>
              <a:t>1/6/2016</a:t>
            </a:fld>
            <a:endParaRPr lang="en-US" smtClean="0"/>
          </a:p>
        </p:txBody>
      </p:sp>
      <p:sp>
        <p:nvSpPr>
          <p:cNvPr id="14339" name="Footer Placeholder 4"/>
          <p:cNvSpPr>
            <a:spLocks noGrp="1"/>
          </p:cNvSpPr>
          <p:nvPr>
            <p:ph type="ftr" sz="quarter" idx="11"/>
          </p:nvPr>
        </p:nvSpPr>
        <p:spPr>
          <a:noFill/>
        </p:spPr>
        <p:txBody>
          <a:bodyPr/>
          <a:lstStyle/>
          <a:p>
            <a:r>
              <a:rPr lang="en-US" dirty="0" smtClean="0"/>
              <a:t>Spring 2016</a:t>
            </a:r>
            <a:endParaRPr lang="en-US" dirty="0"/>
          </a:p>
        </p:txBody>
      </p:sp>
      <p:sp>
        <p:nvSpPr>
          <p:cNvPr id="14340" name="Slide Number Placeholder 5"/>
          <p:cNvSpPr>
            <a:spLocks noGrp="1"/>
          </p:cNvSpPr>
          <p:nvPr>
            <p:ph type="sldNum" sz="quarter" idx="12"/>
          </p:nvPr>
        </p:nvSpPr>
        <p:spPr>
          <a:noFill/>
        </p:spPr>
        <p:txBody>
          <a:bodyPr/>
          <a:lstStyle/>
          <a:p>
            <a:fld id="{D7649F49-193E-4D22-8410-500DA35435D1}" type="slidenum">
              <a:rPr lang="en-US" smtClean="0"/>
              <a:pPr/>
              <a:t>54</a:t>
            </a:fld>
            <a:endParaRPr lang="en-US" smtClean="0"/>
          </a:p>
        </p:txBody>
      </p:sp>
      <p:sp>
        <p:nvSpPr>
          <p:cNvPr id="14341" name="Rectangle 2"/>
          <p:cNvSpPr>
            <a:spLocks noGrp="1" noChangeArrowheads="1"/>
          </p:cNvSpPr>
          <p:nvPr>
            <p:ph type="title"/>
          </p:nvPr>
        </p:nvSpPr>
        <p:spPr/>
        <p:txBody>
          <a:bodyPr/>
          <a:lstStyle/>
          <a:p>
            <a:pPr eaLnBrk="1" hangingPunct="1"/>
            <a:r>
              <a:rPr lang="en-US" dirty="0" smtClean="0"/>
              <a:t>Reporting Your Absences</a:t>
            </a:r>
          </a:p>
        </p:txBody>
      </p:sp>
      <p:sp>
        <p:nvSpPr>
          <p:cNvPr id="14342" name="Rectangle 3"/>
          <p:cNvSpPr>
            <a:spLocks noGrp="1" noChangeArrowheads="1"/>
          </p:cNvSpPr>
          <p:nvPr>
            <p:ph type="body" idx="1"/>
          </p:nvPr>
        </p:nvSpPr>
        <p:spPr>
          <a:xfrm>
            <a:off x="1143000" y="2017712"/>
            <a:ext cx="7812088" cy="4306887"/>
          </a:xfrm>
        </p:spPr>
        <p:txBody>
          <a:bodyPr/>
          <a:lstStyle/>
          <a:p>
            <a:pPr marL="609600" indent="-609600" eaLnBrk="1" hangingPunct="1">
              <a:lnSpc>
                <a:spcPct val="90000"/>
              </a:lnSpc>
            </a:pPr>
            <a:r>
              <a:rPr lang="en-US" sz="2800" dirty="0" smtClean="0"/>
              <a:t>Also email </a:t>
            </a:r>
            <a:r>
              <a:rPr lang="en-US" sz="2800" dirty="0"/>
              <a:t>your Department Chair and </a:t>
            </a:r>
            <a:r>
              <a:rPr lang="en-US" sz="2800" dirty="0" smtClean="0"/>
              <a:t>ADA.</a:t>
            </a:r>
            <a:endParaRPr lang="en-US" sz="2800" dirty="0"/>
          </a:p>
          <a:p>
            <a:pPr marL="609600" indent="-609600" eaLnBrk="1" hangingPunct="1">
              <a:lnSpc>
                <a:spcPct val="90000"/>
              </a:lnSpc>
            </a:pPr>
            <a:r>
              <a:rPr lang="en-US" sz="2800" dirty="0" smtClean="0"/>
              <a:t>You may also email the entire class via</a:t>
            </a:r>
          </a:p>
          <a:p>
            <a:pPr marL="1009650" lvl="1" indent="-609600" eaLnBrk="1" hangingPunct="1">
              <a:lnSpc>
                <a:spcPct val="90000"/>
              </a:lnSpc>
            </a:pPr>
            <a:r>
              <a:rPr lang="en-US" sz="2400" dirty="0" smtClean="0"/>
              <a:t>Eservices</a:t>
            </a:r>
          </a:p>
          <a:p>
            <a:pPr marL="1009650" lvl="1" indent="-609600" eaLnBrk="1" hangingPunct="1">
              <a:lnSpc>
                <a:spcPct val="90000"/>
              </a:lnSpc>
            </a:pPr>
            <a:r>
              <a:rPr lang="en-US" sz="2400" dirty="0" smtClean="0"/>
              <a:t>Blackboard</a:t>
            </a:r>
          </a:p>
          <a:p>
            <a:pPr marL="1009650" lvl="1" indent="-609600" eaLnBrk="1" hangingPunct="1">
              <a:lnSpc>
                <a:spcPct val="90000"/>
              </a:lnSpc>
            </a:pPr>
            <a:r>
              <a:rPr lang="en-US" sz="2400" dirty="0" smtClean="0"/>
              <a:t>This may help them avoid making a trip to campus only to find out that their class has been cancelled.</a:t>
            </a:r>
          </a:p>
          <a:p>
            <a:pPr marL="1009650" lvl="1" indent="-609600" eaLnBrk="1" hangingPunct="1">
              <a:lnSpc>
                <a:spcPct val="90000"/>
              </a:lnSpc>
            </a:pPr>
            <a:r>
              <a:rPr lang="en-US" sz="2400" dirty="0" smtClean="0"/>
              <a:t>Even if you do this, remember to follow the procedure from the previous slide.</a:t>
            </a:r>
          </a:p>
        </p:txBody>
      </p:sp>
    </p:spTree>
    <p:extLst>
      <p:ext uri="{BB962C8B-B14F-4D97-AF65-F5344CB8AC3E}">
        <p14:creationId xmlns:p14="http://schemas.microsoft.com/office/powerpoint/2010/main" val="15233720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fld id="{BF400994-D143-4A72-A540-44CEEE2D65FA}" type="datetime1">
              <a:rPr lang="en-US" smtClean="0"/>
              <a:t>1/6/2016</a:t>
            </a:fld>
            <a:endParaRPr lang="en-US" smtClean="0"/>
          </a:p>
        </p:txBody>
      </p:sp>
      <p:sp>
        <p:nvSpPr>
          <p:cNvPr id="14339" name="Footer Placeholder 4"/>
          <p:cNvSpPr>
            <a:spLocks noGrp="1"/>
          </p:cNvSpPr>
          <p:nvPr>
            <p:ph type="ftr" sz="quarter" idx="11"/>
          </p:nvPr>
        </p:nvSpPr>
        <p:spPr>
          <a:noFill/>
        </p:spPr>
        <p:txBody>
          <a:bodyPr/>
          <a:lstStyle/>
          <a:p>
            <a:r>
              <a:rPr lang="en-US" dirty="0" smtClean="0"/>
              <a:t>Spring 2016</a:t>
            </a:r>
            <a:endParaRPr lang="en-US" dirty="0"/>
          </a:p>
        </p:txBody>
      </p:sp>
      <p:sp>
        <p:nvSpPr>
          <p:cNvPr id="14340" name="Slide Number Placeholder 5"/>
          <p:cNvSpPr>
            <a:spLocks noGrp="1"/>
          </p:cNvSpPr>
          <p:nvPr>
            <p:ph type="sldNum" sz="quarter" idx="12"/>
          </p:nvPr>
        </p:nvSpPr>
        <p:spPr>
          <a:noFill/>
        </p:spPr>
        <p:txBody>
          <a:bodyPr/>
          <a:lstStyle/>
          <a:p>
            <a:fld id="{D7649F49-193E-4D22-8410-500DA35435D1}" type="slidenum">
              <a:rPr lang="en-US" smtClean="0"/>
              <a:pPr/>
              <a:t>55</a:t>
            </a:fld>
            <a:endParaRPr lang="en-US" smtClean="0"/>
          </a:p>
        </p:txBody>
      </p:sp>
      <p:sp>
        <p:nvSpPr>
          <p:cNvPr id="14341" name="Rectangle 2"/>
          <p:cNvSpPr>
            <a:spLocks noGrp="1" noChangeArrowheads="1"/>
          </p:cNvSpPr>
          <p:nvPr>
            <p:ph type="title"/>
          </p:nvPr>
        </p:nvSpPr>
        <p:spPr/>
        <p:txBody>
          <a:bodyPr/>
          <a:lstStyle/>
          <a:p>
            <a:pPr eaLnBrk="1" hangingPunct="1"/>
            <a:r>
              <a:rPr lang="en-US" dirty="0" smtClean="0"/>
              <a:t>Classroom Breaks</a:t>
            </a:r>
          </a:p>
        </p:txBody>
      </p:sp>
      <p:sp>
        <p:nvSpPr>
          <p:cNvPr id="14342" name="Rectangle 3"/>
          <p:cNvSpPr>
            <a:spLocks noGrp="1" noChangeArrowheads="1"/>
          </p:cNvSpPr>
          <p:nvPr>
            <p:ph type="body" idx="1"/>
          </p:nvPr>
        </p:nvSpPr>
        <p:spPr>
          <a:xfrm>
            <a:off x="609600" y="1828800"/>
            <a:ext cx="8345488" cy="4648200"/>
          </a:xfrm>
        </p:spPr>
        <p:txBody>
          <a:bodyPr/>
          <a:lstStyle/>
          <a:p>
            <a:pPr marL="609600" indent="-609600" eaLnBrk="1" hangingPunct="1">
              <a:lnSpc>
                <a:spcPct val="90000"/>
              </a:lnSpc>
            </a:pPr>
            <a:r>
              <a:rPr lang="en-US" sz="2800" dirty="0" smtClean="0"/>
              <a:t>For three-hour classes:</a:t>
            </a:r>
          </a:p>
          <a:p>
            <a:pPr marL="1009650" lvl="1" indent="-609600" eaLnBrk="1" hangingPunct="1">
              <a:lnSpc>
                <a:spcPct val="90000"/>
              </a:lnSpc>
            </a:pPr>
            <a:r>
              <a:rPr lang="en-US" sz="2400" dirty="0" smtClean="0"/>
              <a:t>A ten-minute break at the end of the first and second hour (teach 50 minutes, 10 minute break), OR a 20 minute break at the midpoint in the class are permissible options.</a:t>
            </a:r>
          </a:p>
          <a:p>
            <a:pPr marL="1009650" lvl="1" indent="-609600" eaLnBrk="1" hangingPunct="1">
              <a:lnSpc>
                <a:spcPct val="90000"/>
              </a:lnSpc>
            </a:pPr>
            <a:r>
              <a:rPr lang="en-US" sz="2400" dirty="0" smtClean="0"/>
              <a:t>There is no break associated with the “third hour” (the class ends).</a:t>
            </a:r>
          </a:p>
          <a:p>
            <a:pPr marL="1009650" lvl="1" indent="-609600" eaLnBrk="1" hangingPunct="1">
              <a:lnSpc>
                <a:spcPct val="90000"/>
              </a:lnSpc>
            </a:pPr>
            <a:r>
              <a:rPr lang="en-US" sz="2400" dirty="0" smtClean="0"/>
              <a:t>You may </a:t>
            </a:r>
            <a:r>
              <a:rPr lang="en-US" sz="2400" u="sng" dirty="0" smtClean="0"/>
              <a:t>NOT</a:t>
            </a:r>
            <a:r>
              <a:rPr lang="en-US" sz="2400" dirty="0" smtClean="0"/>
              <a:t> “save” or “stack” your breaks at the end of the class—if a class is scheduled for 6-8:50PM, you may not teach 6-8:30 and send the students home.</a:t>
            </a:r>
          </a:p>
        </p:txBody>
      </p:sp>
    </p:spTree>
    <p:extLst>
      <p:ext uri="{BB962C8B-B14F-4D97-AF65-F5344CB8AC3E}">
        <p14:creationId xmlns:p14="http://schemas.microsoft.com/office/powerpoint/2010/main" val="34434654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Evening Classes</a:t>
            </a:r>
          </a:p>
        </p:txBody>
      </p:sp>
      <p:sp>
        <p:nvSpPr>
          <p:cNvPr id="13315" name="Rectangle 3"/>
          <p:cNvSpPr>
            <a:spLocks noGrp="1" noChangeArrowheads="1"/>
          </p:cNvSpPr>
          <p:nvPr>
            <p:ph type="body" idx="1"/>
          </p:nvPr>
        </p:nvSpPr>
        <p:spPr>
          <a:xfrm>
            <a:off x="304800" y="2017713"/>
            <a:ext cx="8650288" cy="4114800"/>
          </a:xfrm>
        </p:spPr>
        <p:txBody>
          <a:bodyPr/>
          <a:lstStyle/>
          <a:p>
            <a:pPr>
              <a:lnSpc>
                <a:spcPct val="90000"/>
              </a:lnSpc>
            </a:pPr>
            <a:endParaRPr lang="en-US" sz="2800" dirty="0" smtClean="0"/>
          </a:p>
          <a:p>
            <a:pPr>
              <a:lnSpc>
                <a:spcPct val="90000"/>
              </a:lnSpc>
            </a:pPr>
            <a:r>
              <a:rPr lang="en-US" sz="2800" dirty="0" smtClean="0"/>
              <a:t>Bookstore is open until 7:30 pm.</a:t>
            </a:r>
          </a:p>
          <a:p>
            <a:pPr>
              <a:lnSpc>
                <a:spcPct val="90000"/>
              </a:lnSpc>
            </a:pPr>
            <a:r>
              <a:rPr lang="en-US" sz="2800" dirty="0" smtClean="0"/>
              <a:t>Enrollment Services is open until 6:00 pm.</a:t>
            </a:r>
          </a:p>
          <a:p>
            <a:pPr>
              <a:lnSpc>
                <a:spcPct val="90000"/>
              </a:lnSpc>
            </a:pPr>
            <a:r>
              <a:rPr lang="en-US" sz="2800" dirty="0" smtClean="0"/>
              <a:t>A General Information email is sent out each week informing you of that week’s evening administrator.  </a:t>
            </a:r>
          </a:p>
          <a:p>
            <a:pPr>
              <a:lnSpc>
                <a:spcPct val="90000"/>
              </a:lnSpc>
            </a:pPr>
            <a:r>
              <a:rPr lang="en-US" sz="2800" dirty="0" smtClean="0">
                <a:solidFill>
                  <a:srgbClr val="FF0000"/>
                </a:solidFill>
              </a:rPr>
              <a:t>Campus Police offers escort service to your vehicle and, of course, is available in the event of an emergency, x2289 or 760-891-7273. </a:t>
            </a:r>
          </a:p>
        </p:txBody>
      </p:sp>
      <p:sp>
        <p:nvSpPr>
          <p:cNvPr id="13316" name="Date Placeholder 3"/>
          <p:cNvSpPr>
            <a:spLocks noGrp="1"/>
          </p:cNvSpPr>
          <p:nvPr>
            <p:ph type="dt" sz="quarter" idx="10"/>
          </p:nvPr>
        </p:nvSpPr>
        <p:spPr>
          <a:noFill/>
        </p:spPr>
        <p:txBody>
          <a:bodyPr/>
          <a:lstStyle/>
          <a:p>
            <a:fld id="{41820FD4-A47F-4B10-B9E2-E2B865C92E01}" type="datetime1">
              <a:rPr lang="en-US" smtClean="0"/>
              <a:t>1/6/2016</a:t>
            </a:fld>
            <a:endParaRPr lang="en-US" smtClean="0"/>
          </a:p>
        </p:txBody>
      </p:sp>
      <p:sp>
        <p:nvSpPr>
          <p:cNvPr id="13317" name="Slide Number Placeholder 4"/>
          <p:cNvSpPr>
            <a:spLocks noGrp="1"/>
          </p:cNvSpPr>
          <p:nvPr>
            <p:ph type="sldNum" sz="quarter" idx="12"/>
          </p:nvPr>
        </p:nvSpPr>
        <p:spPr>
          <a:noFill/>
        </p:spPr>
        <p:txBody>
          <a:bodyPr/>
          <a:lstStyle/>
          <a:p>
            <a:fld id="{6E165B5D-BC34-472E-A481-0678A4506C74}" type="slidenum">
              <a:rPr lang="en-US" smtClean="0"/>
              <a:pPr/>
              <a:t>56</a:t>
            </a:fld>
            <a:endParaRPr lang="en-US" smtClean="0"/>
          </a:p>
        </p:txBody>
      </p:sp>
      <p:sp>
        <p:nvSpPr>
          <p:cNvPr id="13318" name="Footer Placeholder 5"/>
          <p:cNvSpPr>
            <a:spLocks noGrp="1"/>
          </p:cNvSpPr>
          <p:nvPr>
            <p:ph type="ftr" sz="quarter" idx="11"/>
          </p:nvPr>
        </p:nvSpPr>
        <p:spPr>
          <a:noFill/>
        </p:spPr>
        <p:txBody>
          <a:bodyPr/>
          <a:lstStyle/>
          <a:p>
            <a:r>
              <a:rPr lang="en-US" dirty="0" smtClean="0"/>
              <a:t>Spring 2016</a:t>
            </a:r>
            <a:endParaRPr lang="en-US" dirty="0"/>
          </a:p>
        </p:txBody>
      </p:sp>
    </p:spTree>
    <p:extLst>
      <p:ext uri="{BB962C8B-B14F-4D97-AF65-F5344CB8AC3E}">
        <p14:creationId xmlns:p14="http://schemas.microsoft.com/office/powerpoint/2010/main" val="3718740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fld id="{3FAEA313-0E63-4463-A520-08A44C1F1B63}" type="datetime1">
              <a:rPr lang="en-US" smtClean="0"/>
              <a:t>1/6/2016</a:t>
            </a:fld>
            <a:endParaRPr lang="en-US" smtClean="0"/>
          </a:p>
        </p:txBody>
      </p:sp>
      <p:sp>
        <p:nvSpPr>
          <p:cNvPr id="21507" name="Footer Placeholder 4"/>
          <p:cNvSpPr>
            <a:spLocks noGrp="1"/>
          </p:cNvSpPr>
          <p:nvPr>
            <p:ph type="ftr" sz="quarter" idx="11"/>
          </p:nvPr>
        </p:nvSpPr>
        <p:spPr>
          <a:noFill/>
        </p:spPr>
        <p:txBody>
          <a:bodyPr/>
          <a:lstStyle/>
          <a:p>
            <a:r>
              <a:rPr lang="en-US" dirty="0" smtClean="0"/>
              <a:t>Spring 2016</a:t>
            </a:r>
            <a:endParaRPr lang="en-US" dirty="0"/>
          </a:p>
        </p:txBody>
      </p:sp>
      <p:sp>
        <p:nvSpPr>
          <p:cNvPr id="21508" name="Slide Number Placeholder 5"/>
          <p:cNvSpPr>
            <a:spLocks noGrp="1"/>
          </p:cNvSpPr>
          <p:nvPr>
            <p:ph type="sldNum" sz="quarter" idx="12"/>
          </p:nvPr>
        </p:nvSpPr>
        <p:spPr>
          <a:noFill/>
        </p:spPr>
        <p:txBody>
          <a:bodyPr/>
          <a:lstStyle/>
          <a:p>
            <a:fld id="{73C22D16-946D-4E91-84E6-824FF1914ED2}" type="slidenum">
              <a:rPr lang="en-US" smtClean="0"/>
              <a:pPr/>
              <a:t>57</a:t>
            </a:fld>
            <a:endParaRPr lang="en-US" dirty="0" smtClean="0"/>
          </a:p>
        </p:txBody>
      </p:sp>
      <p:sp>
        <p:nvSpPr>
          <p:cNvPr id="21509" name="Rectangle 2"/>
          <p:cNvSpPr>
            <a:spLocks noGrp="1" noChangeArrowheads="1"/>
          </p:cNvSpPr>
          <p:nvPr>
            <p:ph type="title"/>
          </p:nvPr>
        </p:nvSpPr>
        <p:spPr/>
        <p:txBody>
          <a:bodyPr/>
          <a:lstStyle/>
          <a:p>
            <a:pPr eaLnBrk="1" hangingPunct="1"/>
            <a:r>
              <a:rPr lang="en-US" dirty="0"/>
              <a:t/>
            </a:r>
            <a:br>
              <a:rPr lang="en-US" dirty="0"/>
            </a:br>
            <a:r>
              <a:rPr lang="en-US" dirty="0" err="1" smtClean="0"/>
              <a:t>ScanTron</a:t>
            </a:r>
            <a:r>
              <a:rPr lang="en-US" dirty="0" smtClean="0"/>
              <a:t> </a:t>
            </a:r>
            <a:r>
              <a:rPr lang="en-US" dirty="0"/>
              <a:t>Machines</a:t>
            </a:r>
            <a:endParaRPr lang="en-US" dirty="0" smtClean="0"/>
          </a:p>
        </p:txBody>
      </p:sp>
      <p:sp>
        <p:nvSpPr>
          <p:cNvPr id="21510" name="Rectangle 3"/>
          <p:cNvSpPr>
            <a:spLocks noGrp="1" noChangeArrowheads="1"/>
          </p:cNvSpPr>
          <p:nvPr>
            <p:ph type="body" idx="1"/>
          </p:nvPr>
        </p:nvSpPr>
        <p:spPr>
          <a:xfrm>
            <a:off x="533400" y="1752600"/>
            <a:ext cx="8305800" cy="4724400"/>
          </a:xfrm>
        </p:spPr>
        <p:txBody>
          <a:bodyPr/>
          <a:lstStyle/>
          <a:p>
            <a:r>
              <a:rPr lang="en-US" sz="1200" u="sng" dirty="0">
                <a:solidFill>
                  <a:srgbClr val="FF0000"/>
                </a:solidFill>
              </a:rPr>
              <a:t>Department                     </a:t>
            </a:r>
            <a:r>
              <a:rPr lang="en-US" sz="1200" u="sng" dirty="0" smtClean="0">
                <a:solidFill>
                  <a:srgbClr val="FF0000"/>
                </a:solidFill>
              </a:rPr>
              <a:t>	Room</a:t>
            </a:r>
            <a:r>
              <a:rPr lang="en-US" sz="1200" u="sng" dirty="0">
                <a:solidFill>
                  <a:srgbClr val="FF0000"/>
                </a:solidFill>
              </a:rPr>
              <a:t>                 	</a:t>
            </a:r>
            <a:r>
              <a:rPr lang="en-US" sz="1200" u="sng" dirty="0" smtClean="0">
                <a:solidFill>
                  <a:srgbClr val="FF0000"/>
                </a:solidFill>
              </a:rPr>
              <a:t>	Open </a:t>
            </a:r>
            <a:r>
              <a:rPr lang="en-US" sz="1200" u="sng" dirty="0">
                <a:solidFill>
                  <a:srgbClr val="FF0000"/>
                </a:solidFill>
              </a:rPr>
              <a:t>until?</a:t>
            </a:r>
            <a:endParaRPr lang="en-US" sz="1200" dirty="0">
              <a:solidFill>
                <a:srgbClr val="FF0000"/>
              </a:solidFill>
            </a:endParaRPr>
          </a:p>
          <a:p>
            <a:endParaRPr lang="en-US" sz="1200" dirty="0" smtClean="0"/>
          </a:p>
          <a:p>
            <a:r>
              <a:rPr lang="en-US" sz="1200" dirty="0" smtClean="0"/>
              <a:t>Humanities Building		Resource Room 2</a:t>
            </a:r>
            <a:r>
              <a:rPr lang="en-US" sz="1200" baseline="30000" dirty="0" smtClean="0"/>
              <a:t>nd</a:t>
            </a:r>
            <a:r>
              <a:rPr lang="en-US" sz="1200" dirty="0" smtClean="0"/>
              <a:t> floor    	8:30 PM</a:t>
            </a:r>
          </a:p>
          <a:p>
            <a:r>
              <a:rPr lang="en-US" sz="1200" dirty="0" smtClean="0"/>
              <a:t>ART </a:t>
            </a:r>
            <a:r>
              <a:rPr lang="en-US" sz="1200" dirty="0"/>
              <a:t>                              	C-13                               </a:t>
            </a:r>
            <a:r>
              <a:rPr lang="en-US" sz="1200" dirty="0" smtClean="0"/>
              <a:t>		10PM</a:t>
            </a:r>
            <a:r>
              <a:rPr lang="en-US" sz="1200" dirty="0"/>
              <a:t>*</a:t>
            </a:r>
          </a:p>
          <a:p>
            <a:r>
              <a:rPr lang="en-US" sz="1200" dirty="0"/>
              <a:t>BEHAVIORAL SCI             </a:t>
            </a:r>
            <a:r>
              <a:rPr lang="en-US" sz="1200" dirty="0" smtClean="0"/>
              <a:t>	MD-260, x2329</a:t>
            </a:r>
            <a:r>
              <a:rPr lang="en-US" sz="1200" dirty="0"/>
              <a:t>              </a:t>
            </a:r>
            <a:r>
              <a:rPr lang="en-US" sz="1200" dirty="0" smtClean="0"/>
              <a:t>		M-</a:t>
            </a:r>
            <a:r>
              <a:rPr lang="en-US" sz="1200" dirty="0" err="1" smtClean="0"/>
              <a:t>Th</a:t>
            </a:r>
            <a:r>
              <a:rPr lang="en-US" sz="1200" dirty="0" smtClean="0"/>
              <a:t> 7 PM</a:t>
            </a:r>
            <a:r>
              <a:rPr lang="en-US" sz="1200" dirty="0"/>
              <a:t>*</a:t>
            </a:r>
          </a:p>
          <a:p>
            <a:r>
              <a:rPr lang="en-US" sz="1200" dirty="0"/>
              <a:t>EARTH SCIENCES	</a:t>
            </a:r>
            <a:r>
              <a:rPr lang="en-US" sz="1200" dirty="0" smtClean="0"/>
              <a:t>	NS-110, x2519</a:t>
            </a:r>
            <a:r>
              <a:rPr lang="en-US" sz="1200" dirty="0"/>
              <a:t>	</a:t>
            </a:r>
            <a:r>
              <a:rPr lang="en-US" sz="1200" dirty="0" smtClean="0"/>
              <a:t>	4PM</a:t>
            </a:r>
            <a:endParaRPr lang="en-US" sz="1200" dirty="0"/>
          </a:p>
          <a:p>
            <a:r>
              <a:rPr lang="en-US" sz="1200" dirty="0"/>
              <a:t>BUSINESS                   </a:t>
            </a:r>
            <a:r>
              <a:rPr lang="en-US" sz="1200" dirty="0" smtClean="0"/>
              <a:t>	MD-342</a:t>
            </a:r>
            <a:r>
              <a:rPr lang="en-US" sz="1200" dirty="0"/>
              <a:t>                           </a:t>
            </a:r>
            <a:r>
              <a:rPr lang="en-US" sz="1200" dirty="0" smtClean="0"/>
              <a:t>		10PM</a:t>
            </a:r>
            <a:r>
              <a:rPr lang="en-US" sz="1200" dirty="0"/>
              <a:t>*</a:t>
            </a:r>
          </a:p>
          <a:p>
            <a:r>
              <a:rPr lang="en-US" sz="1200" dirty="0"/>
              <a:t>FACULTY RESOURCE       	NS-153                       	</a:t>
            </a:r>
            <a:r>
              <a:rPr lang="en-US" sz="1200" dirty="0" smtClean="0"/>
              <a:t>	6pm </a:t>
            </a:r>
            <a:r>
              <a:rPr lang="en-US" sz="1200" dirty="0"/>
              <a:t>M-TH</a:t>
            </a:r>
          </a:p>
          <a:p>
            <a:r>
              <a:rPr lang="en-US" sz="1200" dirty="0"/>
              <a:t>HISTORY                       	</a:t>
            </a:r>
            <a:r>
              <a:rPr lang="en-US" sz="1200" dirty="0" smtClean="0"/>
              <a:t>MD-377, x2412</a:t>
            </a:r>
            <a:r>
              <a:rPr lang="en-US" sz="1200" dirty="0"/>
              <a:t>                 </a:t>
            </a:r>
            <a:r>
              <a:rPr lang="en-US" sz="1200" dirty="0" smtClean="0"/>
              <a:t>	10PM</a:t>
            </a:r>
            <a:r>
              <a:rPr lang="en-US" sz="1200" dirty="0"/>
              <a:t>*</a:t>
            </a:r>
          </a:p>
          <a:p>
            <a:r>
              <a:rPr lang="en-US" sz="1200" dirty="0"/>
              <a:t>LIFE SCIENCES               	NS-210                            </a:t>
            </a:r>
            <a:r>
              <a:rPr lang="en-US" sz="1200" dirty="0" smtClean="0"/>
              <a:t>		10PM</a:t>
            </a:r>
            <a:r>
              <a:rPr lang="en-US" sz="1200" dirty="0"/>
              <a:t>*</a:t>
            </a:r>
          </a:p>
          <a:p>
            <a:r>
              <a:rPr lang="en-US" sz="1200" dirty="0"/>
              <a:t>NURSING                       	</a:t>
            </a:r>
            <a:r>
              <a:rPr lang="en-US" sz="1200" dirty="0" smtClean="0"/>
              <a:t>HS-200, x2580</a:t>
            </a:r>
            <a:r>
              <a:rPr lang="en-US" sz="1200" dirty="0"/>
              <a:t>                 	</a:t>
            </a:r>
            <a:r>
              <a:rPr lang="en-US" sz="1200" dirty="0" smtClean="0"/>
              <a:t>	4pm</a:t>
            </a:r>
            <a:endParaRPr lang="en-US" sz="1200" dirty="0"/>
          </a:p>
          <a:p>
            <a:r>
              <a:rPr lang="en-US" sz="1200" dirty="0" smtClean="0"/>
              <a:t>RADIO/TV </a:t>
            </a:r>
            <a:r>
              <a:rPr lang="en-US" sz="1200" dirty="0"/>
              <a:t>                    	</a:t>
            </a:r>
            <a:r>
              <a:rPr lang="en-US" sz="1200" dirty="0" smtClean="0"/>
              <a:t>Q-3, x2964			10PM*</a:t>
            </a:r>
          </a:p>
          <a:p>
            <a:r>
              <a:rPr lang="en-US" sz="1200" dirty="0" smtClean="0"/>
              <a:t>Escondido Center		Teachers’ Lounge/EC 204		9:30 PM</a:t>
            </a:r>
          </a:p>
          <a:p>
            <a:r>
              <a:rPr lang="en-US" sz="1200" dirty="0" smtClean="0"/>
              <a:t>Camp Pendleton</a:t>
            </a:r>
            <a:r>
              <a:rPr lang="en-US" sz="1200" dirty="0"/>
              <a:t>	</a:t>
            </a:r>
            <a:r>
              <a:rPr lang="en-US" sz="1200" dirty="0" smtClean="0"/>
              <a:t>	Back Room			M-</a:t>
            </a:r>
            <a:r>
              <a:rPr lang="en-US" sz="1200" dirty="0" err="1" smtClean="0"/>
              <a:t>Th</a:t>
            </a:r>
            <a:r>
              <a:rPr lang="en-US" sz="1200" dirty="0" smtClean="0"/>
              <a:t> 8:30 AM – 6 PM</a:t>
            </a:r>
          </a:p>
          <a:p>
            <a:r>
              <a:rPr lang="en-US" sz="1200" dirty="0" smtClean="0"/>
              <a:t>Camp Pendleton		Counseling Dept.		F 8 AM-2 PM</a:t>
            </a:r>
            <a:endParaRPr lang="en-US" sz="1200" dirty="0"/>
          </a:p>
          <a:p>
            <a:pPr marL="0" indent="0">
              <a:buNone/>
            </a:pPr>
            <a:endParaRPr lang="en-US" sz="1200" dirty="0" smtClean="0"/>
          </a:p>
          <a:p>
            <a:pPr marL="0" indent="0">
              <a:buNone/>
            </a:pPr>
            <a:r>
              <a:rPr lang="en-US" sz="1200" dirty="0" smtClean="0"/>
              <a:t>*</a:t>
            </a:r>
            <a:r>
              <a:rPr lang="en-US" sz="1200" dirty="0"/>
              <a:t>10PM = Approximate time room is locked by campus </a:t>
            </a:r>
            <a:r>
              <a:rPr lang="en-US" sz="1200" dirty="0" smtClean="0"/>
              <a:t>police.   </a:t>
            </a:r>
          </a:p>
          <a:p>
            <a:pPr marL="0" indent="0">
              <a:buNone/>
            </a:pPr>
            <a:endParaRPr lang="en-US" sz="1600" dirty="0"/>
          </a:p>
        </p:txBody>
      </p:sp>
    </p:spTree>
    <p:extLst>
      <p:ext uri="{BB962C8B-B14F-4D97-AF65-F5344CB8AC3E}">
        <p14:creationId xmlns:p14="http://schemas.microsoft.com/office/powerpoint/2010/main" val="28694769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Resource Services</a:t>
            </a:r>
            <a:endParaRPr lang="en-US" dirty="0"/>
          </a:p>
        </p:txBody>
      </p:sp>
      <p:sp>
        <p:nvSpPr>
          <p:cNvPr id="3" name="Content Placeholder 2"/>
          <p:cNvSpPr>
            <a:spLocks noGrp="1"/>
          </p:cNvSpPr>
          <p:nvPr>
            <p:ph idx="1"/>
          </p:nvPr>
        </p:nvSpPr>
        <p:spPr/>
        <p:txBody>
          <a:bodyPr/>
          <a:lstStyle/>
          <a:p>
            <a:pPr marL="609600" indent="-609600" eaLnBrk="1" hangingPunct="1">
              <a:lnSpc>
                <a:spcPct val="90000"/>
              </a:lnSpc>
            </a:pPr>
            <a:r>
              <a:rPr lang="en-US" sz="2000" dirty="0" smtClean="0"/>
              <a:t>HRS Office is located in ST-1, ext. 2609</a:t>
            </a:r>
          </a:p>
          <a:p>
            <a:pPr marL="1009650" lvl="1" indent="-609600" eaLnBrk="1" hangingPunct="1">
              <a:lnSpc>
                <a:spcPct val="90000"/>
              </a:lnSpc>
            </a:pPr>
            <a:r>
              <a:rPr lang="en-US" sz="1600" dirty="0" smtClean="0"/>
              <a:t>Mon-Thurs (7:30 am -5:00 pm) Fri (7:30 am – 4:00 pm)</a:t>
            </a:r>
          </a:p>
          <a:p>
            <a:pPr marL="609600" indent="-609600" eaLnBrk="1" hangingPunct="1">
              <a:lnSpc>
                <a:spcPct val="90000"/>
              </a:lnSpc>
            </a:pPr>
            <a:r>
              <a:rPr lang="en-US" sz="2000" dirty="0" smtClean="0"/>
              <a:t>Injured at work?</a:t>
            </a:r>
          </a:p>
          <a:p>
            <a:pPr marL="1009650" lvl="1" indent="-609600" eaLnBrk="1" hangingPunct="1">
              <a:lnSpc>
                <a:spcPct val="90000"/>
              </a:lnSpc>
            </a:pPr>
            <a:r>
              <a:rPr lang="en-US" sz="1600" dirty="0" smtClean="0"/>
              <a:t>If you are injured during work please contact your Dean/Chair/Director </a:t>
            </a:r>
            <a:r>
              <a:rPr lang="en-US" sz="1600" u="sng" dirty="0" smtClean="0"/>
              <a:t>and</a:t>
            </a:r>
            <a:r>
              <a:rPr lang="en-US" sz="1600" dirty="0" smtClean="0"/>
              <a:t> Human Resource Services immediately. If it is after hours, contact Campus Police x2289 or the evening administrator. </a:t>
            </a:r>
          </a:p>
          <a:p>
            <a:pPr marL="609600" indent="-609600" eaLnBrk="1" hangingPunct="1">
              <a:lnSpc>
                <a:spcPct val="90000"/>
              </a:lnSpc>
            </a:pPr>
            <a:r>
              <a:rPr lang="en-US" sz="2000" dirty="0" smtClean="0"/>
              <a:t>Visit </a:t>
            </a:r>
            <a:r>
              <a:rPr lang="en-US" sz="2000" dirty="0"/>
              <a:t>the HR </a:t>
            </a:r>
            <a:r>
              <a:rPr lang="en-US" sz="2000" dirty="0" smtClean="0"/>
              <a:t>Website: </a:t>
            </a:r>
            <a:r>
              <a:rPr lang="en-US" sz="1600" dirty="0" smtClean="0">
                <a:hlinkClick r:id="rId2"/>
              </a:rPr>
              <a:t>http</a:t>
            </a:r>
            <a:r>
              <a:rPr lang="en-US" sz="1600" dirty="0">
                <a:hlinkClick r:id="rId2"/>
              </a:rPr>
              <a:t>://www2.palomar.edu/pages/hr/</a:t>
            </a:r>
            <a:r>
              <a:rPr lang="en-US" sz="1600" dirty="0"/>
              <a:t> </a:t>
            </a:r>
            <a:endParaRPr lang="en-US" sz="1600" dirty="0" smtClean="0"/>
          </a:p>
          <a:p>
            <a:pPr marL="1009650" lvl="1" indent="-609600" eaLnBrk="1" hangingPunct="1">
              <a:lnSpc>
                <a:spcPct val="90000"/>
              </a:lnSpc>
            </a:pPr>
            <a:r>
              <a:rPr lang="en-US" sz="1600" dirty="0"/>
              <a:t>View salary schedules, PFF Contract, </a:t>
            </a:r>
            <a:r>
              <a:rPr lang="en-US" sz="1600" dirty="0" smtClean="0"/>
              <a:t>Benefits, Salary advancement, leave information etc.</a:t>
            </a:r>
          </a:p>
          <a:p>
            <a:pPr marL="609600" indent="-609600" eaLnBrk="1" hangingPunct="1">
              <a:lnSpc>
                <a:spcPct val="90000"/>
              </a:lnSpc>
            </a:pPr>
            <a:r>
              <a:rPr lang="en-US" sz="2000" dirty="0"/>
              <a:t>C</a:t>
            </a:r>
            <a:r>
              <a:rPr lang="en-US" sz="2000" dirty="0" smtClean="0"/>
              <a:t>all </a:t>
            </a:r>
            <a:r>
              <a:rPr lang="en-US" sz="2000" dirty="0"/>
              <a:t>HRS (x 2609)</a:t>
            </a:r>
          </a:p>
          <a:p>
            <a:pPr marL="1009650" lvl="1" indent="-609600" eaLnBrk="1" hangingPunct="1">
              <a:lnSpc>
                <a:spcPct val="90000"/>
              </a:lnSpc>
            </a:pPr>
            <a:r>
              <a:rPr lang="en-US" sz="1600" dirty="0"/>
              <a:t>PT Faculty– Tania Silva </a:t>
            </a:r>
            <a:r>
              <a:rPr lang="en-US" sz="1600" dirty="0">
                <a:hlinkClick r:id="rId3"/>
              </a:rPr>
              <a:t>tsilva@palomar.edu</a:t>
            </a:r>
            <a:r>
              <a:rPr lang="en-US" sz="1600" dirty="0"/>
              <a:t> or x2148</a:t>
            </a:r>
          </a:p>
          <a:p>
            <a:pPr marL="1009650" lvl="1" indent="-609600" eaLnBrk="1" hangingPunct="1">
              <a:lnSpc>
                <a:spcPct val="90000"/>
              </a:lnSpc>
            </a:pPr>
            <a:r>
              <a:rPr lang="en-US" sz="1600" dirty="0"/>
              <a:t>FT Faculty – Christine Winterle </a:t>
            </a:r>
            <a:r>
              <a:rPr lang="en-US" sz="1600" dirty="0">
                <a:hlinkClick r:id="rId4"/>
              </a:rPr>
              <a:t>cwinterle@palomar.edu</a:t>
            </a:r>
            <a:r>
              <a:rPr lang="en-US" sz="1600" dirty="0"/>
              <a:t> or </a:t>
            </a:r>
            <a:r>
              <a:rPr lang="en-US" sz="1600" dirty="0" smtClean="0"/>
              <a:t>x2674</a:t>
            </a:r>
            <a:endParaRPr lang="en-US" sz="2000" dirty="0" smtClean="0"/>
          </a:p>
          <a:p>
            <a:pPr marL="400050" lvl="1" indent="0" eaLnBrk="1" hangingPunct="1">
              <a:lnSpc>
                <a:spcPct val="90000"/>
              </a:lnSpc>
              <a:buNone/>
            </a:pPr>
            <a:endParaRPr lang="en-US" sz="1600" dirty="0" smtClean="0"/>
          </a:p>
          <a:p>
            <a:pPr marL="400050" lvl="1" indent="0" eaLnBrk="1" hangingPunct="1">
              <a:lnSpc>
                <a:spcPct val="90000"/>
              </a:lnSpc>
              <a:buNone/>
            </a:pPr>
            <a:endParaRPr lang="en-US" sz="1600" dirty="0"/>
          </a:p>
          <a:p>
            <a:pPr marL="1009650" lvl="1" indent="-609600" eaLnBrk="1" hangingPunct="1">
              <a:lnSpc>
                <a:spcPct val="90000"/>
              </a:lnSpc>
            </a:pPr>
            <a:endParaRPr lang="en-US" sz="1600" dirty="0" smtClean="0"/>
          </a:p>
        </p:txBody>
      </p:sp>
      <p:sp>
        <p:nvSpPr>
          <p:cNvPr id="4" name="Date Placeholder 3"/>
          <p:cNvSpPr>
            <a:spLocks noGrp="1"/>
          </p:cNvSpPr>
          <p:nvPr>
            <p:ph type="dt" sz="half" idx="10"/>
          </p:nvPr>
        </p:nvSpPr>
        <p:spPr/>
        <p:txBody>
          <a:bodyPr/>
          <a:lstStyle/>
          <a:p>
            <a:pPr>
              <a:defRPr/>
            </a:pPr>
            <a:fld id="{92A24554-D051-4070-BA6B-E66DAB9DE138}" type="datetime1">
              <a:rPr lang="en-US" smtClean="0"/>
              <a:t>1/6/2016</a:t>
            </a:fld>
            <a:endParaRPr lang="en-US"/>
          </a:p>
        </p:txBody>
      </p:sp>
      <p:sp>
        <p:nvSpPr>
          <p:cNvPr id="5" name="Footer Placeholder 4"/>
          <p:cNvSpPr>
            <a:spLocks noGrp="1"/>
          </p:cNvSpPr>
          <p:nvPr>
            <p:ph type="ftr" sz="quarter" idx="11"/>
          </p:nvPr>
        </p:nvSpPr>
        <p:spPr/>
        <p:txBody>
          <a:bodyPr/>
          <a:lstStyle/>
          <a:p>
            <a:pPr>
              <a:defRPr/>
            </a:pPr>
            <a:r>
              <a:rPr lang="en-US" dirty="0" smtClean="0"/>
              <a:t>Fall 2015</a:t>
            </a:r>
            <a:endParaRPr lang="en-US" dirty="0"/>
          </a:p>
        </p:txBody>
      </p:sp>
      <p:sp>
        <p:nvSpPr>
          <p:cNvPr id="6" name="Slide Number Placeholder 5"/>
          <p:cNvSpPr>
            <a:spLocks noGrp="1"/>
          </p:cNvSpPr>
          <p:nvPr>
            <p:ph type="sldNum" sz="quarter" idx="12"/>
          </p:nvPr>
        </p:nvSpPr>
        <p:spPr/>
        <p:txBody>
          <a:bodyPr/>
          <a:lstStyle/>
          <a:p>
            <a:pPr>
              <a:defRPr/>
            </a:pPr>
            <a:fld id="{510DDE08-ED00-4413-AC38-7BE40D77FA92}" type="slidenum">
              <a:rPr lang="en-US" smtClean="0"/>
              <a:pPr>
                <a:defRPr/>
              </a:pPr>
              <a:t>58</a:t>
            </a:fld>
            <a:endParaRPr lang="en-US"/>
          </a:p>
        </p:txBody>
      </p:sp>
    </p:spTree>
    <p:extLst>
      <p:ext uri="{BB962C8B-B14F-4D97-AF65-F5344CB8AC3E}">
        <p14:creationId xmlns:p14="http://schemas.microsoft.com/office/powerpoint/2010/main" val="31473939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p:spPr>
        <p:txBody>
          <a:bodyPr/>
          <a:lstStyle/>
          <a:p>
            <a:fld id="{44C682AE-1093-44E0-A464-21D972D57528}" type="datetime1">
              <a:rPr lang="en-US" smtClean="0"/>
              <a:t>1/6/2016</a:t>
            </a:fld>
            <a:endParaRPr lang="en-US" smtClean="0"/>
          </a:p>
        </p:txBody>
      </p:sp>
      <p:sp>
        <p:nvSpPr>
          <p:cNvPr id="22531" name="Footer Placeholder 2"/>
          <p:cNvSpPr>
            <a:spLocks noGrp="1"/>
          </p:cNvSpPr>
          <p:nvPr>
            <p:ph type="ftr" sz="quarter" idx="11"/>
          </p:nvPr>
        </p:nvSpPr>
        <p:spPr>
          <a:noFill/>
        </p:spPr>
        <p:txBody>
          <a:bodyPr/>
          <a:lstStyle/>
          <a:p>
            <a:r>
              <a:rPr lang="en-US" dirty="0" smtClean="0"/>
              <a:t>Spring 2016</a:t>
            </a:r>
            <a:endParaRPr lang="en-US" dirty="0"/>
          </a:p>
        </p:txBody>
      </p:sp>
      <p:sp>
        <p:nvSpPr>
          <p:cNvPr id="22532" name="Slide Number Placeholder 3"/>
          <p:cNvSpPr>
            <a:spLocks noGrp="1"/>
          </p:cNvSpPr>
          <p:nvPr>
            <p:ph type="sldNum" sz="quarter" idx="12"/>
          </p:nvPr>
        </p:nvSpPr>
        <p:spPr>
          <a:noFill/>
        </p:spPr>
        <p:txBody>
          <a:bodyPr/>
          <a:lstStyle/>
          <a:p>
            <a:fld id="{53883E0B-2598-4618-A05F-2B32C26312F5}" type="slidenum">
              <a:rPr lang="en-US" smtClean="0"/>
              <a:pPr/>
              <a:t>59</a:t>
            </a:fld>
            <a:endParaRPr lang="en-US" smtClean="0"/>
          </a:p>
        </p:txBody>
      </p:sp>
      <p:sp>
        <p:nvSpPr>
          <p:cNvPr id="22533" name="Text Box 2"/>
          <p:cNvSpPr txBox="1">
            <a:spLocks noChangeArrowheads="1"/>
          </p:cNvSpPr>
          <p:nvPr/>
        </p:nvSpPr>
        <p:spPr bwMode="auto">
          <a:xfrm>
            <a:off x="1752600" y="3124200"/>
            <a:ext cx="5943600" cy="2739211"/>
          </a:xfrm>
          <a:prstGeom prst="rect">
            <a:avLst/>
          </a:prstGeom>
          <a:noFill/>
          <a:ln w="9525">
            <a:noFill/>
            <a:miter lim="800000"/>
            <a:headEnd/>
            <a:tailEnd/>
          </a:ln>
        </p:spPr>
        <p:txBody>
          <a:bodyPr>
            <a:spAutoFit/>
          </a:bodyPr>
          <a:lstStyle/>
          <a:p>
            <a:pPr algn="ctr" eaLnBrk="1" hangingPunct="1">
              <a:spcBef>
                <a:spcPct val="50000"/>
              </a:spcBef>
            </a:pPr>
            <a:r>
              <a:rPr lang="en-US" dirty="0">
                <a:latin typeface="Arial" charset="0"/>
              </a:rPr>
              <a:t/>
            </a:r>
            <a:br>
              <a:rPr lang="en-US" dirty="0">
                <a:latin typeface="Arial" charset="0"/>
              </a:rPr>
            </a:br>
            <a:r>
              <a:rPr lang="en-US" sz="2800" b="1" dirty="0">
                <a:solidFill>
                  <a:schemeClr val="tx2"/>
                </a:solidFill>
                <a:latin typeface="Arial" charset="0"/>
              </a:rPr>
              <a:t>QUESTIONS</a:t>
            </a:r>
            <a:r>
              <a:rPr lang="en-US" sz="2800" b="1" dirty="0" smtClean="0">
                <a:solidFill>
                  <a:schemeClr val="tx2"/>
                </a:solidFill>
                <a:latin typeface="Arial" charset="0"/>
              </a:rPr>
              <a:t>?</a:t>
            </a:r>
          </a:p>
          <a:p>
            <a:pPr algn="ctr" eaLnBrk="1" hangingPunct="1">
              <a:spcBef>
                <a:spcPct val="50000"/>
              </a:spcBef>
            </a:pPr>
            <a:r>
              <a:rPr lang="en-US" sz="2800" b="1" dirty="0" smtClean="0">
                <a:solidFill>
                  <a:schemeClr val="tx2"/>
                </a:solidFill>
                <a:latin typeface="Arial" charset="0"/>
              </a:rPr>
              <a:t>Fill out your evaluations!</a:t>
            </a:r>
          </a:p>
          <a:p>
            <a:pPr algn="ctr" eaLnBrk="1" hangingPunct="1">
              <a:spcBef>
                <a:spcPct val="50000"/>
              </a:spcBef>
            </a:pPr>
            <a:r>
              <a:rPr lang="en-US" sz="2800" b="1" dirty="0" smtClean="0">
                <a:solidFill>
                  <a:schemeClr val="tx2"/>
                </a:solidFill>
                <a:latin typeface="Arial" charset="0"/>
              </a:rPr>
              <a:t>Meet your dean?</a:t>
            </a:r>
          </a:p>
          <a:p>
            <a:pPr algn="ctr" eaLnBrk="1" hangingPunct="1">
              <a:spcBef>
                <a:spcPct val="50000"/>
              </a:spcBef>
            </a:pPr>
            <a:r>
              <a:rPr lang="en-US" sz="2800" b="1" dirty="0" smtClean="0">
                <a:solidFill>
                  <a:schemeClr val="tx2"/>
                </a:solidFill>
                <a:latin typeface="Arial" charset="0"/>
              </a:rPr>
              <a:t>Have an amazing semester!</a:t>
            </a:r>
            <a:endParaRPr lang="en-US" sz="2800" b="1" dirty="0">
              <a:solidFill>
                <a:schemeClr val="tx2"/>
              </a:solidFill>
              <a:latin typeface="Arial" charset="0"/>
            </a:endParaRPr>
          </a:p>
        </p:txBody>
      </p:sp>
      <p:sp>
        <p:nvSpPr>
          <p:cNvPr id="22534" name="Text Box 3"/>
          <p:cNvSpPr txBox="1">
            <a:spLocks noChangeArrowheads="1"/>
          </p:cNvSpPr>
          <p:nvPr/>
        </p:nvSpPr>
        <p:spPr bwMode="auto">
          <a:xfrm>
            <a:off x="2057400" y="457200"/>
            <a:ext cx="5486400" cy="641350"/>
          </a:xfrm>
          <a:prstGeom prst="rect">
            <a:avLst/>
          </a:prstGeom>
          <a:noFill/>
          <a:ln w="9525">
            <a:noFill/>
            <a:miter lim="800000"/>
            <a:headEnd/>
            <a:tailEnd/>
          </a:ln>
        </p:spPr>
        <p:txBody>
          <a:bodyPr>
            <a:spAutoFit/>
          </a:bodyPr>
          <a:lstStyle/>
          <a:p>
            <a:pPr algn="ctr">
              <a:spcBef>
                <a:spcPct val="50000"/>
              </a:spcBef>
            </a:pPr>
            <a:r>
              <a:rPr lang="en-US" dirty="0"/>
              <a:t>Palomar College </a:t>
            </a:r>
            <a:r>
              <a:rPr lang="en-US" dirty="0" smtClean="0"/>
              <a:t>Nuts and Bolts Session</a:t>
            </a:r>
            <a:r>
              <a:rPr lang="en-US" dirty="0"/>
              <a:t/>
            </a:r>
            <a:br>
              <a:rPr lang="en-US" dirty="0"/>
            </a:br>
            <a:endParaRPr lang="en-US" dirty="0"/>
          </a:p>
        </p:txBody>
      </p:sp>
      <p:pic>
        <p:nvPicPr>
          <p:cNvPr id="22535" name="Picture 4"/>
          <p:cNvPicPr>
            <a:picLocks noChangeAspect="1" noChangeArrowheads="1"/>
          </p:cNvPicPr>
          <p:nvPr/>
        </p:nvPicPr>
        <p:blipFill>
          <a:blip r:embed="rId3" cstate="print"/>
          <a:srcRect/>
          <a:stretch>
            <a:fillRect/>
          </a:stretch>
        </p:blipFill>
        <p:spPr bwMode="auto">
          <a:xfrm>
            <a:off x="3124200" y="914400"/>
            <a:ext cx="2962275" cy="1647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p>
            <a:r>
              <a:rPr lang="en-US" dirty="0" smtClean="0"/>
              <a:t>Spring 2016</a:t>
            </a:r>
            <a:endParaRPr lang="en-US" dirty="0"/>
          </a:p>
        </p:txBody>
      </p:sp>
      <p:sp>
        <p:nvSpPr>
          <p:cNvPr id="5124" name="Slide Number Placeholder 5"/>
          <p:cNvSpPr>
            <a:spLocks noGrp="1"/>
          </p:cNvSpPr>
          <p:nvPr>
            <p:ph type="sldNum" sz="quarter" idx="12"/>
          </p:nvPr>
        </p:nvSpPr>
        <p:spPr>
          <a:noFill/>
        </p:spPr>
        <p:txBody>
          <a:bodyPr/>
          <a:lstStyle/>
          <a:p>
            <a:fld id="{2C95EA5B-4328-4D4C-A10C-A3E891457381}" type="slidenum">
              <a:rPr lang="en-US" smtClean="0"/>
              <a:pPr/>
              <a:t>6</a:t>
            </a:fld>
            <a:endParaRPr lang="en-US" dirty="0" smtClean="0"/>
          </a:p>
        </p:txBody>
      </p:sp>
      <p:sp>
        <p:nvSpPr>
          <p:cNvPr id="5125" name="Rectangle 2"/>
          <p:cNvSpPr>
            <a:spLocks noGrp="1" noChangeArrowheads="1"/>
          </p:cNvSpPr>
          <p:nvPr>
            <p:ph type="title"/>
          </p:nvPr>
        </p:nvSpPr>
        <p:spPr/>
        <p:txBody>
          <a:bodyPr/>
          <a:lstStyle/>
          <a:p>
            <a:pPr eaLnBrk="1" hangingPunct="1"/>
            <a:r>
              <a:rPr lang="en-US" dirty="0" smtClean="0">
                <a:cs typeface="Arial" panose="020B0604020202020204" pitchFamily="34" charset="0"/>
              </a:rPr>
              <a:t>Content</a:t>
            </a:r>
          </a:p>
        </p:txBody>
      </p:sp>
      <p:sp>
        <p:nvSpPr>
          <p:cNvPr id="5126" name="Rectangle 3"/>
          <p:cNvSpPr>
            <a:spLocks noGrp="1" noChangeArrowheads="1"/>
          </p:cNvSpPr>
          <p:nvPr>
            <p:ph type="body" idx="1"/>
          </p:nvPr>
        </p:nvSpPr>
        <p:spPr>
          <a:xfrm>
            <a:off x="304800" y="2017713"/>
            <a:ext cx="8650288" cy="4114800"/>
          </a:xfrm>
        </p:spPr>
        <p:txBody>
          <a:bodyPr/>
          <a:lstStyle/>
          <a:p>
            <a:pPr marL="571500" indent="-571500">
              <a:buFont typeface="Arial" pitchFamily="34" charset="0"/>
              <a:buChar char="•"/>
            </a:pPr>
            <a:r>
              <a:rPr lang="en-US" sz="4000" dirty="0">
                <a:latin typeface="+mj-lt"/>
                <a:cs typeface="Arial" panose="020B0604020202020204" pitchFamily="34" charset="0"/>
              </a:rPr>
              <a:t>Getting Ready</a:t>
            </a:r>
          </a:p>
          <a:p>
            <a:pPr marL="571500" indent="-571500">
              <a:buFont typeface="Arial" pitchFamily="34" charset="0"/>
              <a:buChar char="•"/>
            </a:pPr>
            <a:r>
              <a:rPr lang="en-US" sz="4000" dirty="0">
                <a:latin typeface="+mj-lt"/>
                <a:cs typeface="Arial" panose="020B0604020202020204" pitchFamily="34" charset="0"/>
              </a:rPr>
              <a:t>The First </a:t>
            </a:r>
            <a:r>
              <a:rPr lang="en-US" sz="4000" dirty="0" smtClean="0">
                <a:latin typeface="+mj-lt"/>
                <a:cs typeface="Arial" panose="020B0604020202020204" pitchFamily="34" charset="0"/>
              </a:rPr>
              <a:t>Day </a:t>
            </a:r>
            <a:r>
              <a:rPr lang="en-US" sz="4000" dirty="0">
                <a:latin typeface="+mj-lt"/>
                <a:cs typeface="Arial" panose="020B0604020202020204" pitchFamily="34" charset="0"/>
              </a:rPr>
              <a:t>of </a:t>
            </a:r>
            <a:r>
              <a:rPr lang="en-US" sz="4000" dirty="0" smtClean="0">
                <a:latin typeface="+mj-lt"/>
                <a:cs typeface="Arial" panose="020B0604020202020204" pitchFamily="34" charset="0"/>
              </a:rPr>
              <a:t>Class</a:t>
            </a:r>
          </a:p>
          <a:p>
            <a:pPr marL="571500" indent="-571500">
              <a:buFont typeface="Arial" pitchFamily="34" charset="0"/>
              <a:buChar char="•"/>
            </a:pPr>
            <a:r>
              <a:rPr lang="en-US" sz="4000" dirty="0" smtClean="0">
                <a:latin typeface="+mj-lt"/>
                <a:cs typeface="Arial" panose="020B0604020202020204" pitchFamily="34" charset="0"/>
              </a:rPr>
              <a:t>Student Discipline</a:t>
            </a:r>
            <a:endParaRPr lang="en-US" sz="4000" dirty="0">
              <a:latin typeface="+mj-lt"/>
              <a:cs typeface="Arial" panose="020B0604020202020204" pitchFamily="34" charset="0"/>
            </a:endParaRPr>
          </a:p>
          <a:p>
            <a:pPr marL="571500" indent="-571500">
              <a:buFont typeface="Arial" pitchFamily="34" charset="0"/>
              <a:buChar char="•"/>
            </a:pPr>
            <a:r>
              <a:rPr lang="en-US" sz="4000" dirty="0">
                <a:latin typeface="+mj-lt"/>
                <a:cs typeface="Arial" panose="020B0604020202020204" pitchFamily="34" charset="0"/>
              </a:rPr>
              <a:t>Other </a:t>
            </a:r>
            <a:r>
              <a:rPr lang="en-US" sz="4000" dirty="0" smtClean="0">
                <a:latin typeface="+mj-lt"/>
                <a:cs typeface="Arial" panose="020B0604020202020204" pitchFamily="34" charset="0"/>
              </a:rPr>
              <a:t>Incredibly Valuable Information (</a:t>
            </a:r>
            <a:r>
              <a:rPr lang="en-US" sz="4000" dirty="0" smtClean="0">
                <a:latin typeface="+mj-lt"/>
                <a:cs typeface="Arial" panose="020B0604020202020204" pitchFamily="34" charset="0"/>
                <a:sym typeface="Wingdings" panose="05000000000000000000" pitchFamily="2" charset="2"/>
              </a:rPr>
              <a:t>)</a:t>
            </a:r>
            <a:endParaRPr lang="en-US" sz="4000" dirty="0" smtClean="0">
              <a:latin typeface="+mj-lt"/>
              <a:cs typeface="Arial" panose="020B0604020202020204" pitchFamily="34" charset="0"/>
            </a:endParaRPr>
          </a:p>
        </p:txBody>
      </p:sp>
    </p:spTree>
    <p:extLst>
      <p:ext uri="{BB962C8B-B14F-4D97-AF65-F5344CB8AC3E}">
        <p14:creationId xmlns:p14="http://schemas.microsoft.com/office/powerpoint/2010/main" val="14341429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p:cNvSpPr>
            <a:spLocks noGrp="1"/>
          </p:cNvSpPr>
          <p:nvPr>
            <p:ph type="dt" sz="quarter" idx="10"/>
          </p:nvPr>
        </p:nvSpPr>
        <p:spPr>
          <a:noFill/>
        </p:spPr>
        <p:txBody>
          <a:bodyPr/>
          <a:lstStyle/>
          <a:p>
            <a:fld id="{F144A180-07AB-42ED-9C6B-12583DB5640B}" type="datetime1">
              <a:rPr lang="en-US" smtClean="0"/>
              <a:t>1/6/2016</a:t>
            </a:fld>
            <a:endParaRPr lang="en-US" smtClean="0"/>
          </a:p>
        </p:txBody>
      </p:sp>
      <p:sp>
        <p:nvSpPr>
          <p:cNvPr id="24579" name="Footer Placeholder 2"/>
          <p:cNvSpPr>
            <a:spLocks noGrp="1"/>
          </p:cNvSpPr>
          <p:nvPr>
            <p:ph type="ftr" sz="quarter" idx="11"/>
          </p:nvPr>
        </p:nvSpPr>
        <p:spPr>
          <a:noFill/>
        </p:spPr>
        <p:txBody>
          <a:bodyPr/>
          <a:lstStyle/>
          <a:p>
            <a:r>
              <a:rPr lang="en-US" dirty="0" smtClean="0"/>
              <a:t>Spring 2016</a:t>
            </a:r>
            <a:endParaRPr lang="en-US" dirty="0"/>
          </a:p>
        </p:txBody>
      </p:sp>
      <p:sp>
        <p:nvSpPr>
          <p:cNvPr id="24580" name="Slide Number Placeholder 3"/>
          <p:cNvSpPr>
            <a:spLocks noGrp="1"/>
          </p:cNvSpPr>
          <p:nvPr>
            <p:ph type="sldNum" sz="quarter" idx="12"/>
          </p:nvPr>
        </p:nvSpPr>
        <p:spPr>
          <a:noFill/>
        </p:spPr>
        <p:txBody>
          <a:bodyPr/>
          <a:lstStyle/>
          <a:p>
            <a:fld id="{1E56A33C-C163-4E8A-8821-18723522CF58}" type="slidenum">
              <a:rPr lang="en-US" smtClean="0"/>
              <a:pPr/>
              <a:t>60</a:t>
            </a:fld>
            <a:endParaRPr lang="en-US" smtClean="0"/>
          </a:p>
        </p:txBody>
      </p:sp>
      <p:sp>
        <p:nvSpPr>
          <p:cNvPr id="24581" name="Text Box 2"/>
          <p:cNvSpPr txBox="1">
            <a:spLocks noChangeArrowheads="1"/>
          </p:cNvSpPr>
          <p:nvPr/>
        </p:nvSpPr>
        <p:spPr bwMode="auto">
          <a:xfrm>
            <a:off x="1743974" y="2536166"/>
            <a:ext cx="5943600" cy="3323987"/>
          </a:xfrm>
          <a:prstGeom prst="rect">
            <a:avLst/>
          </a:prstGeom>
          <a:noFill/>
          <a:ln w="9525">
            <a:noFill/>
            <a:miter lim="800000"/>
            <a:headEnd/>
            <a:tailEnd/>
          </a:ln>
        </p:spPr>
        <p:txBody>
          <a:bodyPr>
            <a:spAutoFit/>
          </a:bodyPr>
          <a:lstStyle/>
          <a:p>
            <a:pPr algn="ctr" eaLnBrk="1" hangingPunct="1">
              <a:spcBef>
                <a:spcPct val="50000"/>
              </a:spcBef>
            </a:pPr>
            <a:r>
              <a:rPr lang="en-US" dirty="0">
                <a:latin typeface="Arial" charset="0"/>
              </a:rPr>
              <a:t/>
            </a:r>
            <a:br>
              <a:rPr lang="en-US" dirty="0">
                <a:latin typeface="Arial" charset="0"/>
              </a:rPr>
            </a:br>
            <a:r>
              <a:rPr lang="en-US" sz="4800" b="1" dirty="0">
                <a:solidFill>
                  <a:srgbClr val="333399"/>
                </a:solidFill>
                <a:latin typeface="Arial" charset="0"/>
              </a:rPr>
              <a:t>Thank You</a:t>
            </a:r>
          </a:p>
          <a:p>
            <a:pPr algn="ctr" eaLnBrk="1" hangingPunct="1">
              <a:spcBef>
                <a:spcPct val="50000"/>
              </a:spcBef>
            </a:pPr>
            <a:r>
              <a:rPr lang="en-US" sz="4800" b="1" dirty="0" smtClean="0">
                <a:solidFill>
                  <a:srgbClr val="333399"/>
                </a:solidFill>
                <a:latin typeface="Arial" charset="0"/>
              </a:rPr>
              <a:t>For Attending!</a:t>
            </a:r>
          </a:p>
          <a:p>
            <a:pPr algn="ctr" eaLnBrk="1" hangingPunct="1">
              <a:spcBef>
                <a:spcPct val="50000"/>
              </a:spcBef>
            </a:pPr>
            <a:r>
              <a:rPr lang="en-US" sz="4800" dirty="0"/>
              <a:t>PD Code </a:t>
            </a:r>
            <a:r>
              <a:rPr lang="en-US" sz="4800" dirty="0" smtClean="0"/>
              <a:t>#32</a:t>
            </a:r>
            <a:endParaRPr lang="en-US" sz="4800" b="1" dirty="0">
              <a:solidFill>
                <a:srgbClr val="333399"/>
              </a:solidFill>
              <a:latin typeface="Arial" charset="0"/>
            </a:endParaRPr>
          </a:p>
        </p:txBody>
      </p:sp>
      <p:sp>
        <p:nvSpPr>
          <p:cNvPr id="24582" name="Text Box 3"/>
          <p:cNvSpPr txBox="1">
            <a:spLocks noChangeArrowheads="1"/>
          </p:cNvSpPr>
          <p:nvPr/>
        </p:nvSpPr>
        <p:spPr bwMode="auto">
          <a:xfrm>
            <a:off x="2133600" y="457200"/>
            <a:ext cx="5410200" cy="641350"/>
          </a:xfrm>
          <a:prstGeom prst="rect">
            <a:avLst/>
          </a:prstGeom>
          <a:noFill/>
          <a:ln w="9525">
            <a:noFill/>
            <a:miter lim="800000"/>
            <a:headEnd/>
            <a:tailEnd/>
          </a:ln>
        </p:spPr>
        <p:txBody>
          <a:bodyPr>
            <a:spAutoFit/>
          </a:bodyPr>
          <a:lstStyle/>
          <a:p>
            <a:pPr algn="ctr">
              <a:spcBef>
                <a:spcPct val="50000"/>
              </a:spcBef>
            </a:pPr>
            <a:r>
              <a:rPr lang="en-US" dirty="0"/>
              <a:t>Palomar College </a:t>
            </a:r>
            <a:r>
              <a:rPr lang="en-US" dirty="0" smtClean="0"/>
              <a:t>Nuts and Bolts Session</a:t>
            </a:r>
            <a:r>
              <a:rPr lang="en-US" dirty="0"/>
              <a:t/>
            </a:r>
            <a:br>
              <a:rPr lang="en-US" dirty="0"/>
            </a:br>
            <a:endParaRPr lang="en-US" dirty="0"/>
          </a:p>
        </p:txBody>
      </p:sp>
      <p:pic>
        <p:nvPicPr>
          <p:cNvPr id="24583" name="Picture 4"/>
          <p:cNvPicPr>
            <a:picLocks noChangeAspect="1" noChangeArrowheads="1"/>
          </p:cNvPicPr>
          <p:nvPr/>
        </p:nvPicPr>
        <p:blipFill>
          <a:blip r:embed="rId3" cstate="print"/>
          <a:srcRect/>
          <a:stretch>
            <a:fillRect/>
          </a:stretch>
        </p:blipFill>
        <p:spPr bwMode="auto">
          <a:xfrm>
            <a:off x="3124200" y="914400"/>
            <a:ext cx="2962275" cy="1647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fld id="{8D50FD70-2156-467A-A712-F111101B2307}" type="datetime1">
              <a:rPr lang="en-US" smtClean="0"/>
              <a:t>1/6/2016</a:t>
            </a:fld>
            <a:endParaRPr lang="en-US" smtClean="0"/>
          </a:p>
        </p:txBody>
      </p:sp>
      <p:sp>
        <p:nvSpPr>
          <p:cNvPr id="21507" name="Footer Placeholder 4"/>
          <p:cNvSpPr>
            <a:spLocks noGrp="1"/>
          </p:cNvSpPr>
          <p:nvPr>
            <p:ph type="ftr" sz="quarter" idx="11"/>
          </p:nvPr>
        </p:nvSpPr>
        <p:spPr>
          <a:noFill/>
        </p:spPr>
        <p:txBody>
          <a:bodyPr/>
          <a:lstStyle/>
          <a:p>
            <a:r>
              <a:rPr lang="en-US" dirty="0" smtClean="0"/>
              <a:t>Spring 2016</a:t>
            </a:r>
            <a:endParaRPr lang="en-US" dirty="0"/>
          </a:p>
        </p:txBody>
      </p:sp>
      <p:sp>
        <p:nvSpPr>
          <p:cNvPr id="21508" name="Slide Number Placeholder 5"/>
          <p:cNvSpPr>
            <a:spLocks noGrp="1"/>
          </p:cNvSpPr>
          <p:nvPr>
            <p:ph type="sldNum" sz="quarter" idx="12"/>
          </p:nvPr>
        </p:nvSpPr>
        <p:spPr>
          <a:noFill/>
        </p:spPr>
        <p:txBody>
          <a:bodyPr/>
          <a:lstStyle/>
          <a:p>
            <a:fld id="{73C22D16-946D-4E91-84E6-824FF1914ED2}" type="slidenum">
              <a:rPr lang="en-US" smtClean="0"/>
              <a:pPr/>
              <a:t>7</a:t>
            </a:fld>
            <a:endParaRPr lang="en-US" smtClean="0"/>
          </a:p>
        </p:txBody>
      </p:sp>
      <p:sp>
        <p:nvSpPr>
          <p:cNvPr id="21509" name="Rectangle 2"/>
          <p:cNvSpPr>
            <a:spLocks noGrp="1" noChangeArrowheads="1"/>
          </p:cNvSpPr>
          <p:nvPr>
            <p:ph type="title"/>
          </p:nvPr>
        </p:nvSpPr>
        <p:spPr>
          <a:xfrm>
            <a:off x="762000" y="1981200"/>
            <a:ext cx="7793037" cy="1462087"/>
          </a:xfrm>
        </p:spPr>
        <p:txBody>
          <a:bodyPr/>
          <a:lstStyle/>
          <a:p>
            <a:pPr algn="ctr" eaLnBrk="1" hangingPunct="1"/>
            <a:r>
              <a:rPr lang="en-US" sz="6000" dirty="0" smtClean="0"/>
              <a:t>Getting Ready</a:t>
            </a:r>
          </a:p>
        </p:txBody>
      </p:sp>
    </p:spTree>
    <p:extLst>
      <p:ext uri="{BB962C8B-B14F-4D97-AF65-F5344CB8AC3E}">
        <p14:creationId xmlns:p14="http://schemas.microsoft.com/office/powerpoint/2010/main" val="3756761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fld id="{F10CEF88-2A90-4EFC-8519-70E05CC0B48D}" type="datetime1">
              <a:rPr lang="en-US" smtClean="0"/>
              <a:t>1/6/2016</a:t>
            </a:fld>
            <a:endParaRPr lang="en-US" smtClean="0"/>
          </a:p>
        </p:txBody>
      </p:sp>
      <p:sp>
        <p:nvSpPr>
          <p:cNvPr id="19459" name="Footer Placeholder 4"/>
          <p:cNvSpPr>
            <a:spLocks noGrp="1"/>
          </p:cNvSpPr>
          <p:nvPr>
            <p:ph type="ftr" sz="quarter" idx="11"/>
          </p:nvPr>
        </p:nvSpPr>
        <p:spPr>
          <a:noFill/>
        </p:spPr>
        <p:txBody>
          <a:bodyPr/>
          <a:lstStyle/>
          <a:p>
            <a:r>
              <a:rPr lang="en-US" dirty="0" smtClean="0"/>
              <a:t>Spring 2016</a:t>
            </a:r>
            <a:endParaRPr lang="en-US" dirty="0"/>
          </a:p>
        </p:txBody>
      </p:sp>
      <p:sp>
        <p:nvSpPr>
          <p:cNvPr id="19460" name="Slide Number Placeholder 5"/>
          <p:cNvSpPr>
            <a:spLocks noGrp="1"/>
          </p:cNvSpPr>
          <p:nvPr>
            <p:ph type="sldNum" sz="quarter" idx="12"/>
          </p:nvPr>
        </p:nvSpPr>
        <p:spPr>
          <a:noFill/>
        </p:spPr>
        <p:txBody>
          <a:bodyPr/>
          <a:lstStyle/>
          <a:p>
            <a:fld id="{8C5836AA-C267-42D7-9527-E477C6EB86DF}" type="slidenum">
              <a:rPr lang="en-US" smtClean="0"/>
              <a:pPr/>
              <a:t>8</a:t>
            </a:fld>
            <a:endParaRPr lang="en-US" smtClean="0"/>
          </a:p>
        </p:txBody>
      </p:sp>
      <p:sp>
        <p:nvSpPr>
          <p:cNvPr id="19461" name="Rectangle 2"/>
          <p:cNvSpPr>
            <a:spLocks noGrp="1" noChangeArrowheads="1"/>
          </p:cNvSpPr>
          <p:nvPr>
            <p:ph type="title"/>
          </p:nvPr>
        </p:nvSpPr>
        <p:spPr/>
        <p:txBody>
          <a:bodyPr/>
          <a:lstStyle/>
          <a:p>
            <a:pPr eaLnBrk="1" hangingPunct="1"/>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Where Are You Going?</a:t>
            </a:r>
            <a:endParaRPr lang="en-US" sz="3600" dirty="0" smtClean="0"/>
          </a:p>
        </p:txBody>
      </p:sp>
      <p:sp>
        <p:nvSpPr>
          <p:cNvPr id="19462" name="Rectangle 3"/>
          <p:cNvSpPr>
            <a:spLocks noGrp="1" noChangeArrowheads="1"/>
          </p:cNvSpPr>
          <p:nvPr>
            <p:ph type="body" idx="1"/>
          </p:nvPr>
        </p:nvSpPr>
        <p:spPr>
          <a:xfrm>
            <a:off x="533400" y="1828800"/>
            <a:ext cx="7467600" cy="4572000"/>
          </a:xfrm>
        </p:spPr>
        <p:txBody>
          <a:bodyPr/>
          <a:lstStyle/>
          <a:p>
            <a:pPr eaLnBrk="1" hangingPunct="1">
              <a:lnSpc>
                <a:spcPct val="80000"/>
              </a:lnSpc>
            </a:pPr>
            <a:endParaRPr lang="en-US" sz="2400" dirty="0"/>
          </a:p>
          <a:p>
            <a:pPr eaLnBrk="1" hangingPunct="1">
              <a:lnSpc>
                <a:spcPct val="80000"/>
              </a:lnSpc>
            </a:pPr>
            <a:r>
              <a:rPr lang="en-US" sz="2000" dirty="0" smtClean="0"/>
              <a:t>Palomar </a:t>
            </a:r>
            <a:r>
              <a:rPr lang="en-US" sz="2000" dirty="0"/>
              <a:t>College San Marcos Campus</a:t>
            </a:r>
          </a:p>
          <a:p>
            <a:pPr eaLnBrk="1" hangingPunct="1">
              <a:lnSpc>
                <a:spcPct val="80000"/>
              </a:lnSpc>
            </a:pPr>
            <a:r>
              <a:rPr lang="en-US" sz="2000" dirty="0"/>
              <a:t>Other Palomar College locations</a:t>
            </a:r>
            <a:br>
              <a:rPr lang="en-US" sz="2000" dirty="0"/>
            </a:br>
            <a:r>
              <a:rPr lang="en-US" sz="2000" dirty="0"/>
              <a:t>	PC Escondido </a:t>
            </a:r>
            <a:r>
              <a:rPr lang="en-US" sz="2000" dirty="0" smtClean="0"/>
              <a:t>Center, </a:t>
            </a:r>
            <a:r>
              <a:rPr lang="en-US" sz="2000" dirty="0"/>
              <a:t>x8134</a:t>
            </a:r>
            <a:br>
              <a:rPr lang="en-US" sz="2000" dirty="0"/>
            </a:br>
            <a:r>
              <a:rPr lang="en-US" sz="2000" dirty="0"/>
              <a:t>	PC at Fallbrook High </a:t>
            </a:r>
            <a:r>
              <a:rPr lang="en-US" sz="2000" dirty="0" smtClean="0"/>
              <a:t>School, </a:t>
            </a:r>
            <a:r>
              <a:rPr lang="en-US" sz="2000" dirty="0"/>
              <a:t>(760) 723-1058</a:t>
            </a:r>
          </a:p>
          <a:p>
            <a:pPr marL="0" indent="0" eaLnBrk="1" hangingPunct="1">
              <a:lnSpc>
                <a:spcPct val="80000"/>
              </a:lnSpc>
              <a:buNone/>
            </a:pPr>
            <a:r>
              <a:rPr lang="en-US" sz="2000" dirty="0"/>
              <a:t>	PC at Mt. Carmel High </a:t>
            </a:r>
            <a:r>
              <a:rPr lang="en-US" sz="2000" dirty="0" smtClean="0"/>
              <a:t>School, </a:t>
            </a:r>
            <a:r>
              <a:rPr lang="en-US" sz="2000" dirty="0"/>
              <a:t>x3890</a:t>
            </a:r>
            <a:br>
              <a:rPr lang="en-US" sz="2000" dirty="0"/>
            </a:br>
            <a:r>
              <a:rPr lang="en-US" sz="2000" dirty="0"/>
              <a:t>	PC at Camp </a:t>
            </a:r>
            <a:r>
              <a:rPr lang="en-US" sz="2000" dirty="0" smtClean="0"/>
              <a:t>Pendleton, </a:t>
            </a:r>
            <a:r>
              <a:rPr lang="en-US" sz="2000" dirty="0"/>
              <a:t>x2259</a:t>
            </a:r>
            <a:br>
              <a:rPr lang="en-US" sz="2000" dirty="0"/>
            </a:br>
            <a:r>
              <a:rPr lang="en-US" sz="2000" dirty="0"/>
              <a:t>	PC at Pauma Indian </a:t>
            </a:r>
            <a:r>
              <a:rPr lang="en-US" sz="2000" dirty="0" smtClean="0"/>
              <a:t>Reservation, (</a:t>
            </a:r>
            <a:r>
              <a:rPr lang="en-US" sz="2000" dirty="0"/>
              <a:t>760) 742-1121</a:t>
            </a:r>
          </a:p>
          <a:p>
            <a:pPr eaLnBrk="1" hangingPunct="1">
              <a:lnSpc>
                <a:spcPct val="80000"/>
              </a:lnSpc>
            </a:pPr>
            <a:r>
              <a:rPr lang="en-US" sz="2000" dirty="0"/>
              <a:t>Center/Sites Staff</a:t>
            </a:r>
          </a:p>
          <a:p>
            <a:pPr lvl="1" eaLnBrk="1" hangingPunct="1">
              <a:lnSpc>
                <a:spcPct val="80000"/>
              </a:lnSpc>
            </a:pPr>
            <a:r>
              <a:rPr lang="en-US" sz="2000" dirty="0"/>
              <a:t>Get to know </a:t>
            </a:r>
            <a:r>
              <a:rPr lang="en-US" sz="2000" dirty="0" smtClean="0"/>
              <a:t>them, and be good to them. They will be the ones to rely on when you’re in a bind.</a:t>
            </a:r>
            <a:endParaRPr lang="en-US" sz="2000" dirty="0"/>
          </a:p>
          <a:p>
            <a:pPr eaLnBrk="1" hangingPunct="1">
              <a:lnSpc>
                <a:spcPct val="80000"/>
              </a:lnSpc>
            </a:pPr>
            <a:r>
              <a:rPr lang="en-US" sz="2000" dirty="0"/>
              <a:t>Services at Palomar College Center/Sites</a:t>
            </a:r>
          </a:p>
          <a:p>
            <a:pPr lvl="1" eaLnBrk="1" hangingPunct="1">
              <a:lnSpc>
                <a:spcPct val="80000"/>
              </a:lnSpc>
            </a:pPr>
            <a:r>
              <a:rPr lang="en-US" sz="2000" dirty="0"/>
              <a:t>Call to find out what services are </a:t>
            </a:r>
            <a:r>
              <a:rPr lang="en-US" sz="2000" dirty="0" smtClean="0"/>
              <a:t>available.</a:t>
            </a:r>
          </a:p>
          <a:p>
            <a:pPr eaLnBrk="1" hangingPunct="1">
              <a:lnSpc>
                <a:spcPct val="80000"/>
              </a:lnSpc>
            </a:pPr>
            <a:r>
              <a:rPr lang="en-US" sz="2000" dirty="0"/>
              <a:t>Visit the classroom before class — Get key if needed, use computer and AV Equipment.</a:t>
            </a:r>
          </a:p>
          <a:p>
            <a:pPr lvl="1" eaLnBrk="1" hangingPunct="1">
              <a:lnSpc>
                <a:spcPct val="80000"/>
              </a:lnSpc>
            </a:pPr>
            <a:endParaRPr lang="en-US" sz="2000" dirty="0"/>
          </a:p>
        </p:txBody>
      </p:sp>
    </p:spTree>
    <p:extLst>
      <p:ext uri="{BB962C8B-B14F-4D97-AF65-F5344CB8AC3E}">
        <p14:creationId xmlns:p14="http://schemas.microsoft.com/office/powerpoint/2010/main" val="3413381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fld id="{C3696CD1-C8B9-46AA-9A18-A3EBDFD6ECA2}" type="datetime1">
              <a:rPr lang="en-US" smtClean="0"/>
              <a:t>1/6/2016</a:t>
            </a:fld>
            <a:endParaRPr lang="en-US" smtClean="0"/>
          </a:p>
        </p:txBody>
      </p:sp>
      <p:sp>
        <p:nvSpPr>
          <p:cNvPr id="8195" name="Footer Placeholder 4"/>
          <p:cNvSpPr>
            <a:spLocks noGrp="1"/>
          </p:cNvSpPr>
          <p:nvPr>
            <p:ph type="ftr" sz="quarter" idx="11"/>
          </p:nvPr>
        </p:nvSpPr>
        <p:spPr>
          <a:noFill/>
        </p:spPr>
        <p:txBody>
          <a:bodyPr/>
          <a:lstStyle/>
          <a:p>
            <a:r>
              <a:rPr lang="en-US" dirty="0"/>
              <a:t>Spring 2016</a:t>
            </a:r>
          </a:p>
        </p:txBody>
      </p:sp>
      <p:sp>
        <p:nvSpPr>
          <p:cNvPr id="8196" name="Slide Number Placeholder 5"/>
          <p:cNvSpPr>
            <a:spLocks noGrp="1"/>
          </p:cNvSpPr>
          <p:nvPr>
            <p:ph type="sldNum" sz="quarter" idx="12"/>
          </p:nvPr>
        </p:nvSpPr>
        <p:spPr>
          <a:noFill/>
        </p:spPr>
        <p:txBody>
          <a:bodyPr/>
          <a:lstStyle/>
          <a:p>
            <a:fld id="{E856E7EB-B2B6-4816-A758-5113F6757C8D}" type="slidenum">
              <a:rPr lang="en-US" smtClean="0"/>
              <a:pPr/>
              <a:t>9</a:t>
            </a:fld>
            <a:endParaRPr lang="en-US" smtClean="0"/>
          </a:p>
        </p:txBody>
      </p:sp>
      <p:sp>
        <p:nvSpPr>
          <p:cNvPr id="8197" name="Rectangle 2"/>
          <p:cNvSpPr>
            <a:spLocks noGrp="1" noChangeArrowheads="1"/>
          </p:cNvSpPr>
          <p:nvPr>
            <p:ph type="title"/>
          </p:nvPr>
        </p:nvSpPr>
        <p:spPr>
          <a:xfrm>
            <a:off x="914400" y="214313"/>
            <a:ext cx="8029575" cy="1462087"/>
          </a:xfrm>
        </p:spPr>
        <p:txBody>
          <a:bodyPr/>
          <a:lstStyle/>
          <a:p>
            <a:pPr eaLnBrk="1" hangingPunct="1"/>
            <a:r>
              <a:rPr lang="en-US" dirty="0" smtClean="0"/>
              <a:t>Who to Contact For Help and Information</a:t>
            </a:r>
          </a:p>
        </p:txBody>
      </p:sp>
      <p:sp>
        <p:nvSpPr>
          <p:cNvPr id="8198" name="Rectangle 3"/>
          <p:cNvSpPr>
            <a:spLocks noGrp="1" noChangeArrowheads="1"/>
          </p:cNvSpPr>
          <p:nvPr>
            <p:ph type="body" idx="1"/>
          </p:nvPr>
        </p:nvSpPr>
        <p:spPr>
          <a:xfrm>
            <a:off x="1143000" y="1981200"/>
            <a:ext cx="7772400" cy="4572000"/>
          </a:xfrm>
        </p:spPr>
        <p:txBody>
          <a:bodyPr/>
          <a:lstStyle/>
          <a:p>
            <a:pPr eaLnBrk="1" hangingPunct="1">
              <a:lnSpc>
                <a:spcPct val="90000"/>
              </a:lnSpc>
            </a:pPr>
            <a:r>
              <a:rPr lang="en-US" sz="1800" dirty="0" smtClean="0"/>
              <a:t>Academic </a:t>
            </a:r>
            <a:r>
              <a:rPr lang="en-US" sz="1800" dirty="0"/>
              <a:t>Department Assistant (ADA)</a:t>
            </a:r>
          </a:p>
          <a:p>
            <a:pPr eaLnBrk="1" hangingPunct="1">
              <a:lnSpc>
                <a:spcPct val="90000"/>
              </a:lnSpc>
            </a:pPr>
            <a:r>
              <a:rPr lang="en-US" sz="1800" dirty="0" smtClean="0"/>
              <a:t>Department Chair/Director</a:t>
            </a:r>
          </a:p>
          <a:p>
            <a:pPr eaLnBrk="1" hangingPunct="1">
              <a:lnSpc>
                <a:spcPct val="90000"/>
              </a:lnSpc>
            </a:pPr>
            <a:r>
              <a:rPr lang="en-US" sz="1800" dirty="0" smtClean="0"/>
              <a:t>Dean</a:t>
            </a:r>
          </a:p>
          <a:p>
            <a:pPr eaLnBrk="1" hangingPunct="1">
              <a:lnSpc>
                <a:spcPct val="90000"/>
              </a:lnSpc>
            </a:pPr>
            <a:r>
              <a:rPr lang="en-US" sz="1800" dirty="0" smtClean="0"/>
              <a:t>Instructional Services Office, x2246</a:t>
            </a:r>
          </a:p>
          <a:p>
            <a:pPr eaLnBrk="1" hangingPunct="1">
              <a:lnSpc>
                <a:spcPct val="90000"/>
              </a:lnSpc>
            </a:pPr>
            <a:r>
              <a:rPr lang="en-US" sz="1800" dirty="0" smtClean="0"/>
              <a:t>Office of Student Affairs, x2594</a:t>
            </a:r>
          </a:p>
          <a:p>
            <a:pPr eaLnBrk="1" hangingPunct="1">
              <a:lnSpc>
                <a:spcPct val="90000"/>
              </a:lnSpc>
            </a:pPr>
            <a:r>
              <a:rPr lang="en-US" sz="1800" dirty="0" smtClean="0"/>
              <a:t>Human Resource Services, x2609</a:t>
            </a:r>
          </a:p>
          <a:p>
            <a:pPr eaLnBrk="1" hangingPunct="1">
              <a:lnSpc>
                <a:spcPct val="90000"/>
              </a:lnSpc>
            </a:pPr>
            <a:r>
              <a:rPr lang="en-US" sz="1800" dirty="0" smtClean="0"/>
              <a:t>Center Staff</a:t>
            </a:r>
          </a:p>
          <a:p>
            <a:pPr eaLnBrk="1" hangingPunct="1">
              <a:lnSpc>
                <a:spcPct val="90000"/>
              </a:lnSpc>
            </a:pPr>
            <a:r>
              <a:rPr lang="en-US" sz="1800" dirty="0" smtClean="0"/>
              <a:t>Evening Administration (until 7:30PM) – Will vary, so check General Information email (This means that you need to be using your Palomar email.)</a:t>
            </a:r>
          </a:p>
          <a:p>
            <a:pPr eaLnBrk="1" hangingPunct="1">
              <a:lnSpc>
                <a:spcPct val="90000"/>
              </a:lnSpc>
            </a:pPr>
            <a:r>
              <a:rPr lang="en-US" sz="1800" dirty="0"/>
              <a:t>Sherry Titus, Director of Student </a:t>
            </a:r>
            <a:r>
              <a:rPr lang="en-US" sz="1800" dirty="0" smtClean="0"/>
              <a:t>Affairs, x2594</a:t>
            </a:r>
          </a:p>
          <a:p>
            <a:pPr eaLnBrk="1" hangingPunct="1">
              <a:lnSpc>
                <a:spcPct val="90000"/>
              </a:lnSpc>
            </a:pPr>
            <a:r>
              <a:rPr lang="en-US" sz="1800" dirty="0" smtClean="0"/>
              <a:t>Campus Police, x2289 OR 760-891-7273 (put this in your cell phone)</a:t>
            </a:r>
          </a:p>
          <a:p>
            <a:pPr eaLnBrk="1" hangingPunct="1">
              <a:lnSpc>
                <a:spcPct val="90000"/>
              </a:lnSpc>
            </a:pPr>
            <a:r>
              <a:rPr lang="en-US" sz="1800" dirty="0" smtClean="0"/>
              <a:t>All </a:t>
            </a:r>
            <a:r>
              <a:rPr lang="en-US" sz="1800" dirty="0" err="1" smtClean="0"/>
              <a:t>HelpDesk</a:t>
            </a:r>
            <a:r>
              <a:rPr lang="en-US" sz="1800" dirty="0" smtClean="0"/>
              <a:t>/Information Services, x2140</a:t>
            </a:r>
            <a:endParaRPr lang="en-US" sz="1800" dirty="0"/>
          </a:p>
        </p:txBody>
      </p:sp>
    </p:spTree>
    <p:extLst>
      <p:ext uri="{BB962C8B-B14F-4D97-AF65-F5344CB8AC3E}">
        <p14:creationId xmlns:p14="http://schemas.microsoft.com/office/powerpoint/2010/main" val="1192047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6635</TotalTime>
  <Words>3611</Words>
  <Application>Microsoft Office PowerPoint</Application>
  <PresentationFormat>On-screen Show (4:3)</PresentationFormat>
  <Paragraphs>585</Paragraphs>
  <Slides>60</Slides>
  <Notes>4</Notes>
  <HiddenSlides>0</HiddenSlides>
  <MMClips>0</MMClips>
  <ScaleCrop>false</ScaleCrop>
  <HeadingPairs>
    <vt:vector size="4" baseType="variant">
      <vt:variant>
        <vt:lpstr>Theme</vt:lpstr>
      </vt:variant>
      <vt:variant>
        <vt:i4>3</vt:i4>
      </vt:variant>
      <vt:variant>
        <vt:lpstr>Slide Titles</vt:lpstr>
      </vt:variant>
      <vt:variant>
        <vt:i4>60</vt:i4>
      </vt:variant>
    </vt:vector>
  </HeadingPairs>
  <TitlesOfParts>
    <vt:vector size="63" baseType="lpstr">
      <vt:lpstr>Blends</vt:lpstr>
      <vt:lpstr>1_Custom Design</vt:lpstr>
      <vt:lpstr>Custom Design</vt:lpstr>
      <vt:lpstr>PowerPoint Presentation</vt:lpstr>
      <vt:lpstr>PowerPoint Presentation</vt:lpstr>
      <vt:lpstr>PowerPoint Presentation</vt:lpstr>
      <vt:lpstr>PowerPoint Presentation</vt:lpstr>
      <vt:lpstr>Presenters</vt:lpstr>
      <vt:lpstr>Content</vt:lpstr>
      <vt:lpstr>Getting Ready</vt:lpstr>
      <vt:lpstr>             Where Are You Going?</vt:lpstr>
      <vt:lpstr>Who to Contact For Help and Information</vt:lpstr>
      <vt:lpstr>Minimum/Maximum Class Size</vt:lpstr>
      <vt:lpstr>Odds and Ends</vt:lpstr>
      <vt:lpstr>  Instructional Help/Support</vt:lpstr>
      <vt:lpstr>Part-time Faculty Work Room and PD Offices NS-153</vt:lpstr>
      <vt:lpstr> Preparing Your Syllabus</vt:lpstr>
      <vt:lpstr>Preparing Your Syllabus </vt:lpstr>
      <vt:lpstr>Important Dates – Spring 2016</vt:lpstr>
      <vt:lpstr> Course Information</vt:lpstr>
      <vt:lpstr>Part-time Office Hours</vt:lpstr>
      <vt:lpstr>Preparing Your Syllabus (cont’d)</vt:lpstr>
      <vt:lpstr>SLOs (Student Learning Outcomes)</vt:lpstr>
      <vt:lpstr>Preparing Your Syllabus (cont’d)</vt:lpstr>
      <vt:lpstr> Disability Resource Center</vt:lpstr>
      <vt:lpstr>Questions on Syllabi Prep?</vt:lpstr>
      <vt:lpstr>Student Support Services</vt:lpstr>
      <vt:lpstr>Student Support Services</vt:lpstr>
      <vt:lpstr> eServices, email, and PD</vt:lpstr>
      <vt:lpstr>Set Browser on Compatibility View</vt:lpstr>
      <vt:lpstr> Eservices Instructions</vt:lpstr>
      <vt:lpstr>PowerPoint Presentation</vt:lpstr>
      <vt:lpstr>Class Rosters</vt:lpstr>
      <vt:lpstr>Class Rosters</vt:lpstr>
      <vt:lpstr>PowerPoint Presentation</vt:lpstr>
      <vt:lpstr> Census Roster (February 1*)</vt:lpstr>
      <vt:lpstr> Census Certification Page</vt:lpstr>
      <vt:lpstr> Census Certification Page</vt:lpstr>
      <vt:lpstr>Drop Roster</vt:lpstr>
      <vt:lpstr>Repeatability and Drop Dates</vt:lpstr>
      <vt:lpstr>Students Receiving Federal Financial Aid</vt:lpstr>
      <vt:lpstr>PowerPoint Presentation</vt:lpstr>
      <vt:lpstr>Grades</vt:lpstr>
      <vt:lpstr>PowerPoint Presentation</vt:lpstr>
      <vt:lpstr>Questions about Rosters/Eservices?</vt:lpstr>
      <vt:lpstr>The First Day of Class</vt:lpstr>
      <vt:lpstr>The First Day of Class</vt:lpstr>
      <vt:lpstr>The First Day of Class</vt:lpstr>
      <vt:lpstr>Overlapping Classes and Auditing</vt:lpstr>
      <vt:lpstr>Student Discipline</vt:lpstr>
      <vt:lpstr>Student Discipline</vt:lpstr>
      <vt:lpstr>PowerPoint Presentation</vt:lpstr>
      <vt:lpstr>PowerPoint Presentation</vt:lpstr>
      <vt:lpstr>Questions about Your First Day or Student Discipline?</vt:lpstr>
      <vt:lpstr>Other Valuable Information</vt:lpstr>
      <vt:lpstr>Reporting Your Absences</vt:lpstr>
      <vt:lpstr>Reporting Your Absences</vt:lpstr>
      <vt:lpstr>Classroom Breaks</vt:lpstr>
      <vt:lpstr>Evening Classes</vt:lpstr>
      <vt:lpstr> ScanTron Machines</vt:lpstr>
      <vt:lpstr>Human Resource Services</vt:lpstr>
      <vt:lpstr>PowerPoint Presentation</vt:lpstr>
      <vt:lpstr>PowerPoint Presentation</vt:lpstr>
    </vt:vector>
  </TitlesOfParts>
  <Company>Palomar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Information Services</dc:creator>
  <cp:lastModifiedBy>Administrator</cp:lastModifiedBy>
  <cp:revision>816</cp:revision>
  <cp:lastPrinted>2015-07-22T00:38:14Z</cp:lastPrinted>
  <dcterms:created xsi:type="dcterms:W3CDTF">2003-01-16T16:24:35Z</dcterms:created>
  <dcterms:modified xsi:type="dcterms:W3CDTF">2016-01-07T00:58:49Z</dcterms:modified>
</cp:coreProperties>
</file>