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0" r:id="rId2"/>
    <p:sldId id="272" r:id="rId3"/>
    <p:sldId id="294" r:id="rId4"/>
    <p:sldId id="256" r:id="rId5"/>
    <p:sldId id="296" r:id="rId6"/>
    <p:sldId id="278" r:id="rId7"/>
    <p:sldId id="281" r:id="rId8"/>
    <p:sldId id="273" r:id="rId9"/>
    <p:sldId id="282" r:id="rId10"/>
    <p:sldId id="283" r:id="rId11"/>
    <p:sldId id="298" r:id="rId12"/>
    <p:sldId id="276" r:id="rId13"/>
    <p:sldId id="290" r:id="rId14"/>
    <p:sldId id="295" r:id="rId15"/>
    <p:sldId id="297" r:id="rId16"/>
    <p:sldId id="299" r:id="rId17"/>
    <p:sldId id="300" r:id="rId18"/>
    <p:sldId id="301" r:id="rId19"/>
    <p:sldId id="302" r:id="rId20"/>
    <p:sldId id="303" r:id="rId21"/>
    <p:sldId id="306" r:id="rId22"/>
    <p:sldId id="307" r:id="rId23"/>
    <p:sldId id="304" r:id="rId24"/>
    <p:sldId id="305" r:id="rId25"/>
    <p:sldId id="308" r:id="rId26"/>
    <p:sldId id="311" r:id="rId27"/>
    <p:sldId id="316" r:id="rId28"/>
    <p:sldId id="312" r:id="rId29"/>
    <p:sldId id="315" r:id="rId30"/>
    <p:sldId id="289" r:id="rId31"/>
    <p:sldId id="291" r:id="rId32"/>
    <p:sldId id="292" r:id="rId33"/>
    <p:sldId id="313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0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007F3-606B-473F-A31D-783D5510522B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36F84-90BD-44A3-BB7E-A03269D6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DE408-7DC8-4046-ACE9-57B513A55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8CF0A4-9EB4-4DDE-AB22-7656B3971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CC889C-1A4D-49A9-9D35-57C9FB07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8BDDA6-E613-4DFC-BB8E-AA1E12CC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ED64AF-5B50-4F80-87C7-49BE6763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30C7C-3045-4C48-A76F-F2392BFD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72CE49-9D36-4A6C-BBA6-7058F91AF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C70EB-8C74-42FD-953B-F9070283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816CD4-76FE-42D5-8D06-47F19B44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89F5E-B823-4D90-8650-B4EE02E2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7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7A6833-F550-4362-98C7-FD31A2685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770A6D-7EC6-4D50-8838-5B259F506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45A45C-AA51-451C-974D-27B13406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40AD15-7412-4E8E-B3AB-C8A99716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7C9966-698F-494C-8C92-ADD1C169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0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83ED41-DF01-474C-B1E7-5D50DAF5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CEB56F-BD77-4947-A73F-17D3C2829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93AFCE-00DE-4ADE-A936-B3537099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29814D-B155-4CF4-87FE-78BFF41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4B1352-A96F-460B-8A11-689B456A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6619FA-3FC2-45DB-8C6D-8EEA5522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3A1E99-2A1F-42BA-AC3A-2040040D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5A1117-DA02-4519-A223-3C56C2CB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E54049-0780-4FEF-A842-87A7A3BB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92C19-8BC9-42E3-8EB9-20686350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B11CCE-223B-4059-B656-0C70ABA7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BC280D-DB80-4686-998B-AEF1C4F2C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4A77A5-45A6-44DD-AB80-40C873955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532FFC-42A4-4549-AB8E-123B7FD7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1D7FA4-1378-4C36-9E6C-6C731604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A910E5-1156-4729-806C-BF83B6D2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51EEB-4791-4A23-939C-0554B85D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9CE878-A067-4210-BBD3-108C003F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7C9F92-D2F1-46C5-83DD-1C4C789E4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70D077-7170-4796-B158-2B0DA4EED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7518605-B828-4BBE-A6EC-2B51A0E25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0ED3AA-C3B7-48AB-A53E-FEF88B3B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0F6564-56A1-4FBF-8E58-0E3FD9F1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D827A5-24BB-4484-9F1C-5D7AD0EE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2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940C6-95EE-4499-9B59-FF2B75D7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8F6692-D04B-44AB-B68A-27181A75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A97AE4-8270-4B8E-B4F8-30B689EE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B4AACC-A51E-49EC-B8D5-5AC91F6C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8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2C5EA4-0FB9-44AD-8972-A37A4040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C90C1C-C723-40AC-B8D3-E045D8D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61582A-82AD-4DA1-8DA3-E330FBCC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03156-8B84-40F4-B2A0-AE0DE7CB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CF3B3B-C976-405B-9D5B-EEB372AFD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343C42-3011-46F8-A23F-433374D8F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9D9791-AF20-4CC4-A5EA-3E0BA36D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1CE4BE-06B2-4CE9-856E-35BC053C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EC0C0B-D0D9-482E-AD5F-F84C713F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8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A680D1-18BF-4586-B00D-7B7EB9E2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73ED15-A172-42C6-A049-726668B29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F85DA3-7671-41CF-BAE5-296CE2242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FDF899-00BA-479E-8FA9-5D677148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B8643E-FE4B-45A0-841F-A15FA64A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997960-883A-4EB9-AFAE-5F72DFF8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5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5D7E95-420A-4FAE-A681-881DF349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C67E14-A16D-4988-8D4C-8299379A1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A2267-80D1-4C8C-9256-CF0D87801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AB1E-A9BC-49E7-B9B8-F6EBEA385BE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F7A6B5-8EA0-4A5D-812D-D4DD6814C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C5EC24-4A0A-415B-BD65-CF649E390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public.tableau.com/profile/min.huang#!/vizhome/SanDiegoandImperialpathwayflowchart/CTEFlowChart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-1" y="1034471"/>
            <a:ext cx="11397673" cy="2780145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1178C0-1EFF-4A2B-A7EE-4175CEBC58AE}"/>
              </a:ext>
            </a:extLst>
          </p:cNvPr>
          <p:cNvSpPr/>
          <p:nvPr/>
        </p:nvSpPr>
        <p:spPr>
          <a:xfrm>
            <a:off x="287364" y="1034471"/>
            <a:ext cx="7361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San Diego Imperial Pathways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AF1418-9CEB-48A7-BDC5-F12EF1581C4C}"/>
              </a:ext>
            </a:extLst>
          </p:cNvPr>
          <p:cNvSpPr txBox="1"/>
          <p:nvPr/>
        </p:nvSpPr>
        <p:spPr>
          <a:xfrm>
            <a:off x="287365" y="4070365"/>
            <a:ext cx="24661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Randy Tillery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rtiller@wested.org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67F989-8009-4870-B75D-2669239F1B69}"/>
              </a:ext>
            </a:extLst>
          </p:cNvPr>
          <p:cNvSpPr txBox="1"/>
          <p:nvPr/>
        </p:nvSpPr>
        <p:spPr>
          <a:xfrm>
            <a:off x="287364" y="5095337"/>
            <a:ext cx="24661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Allie Bollella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abollel@wested.org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A28B1B-6CC9-4B39-B4A1-2CABCAF95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7" y="253256"/>
            <a:ext cx="2392547" cy="525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F6D65B-198F-4028-8164-798637CE02A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2775" r="9219" b="16880"/>
          <a:stretch/>
        </p:blipFill>
        <p:spPr bwMode="auto">
          <a:xfrm>
            <a:off x="3623108" y="2270847"/>
            <a:ext cx="6555363" cy="3599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CCB791-5F22-4FD9-BD9B-042C5C49691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r="9219" b="89543"/>
          <a:stretch/>
        </p:blipFill>
        <p:spPr bwMode="auto">
          <a:xfrm>
            <a:off x="3623108" y="5828316"/>
            <a:ext cx="6555363" cy="535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9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Data Fields – </a:t>
            </a:r>
            <a:r>
              <a:rPr lang="en-US" sz="4000" dirty="0" err="1"/>
              <a:t>CalPADs</a:t>
            </a:r>
            <a:r>
              <a:rPr lang="en-US" sz="4000" dirty="0"/>
              <a:t>/TOPS Crosswalk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E285E2-C5E4-408C-AF5F-0DDBD98B8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58"/>
          <a:stretch/>
        </p:blipFill>
        <p:spPr>
          <a:xfrm>
            <a:off x="843760" y="1197902"/>
            <a:ext cx="5252240" cy="5389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A3F353-EA9F-4D74-97A4-8F2D4FD442DC}"/>
              </a:ext>
            </a:extLst>
          </p:cNvPr>
          <p:cNvSpPr txBox="1"/>
          <p:nvPr/>
        </p:nvSpPr>
        <p:spPr>
          <a:xfrm>
            <a:off x="6713267" y="1197902"/>
            <a:ext cx="47835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Maps every 3 digit K12 pathway code to corresponding 4 digit TOP Codes</a:t>
            </a:r>
          </a:p>
        </p:txBody>
      </p:sp>
    </p:spTree>
    <p:extLst>
      <p:ext uri="{BB962C8B-B14F-4D97-AF65-F5344CB8AC3E}">
        <p14:creationId xmlns:p14="http://schemas.microsoft.com/office/powerpoint/2010/main" val="32716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Data Caveats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C2C80D-5A1E-4008-ABC2-FB185E835888}"/>
              </a:ext>
            </a:extLst>
          </p:cNvPr>
          <p:cNvSpPr txBox="1"/>
          <p:nvPr/>
        </p:nvSpPr>
        <p:spPr>
          <a:xfrm>
            <a:off x="1069109" y="1500976"/>
            <a:ext cx="1005378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K12 Sectors and pathways map to many CC programs and awards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Many of the same CC programs map to multiple K12 sectors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Same many to many relationships exist related to occupations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Best use of data is for identification of broader patterns which can inform pathway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63702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 Data Caveats: One to Many Relationships – K12 to CC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61BF53D-5F21-48EF-8CA3-533AEB405264}"/>
              </a:ext>
            </a:extLst>
          </p:cNvPr>
          <p:cNvSpPr/>
          <p:nvPr/>
        </p:nvSpPr>
        <p:spPr>
          <a:xfrm>
            <a:off x="5786010" y="1695984"/>
            <a:ext cx="4553507" cy="42506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FF41238-6233-40AC-8F95-4F110F5E9D49}"/>
              </a:ext>
            </a:extLst>
          </p:cNvPr>
          <p:cNvSpPr/>
          <p:nvPr/>
        </p:nvSpPr>
        <p:spPr>
          <a:xfrm>
            <a:off x="1468292" y="3357215"/>
            <a:ext cx="1246909" cy="11730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C25E72-D5A4-45E2-9FB7-EA28AB52AC78}"/>
              </a:ext>
            </a:extLst>
          </p:cNvPr>
          <p:cNvSpPr txBox="1"/>
          <p:nvPr/>
        </p:nvSpPr>
        <p:spPr>
          <a:xfrm>
            <a:off x="723246" y="3132702"/>
            <a:ext cx="31245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(11 course sections; )</a:t>
            </a:r>
          </a:p>
          <a:p>
            <a:r>
              <a:rPr lang="en-US" b="1" dirty="0"/>
              <a:t>Advanced Accounting</a:t>
            </a:r>
          </a:p>
          <a:p>
            <a:r>
              <a:rPr lang="en-US" b="1" dirty="0"/>
              <a:t>Business</a:t>
            </a:r>
          </a:p>
          <a:p>
            <a:r>
              <a:rPr lang="en-US" b="1" dirty="0"/>
              <a:t>Business &amp; Financial Markets</a:t>
            </a:r>
          </a:p>
          <a:p>
            <a:r>
              <a:rPr lang="en-US" b="1" dirty="0"/>
              <a:t>Business Management</a:t>
            </a:r>
          </a:p>
          <a:p>
            <a:r>
              <a:rPr lang="en-US" b="1" dirty="0"/>
              <a:t>Business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97F3BC-2A9D-467D-BA4E-0A33C291030E}"/>
              </a:ext>
            </a:extLst>
          </p:cNvPr>
          <p:cNvSpPr txBox="1"/>
          <p:nvPr/>
        </p:nvSpPr>
        <p:spPr>
          <a:xfrm>
            <a:off x="5068060" y="1787555"/>
            <a:ext cx="6491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Associates Degrees</a:t>
            </a:r>
          </a:p>
          <a:p>
            <a:r>
              <a:rPr lang="en-US" b="1" dirty="0"/>
              <a:t>Accounting, Business Administration (ADT), Business Management, Computer Business Technology, Entrepreneurship, Financial Services, Legal Admin Assistant, Marketing, Real Estate, Retail Management, Small Business Accounting, Small Business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598697-3305-452C-BF64-C027A2D19D55}"/>
              </a:ext>
            </a:extLst>
          </p:cNvPr>
          <p:cNvSpPr txBox="1"/>
          <p:nvPr/>
        </p:nvSpPr>
        <p:spPr>
          <a:xfrm>
            <a:off x="5068060" y="3431103"/>
            <a:ext cx="64917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Certificates</a:t>
            </a:r>
          </a:p>
          <a:p>
            <a:r>
              <a:rPr lang="en-US" b="1" dirty="0"/>
              <a:t>Accounting, Accountancy, Accountancy for Enrolled Agents, Business Administration, Business Management, Entrepreneurship, Financial Services, Legal Administrative Assistant, Marketing, Real Estate Broker, Retail Management, Small Business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9E4F2C-4B62-43CE-A9ED-A13A944B5C06}"/>
              </a:ext>
            </a:extLst>
          </p:cNvPr>
          <p:cNvSpPr txBox="1"/>
          <p:nvPr/>
        </p:nvSpPr>
        <p:spPr>
          <a:xfrm>
            <a:off x="5068060" y="5361432"/>
            <a:ext cx="6491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Noncredit Certificates</a:t>
            </a:r>
          </a:p>
          <a:p>
            <a:r>
              <a:rPr lang="en-US" b="1" dirty="0"/>
              <a:t>Account Clerk, Accounting, Business Management, Project Management, Small Business Growth, Small Business Planning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6E943D0-7D8B-449E-9CB2-B6E4127CF3D7}"/>
              </a:ext>
            </a:extLst>
          </p:cNvPr>
          <p:cNvCxnSpPr/>
          <p:nvPr/>
        </p:nvCxnSpPr>
        <p:spPr>
          <a:xfrm>
            <a:off x="4382084" y="1462749"/>
            <a:ext cx="0" cy="506345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1A82D67-3570-43EA-BDC5-31E24AFF1F94}"/>
              </a:ext>
            </a:extLst>
          </p:cNvPr>
          <p:cNvSpPr/>
          <p:nvPr/>
        </p:nvSpPr>
        <p:spPr>
          <a:xfrm>
            <a:off x="6541284" y="1449001"/>
            <a:ext cx="2946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(30 awards; 914 course sections)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D99831E-242F-414A-95B5-6F838C7B4A5B}"/>
              </a:ext>
            </a:extLst>
          </p:cNvPr>
          <p:cNvSpPr/>
          <p:nvPr/>
        </p:nvSpPr>
        <p:spPr>
          <a:xfrm>
            <a:off x="650436" y="2783293"/>
            <a:ext cx="3123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K12 Business Pathways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26C6140-28D0-490E-95DC-108899C0F316}"/>
              </a:ext>
            </a:extLst>
          </p:cNvPr>
          <p:cNvSpPr/>
          <p:nvPr/>
        </p:nvSpPr>
        <p:spPr>
          <a:xfrm>
            <a:off x="5477339" y="1130084"/>
            <a:ext cx="5074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Community College Awards (1 district)</a:t>
            </a:r>
          </a:p>
        </p:txBody>
      </p:sp>
    </p:spTree>
    <p:extLst>
      <p:ext uri="{BB962C8B-B14F-4D97-AF65-F5344CB8AC3E}">
        <p14:creationId xmlns:p14="http://schemas.microsoft.com/office/powerpoint/2010/main" val="41310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One to Many Relationships – K12 to CC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1D3184-A735-4BC4-92E1-BD8C1845F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"/>
          <a:stretch/>
        </p:blipFill>
        <p:spPr>
          <a:xfrm>
            <a:off x="1529719" y="1812122"/>
            <a:ext cx="9132561" cy="41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Many K12 Sectors align to Same College Pathways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B44069-B371-4C90-AFB8-4B72D4A4D6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63" y="1226588"/>
            <a:ext cx="6539346" cy="4869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0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Analysis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2EF2AF-3925-4185-A242-B5AB34098E6F}"/>
              </a:ext>
            </a:extLst>
          </p:cNvPr>
          <p:cNvSpPr txBox="1"/>
          <p:nvPr/>
        </p:nvSpPr>
        <p:spPr>
          <a:xfrm>
            <a:off x="9801755" y="6354618"/>
            <a:ext cx="1725850" cy="31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Source: CalPASS Plus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25A2B2-8D34-4ECD-BC6E-597EF0A8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71336"/>
            <a:ext cx="10058400" cy="46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Regional Mapping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2EF2AF-3925-4185-A242-B5AB34098E6F}"/>
              </a:ext>
            </a:extLst>
          </p:cNvPr>
          <p:cNvSpPr txBox="1"/>
          <p:nvPr/>
        </p:nvSpPr>
        <p:spPr>
          <a:xfrm>
            <a:off x="9801755" y="6354618"/>
            <a:ext cx="1725850" cy="31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Source: CalPASS Plus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A63861-7DC3-43E8-B572-E7C8BF0A7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r="9219"/>
          <a:stretch/>
        </p:blipFill>
        <p:spPr bwMode="auto">
          <a:xfrm>
            <a:off x="2324100" y="855259"/>
            <a:ext cx="7543800" cy="6002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79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Regional Mapping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2EF2AF-3925-4185-A242-B5AB34098E6F}"/>
              </a:ext>
            </a:extLst>
          </p:cNvPr>
          <p:cNvSpPr txBox="1"/>
          <p:nvPr/>
        </p:nvSpPr>
        <p:spPr>
          <a:xfrm>
            <a:off x="9801755" y="6354618"/>
            <a:ext cx="1725850" cy="31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Source: CalPASS Plus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8FDA61-C389-4CFF-8A9B-9A27FF356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955204"/>
            <a:ext cx="7543800" cy="56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DBA0F6-36AC-4BCE-B385-19763EDCC7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955204"/>
            <a:ext cx="7543799" cy="5632957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Regional Mapping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2EF2AF-3925-4185-A242-B5AB34098E6F}"/>
              </a:ext>
            </a:extLst>
          </p:cNvPr>
          <p:cNvSpPr txBox="1"/>
          <p:nvPr/>
        </p:nvSpPr>
        <p:spPr>
          <a:xfrm>
            <a:off x="9801755" y="6354618"/>
            <a:ext cx="1725850" cy="31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Source: CalPASS Plus</a:t>
            </a:r>
          </a:p>
        </p:txBody>
      </p:sp>
    </p:spTree>
    <p:extLst>
      <p:ext uri="{BB962C8B-B14F-4D97-AF65-F5344CB8AC3E}">
        <p14:creationId xmlns:p14="http://schemas.microsoft.com/office/powerpoint/2010/main" val="40148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Sector Comparisons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25A2B2-8D34-4ECD-BC6E-597EF0A8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71336"/>
            <a:ext cx="10058400" cy="46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San Diego Imperial Pathways Project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434116-C027-4DDA-B074-7457C85F56F2}"/>
              </a:ext>
            </a:extLst>
          </p:cNvPr>
          <p:cNvSpPr txBox="1"/>
          <p:nvPr/>
        </p:nvSpPr>
        <p:spPr>
          <a:xfrm>
            <a:off x="312167" y="1331094"/>
            <a:ext cx="11379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Project Goal: 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To map and inventory every high school and community college career education program in the San Diego Imperial Region.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C422FC-4932-4763-B0A4-A491C4B9FA3D}"/>
              </a:ext>
            </a:extLst>
          </p:cNvPr>
          <p:cNvSpPr txBox="1"/>
          <p:nvPr/>
        </p:nvSpPr>
        <p:spPr>
          <a:xfrm>
            <a:off x="687928" y="2675518"/>
            <a:ext cx="108161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Understand the relationship between high school and college offerings and if they are responsive to regional labor demand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Inform pathway planning between high schools and colleges – fill in gaps, develop new programs, improve existing pathways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Develop advising tools to help counselors direct students to CC programs and to support college and career exploration</a:t>
            </a:r>
          </a:p>
        </p:txBody>
      </p:sp>
    </p:spTree>
    <p:extLst>
      <p:ext uri="{BB962C8B-B14F-4D97-AF65-F5344CB8AC3E}">
        <p14:creationId xmlns:p14="http://schemas.microsoft.com/office/powerpoint/2010/main" val="365025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Sector Comparisons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3EBE8F-6133-4E85-A3B1-E31BDC9D6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70642"/>
            <a:ext cx="8229600" cy="5766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7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Sector Comparisons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C859CE-CF64-47E3-BBB0-BA49C822E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71" y="1638597"/>
            <a:ext cx="10058400" cy="4317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4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889192-8A1B-4992-9C9A-AD665C9F8B34}"/>
              </a:ext>
            </a:extLst>
          </p:cNvPr>
          <p:cNvSpPr txBox="1"/>
          <p:nvPr/>
        </p:nvSpPr>
        <p:spPr>
          <a:xfrm>
            <a:off x="299545" y="1160884"/>
            <a:ext cx="80404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Sector Rankings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Comparative Wages by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Sector Comparisons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B185C0-3BC9-4259-BA28-773A8D355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3" y="1665566"/>
            <a:ext cx="6400800" cy="133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C20758-EC3A-41B7-8653-2CFA66BB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3" y="3634902"/>
            <a:ext cx="6400800" cy="160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6A454F-1879-4941-9261-30F6CA76C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70" y="1665566"/>
            <a:ext cx="3657600" cy="2100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0625905-2A82-4EAE-86A4-791E45761833}"/>
              </a:ext>
            </a:extLst>
          </p:cNvPr>
          <p:cNvSpPr/>
          <p:nvPr/>
        </p:nvSpPr>
        <p:spPr>
          <a:xfrm>
            <a:off x="7404542" y="1176140"/>
            <a:ext cx="183890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Award Types</a:t>
            </a:r>
          </a:p>
        </p:txBody>
      </p:sp>
    </p:spTree>
    <p:extLst>
      <p:ext uri="{BB962C8B-B14F-4D97-AF65-F5344CB8AC3E}">
        <p14:creationId xmlns:p14="http://schemas.microsoft.com/office/powerpoint/2010/main" val="13872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Pathway Scenarios in the Analysis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C2C80D-5A1E-4008-ABC2-FB185E835888}"/>
              </a:ext>
            </a:extLst>
          </p:cNvPr>
          <p:cNvSpPr txBox="1"/>
          <p:nvPr/>
        </p:nvSpPr>
        <p:spPr>
          <a:xfrm>
            <a:off x="1069109" y="1553528"/>
            <a:ext cx="1005378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Over-representation of K12 programs compared to colleges or the labor market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Under-representation of K12 programs compared to colleges or the labor market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Sectors that align to the same or nearly the same college programs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Sectors that may be pathways and are foundational</a:t>
            </a:r>
          </a:p>
        </p:txBody>
      </p:sp>
    </p:spTree>
    <p:extLst>
      <p:ext uri="{BB962C8B-B14F-4D97-AF65-F5344CB8AC3E}">
        <p14:creationId xmlns:p14="http://schemas.microsoft.com/office/powerpoint/2010/main" val="17908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Over Represented K12 Pathways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CDF974-5D00-48C5-8157-F3661E5FFB16}"/>
              </a:ext>
            </a:extLst>
          </p:cNvPr>
          <p:cNvSpPr/>
          <p:nvPr/>
        </p:nvSpPr>
        <p:spPr>
          <a:xfrm>
            <a:off x="401781" y="1345602"/>
            <a:ext cx="11388437" cy="508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and Natural Resources (Ag):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programs account for 5.8% of high school courses, 4.8% of community college programs, only 1.6% of jobs and 1.7% of annual openings, 66% of agricultural employment are farm workers and laborers.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Arts, Media, and Entertainment (AME):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 offerings are 36.3% of all high school career education courses taught in SDIC region high schools, align to 15.6% of program awards in the regional community colleges, but only account for 2.8% of regional employment and 2.1% of regional annual openings.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and Communication Technology (ICT):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 courses constitute 10% of regional K12 offerings and 13.8% of community college programs but only 3.6% of regional employment and 2.3% of annual openings. ICT jobs are high wage occupations however and ICT skills are foundational to many other career pathways.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Transportation: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courses account for 6.5% of regional K12 courses, 12.6% of regional college programs, and 1.9% of regional employment and 1.6% of annual openings.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and Architecture (Engineering):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K12 courses account for 9.9% of all regional offerings, are aligned to 18% of college offerings (counting advanced industrial trades pathways) but only accounts for 1.9% of regional employment and 1.6% of annual openings.</a:t>
            </a:r>
          </a:p>
        </p:txBody>
      </p:sp>
    </p:spTree>
    <p:extLst>
      <p:ext uri="{BB962C8B-B14F-4D97-AF65-F5344CB8AC3E}">
        <p14:creationId xmlns:p14="http://schemas.microsoft.com/office/powerpoint/2010/main" val="3251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Under-Represented K12 Pathways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303A51-2EEF-4E41-AEA5-084E52E6D8B4}"/>
              </a:ext>
            </a:extLst>
          </p:cNvPr>
          <p:cNvSpPr/>
          <p:nvPr/>
        </p:nvSpPr>
        <p:spPr>
          <a:xfrm>
            <a:off x="751489" y="1342126"/>
            <a:ext cx="10689021" cy="475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and Finance (Business):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courses constitute 3.2% of regional K12 course offerings, 13.2% of regional college programs, 24.2% of regional jobs and 20.9% of regional openings each year.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Marketing, Sales, and Service (Marketing):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courses constitute .9% of regional K12 courses, aligned as potential pathways with 14.4% of college programs and are 11.3% of the regional labor market and 12.3% of annual openings. However, 52% of jobs in this sector are low wage sales and retail jobs.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Energy, Environment, and Utilities (Energy):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K12 providers identified no courses taught in this sector at regional high schools, although 5.8% of college programs are aligned to this sector. Energy occupations only account for 2.1% of regional jobs and 1.7% of annual openings, however energy occupations had the second highest median wage in this study and includes competencies directly aligned to engineering, manufacturing, construction, and 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14198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Organizing Across Sectors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32AC91-6BBE-4D21-AC35-8602D6C21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28" y="1134842"/>
            <a:ext cx="10474343" cy="498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Pathways that are also Foundations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4EE47C-B5B1-48F0-A070-440E756444C3}"/>
              </a:ext>
            </a:extLst>
          </p:cNvPr>
          <p:cNvSpPr/>
          <p:nvPr/>
        </p:nvSpPr>
        <p:spPr>
          <a:xfrm>
            <a:off x="3436883" y="1563880"/>
            <a:ext cx="7987862" cy="343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Business and Marketing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cross-walked to K12 sectors in Business, Marketing, Fashion, Hospitality, and Information Communication Technology,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ICT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cross-walked to K12 sectors in Arts &amp; Media, Construction, Engineering, Business, Engineering, Manufacturing, Marketing, and other sectors,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Arts and Digital Media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cross-walked to Construction, Engineering, Fashion, and Manufacturing pathways among other sectors.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72ED01-02CA-46DA-87F6-1A224B9092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3" y="1563880"/>
            <a:ext cx="2667678" cy="3302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7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Using the Report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303A51-2EEF-4E41-AEA5-084E52E6D8B4}"/>
              </a:ext>
            </a:extLst>
          </p:cNvPr>
          <p:cNvSpPr/>
          <p:nvPr/>
        </p:nvSpPr>
        <p:spPr>
          <a:xfrm>
            <a:off x="877614" y="1583863"/>
            <a:ext cx="10689021" cy="421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Section 1: General Report</a:t>
            </a:r>
          </a:p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Section 2: Sector descriptions and data</a:t>
            </a:r>
          </a:p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Appendices</a:t>
            </a:r>
          </a:p>
          <a:p>
            <a:pPr marL="914400" marR="0" lvl="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County and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Subregional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Maps by K12 sector</a:t>
            </a:r>
          </a:p>
          <a:p>
            <a:pPr marL="914400" marR="0" lvl="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Award types by college, K12 sector and pathway</a:t>
            </a:r>
          </a:p>
          <a:p>
            <a:pPr marL="914400" marR="0" lvl="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Crosswalk of college programs to K12 sectors and pathways</a:t>
            </a:r>
          </a:p>
          <a:p>
            <a:pPr marL="914400" marR="0" lvl="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Demand Allocation of occupations by K12 sector</a:t>
            </a:r>
          </a:p>
        </p:txBody>
      </p:sp>
    </p:spTree>
    <p:extLst>
      <p:ext uri="{BB962C8B-B14F-4D97-AF65-F5344CB8AC3E}">
        <p14:creationId xmlns:p14="http://schemas.microsoft.com/office/powerpoint/2010/main" val="40006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Next Steps – Where to go from Here (Recommendations)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303A51-2EEF-4E41-AEA5-084E52E6D8B4}"/>
              </a:ext>
            </a:extLst>
          </p:cNvPr>
          <p:cNvSpPr/>
          <p:nvPr/>
        </p:nvSpPr>
        <p:spPr>
          <a:xfrm>
            <a:off x="877614" y="1583863"/>
            <a:ext cx="10689021" cy="421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Convene Regional Pathway Conversations Using a K14 Meta-Major Approach (June)</a:t>
            </a:r>
          </a:p>
          <a:p>
            <a:pPr marL="457200" marR="0" lvl="0" indent="-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Address Critical Regional Pathway Imbalances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Expand Scaffolding of Career Exploration Strategies Across K12 Sectors and Develop Regional Career Exploration Tools</a:t>
            </a:r>
          </a:p>
          <a:p>
            <a:pPr marL="457200" indent="-457200">
              <a:lnSpc>
                <a:spcPct val="107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Mapping of relevant STEM and Basic Skills Pathways for Sectors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Data Points are an Excuse for a Good Conversation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434116-C027-4DDA-B074-7457C85F56F2}"/>
              </a:ext>
            </a:extLst>
          </p:cNvPr>
          <p:cNvSpPr txBox="1"/>
          <p:nvPr/>
        </p:nvSpPr>
        <p:spPr>
          <a:xfrm>
            <a:off x="450713" y="1139473"/>
            <a:ext cx="1043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Assumptions about Pathways that Inform the Study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C422FC-4932-4763-B0A4-A491C4B9FA3D}"/>
              </a:ext>
            </a:extLst>
          </p:cNvPr>
          <p:cNvSpPr txBox="1"/>
          <p:nvPr/>
        </p:nvSpPr>
        <p:spPr>
          <a:xfrm>
            <a:off x="4456426" y="2116545"/>
            <a:ext cx="71212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pathway to sustainable wage employment passes through post-secondary education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K12 CE pathway programs are foundational and should be aligned to a broad range of postsecondary opportunities and programs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Some CE programs are both pathways and foundational – Arts &amp; Media, ICT, Business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0EE2A5-1E23-46AC-9604-AA3CFE9F2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871320"/>
            <a:ext cx="2872631" cy="40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Student Advising Tools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33A4444-9057-4B61-BD00-BA106FD5F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6" y="1203686"/>
            <a:ext cx="9796222" cy="52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Student Advising Tools – OC Pathways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6B9791-7311-4551-B342-24C96B30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497" y="1027416"/>
            <a:ext cx="8117005" cy="56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Student Advising Tools – OC Pathways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214B0C-3648-45C8-803D-5F456F5AC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34" b="-1204"/>
          <a:stretch/>
        </p:blipFill>
        <p:spPr>
          <a:xfrm>
            <a:off x="1945240" y="1068511"/>
            <a:ext cx="8301519" cy="54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Student Advising Tools – Interactive Tools</a:t>
            </a:r>
            <a:endParaRPr lang="en-US" dirty="0"/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xmlns="" id="{EDD4F2D2-FE28-4BBC-B0FF-70A97E52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0" t="6130" r="36293"/>
          <a:stretch/>
        </p:blipFill>
        <p:spPr>
          <a:xfrm>
            <a:off x="3358055" y="963058"/>
            <a:ext cx="5475890" cy="5723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5CA4DD-CEB5-4831-AB06-7AADF10C78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24" t="5211" r="34137" b="7333"/>
          <a:stretch/>
        </p:blipFill>
        <p:spPr>
          <a:xfrm>
            <a:off x="2801205" y="963058"/>
            <a:ext cx="6589589" cy="5723518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xmlns="" id="{E018A32D-6822-454E-80C3-DFD08DF729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7" t="7356" r="38103" b="20153"/>
          <a:stretch/>
        </p:blipFill>
        <p:spPr>
          <a:xfrm>
            <a:off x="1885040" y="963058"/>
            <a:ext cx="8421918" cy="57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-55418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Questions/Discussions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F208EB-A50F-471E-9121-21726897B43C}"/>
              </a:ext>
            </a:extLst>
          </p:cNvPr>
          <p:cNvSpPr txBox="1"/>
          <p:nvPr/>
        </p:nvSpPr>
        <p:spPr>
          <a:xfrm>
            <a:off x="863780" y="1374126"/>
            <a:ext cx="104644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resources or data sources do you use for providing college and career guidance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kinds of information do you feel are most powerful for students to help them set their college and career goals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kinds of tools (paper, online, interactive) do you feel would be most useful for teachers, counselors, students and parents to inform college/career planning, exploration, and advising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8CC747-6E69-45DD-815F-385185FDD744}"/>
              </a:ext>
            </a:extLst>
          </p:cNvPr>
          <p:cNvSpPr txBox="1"/>
          <p:nvPr/>
        </p:nvSpPr>
        <p:spPr>
          <a:xfrm>
            <a:off x="2883019" y="5244440"/>
            <a:ext cx="24661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Randy Tillery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rtiller@wested.org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38988A-1D42-41C2-AC02-E6F56E8501AC}"/>
              </a:ext>
            </a:extLst>
          </p:cNvPr>
          <p:cNvSpPr txBox="1"/>
          <p:nvPr/>
        </p:nvSpPr>
        <p:spPr>
          <a:xfrm>
            <a:off x="6106509" y="5244440"/>
            <a:ext cx="24661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Allie Bollella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abollel@wested.org</a:t>
            </a:r>
          </a:p>
        </p:txBody>
      </p:sp>
    </p:spTree>
    <p:extLst>
      <p:ext uri="{BB962C8B-B14F-4D97-AF65-F5344CB8AC3E}">
        <p14:creationId xmlns:p14="http://schemas.microsoft.com/office/powerpoint/2010/main" val="2758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Not a Supply and Demand Analysis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804AD6-1292-40A9-AE3F-CBE6B5C72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9" t="8618" r="32448" b="20869"/>
          <a:stretch/>
        </p:blipFill>
        <p:spPr>
          <a:xfrm>
            <a:off x="665017" y="1475507"/>
            <a:ext cx="3537528" cy="3482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23C82C-0B07-4FF5-AD09-BBE8B029D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9" t="8379" r="28348" b="21019"/>
          <a:stretch/>
        </p:blipFill>
        <p:spPr>
          <a:xfrm>
            <a:off x="4327234" y="1475505"/>
            <a:ext cx="3537529" cy="3482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32A6626-20EA-46AD-AB7E-F7BEFCEEF5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10" t="8464" r="33010" b="16066"/>
          <a:stretch/>
        </p:blipFill>
        <p:spPr>
          <a:xfrm>
            <a:off x="7989452" y="1360051"/>
            <a:ext cx="3786912" cy="37130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CEFEF8E-2D9D-4B7F-BBEE-38432C75C8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5" t="71730" r="6737" b="2363"/>
          <a:stretch/>
        </p:blipFill>
        <p:spPr>
          <a:xfrm>
            <a:off x="887496" y="5156195"/>
            <a:ext cx="10851924" cy="13739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22BEFF-095A-4A80-9492-83E653D3EBB2}"/>
              </a:ext>
            </a:extLst>
          </p:cNvPr>
          <p:cNvSpPr txBox="1"/>
          <p:nvPr/>
        </p:nvSpPr>
        <p:spPr>
          <a:xfrm>
            <a:off x="1549399" y="1106173"/>
            <a:ext cx="181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K12 CE Offerings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CD36D9-C24D-4404-8794-DB3E162054E4}"/>
              </a:ext>
            </a:extLst>
          </p:cNvPr>
          <p:cNvSpPr txBox="1"/>
          <p:nvPr/>
        </p:nvSpPr>
        <p:spPr>
          <a:xfrm>
            <a:off x="5095007" y="1106173"/>
            <a:ext cx="200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College CE Awards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2BBCCE-4AB3-4C23-A4FD-9D96705E9869}"/>
              </a:ext>
            </a:extLst>
          </p:cNvPr>
          <p:cNvSpPr txBox="1"/>
          <p:nvPr/>
        </p:nvSpPr>
        <p:spPr>
          <a:xfrm>
            <a:off x="8977744" y="1056535"/>
            <a:ext cx="181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</a:t>
            </a:r>
          </a:p>
        </p:txBody>
      </p:sp>
    </p:spTree>
    <p:extLst>
      <p:ext uri="{BB962C8B-B14F-4D97-AF65-F5344CB8AC3E}">
        <p14:creationId xmlns:p14="http://schemas.microsoft.com/office/powerpoint/2010/main" val="5315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Data Points are an Excuse for a Good Conversation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434116-C027-4DDA-B074-7457C85F56F2}"/>
              </a:ext>
            </a:extLst>
          </p:cNvPr>
          <p:cNvSpPr txBox="1"/>
          <p:nvPr/>
        </p:nvSpPr>
        <p:spPr>
          <a:xfrm>
            <a:off x="450713" y="1224989"/>
            <a:ext cx="1043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How do we strengthen our pathways?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C422FC-4932-4763-B0A4-A491C4B9FA3D}"/>
              </a:ext>
            </a:extLst>
          </p:cNvPr>
          <p:cNvSpPr txBox="1"/>
          <p:nvPr/>
        </p:nvSpPr>
        <p:spPr>
          <a:xfrm>
            <a:off x="4525819" y="1871320"/>
            <a:ext cx="71212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Why does the relative balance between offerings and employment look the way it does?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should be the relationship between K12 offerings and college programs – K12 offerings and the labor market?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needs to change about this equation?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should we be telling our students about their pathways and opportunities?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61D188-D4FC-4A9D-AF4D-FCCE9959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16973" r="31319" b="32945"/>
          <a:stretch/>
        </p:blipFill>
        <p:spPr>
          <a:xfrm>
            <a:off x="544945" y="2005765"/>
            <a:ext cx="3789994" cy="20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Methodology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C2C80D-5A1E-4008-ABC2-FB185E835888}"/>
              </a:ext>
            </a:extLst>
          </p:cNvPr>
          <p:cNvSpPr txBox="1"/>
          <p:nvPr/>
        </p:nvSpPr>
        <p:spPr>
          <a:xfrm>
            <a:off x="1149927" y="1020686"/>
            <a:ext cx="989214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Interviewed and received course data from  23 K12 Districts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Extracted CC program level data from statewide curriculum inventory and LaunchBoard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Developed master data files based on K12 and CC data collection and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CalPADs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/TOPS crosswalks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Pulled demand data from COE’s demand tools based on occupational types related to CDE sector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Developed visualizations using Excel and Tableau</a:t>
            </a:r>
          </a:p>
        </p:txBody>
      </p:sp>
    </p:spTree>
    <p:extLst>
      <p:ext uri="{BB962C8B-B14F-4D97-AF65-F5344CB8AC3E}">
        <p14:creationId xmlns:p14="http://schemas.microsoft.com/office/powerpoint/2010/main" val="7770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Data Fields – K12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7352B1-5868-4B66-BD96-D812FE6E4B58}"/>
              </a:ext>
            </a:extLst>
          </p:cNvPr>
          <p:cNvSpPr/>
          <p:nvPr/>
        </p:nvSpPr>
        <p:spPr>
          <a:xfrm>
            <a:off x="651319" y="1595710"/>
            <a:ext cx="3251200" cy="4773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EFAE37-5879-480E-99DB-0BA76B795381}"/>
              </a:ext>
            </a:extLst>
          </p:cNvPr>
          <p:cNvSpPr txBox="1"/>
          <p:nvPr/>
        </p:nvSpPr>
        <p:spPr>
          <a:xfrm>
            <a:off x="570632" y="1168224"/>
            <a:ext cx="355356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Every K12 CTE Course: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District Name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School Name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SIS System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Sector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Pathway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Course Code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General Course Name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Course Descriptor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Sections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Perkins Sequence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Course Length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Articulation Status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A – G Status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 School Address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1A47FF-EEEA-4ADF-808E-62883044D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26"/>
          <a:stretch/>
        </p:blipFill>
        <p:spPr>
          <a:xfrm>
            <a:off x="4100220" y="1595710"/>
            <a:ext cx="7521148" cy="35751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4CEE1A-35C9-4B0F-8719-97158A87C661}"/>
              </a:ext>
            </a:extLst>
          </p:cNvPr>
          <p:cNvSpPr/>
          <p:nvPr/>
        </p:nvSpPr>
        <p:spPr>
          <a:xfrm>
            <a:off x="4418538" y="5506226"/>
            <a:ext cx="62741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1,751 course records across 23 K12 Districts:</a:t>
            </a:r>
          </a:p>
        </p:txBody>
      </p:sp>
    </p:spTree>
    <p:extLst>
      <p:ext uri="{BB962C8B-B14F-4D97-AF65-F5344CB8AC3E}">
        <p14:creationId xmlns:p14="http://schemas.microsoft.com/office/powerpoint/2010/main" val="19636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District Reports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2DC521-2D93-480F-B2ED-B16D9B4A5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6" t="17978" r="27022" b="5619"/>
          <a:stretch/>
        </p:blipFill>
        <p:spPr>
          <a:xfrm>
            <a:off x="236306" y="1263721"/>
            <a:ext cx="7006975" cy="4677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266114E-B1F4-4CD8-9000-B8DC2A34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73" t="36853" r="42950" b="10562"/>
          <a:stretch/>
        </p:blipFill>
        <p:spPr>
          <a:xfrm>
            <a:off x="8574649" y="1394717"/>
            <a:ext cx="2172120" cy="22964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91C94B0-2348-4829-8D56-3127A97857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89" t="27116" r="42528" b="18427"/>
          <a:stretch/>
        </p:blipFill>
        <p:spPr>
          <a:xfrm>
            <a:off x="8532912" y="4149657"/>
            <a:ext cx="2255594" cy="24257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1EC355-33D0-4C8C-855B-2659510A9BE7}"/>
              </a:ext>
            </a:extLst>
          </p:cNvPr>
          <p:cNvSpPr txBox="1"/>
          <p:nvPr/>
        </p:nvSpPr>
        <p:spPr>
          <a:xfrm>
            <a:off x="8574649" y="1108594"/>
            <a:ext cx="202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Articulated Courses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904AD1-F307-4C7A-928A-CEC3FB55150D}"/>
              </a:ext>
            </a:extLst>
          </p:cNvPr>
          <p:cNvSpPr txBox="1"/>
          <p:nvPr/>
        </p:nvSpPr>
        <p:spPr>
          <a:xfrm>
            <a:off x="8532912" y="3917205"/>
            <a:ext cx="225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 – G Eligible Courses</a:t>
            </a:r>
          </a:p>
        </p:txBody>
      </p:sp>
    </p:spTree>
    <p:extLst>
      <p:ext uri="{BB962C8B-B14F-4D97-AF65-F5344CB8AC3E}">
        <p14:creationId xmlns:p14="http://schemas.microsoft.com/office/powerpoint/2010/main" val="8489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Data Fields – Community College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7352B1-5868-4B66-BD96-D812FE6E4B58}"/>
              </a:ext>
            </a:extLst>
          </p:cNvPr>
          <p:cNvSpPr/>
          <p:nvPr/>
        </p:nvSpPr>
        <p:spPr>
          <a:xfrm>
            <a:off x="651319" y="1595711"/>
            <a:ext cx="3251200" cy="4094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EFAE37-5879-480E-99DB-0BA76B795381}"/>
              </a:ext>
            </a:extLst>
          </p:cNvPr>
          <p:cNvSpPr txBox="1"/>
          <p:nvPr/>
        </p:nvSpPr>
        <p:spPr>
          <a:xfrm>
            <a:off x="570632" y="1168224"/>
            <a:ext cx="35535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Every CC CTE Program: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College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Sector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TOP 6 Title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TOP 4 title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Award Type (cert/</a:t>
            </a:r>
            <a:r>
              <a:rPr lang="en-US" sz="2200" dirty="0" err="1"/>
              <a:t>degr</a:t>
            </a:r>
            <a:r>
              <a:rPr lang="en-US" sz="2200" dirty="0"/>
              <a:t>)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Award Name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TOP 6 Code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CIP Code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SOC Code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Enrollments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Unduplicated Students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Course Sections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4CEE1A-35C9-4B0F-8719-97158A87C661}"/>
              </a:ext>
            </a:extLst>
          </p:cNvPr>
          <p:cNvSpPr/>
          <p:nvPr/>
        </p:nvSpPr>
        <p:spPr>
          <a:xfrm>
            <a:off x="5140514" y="5689777"/>
            <a:ext cx="60364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1,072 distinct CTE awards from 10 colleges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DEC143-4125-46D0-A9C8-FDE977225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5718"/>
          <a:stretch/>
        </p:blipFill>
        <p:spPr>
          <a:xfrm>
            <a:off x="4290344" y="1547924"/>
            <a:ext cx="7411091" cy="37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1445</Words>
  <Application>Microsoft Office PowerPoint</Application>
  <PresentationFormat>Widescreen</PresentationFormat>
  <Paragraphs>155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 Tillery</dc:creator>
  <cp:lastModifiedBy>De La Torre, Maria (Victoria)</cp:lastModifiedBy>
  <cp:revision>86</cp:revision>
  <dcterms:created xsi:type="dcterms:W3CDTF">2018-12-04T03:40:59Z</dcterms:created>
  <dcterms:modified xsi:type="dcterms:W3CDTF">2019-02-19T18:39:01Z</dcterms:modified>
</cp:coreProperties>
</file>