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sldIdLst>
    <p:sldId id="281" r:id="rId5"/>
    <p:sldId id="307" r:id="rId6"/>
    <p:sldId id="291" r:id="rId7"/>
    <p:sldId id="301" r:id="rId8"/>
    <p:sldId id="277" r:id="rId9"/>
    <p:sldId id="289" r:id="rId10"/>
    <p:sldId id="290" r:id="rId11"/>
    <p:sldId id="288" r:id="rId12"/>
    <p:sldId id="294" r:id="rId13"/>
    <p:sldId id="257" r:id="rId14"/>
    <p:sldId id="303" r:id="rId15"/>
    <p:sldId id="298" r:id="rId16"/>
    <p:sldId id="304" r:id="rId17"/>
    <p:sldId id="305" r:id="rId18"/>
    <p:sldId id="286" r:id="rId19"/>
    <p:sldId id="306" r:id="rId20"/>
    <p:sldId id="308"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703" autoAdjust="0"/>
  </p:normalViewPr>
  <p:slideViewPr>
    <p:cSldViewPr snapToGrid="0">
      <p:cViewPr varScale="1">
        <p:scale>
          <a:sx n="91" d="100"/>
          <a:sy n="91" d="100"/>
        </p:scale>
        <p:origin x="250" y="72"/>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fi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jf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hyperlink" Target="https://www2.palomar.edu/pages/nursing/files/2019/04/Multi-Criteria-12-1-2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p:txBody>
          <a:bodyPr/>
          <a:lstStyle/>
          <a:p>
            <a:pPr lvl="0" algn="ctr">
              <a:spcBef>
                <a:spcPts val="1000"/>
              </a:spcBef>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Palomar College</a:t>
            </a:r>
            <a:br>
              <a:rPr lang="en-US" dirty="0"/>
            </a:br>
            <a:r>
              <a:rPr lang="en-US" sz="1800" dirty="0">
                <a:solidFill>
                  <a:srgbClr val="B2606E"/>
                </a:solidFill>
                <a:latin typeface="Calibri Light"/>
                <a:ea typeface="+mn-ea"/>
                <a:cs typeface="+mn-cs"/>
              </a:rPr>
              <a:t>Registered Nursing Program and</a:t>
            </a:r>
            <a:br>
              <a:rPr lang="en-US" sz="1800" dirty="0">
                <a:solidFill>
                  <a:srgbClr val="B2606E"/>
                </a:solidFill>
                <a:latin typeface="Calibri Light"/>
                <a:ea typeface="+mn-ea"/>
                <a:cs typeface="+mn-cs"/>
              </a:rPr>
            </a:br>
            <a:r>
              <a:rPr lang="en-US" sz="1800" dirty="0">
                <a:solidFill>
                  <a:srgbClr val="B2606E"/>
                </a:solidFill>
                <a:latin typeface="Calibri Light"/>
                <a:ea typeface="+mn-ea"/>
                <a:cs typeface="+mn-cs"/>
              </a:rPr>
              <a:t>LVN-RN Step-Up Program</a:t>
            </a:r>
            <a:br>
              <a:rPr lang="en-US" dirty="0"/>
            </a:br>
            <a:br>
              <a:rPr lang="en-US" dirty="0"/>
            </a:br>
            <a:br>
              <a:rPr lang="en-US" dirty="0"/>
            </a:br>
            <a:endParaRPr lang="en-GB" dirty="0"/>
          </a:p>
        </p:txBody>
      </p:sp>
      <p:sp>
        <p:nvSpPr>
          <p:cNvPr id="12" name="Subtitle 11">
            <a:extLst>
              <a:ext uri="{FF2B5EF4-FFF2-40B4-BE49-F238E27FC236}">
                <a16:creationId xmlns:a16="http://schemas.microsoft.com/office/drawing/2014/main" id="{B28A8D9C-5123-4D2B-9272-016EF90E0E50}"/>
              </a:ext>
            </a:extLst>
          </p:cNvPr>
          <p:cNvSpPr>
            <a:spLocks noGrp="1"/>
          </p:cNvSpPr>
          <p:nvPr>
            <p:ph type="subTitle" idx="1"/>
          </p:nvPr>
        </p:nvSpPr>
        <p:spPr>
          <a:xfrm>
            <a:off x="7389079" y="5392400"/>
            <a:ext cx="4178808" cy="556579"/>
          </a:xfrm>
        </p:spPr>
        <p:txBody>
          <a:bodyPr/>
          <a:lstStyle/>
          <a:p>
            <a:r>
              <a:rPr lang="en-US" sz="2400" dirty="0"/>
              <a:t>Information Session</a:t>
            </a:r>
            <a:endParaRPr lang="en-GB" sz="2400" dirty="0"/>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400" y="3215531"/>
            <a:ext cx="1579463" cy="14596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a:xfrm>
            <a:off x="4374199" y="2108333"/>
            <a:ext cx="3138192" cy="376271"/>
          </a:xfrm>
        </p:spPr>
        <p:txBody>
          <a:bodyPr/>
          <a:lstStyle/>
          <a:p>
            <a:r>
              <a:rPr lang="en-GB" u="sng" dirty="0"/>
              <a:t>Converting Quarter Units to Semester Units</a:t>
            </a: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763451" y="2111891"/>
            <a:ext cx="2834640" cy="404801"/>
          </a:xfrm>
        </p:spPr>
        <p:txBody>
          <a:bodyPr/>
          <a:lstStyle/>
          <a:p>
            <a:pPr algn="ctr"/>
            <a:r>
              <a:rPr lang="en-GB" u="sng" dirty="0"/>
              <a:t>Grade Point Values</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06451" y="1534630"/>
            <a:ext cx="548640" cy="548640"/>
          </a:xfrm>
        </p:spPr>
      </p:pic>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45607" y="1537998"/>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How to Calculate Your GPA</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562665187"/>
              </p:ext>
            </p:extLst>
          </p:nvPr>
        </p:nvGraphicFramePr>
        <p:xfrm>
          <a:off x="1609964" y="2651333"/>
          <a:ext cx="1222916" cy="3291840"/>
        </p:xfrm>
        <a:graphic>
          <a:graphicData uri="http://schemas.openxmlformats.org/drawingml/2006/table">
            <a:tbl>
              <a:tblPr firstRow="1" bandRow="1">
                <a:tableStyleId>{E8B1032C-EA38-4F05-BA0D-38AFFFC7BED3}</a:tableStyleId>
              </a:tblPr>
              <a:tblGrid>
                <a:gridCol w="611458">
                  <a:extLst>
                    <a:ext uri="{9D8B030D-6E8A-4147-A177-3AD203B41FA5}">
                      <a16:colId xmlns:a16="http://schemas.microsoft.com/office/drawing/2014/main" val="2069671753"/>
                    </a:ext>
                  </a:extLst>
                </a:gridCol>
                <a:gridCol w="611458">
                  <a:extLst>
                    <a:ext uri="{9D8B030D-6E8A-4147-A177-3AD203B41FA5}">
                      <a16:colId xmlns:a16="http://schemas.microsoft.com/office/drawing/2014/main" val="2879630723"/>
                    </a:ext>
                  </a:extLst>
                </a:gridCol>
              </a:tblGrid>
              <a:tr h="341615">
                <a:tc>
                  <a:txBody>
                    <a:bodyPr/>
                    <a:lstStyle/>
                    <a:p>
                      <a:pPr algn="l"/>
                      <a:r>
                        <a:rPr lang="en-US" b="0" dirty="0"/>
                        <a:t>A+</a:t>
                      </a:r>
                    </a:p>
                  </a:txBody>
                  <a:tcPr/>
                </a:tc>
                <a:tc>
                  <a:txBody>
                    <a:bodyPr/>
                    <a:lstStyle/>
                    <a:p>
                      <a:pPr algn="ctr"/>
                      <a:r>
                        <a:rPr lang="en-US" b="0" dirty="0"/>
                        <a:t>4.0</a:t>
                      </a:r>
                    </a:p>
                  </a:txBody>
                  <a:tcPr/>
                </a:tc>
                <a:extLst>
                  <a:ext uri="{0D108BD9-81ED-4DB2-BD59-A6C34878D82A}">
                    <a16:rowId xmlns:a16="http://schemas.microsoft.com/office/drawing/2014/main" val="2791542559"/>
                  </a:ext>
                </a:extLst>
              </a:tr>
              <a:tr h="341615">
                <a:tc>
                  <a:txBody>
                    <a:bodyPr/>
                    <a:lstStyle/>
                    <a:p>
                      <a:pPr algn="l"/>
                      <a:r>
                        <a:rPr lang="en-US" dirty="0"/>
                        <a:t>A</a:t>
                      </a:r>
                    </a:p>
                  </a:txBody>
                  <a:tcPr/>
                </a:tc>
                <a:tc>
                  <a:txBody>
                    <a:bodyPr/>
                    <a:lstStyle/>
                    <a:p>
                      <a:pPr algn="ctr"/>
                      <a:r>
                        <a:rPr lang="en-US" b="0" dirty="0"/>
                        <a:t>4.0</a:t>
                      </a:r>
                    </a:p>
                  </a:txBody>
                  <a:tcPr/>
                </a:tc>
                <a:extLst>
                  <a:ext uri="{0D108BD9-81ED-4DB2-BD59-A6C34878D82A}">
                    <a16:rowId xmlns:a16="http://schemas.microsoft.com/office/drawing/2014/main" val="3927312783"/>
                  </a:ext>
                </a:extLst>
              </a:tr>
              <a:tr h="341615">
                <a:tc>
                  <a:txBody>
                    <a:bodyPr/>
                    <a:lstStyle/>
                    <a:p>
                      <a:pPr algn="l"/>
                      <a:r>
                        <a:rPr lang="en-US" dirty="0"/>
                        <a:t>A-</a:t>
                      </a:r>
                    </a:p>
                  </a:txBody>
                  <a:tcPr/>
                </a:tc>
                <a:tc>
                  <a:txBody>
                    <a:bodyPr/>
                    <a:lstStyle/>
                    <a:p>
                      <a:pPr algn="ctr"/>
                      <a:r>
                        <a:rPr lang="en-US" b="0" dirty="0"/>
                        <a:t>3.7</a:t>
                      </a:r>
                    </a:p>
                  </a:txBody>
                  <a:tcPr/>
                </a:tc>
                <a:extLst>
                  <a:ext uri="{0D108BD9-81ED-4DB2-BD59-A6C34878D82A}">
                    <a16:rowId xmlns:a16="http://schemas.microsoft.com/office/drawing/2014/main" val="111248041"/>
                  </a:ext>
                </a:extLst>
              </a:tr>
              <a:tr h="341615">
                <a:tc>
                  <a:txBody>
                    <a:bodyPr/>
                    <a:lstStyle/>
                    <a:p>
                      <a:pPr algn="l"/>
                      <a:r>
                        <a:rPr lang="en-US" dirty="0"/>
                        <a:t>B+</a:t>
                      </a:r>
                    </a:p>
                  </a:txBody>
                  <a:tcPr/>
                </a:tc>
                <a:tc>
                  <a:txBody>
                    <a:bodyPr/>
                    <a:lstStyle/>
                    <a:p>
                      <a:pPr algn="ctr"/>
                      <a:r>
                        <a:rPr lang="en-US" b="0" dirty="0"/>
                        <a:t>3.3</a:t>
                      </a:r>
                    </a:p>
                  </a:txBody>
                  <a:tcPr/>
                </a:tc>
                <a:extLst>
                  <a:ext uri="{0D108BD9-81ED-4DB2-BD59-A6C34878D82A}">
                    <a16:rowId xmlns:a16="http://schemas.microsoft.com/office/drawing/2014/main" val="3128760654"/>
                  </a:ext>
                </a:extLst>
              </a:tr>
              <a:tr h="341615">
                <a:tc>
                  <a:txBody>
                    <a:bodyPr/>
                    <a:lstStyle/>
                    <a:p>
                      <a:pPr algn="l"/>
                      <a:r>
                        <a:rPr lang="en-US" dirty="0"/>
                        <a:t>B</a:t>
                      </a:r>
                    </a:p>
                  </a:txBody>
                  <a:tcPr/>
                </a:tc>
                <a:tc>
                  <a:txBody>
                    <a:bodyPr/>
                    <a:lstStyle/>
                    <a:p>
                      <a:pPr algn="ctr"/>
                      <a:r>
                        <a:rPr lang="en-US" b="0" dirty="0"/>
                        <a:t>3.0</a:t>
                      </a:r>
                    </a:p>
                  </a:txBody>
                  <a:tcPr/>
                </a:tc>
                <a:extLst>
                  <a:ext uri="{0D108BD9-81ED-4DB2-BD59-A6C34878D82A}">
                    <a16:rowId xmlns:a16="http://schemas.microsoft.com/office/drawing/2014/main" val="1110515507"/>
                  </a:ext>
                </a:extLst>
              </a:tr>
              <a:tr h="341615">
                <a:tc>
                  <a:txBody>
                    <a:bodyPr/>
                    <a:lstStyle/>
                    <a:p>
                      <a:pPr algn="l"/>
                      <a:r>
                        <a:rPr lang="en-US" dirty="0"/>
                        <a:t>B-</a:t>
                      </a:r>
                    </a:p>
                  </a:txBody>
                  <a:tcPr/>
                </a:tc>
                <a:tc>
                  <a:txBody>
                    <a:bodyPr/>
                    <a:lstStyle/>
                    <a:p>
                      <a:pPr algn="ctr"/>
                      <a:r>
                        <a:rPr lang="en-US" b="0" dirty="0"/>
                        <a:t>2.7</a:t>
                      </a:r>
                    </a:p>
                  </a:txBody>
                  <a:tcPr/>
                </a:tc>
                <a:extLst>
                  <a:ext uri="{0D108BD9-81ED-4DB2-BD59-A6C34878D82A}">
                    <a16:rowId xmlns:a16="http://schemas.microsoft.com/office/drawing/2014/main" val="3875794467"/>
                  </a:ext>
                </a:extLst>
              </a:tr>
              <a:tr h="341615">
                <a:tc>
                  <a:txBody>
                    <a:bodyPr/>
                    <a:lstStyle/>
                    <a:p>
                      <a:pPr algn="l"/>
                      <a:r>
                        <a:rPr lang="en-US" dirty="0"/>
                        <a:t>C+</a:t>
                      </a:r>
                    </a:p>
                  </a:txBody>
                  <a:tcPr/>
                </a:tc>
                <a:tc>
                  <a:txBody>
                    <a:bodyPr/>
                    <a:lstStyle/>
                    <a:p>
                      <a:pPr algn="ctr"/>
                      <a:r>
                        <a:rPr lang="en-US" b="0" dirty="0"/>
                        <a:t>2.3</a:t>
                      </a:r>
                    </a:p>
                  </a:txBody>
                  <a:tcPr/>
                </a:tc>
                <a:extLst>
                  <a:ext uri="{0D108BD9-81ED-4DB2-BD59-A6C34878D82A}">
                    <a16:rowId xmlns:a16="http://schemas.microsoft.com/office/drawing/2014/main" val="3741842770"/>
                  </a:ext>
                </a:extLst>
              </a:tr>
              <a:tr h="341615">
                <a:tc>
                  <a:txBody>
                    <a:bodyPr/>
                    <a:lstStyle/>
                    <a:p>
                      <a:pPr algn="l"/>
                      <a:r>
                        <a:rPr lang="en-US" dirty="0"/>
                        <a:t>C</a:t>
                      </a:r>
                    </a:p>
                  </a:txBody>
                  <a:tcPr/>
                </a:tc>
                <a:tc>
                  <a:txBody>
                    <a:bodyPr/>
                    <a:lstStyle/>
                    <a:p>
                      <a:pPr algn="ctr"/>
                      <a:r>
                        <a:rPr lang="en-US" b="0" dirty="0"/>
                        <a:t>2.0</a:t>
                      </a:r>
                    </a:p>
                  </a:txBody>
                  <a:tcPr/>
                </a:tc>
                <a:extLst>
                  <a:ext uri="{0D108BD9-81ED-4DB2-BD59-A6C34878D82A}">
                    <a16:rowId xmlns:a16="http://schemas.microsoft.com/office/drawing/2014/main" val="624897386"/>
                  </a:ext>
                </a:extLst>
              </a:tr>
              <a:tr h="341615">
                <a:tc>
                  <a:txBody>
                    <a:bodyPr/>
                    <a:lstStyle/>
                    <a:p>
                      <a:pPr algn="l"/>
                      <a:r>
                        <a:rPr lang="en-US" dirty="0"/>
                        <a:t>Pass</a:t>
                      </a:r>
                    </a:p>
                  </a:txBody>
                  <a:tcPr/>
                </a:tc>
                <a:tc>
                  <a:txBody>
                    <a:bodyPr/>
                    <a:lstStyle/>
                    <a:p>
                      <a:pPr algn="ctr"/>
                      <a:r>
                        <a:rPr lang="en-US" b="0" dirty="0"/>
                        <a:t>2.0</a:t>
                      </a:r>
                    </a:p>
                  </a:txBody>
                  <a:tcPr/>
                </a:tc>
                <a:extLst>
                  <a:ext uri="{0D108BD9-81ED-4DB2-BD59-A6C34878D82A}">
                    <a16:rowId xmlns:a16="http://schemas.microsoft.com/office/drawing/2014/main" val="150389904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736414553"/>
              </p:ext>
            </p:extLst>
          </p:nvPr>
        </p:nvGraphicFramePr>
        <p:xfrm>
          <a:off x="5018291" y="2651333"/>
          <a:ext cx="2105246" cy="3291840"/>
        </p:xfrm>
        <a:graphic>
          <a:graphicData uri="http://schemas.openxmlformats.org/drawingml/2006/table">
            <a:tbl>
              <a:tblPr firstRow="1" bandRow="1">
                <a:tableStyleId>{E8B1032C-EA38-4F05-BA0D-38AFFFC7BED3}</a:tableStyleId>
              </a:tblPr>
              <a:tblGrid>
                <a:gridCol w="1052623">
                  <a:extLst>
                    <a:ext uri="{9D8B030D-6E8A-4147-A177-3AD203B41FA5}">
                      <a16:colId xmlns:a16="http://schemas.microsoft.com/office/drawing/2014/main" val="2069671753"/>
                    </a:ext>
                  </a:extLst>
                </a:gridCol>
                <a:gridCol w="1052623">
                  <a:extLst>
                    <a:ext uri="{9D8B030D-6E8A-4147-A177-3AD203B41FA5}">
                      <a16:colId xmlns:a16="http://schemas.microsoft.com/office/drawing/2014/main" val="2879630723"/>
                    </a:ext>
                  </a:extLst>
                </a:gridCol>
              </a:tblGrid>
              <a:tr h="341615">
                <a:tc>
                  <a:txBody>
                    <a:bodyPr/>
                    <a:lstStyle/>
                    <a:p>
                      <a:pPr algn="ctr"/>
                      <a:r>
                        <a:rPr lang="en-US" b="0" dirty="0"/>
                        <a:t>Quarter</a:t>
                      </a:r>
                    </a:p>
                  </a:txBody>
                  <a:tcPr/>
                </a:tc>
                <a:tc>
                  <a:txBody>
                    <a:bodyPr/>
                    <a:lstStyle/>
                    <a:p>
                      <a:pPr algn="ctr"/>
                      <a:r>
                        <a:rPr lang="en-US" b="0" dirty="0"/>
                        <a:t>Semester</a:t>
                      </a:r>
                    </a:p>
                  </a:txBody>
                  <a:tcPr/>
                </a:tc>
                <a:extLst>
                  <a:ext uri="{0D108BD9-81ED-4DB2-BD59-A6C34878D82A}">
                    <a16:rowId xmlns:a16="http://schemas.microsoft.com/office/drawing/2014/main" val="2791542559"/>
                  </a:ext>
                </a:extLst>
              </a:tr>
              <a:tr h="341615">
                <a:tc>
                  <a:txBody>
                    <a:bodyPr/>
                    <a:lstStyle/>
                    <a:p>
                      <a:pPr algn="ctr"/>
                      <a:r>
                        <a:rPr lang="en-US" dirty="0"/>
                        <a:t>1.0</a:t>
                      </a:r>
                    </a:p>
                  </a:txBody>
                  <a:tcPr/>
                </a:tc>
                <a:tc>
                  <a:txBody>
                    <a:bodyPr/>
                    <a:lstStyle/>
                    <a:p>
                      <a:pPr algn="ctr"/>
                      <a:r>
                        <a:rPr lang="en-US" b="0" dirty="0"/>
                        <a:t>0.7</a:t>
                      </a:r>
                    </a:p>
                  </a:txBody>
                  <a:tcPr/>
                </a:tc>
                <a:extLst>
                  <a:ext uri="{0D108BD9-81ED-4DB2-BD59-A6C34878D82A}">
                    <a16:rowId xmlns:a16="http://schemas.microsoft.com/office/drawing/2014/main" val="111248041"/>
                  </a:ext>
                </a:extLst>
              </a:tr>
              <a:tr h="341615">
                <a:tc>
                  <a:txBody>
                    <a:bodyPr/>
                    <a:lstStyle/>
                    <a:p>
                      <a:pPr algn="ctr"/>
                      <a:r>
                        <a:rPr lang="en-US" dirty="0"/>
                        <a:t>1.5</a:t>
                      </a:r>
                    </a:p>
                  </a:txBody>
                  <a:tcPr/>
                </a:tc>
                <a:tc>
                  <a:txBody>
                    <a:bodyPr/>
                    <a:lstStyle/>
                    <a:p>
                      <a:pPr algn="ctr"/>
                      <a:r>
                        <a:rPr lang="en-US" b="0" dirty="0"/>
                        <a:t>1.0</a:t>
                      </a:r>
                    </a:p>
                  </a:txBody>
                  <a:tcPr/>
                </a:tc>
                <a:extLst>
                  <a:ext uri="{0D108BD9-81ED-4DB2-BD59-A6C34878D82A}">
                    <a16:rowId xmlns:a16="http://schemas.microsoft.com/office/drawing/2014/main" val="3128760654"/>
                  </a:ext>
                </a:extLst>
              </a:tr>
              <a:tr h="341615">
                <a:tc>
                  <a:txBody>
                    <a:bodyPr/>
                    <a:lstStyle/>
                    <a:p>
                      <a:pPr algn="ctr"/>
                      <a:r>
                        <a:rPr lang="en-US" dirty="0"/>
                        <a:t>2.0</a:t>
                      </a:r>
                    </a:p>
                  </a:txBody>
                  <a:tcPr/>
                </a:tc>
                <a:tc>
                  <a:txBody>
                    <a:bodyPr/>
                    <a:lstStyle/>
                    <a:p>
                      <a:pPr algn="ctr"/>
                      <a:r>
                        <a:rPr lang="en-US" b="0" dirty="0"/>
                        <a:t>1.0</a:t>
                      </a:r>
                    </a:p>
                  </a:txBody>
                  <a:tcPr/>
                </a:tc>
                <a:extLst>
                  <a:ext uri="{0D108BD9-81ED-4DB2-BD59-A6C34878D82A}">
                    <a16:rowId xmlns:a16="http://schemas.microsoft.com/office/drawing/2014/main" val="1110515507"/>
                  </a:ext>
                </a:extLst>
              </a:tr>
              <a:tr h="341615">
                <a:tc>
                  <a:txBody>
                    <a:bodyPr/>
                    <a:lstStyle/>
                    <a:p>
                      <a:pPr algn="ctr"/>
                      <a:r>
                        <a:rPr lang="en-US" dirty="0"/>
                        <a:t>3.0</a:t>
                      </a:r>
                    </a:p>
                  </a:txBody>
                  <a:tcPr/>
                </a:tc>
                <a:tc>
                  <a:txBody>
                    <a:bodyPr/>
                    <a:lstStyle/>
                    <a:p>
                      <a:pPr algn="ctr"/>
                      <a:r>
                        <a:rPr lang="en-US" b="0" dirty="0"/>
                        <a:t>2.0</a:t>
                      </a:r>
                    </a:p>
                  </a:txBody>
                  <a:tcPr/>
                </a:tc>
                <a:extLst>
                  <a:ext uri="{0D108BD9-81ED-4DB2-BD59-A6C34878D82A}">
                    <a16:rowId xmlns:a16="http://schemas.microsoft.com/office/drawing/2014/main" val="3875794467"/>
                  </a:ext>
                </a:extLst>
              </a:tr>
              <a:tr h="341615">
                <a:tc>
                  <a:txBody>
                    <a:bodyPr/>
                    <a:lstStyle/>
                    <a:p>
                      <a:pPr algn="ctr"/>
                      <a:r>
                        <a:rPr lang="en-US" dirty="0"/>
                        <a:t>4.0</a:t>
                      </a:r>
                    </a:p>
                  </a:txBody>
                  <a:tcPr/>
                </a:tc>
                <a:tc>
                  <a:txBody>
                    <a:bodyPr/>
                    <a:lstStyle/>
                    <a:p>
                      <a:pPr algn="ctr"/>
                      <a:r>
                        <a:rPr lang="en-US" b="0" dirty="0"/>
                        <a:t>2.7</a:t>
                      </a:r>
                    </a:p>
                  </a:txBody>
                  <a:tcPr/>
                </a:tc>
                <a:extLst>
                  <a:ext uri="{0D108BD9-81ED-4DB2-BD59-A6C34878D82A}">
                    <a16:rowId xmlns:a16="http://schemas.microsoft.com/office/drawing/2014/main" val="3741842770"/>
                  </a:ext>
                </a:extLst>
              </a:tr>
              <a:tr h="341615">
                <a:tc>
                  <a:txBody>
                    <a:bodyPr/>
                    <a:lstStyle/>
                    <a:p>
                      <a:pPr algn="ctr"/>
                      <a:r>
                        <a:rPr lang="en-US" dirty="0"/>
                        <a:t>4.5</a:t>
                      </a:r>
                    </a:p>
                  </a:txBody>
                  <a:tcPr/>
                </a:tc>
                <a:tc>
                  <a:txBody>
                    <a:bodyPr/>
                    <a:lstStyle/>
                    <a:p>
                      <a:pPr algn="ctr"/>
                      <a:r>
                        <a:rPr lang="en-US" b="0" dirty="0"/>
                        <a:t>3.0</a:t>
                      </a:r>
                    </a:p>
                  </a:txBody>
                  <a:tcPr/>
                </a:tc>
                <a:extLst>
                  <a:ext uri="{0D108BD9-81ED-4DB2-BD59-A6C34878D82A}">
                    <a16:rowId xmlns:a16="http://schemas.microsoft.com/office/drawing/2014/main" val="624897386"/>
                  </a:ext>
                </a:extLst>
              </a:tr>
              <a:tr h="362979">
                <a:tc>
                  <a:txBody>
                    <a:bodyPr/>
                    <a:lstStyle/>
                    <a:p>
                      <a:pPr algn="ctr"/>
                      <a:r>
                        <a:rPr lang="en-US" dirty="0"/>
                        <a:t>5.0</a:t>
                      </a:r>
                    </a:p>
                  </a:txBody>
                  <a:tcPr/>
                </a:tc>
                <a:tc>
                  <a:txBody>
                    <a:bodyPr/>
                    <a:lstStyle/>
                    <a:p>
                      <a:pPr algn="ctr"/>
                      <a:r>
                        <a:rPr lang="en-US" b="0" dirty="0"/>
                        <a:t>3.3</a:t>
                      </a:r>
                    </a:p>
                  </a:txBody>
                  <a:tcPr/>
                </a:tc>
                <a:extLst>
                  <a:ext uri="{0D108BD9-81ED-4DB2-BD59-A6C34878D82A}">
                    <a16:rowId xmlns:a16="http://schemas.microsoft.com/office/drawing/2014/main" val="1503899042"/>
                  </a:ext>
                </a:extLst>
              </a:tr>
              <a:tr h="341615">
                <a:tc>
                  <a:txBody>
                    <a:bodyPr/>
                    <a:lstStyle/>
                    <a:p>
                      <a:pPr algn="ctr"/>
                      <a:r>
                        <a:rPr lang="en-US" dirty="0"/>
                        <a:t>6.0</a:t>
                      </a:r>
                    </a:p>
                  </a:txBody>
                  <a:tcPr/>
                </a:tc>
                <a:tc>
                  <a:txBody>
                    <a:bodyPr/>
                    <a:lstStyle/>
                    <a:p>
                      <a:pPr algn="ctr"/>
                      <a:r>
                        <a:rPr lang="en-US" b="0" dirty="0"/>
                        <a:t>4.0</a:t>
                      </a:r>
                    </a:p>
                  </a:txBody>
                  <a:tcPr/>
                </a:tc>
                <a:extLst>
                  <a:ext uri="{0D108BD9-81ED-4DB2-BD59-A6C34878D82A}">
                    <a16:rowId xmlns:a16="http://schemas.microsoft.com/office/drawing/2014/main" val="1618585085"/>
                  </a:ext>
                </a:extLst>
              </a:tr>
            </a:tbl>
          </a:graphicData>
        </a:graphic>
      </p:graphicFrame>
      <p:sp>
        <p:nvSpPr>
          <p:cNvPr id="2" name="Oval 1"/>
          <p:cNvSpPr/>
          <p:nvPr/>
        </p:nvSpPr>
        <p:spPr>
          <a:xfrm>
            <a:off x="5956862" y="5479787"/>
            <a:ext cx="1307431" cy="60669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80150" y="6122923"/>
            <a:ext cx="2568285" cy="461665"/>
          </a:xfrm>
          <a:prstGeom prst="rect">
            <a:avLst/>
          </a:prstGeom>
          <a:noFill/>
        </p:spPr>
        <p:txBody>
          <a:bodyPr wrap="square" rtlCol="0">
            <a:spAutoFit/>
          </a:bodyPr>
          <a:lstStyle/>
          <a:p>
            <a:r>
              <a:rPr lang="en-US" sz="1200" b="1" dirty="0">
                <a:solidFill>
                  <a:schemeClr val="accent5"/>
                </a:solidFill>
              </a:rPr>
              <a:t>Make sure your science courses are at least 4 semester units</a:t>
            </a:r>
          </a:p>
        </p:txBody>
      </p:sp>
    </p:spTree>
    <p:extLst>
      <p:ext uri="{BB962C8B-B14F-4D97-AF65-F5344CB8AC3E}">
        <p14:creationId xmlns:p14="http://schemas.microsoft.com/office/powerpoint/2010/main" val="320712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6279819" y="5471"/>
            <a:ext cx="5912182" cy="6852529"/>
          </a:xfrm>
          <a:prstGeom prst="rect">
            <a:avLst/>
          </a:prstGeo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705067" y="1693076"/>
            <a:ext cx="6761299" cy="404801"/>
          </a:xfrm>
        </p:spPr>
        <p:txBody>
          <a:bodyPr/>
          <a:lstStyle/>
          <a:p>
            <a:pPr algn="ctr"/>
            <a:r>
              <a:rPr lang="en-GB" sz="1600" u="sng" dirty="0"/>
              <a:t>Step One: Calculate total course units and total grade points</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7992" y="2788929"/>
            <a:ext cx="548640" cy="548640"/>
          </a:xfrm>
        </p:spPr>
      </p:pic>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7992" y="5185088"/>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How to Calculate Your GPA</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422824019"/>
              </p:ext>
            </p:extLst>
          </p:nvPr>
        </p:nvGraphicFramePr>
        <p:xfrm>
          <a:off x="1311637" y="2148849"/>
          <a:ext cx="5524488" cy="2194560"/>
        </p:xfrm>
        <a:graphic>
          <a:graphicData uri="http://schemas.openxmlformats.org/drawingml/2006/table">
            <a:tbl>
              <a:tblPr firstRow="1" bandRow="1">
                <a:tableStyleId>{E8B1032C-EA38-4F05-BA0D-38AFFFC7BED3}</a:tableStyleId>
              </a:tblPr>
              <a:tblGrid>
                <a:gridCol w="1841496">
                  <a:extLst>
                    <a:ext uri="{9D8B030D-6E8A-4147-A177-3AD203B41FA5}">
                      <a16:colId xmlns:a16="http://schemas.microsoft.com/office/drawing/2014/main" val="2069671753"/>
                    </a:ext>
                  </a:extLst>
                </a:gridCol>
                <a:gridCol w="1841496">
                  <a:extLst>
                    <a:ext uri="{9D8B030D-6E8A-4147-A177-3AD203B41FA5}">
                      <a16:colId xmlns:a16="http://schemas.microsoft.com/office/drawing/2014/main" val="2879630723"/>
                    </a:ext>
                  </a:extLst>
                </a:gridCol>
                <a:gridCol w="1841496">
                  <a:extLst>
                    <a:ext uri="{9D8B030D-6E8A-4147-A177-3AD203B41FA5}">
                      <a16:colId xmlns:a16="http://schemas.microsoft.com/office/drawing/2014/main" val="1623465720"/>
                    </a:ext>
                  </a:extLst>
                </a:gridCol>
              </a:tblGrid>
              <a:tr h="341615">
                <a:tc>
                  <a:txBody>
                    <a:bodyPr/>
                    <a:lstStyle/>
                    <a:p>
                      <a:pPr algn="ctr"/>
                      <a:r>
                        <a:rPr lang="en-US" b="0" dirty="0"/>
                        <a:t>Units</a:t>
                      </a:r>
                    </a:p>
                  </a:txBody>
                  <a:tcPr/>
                </a:tc>
                <a:tc>
                  <a:txBody>
                    <a:bodyPr/>
                    <a:lstStyle/>
                    <a:p>
                      <a:pPr algn="ctr"/>
                      <a:r>
                        <a:rPr lang="en-US" b="0" dirty="0"/>
                        <a:t>Grade</a:t>
                      </a:r>
                    </a:p>
                  </a:txBody>
                  <a:tcPr/>
                </a:tc>
                <a:tc>
                  <a:txBody>
                    <a:bodyPr/>
                    <a:lstStyle/>
                    <a:p>
                      <a:pPr algn="ctr"/>
                      <a:r>
                        <a:rPr lang="en-US" b="0" dirty="0"/>
                        <a:t>Grade points</a:t>
                      </a:r>
                    </a:p>
                  </a:txBody>
                  <a:tcPr/>
                </a:tc>
                <a:extLst>
                  <a:ext uri="{0D108BD9-81ED-4DB2-BD59-A6C34878D82A}">
                    <a16:rowId xmlns:a16="http://schemas.microsoft.com/office/drawing/2014/main" val="2791542559"/>
                  </a:ext>
                </a:extLst>
              </a:tr>
              <a:tr h="341615">
                <a:tc>
                  <a:txBody>
                    <a:bodyPr/>
                    <a:lstStyle/>
                    <a:p>
                      <a:pPr algn="ctr"/>
                      <a:r>
                        <a:rPr lang="en-US" dirty="0"/>
                        <a:t>4.0</a:t>
                      </a:r>
                    </a:p>
                  </a:txBody>
                  <a:tcPr/>
                </a:tc>
                <a:tc>
                  <a:txBody>
                    <a:bodyPr/>
                    <a:lstStyle/>
                    <a:p>
                      <a:pPr algn="ctr"/>
                      <a:r>
                        <a:rPr lang="en-US" b="0" dirty="0"/>
                        <a:t>3.0 (B)</a:t>
                      </a:r>
                    </a:p>
                  </a:txBody>
                  <a:tcPr/>
                </a:tc>
                <a:tc>
                  <a:txBody>
                    <a:bodyPr/>
                    <a:lstStyle/>
                    <a:p>
                      <a:pPr algn="ctr"/>
                      <a:r>
                        <a:rPr lang="en-US" b="0" dirty="0"/>
                        <a:t>12.0</a:t>
                      </a:r>
                    </a:p>
                  </a:txBody>
                  <a:tcPr/>
                </a:tc>
                <a:extLst>
                  <a:ext uri="{0D108BD9-81ED-4DB2-BD59-A6C34878D82A}">
                    <a16:rowId xmlns:a16="http://schemas.microsoft.com/office/drawing/2014/main" val="3927312783"/>
                  </a:ext>
                </a:extLst>
              </a:tr>
              <a:tr h="341615">
                <a:tc>
                  <a:txBody>
                    <a:bodyPr/>
                    <a:lstStyle/>
                    <a:p>
                      <a:pPr algn="ctr"/>
                      <a:r>
                        <a:rPr lang="en-US" dirty="0"/>
                        <a:t>4.0</a:t>
                      </a:r>
                    </a:p>
                  </a:txBody>
                  <a:tcPr/>
                </a:tc>
                <a:tc>
                  <a:txBody>
                    <a:bodyPr/>
                    <a:lstStyle/>
                    <a:p>
                      <a:pPr algn="ctr"/>
                      <a:r>
                        <a:rPr lang="en-US" b="0" dirty="0"/>
                        <a:t>3.0 (B)</a:t>
                      </a:r>
                    </a:p>
                  </a:txBody>
                  <a:tcPr/>
                </a:tc>
                <a:tc>
                  <a:txBody>
                    <a:bodyPr/>
                    <a:lstStyle/>
                    <a:p>
                      <a:pPr algn="ctr"/>
                      <a:r>
                        <a:rPr lang="en-US" b="0" dirty="0"/>
                        <a:t>12.0</a:t>
                      </a:r>
                    </a:p>
                  </a:txBody>
                  <a:tcPr/>
                </a:tc>
                <a:extLst>
                  <a:ext uri="{0D108BD9-81ED-4DB2-BD59-A6C34878D82A}">
                    <a16:rowId xmlns:a16="http://schemas.microsoft.com/office/drawing/2014/main" val="111248041"/>
                  </a:ext>
                </a:extLst>
              </a:tr>
              <a:tr h="341615">
                <a:tc>
                  <a:txBody>
                    <a:bodyPr/>
                    <a:lstStyle/>
                    <a:p>
                      <a:pPr algn="ctr"/>
                      <a:r>
                        <a:rPr lang="en-US" dirty="0"/>
                        <a:t>3.0</a:t>
                      </a:r>
                    </a:p>
                  </a:txBody>
                  <a:tcPr/>
                </a:tc>
                <a:tc>
                  <a:txBody>
                    <a:bodyPr/>
                    <a:lstStyle/>
                    <a:p>
                      <a:pPr algn="ctr"/>
                      <a:r>
                        <a:rPr lang="en-US" b="0" dirty="0"/>
                        <a:t>2.0 (C)</a:t>
                      </a:r>
                    </a:p>
                  </a:txBody>
                  <a:tcPr/>
                </a:tc>
                <a:tc>
                  <a:txBody>
                    <a:bodyPr/>
                    <a:lstStyle/>
                    <a:p>
                      <a:pPr algn="ctr"/>
                      <a:r>
                        <a:rPr lang="en-US" b="0" dirty="0"/>
                        <a:t>6.0</a:t>
                      </a:r>
                    </a:p>
                  </a:txBody>
                  <a:tcPr/>
                </a:tc>
                <a:extLst>
                  <a:ext uri="{0D108BD9-81ED-4DB2-BD59-A6C34878D82A}">
                    <a16:rowId xmlns:a16="http://schemas.microsoft.com/office/drawing/2014/main" val="3128760654"/>
                  </a:ext>
                </a:extLst>
              </a:tr>
              <a:tr h="341615">
                <a:tc>
                  <a:txBody>
                    <a:bodyPr/>
                    <a:lstStyle/>
                    <a:p>
                      <a:pPr algn="ctr"/>
                      <a:r>
                        <a:rPr lang="en-US" dirty="0"/>
                        <a:t>1.0</a:t>
                      </a:r>
                    </a:p>
                  </a:txBody>
                  <a:tcPr/>
                </a:tc>
                <a:tc>
                  <a:txBody>
                    <a:bodyPr/>
                    <a:lstStyle/>
                    <a:p>
                      <a:pPr algn="ctr"/>
                      <a:r>
                        <a:rPr lang="en-US" b="0" dirty="0"/>
                        <a:t>4.0 (A)</a:t>
                      </a:r>
                    </a:p>
                  </a:txBody>
                  <a:tcPr/>
                </a:tc>
                <a:tc>
                  <a:txBody>
                    <a:bodyPr/>
                    <a:lstStyle/>
                    <a:p>
                      <a:pPr algn="ctr"/>
                      <a:r>
                        <a:rPr lang="en-US" b="0" dirty="0"/>
                        <a:t>4.0</a:t>
                      </a:r>
                    </a:p>
                  </a:txBody>
                  <a:tcPr/>
                </a:tc>
                <a:extLst>
                  <a:ext uri="{0D108BD9-81ED-4DB2-BD59-A6C34878D82A}">
                    <a16:rowId xmlns:a16="http://schemas.microsoft.com/office/drawing/2014/main" val="1110515507"/>
                  </a:ext>
                </a:extLst>
              </a:tr>
              <a:tr h="341615">
                <a:tc>
                  <a:txBody>
                    <a:bodyPr/>
                    <a:lstStyle/>
                    <a:p>
                      <a:pPr algn="ctr"/>
                      <a:r>
                        <a:rPr lang="en-US" b="1" dirty="0"/>
                        <a:t>12.0</a:t>
                      </a:r>
                    </a:p>
                  </a:txBody>
                  <a:tcPr/>
                </a:tc>
                <a:tc>
                  <a:txBody>
                    <a:bodyPr/>
                    <a:lstStyle/>
                    <a:p>
                      <a:pPr algn="ctr"/>
                      <a:endParaRPr lang="en-US" b="0" dirty="0"/>
                    </a:p>
                  </a:txBody>
                  <a:tcPr/>
                </a:tc>
                <a:tc>
                  <a:txBody>
                    <a:bodyPr/>
                    <a:lstStyle/>
                    <a:p>
                      <a:pPr algn="ctr"/>
                      <a:r>
                        <a:rPr lang="en-US" b="1" dirty="0"/>
                        <a:t>34.0</a:t>
                      </a:r>
                    </a:p>
                  </a:txBody>
                  <a:tcPr/>
                </a:tc>
                <a:extLst>
                  <a:ext uri="{0D108BD9-81ED-4DB2-BD59-A6C34878D82A}">
                    <a16:rowId xmlns:a16="http://schemas.microsoft.com/office/drawing/2014/main" val="10005"/>
                  </a:ext>
                </a:extLst>
              </a:tr>
            </a:tbl>
          </a:graphicData>
        </a:graphic>
      </p:graphicFrame>
      <p:sp>
        <p:nvSpPr>
          <p:cNvPr id="18"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693231" y="4479526"/>
            <a:ext cx="6761299" cy="404801"/>
          </a:xfrm>
        </p:spPr>
        <p:txBody>
          <a:bodyPr/>
          <a:lstStyle/>
          <a:p>
            <a:pPr algn="ctr"/>
            <a:r>
              <a:rPr lang="en-GB" sz="1600" u="sng" dirty="0"/>
              <a:t>Step Two: Calculate the average total points</a:t>
            </a:r>
          </a:p>
        </p:txBody>
      </p:sp>
      <p:sp>
        <p:nvSpPr>
          <p:cNvPr id="20" name="TextBox 19"/>
          <p:cNvSpPr txBox="1"/>
          <p:nvPr/>
        </p:nvSpPr>
        <p:spPr>
          <a:xfrm>
            <a:off x="1311637" y="4997743"/>
            <a:ext cx="1892300" cy="923330"/>
          </a:xfrm>
          <a:prstGeom prst="rect">
            <a:avLst/>
          </a:prstGeom>
          <a:noFill/>
        </p:spPr>
        <p:txBody>
          <a:bodyPr wrap="square" rtlCol="0">
            <a:spAutoFit/>
          </a:bodyPr>
          <a:lstStyle/>
          <a:p>
            <a:r>
              <a:rPr lang="en-US" dirty="0"/>
              <a:t>Total grade points</a:t>
            </a:r>
          </a:p>
          <a:p>
            <a:r>
              <a:rPr lang="en-US" dirty="0"/>
              <a:t>------------------------</a:t>
            </a:r>
          </a:p>
          <a:p>
            <a:r>
              <a:rPr lang="en-US" dirty="0"/>
              <a:t>Total course units</a:t>
            </a:r>
          </a:p>
        </p:txBody>
      </p:sp>
      <p:sp>
        <p:nvSpPr>
          <p:cNvPr id="21" name="TextBox 20"/>
          <p:cNvSpPr txBox="1"/>
          <p:nvPr/>
        </p:nvSpPr>
        <p:spPr>
          <a:xfrm>
            <a:off x="3110119" y="5274742"/>
            <a:ext cx="770765" cy="369332"/>
          </a:xfrm>
          <a:prstGeom prst="rect">
            <a:avLst/>
          </a:prstGeom>
          <a:noFill/>
        </p:spPr>
        <p:txBody>
          <a:bodyPr wrap="square" rtlCol="0">
            <a:spAutoFit/>
          </a:bodyPr>
          <a:lstStyle/>
          <a:p>
            <a:r>
              <a:rPr lang="en-US" dirty="0"/>
              <a:t>= GPA</a:t>
            </a:r>
          </a:p>
        </p:txBody>
      </p:sp>
      <p:sp>
        <p:nvSpPr>
          <p:cNvPr id="25" name="TextBox 24"/>
          <p:cNvSpPr txBox="1"/>
          <p:nvPr/>
        </p:nvSpPr>
        <p:spPr>
          <a:xfrm>
            <a:off x="4369049" y="4997743"/>
            <a:ext cx="2467076" cy="923330"/>
          </a:xfrm>
          <a:prstGeom prst="rect">
            <a:avLst/>
          </a:prstGeom>
          <a:noFill/>
        </p:spPr>
        <p:txBody>
          <a:bodyPr wrap="square" rtlCol="0">
            <a:spAutoFit/>
          </a:bodyPr>
          <a:lstStyle/>
          <a:p>
            <a:r>
              <a:rPr lang="en-US" dirty="0"/>
              <a:t>Total grade points = 34.0</a:t>
            </a:r>
          </a:p>
          <a:p>
            <a:endParaRPr lang="en-US" dirty="0"/>
          </a:p>
          <a:p>
            <a:r>
              <a:rPr lang="en-US" dirty="0"/>
              <a:t>Total course units = 12.0</a:t>
            </a:r>
          </a:p>
        </p:txBody>
      </p:sp>
      <p:sp>
        <p:nvSpPr>
          <p:cNvPr id="26" name="TextBox 25"/>
          <p:cNvSpPr txBox="1"/>
          <p:nvPr/>
        </p:nvSpPr>
        <p:spPr>
          <a:xfrm>
            <a:off x="3070580" y="5931813"/>
            <a:ext cx="2006600" cy="369332"/>
          </a:xfrm>
          <a:prstGeom prst="rect">
            <a:avLst/>
          </a:prstGeom>
          <a:noFill/>
        </p:spPr>
        <p:txBody>
          <a:bodyPr wrap="square" rtlCol="0">
            <a:spAutoFit/>
          </a:bodyPr>
          <a:lstStyle/>
          <a:p>
            <a:r>
              <a:rPr lang="en-US" b="1" dirty="0"/>
              <a:t>GPA = 34/12 = 2.83</a:t>
            </a:r>
          </a:p>
        </p:txBody>
      </p:sp>
      <p:sp>
        <p:nvSpPr>
          <p:cNvPr id="2" name="TextBox 1"/>
          <p:cNvSpPr txBox="1"/>
          <p:nvPr/>
        </p:nvSpPr>
        <p:spPr>
          <a:xfrm>
            <a:off x="653122" y="3996452"/>
            <a:ext cx="1090863" cy="369332"/>
          </a:xfrm>
          <a:prstGeom prst="rect">
            <a:avLst/>
          </a:prstGeom>
          <a:noFill/>
        </p:spPr>
        <p:txBody>
          <a:bodyPr wrap="square" rtlCol="0">
            <a:spAutoFit/>
          </a:bodyPr>
          <a:lstStyle/>
          <a:p>
            <a:r>
              <a:rPr lang="en-US" b="1" dirty="0"/>
              <a:t>Totals</a:t>
            </a:r>
          </a:p>
        </p:txBody>
      </p:sp>
    </p:spTree>
    <p:extLst>
      <p:ext uri="{BB962C8B-B14F-4D97-AF65-F5344CB8AC3E}">
        <p14:creationId xmlns:p14="http://schemas.microsoft.com/office/powerpoint/2010/main" val="237405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p:cNvSpPr txBox="1"/>
          <p:nvPr/>
        </p:nvSpPr>
        <p:spPr>
          <a:xfrm>
            <a:off x="6874136" y="629573"/>
            <a:ext cx="5142156" cy="3831818"/>
          </a:xfrm>
          <a:prstGeom prst="rect">
            <a:avLst/>
          </a:prstGeom>
          <a:noFill/>
        </p:spPr>
        <p:txBody>
          <a:bodyPr wrap="square" rtlCol="0">
            <a:spAutoFit/>
          </a:bodyPr>
          <a:lstStyle/>
          <a:p>
            <a:r>
              <a:rPr lang="en-US" sz="1400" b="1" dirty="0"/>
              <a:t>LVN to RN Step-Up Program</a:t>
            </a:r>
          </a:p>
          <a:p>
            <a:endParaRPr lang="en-US" sz="1400" dirty="0"/>
          </a:p>
          <a:p>
            <a:pPr>
              <a:spcAft>
                <a:spcPts val="600"/>
              </a:spcAft>
            </a:pPr>
            <a:r>
              <a:rPr lang="en-US" sz="1400" dirty="0"/>
              <a:t>The LVN to RN Program is available to those who have:</a:t>
            </a:r>
          </a:p>
          <a:p>
            <a:pPr marL="285750" indent="-285750">
              <a:buFont typeface="Arial" panose="020B0604020202020204" pitchFamily="34" charset="0"/>
              <a:buChar char="•"/>
            </a:pPr>
            <a:r>
              <a:rPr lang="en-US" sz="1400" dirty="0"/>
              <a:t>A current and active California LVN license in good standing</a:t>
            </a:r>
          </a:p>
          <a:p>
            <a:pPr marL="285750" indent="-285750">
              <a:buFont typeface="Arial" panose="020B0604020202020204" pitchFamily="34" charset="0"/>
              <a:buChar char="•"/>
            </a:pPr>
            <a:r>
              <a:rPr lang="en-US" sz="1400" dirty="0"/>
              <a:t>Have graduated from an accredited LVN/LPN program</a:t>
            </a:r>
          </a:p>
          <a:p>
            <a:pPr marL="285750" indent="-285750">
              <a:buFont typeface="Arial" panose="020B0604020202020204" pitchFamily="34" charset="0"/>
              <a:buChar char="•"/>
            </a:pPr>
            <a:r>
              <a:rPr lang="en-US" sz="1400" dirty="0"/>
              <a:t>Have passed Nursing 110, LVN-RN Transition (Palomar College only) within two years of applying</a:t>
            </a:r>
          </a:p>
          <a:p>
            <a:pPr marL="285750" indent="-285750">
              <a:buFont typeface="Arial" panose="020B0604020202020204" pitchFamily="34" charset="0"/>
              <a:buChar char="•"/>
            </a:pPr>
            <a:r>
              <a:rPr lang="en-US" sz="1400" dirty="0"/>
              <a:t>Have 6 months of work experience as an LVN</a:t>
            </a:r>
          </a:p>
          <a:p>
            <a:pPr marL="285750" indent="-285750">
              <a:buFont typeface="Arial" panose="020B0604020202020204" pitchFamily="34" charset="0"/>
              <a:buChar char="•"/>
            </a:pPr>
            <a:endParaRPr lang="en-US" sz="1400" dirty="0"/>
          </a:p>
          <a:p>
            <a:r>
              <a:rPr lang="en-US" sz="1400" b="1" dirty="0"/>
              <a:t>Things To Know</a:t>
            </a:r>
          </a:p>
          <a:p>
            <a:endParaRPr lang="en-US" sz="1400" dirty="0"/>
          </a:p>
          <a:p>
            <a:pPr marL="285750" indent="-285750">
              <a:buFont typeface="Arial" panose="020B0604020202020204" pitchFamily="34" charset="0"/>
              <a:buChar char="•"/>
            </a:pPr>
            <a:r>
              <a:rPr lang="en-US" sz="1400" dirty="0"/>
              <a:t>The program is one year (two semesters).</a:t>
            </a:r>
          </a:p>
          <a:p>
            <a:pPr marL="285750" indent="-285750">
              <a:buFont typeface="Arial" panose="020B0604020202020204" pitchFamily="34" charset="0"/>
              <a:buChar char="•"/>
            </a:pPr>
            <a:r>
              <a:rPr lang="en-US" sz="1400" dirty="0"/>
              <a:t>Students are admitted on a space available basis only</a:t>
            </a:r>
          </a:p>
          <a:p>
            <a:pPr marL="285750" indent="-285750">
              <a:buFont typeface="Arial" panose="020B0604020202020204" pitchFamily="34" charset="0"/>
              <a:buChar char="•"/>
            </a:pPr>
            <a:r>
              <a:rPr lang="en-US" sz="1400" dirty="0"/>
              <a:t>Completion of N110 does not guarantee a space in the program</a:t>
            </a:r>
          </a:p>
          <a:p>
            <a:pPr marL="285750" indent="-285750">
              <a:buFont typeface="Arial" panose="020B0604020202020204" pitchFamily="34" charset="0"/>
              <a:buChar char="•"/>
            </a:pPr>
            <a:r>
              <a:rPr lang="en-US" sz="1400" dirty="0"/>
              <a:t>Students are selected using the Multi-Criteria Point System</a:t>
            </a:r>
          </a:p>
          <a:p>
            <a:pPr marL="285750" indent="-285750">
              <a:buFont typeface="Arial" panose="020B0604020202020204" pitchFamily="34" charset="0"/>
              <a:buChar char="•"/>
            </a:pPr>
            <a:r>
              <a:rPr lang="en-US" sz="1400" dirty="0"/>
              <a:t>All prerequisite coursework must be completed to be eligible to apply.  No in-progress coursework is accepted.</a:t>
            </a:r>
          </a:p>
        </p:txBody>
      </p:sp>
      <p:sp>
        <p:nvSpPr>
          <p:cNvPr id="10" name="Subtitle 11">
            <a:extLst>
              <a:ext uri="{FF2B5EF4-FFF2-40B4-BE49-F238E27FC236}">
                <a16:creationId xmlns:a16="http://schemas.microsoft.com/office/drawing/2014/main" id="{B28A8D9C-5123-4D2B-9272-016EF90E0E50}"/>
              </a:ext>
            </a:extLst>
          </p:cNvPr>
          <p:cNvSpPr>
            <a:spLocks noGrp="1"/>
          </p:cNvSpPr>
          <p:nvPr>
            <p:ph type="subTitle" idx="1"/>
          </p:nvPr>
        </p:nvSpPr>
        <p:spPr>
          <a:xfrm>
            <a:off x="6874136" y="5392402"/>
            <a:ext cx="5142156" cy="1348640"/>
          </a:xfrm>
        </p:spPr>
        <p:txBody>
          <a:bodyPr/>
          <a:lstStyle/>
          <a:p>
            <a:r>
              <a:rPr lang="en-US" sz="1400" dirty="0"/>
              <a:t>We will be offering Nursing 110 each Spring semester. N110 is valid for 2 years and is also accepted by Mira Costa’s LVN-RN program.</a:t>
            </a:r>
          </a:p>
          <a:p>
            <a:pPr>
              <a:spcBef>
                <a:spcPts val="0"/>
              </a:spcBef>
            </a:pPr>
            <a:endParaRPr lang="en-US" sz="1400" dirty="0"/>
          </a:p>
          <a:p>
            <a:pPr>
              <a:spcBef>
                <a:spcPts val="0"/>
              </a:spcBef>
            </a:pPr>
            <a:r>
              <a:rPr lang="en-US" sz="1400" dirty="0"/>
              <a:t>The next offering of N110 is Spring 2023</a:t>
            </a:r>
          </a:p>
        </p:txBody>
      </p:sp>
    </p:spTree>
    <p:extLst>
      <p:ext uri="{BB962C8B-B14F-4D97-AF65-F5344CB8AC3E}">
        <p14:creationId xmlns:p14="http://schemas.microsoft.com/office/powerpoint/2010/main" val="383398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40" y="0"/>
            <a:ext cx="6694003" cy="6857999"/>
          </a:xfrm>
          <a:prstGeom prst="rect">
            <a:avLst/>
          </a:prstGeom>
        </p:spPr>
      </p:pic>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p:cNvSpPr txBox="1"/>
          <p:nvPr/>
        </p:nvSpPr>
        <p:spPr>
          <a:xfrm>
            <a:off x="6874136" y="1982449"/>
            <a:ext cx="5142156" cy="2893100"/>
          </a:xfrm>
          <a:prstGeom prst="rect">
            <a:avLst/>
          </a:prstGeom>
          <a:noFill/>
        </p:spPr>
        <p:txBody>
          <a:bodyPr wrap="square" rtlCol="0">
            <a:spAutoFit/>
          </a:bodyPr>
          <a:lstStyle/>
          <a:p>
            <a:r>
              <a:rPr lang="en-US" sz="1400" b="1" dirty="0"/>
              <a:t>Clinical Agency Requirements and Immunizations</a:t>
            </a:r>
          </a:p>
          <a:p>
            <a:endParaRPr lang="en-US" sz="1400" dirty="0"/>
          </a:p>
          <a:p>
            <a:r>
              <a:rPr lang="en-US" sz="1400" dirty="0"/>
              <a:t>Admitted students will complete a background check once directed by instructor.</a:t>
            </a:r>
          </a:p>
          <a:p>
            <a:endParaRPr lang="en-US" sz="1400" dirty="0"/>
          </a:p>
          <a:p>
            <a:r>
              <a:rPr lang="en-US" sz="1400" dirty="0"/>
              <a:t>Students must complete a background check and drug screen prior to participating in clinical experiences at health care facilities. </a:t>
            </a:r>
          </a:p>
          <a:p>
            <a:pPr marL="285750" indent="-285750">
              <a:buFont typeface="Arial" panose="020B0604020202020204" pitchFamily="34" charset="0"/>
              <a:buChar char="•"/>
            </a:pPr>
            <a:r>
              <a:rPr lang="en-US" sz="1400" dirty="0"/>
              <a:t>Background check covers the past 7 years</a:t>
            </a:r>
          </a:p>
          <a:p>
            <a:pPr marL="285750" indent="-285750">
              <a:buFont typeface="Arial" panose="020B0604020202020204" pitchFamily="34" charset="0"/>
              <a:buChar char="•"/>
            </a:pPr>
            <a:r>
              <a:rPr lang="en-US" sz="1400" dirty="0"/>
              <a:t>10-panel drug screen</a:t>
            </a:r>
          </a:p>
          <a:p>
            <a:pPr marL="285750" indent="-285750">
              <a:buFont typeface="Arial" panose="020B0604020202020204" pitchFamily="34" charset="0"/>
              <a:buChar char="•"/>
            </a:pPr>
            <a:endParaRPr lang="en-US" sz="1400" dirty="0"/>
          </a:p>
          <a:p>
            <a:r>
              <a:rPr lang="en-US" sz="1400" dirty="0"/>
              <a:t>Students must complete a physical and verify all vaccinations are up to date for clearance when admitted into the program. </a:t>
            </a:r>
          </a:p>
          <a:p>
            <a:endParaRPr lang="en-US" sz="1400" dirty="0"/>
          </a:p>
        </p:txBody>
      </p:sp>
      <p:sp>
        <p:nvSpPr>
          <p:cNvPr id="10" name="Subtitle 11">
            <a:extLst>
              <a:ext uri="{FF2B5EF4-FFF2-40B4-BE49-F238E27FC236}">
                <a16:creationId xmlns:a16="http://schemas.microsoft.com/office/drawing/2014/main" id="{B28A8D9C-5123-4D2B-9272-016EF90E0E50}"/>
              </a:ext>
            </a:extLst>
          </p:cNvPr>
          <p:cNvSpPr>
            <a:spLocks noGrp="1"/>
          </p:cNvSpPr>
          <p:nvPr>
            <p:ph type="subTitle" idx="1"/>
          </p:nvPr>
        </p:nvSpPr>
        <p:spPr>
          <a:xfrm>
            <a:off x="6874136" y="5392402"/>
            <a:ext cx="5142156" cy="739458"/>
          </a:xfrm>
        </p:spPr>
        <p:txBody>
          <a:bodyPr/>
          <a:lstStyle/>
          <a:p>
            <a:r>
              <a:rPr lang="en-US" sz="1400" dirty="0"/>
              <a:t>These items should only be completed upon admission to the Palomar Nursing program after additional directions from first semester instructor.</a:t>
            </a:r>
            <a:endParaRPr lang="en-GB" sz="1400" dirty="0"/>
          </a:p>
        </p:txBody>
      </p:sp>
    </p:spTree>
    <p:extLst>
      <p:ext uri="{BB962C8B-B14F-4D97-AF65-F5344CB8AC3E}">
        <p14:creationId xmlns:p14="http://schemas.microsoft.com/office/powerpoint/2010/main" val="413207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4136" y="1982449"/>
            <a:ext cx="5142156" cy="1969770"/>
          </a:xfrm>
          <a:prstGeom prst="rect">
            <a:avLst/>
          </a:prstGeom>
          <a:noFill/>
        </p:spPr>
        <p:txBody>
          <a:bodyPr wrap="square" rtlCol="0">
            <a:spAutoFit/>
          </a:bodyPr>
          <a:lstStyle/>
          <a:p>
            <a:pPr algn="ctr"/>
            <a:r>
              <a:rPr lang="en-US" sz="3600" b="1" dirty="0"/>
              <a:t>How much does the Palomar College Nursing Program cost?</a:t>
            </a:r>
            <a:endParaRPr lang="en-US" sz="3600" dirty="0"/>
          </a:p>
          <a:p>
            <a:endParaRPr lang="en-US" sz="1400" dirty="0"/>
          </a:p>
        </p:txBody>
      </p:sp>
      <p:sp>
        <p:nvSpPr>
          <p:cNvPr id="10" name="Subtitle 11">
            <a:extLst>
              <a:ext uri="{FF2B5EF4-FFF2-40B4-BE49-F238E27FC236}">
                <a16:creationId xmlns:a16="http://schemas.microsoft.com/office/drawing/2014/main" id="{B28A8D9C-5123-4D2B-9272-016EF90E0E50}"/>
              </a:ext>
            </a:extLst>
          </p:cNvPr>
          <p:cNvSpPr>
            <a:spLocks noGrp="1"/>
          </p:cNvSpPr>
          <p:nvPr>
            <p:ph type="subTitle" idx="1"/>
          </p:nvPr>
        </p:nvSpPr>
        <p:spPr>
          <a:xfrm>
            <a:off x="6874136" y="5392402"/>
            <a:ext cx="5142156" cy="739458"/>
          </a:xfrm>
        </p:spPr>
        <p:txBody>
          <a:bodyPr/>
          <a:lstStyle/>
          <a:p>
            <a:pPr lvl="0">
              <a:lnSpc>
                <a:spcPct val="100000"/>
              </a:lnSpc>
              <a:spcBef>
                <a:spcPts val="0"/>
              </a:spcBef>
              <a:buClrTx/>
              <a:buSzTx/>
            </a:pPr>
            <a:r>
              <a:rPr lang="en-US" sz="1400" dirty="0">
                <a:latin typeface="Calibri Light" panose="020F0302020204030204" pitchFamily="34" charset="0"/>
                <a:cs typeface="Calibri Light" panose="020F0302020204030204" pitchFamily="34" charset="0"/>
              </a:rPr>
              <a:t>The ATI Resource Fee is collected as a materials fee by Palomar College, and is due at the time of registration. It is non-refundable, even if a student drops before the add/drop deadline.</a:t>
            </a:r>
          </a:p>
        </p:txBody>
      </p:sp>
      <p:pic>
        <p:nvPicPr>
          <p:cNvPr id="2" name="Picture 1">
            <a:extLst>
              <a:ext uri="{FF2B5EF4-FFF2-40B4-BE49-F238E27FC236}">
                <a16:creationId xmlns:a16="http://schemas.microsoft.com/office/drawing/2014/main" id="{0249BED4-1171-4CA2-BE11-098BE90CE26A}"/>
              </a:ext>
            </a:extLst>
          </p:cNvPr>
          <p:cNvPicPr>
            <a:picLocks noChangeAspect="1"/>
          </p:cNvPicPr>
          <p:nvPr/>
        </p:nvPicPr>
        <p:blipFill>
          <a:blip r:embed="rId2"/>
          <a:stretch>
            <a:fillRect/>
          </a:stretch>
        </p:blipFill>
        <p:spPr>
          <a:xfrm>
            <a:off x="520286" y="0"/>
            <a:ext cx="5274257" cy="6858000"/>
          </a:xfrm>
          <a:prstGeom prst="rect">
            <a:avLst/>
          </a:prstGeom>
        </p:spPr>
      </p:pic>
    </p:spTree>
    <p:extLst>
      <p:ext uri="{BB962C8B-B14F-4D97-AF65-F5344CB8AC3E}">
        <p14:creationId xmlns:p14="http://schemas.microsoft.com/office/powerpoint/2010/main" val="22793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336101E-D654-46D8-A983-BF46C5D86583}"/>
              </a:ext>
            </a:extLst>
          </p:cNvPr>
          <p:cNvSpPr>
            <a:spLocks noGrp="1"/>
          </p:cNvSpPr>
          <p:nvPr>
            <p:ph type="body" sz="quarter" idx="11"/>
          </p:nvPr>
        </p:nvSpPr>
        <p:spPr>
          <a:xfrm>
            <a:off x="1648162" y="1098678"/>
            <a:ext cx="8534400" cy="1325545"/>
          </a:xfrm>
        </p:spPr>
        <p:txBody>
          <a:bodyPr/>
          <a:lstStyle/>
          <a:p>
            <a:pPr marL="0" indent="0">
              <a:buNone/>
            </a:pPr>
            <a:r>
              <a:rPr lang="en-GB" dirty="0"/>
              <a:t>Meet with a </a:t>
            </a:r>
            <a:r>
              <a:rPr lang="en-GB" dirty="0" err="1"/>
              <a:t>counselor</a:t>
            </a:r>
            <a:r>
              <a:rPr lang="en-GB" dirty="0"/>
              <a:t>! </a:t>
            </a:r>
            <a:r>
              <a:rPr lang="en-US" dirty="0"/>
              <a:t>A counselor will let you know what requirements you have met and what courses you still need to complete before applying. Your degree is granted by Palomar College, not the Nursing Education Department.</a:t>
            </a:r>
          </a:p>
          <a:p>
            <a:pPr marL="0" indent="0">
              <a:buNone/>
            </a:pPr>
            <a:r>
              <a:rPr lang="en-US" dirty="0"/>
              <a:t>Speak with a counselor regarding any academic planning issues which may arise during your time at Palomar College.  Counselors can assist you with creating a semester by semester education plan to achieve your goals. </a:t>
            </a:r>
          </a:p>
          <a:p>
            <a:pPr marL="0" indent="0">
              <a:buNone/>
            </a:pPr>
            <a:r>
              <a:rPr lang="en-US" dirty="0"/>
              <a:t>Get your Palomar ID number on the main Palomar website, then call (760) 891-7511 to make an appointment.</a:t>
            </a:r>
          </a:p>
          <a:p>
            <a:endParaRPr lang="en-GB" dirty="0"/>
          </a:p>
          <a:p>
            <a:endParaRPr lang="en-GB" dirty="0"/>
          </a:p>
          <a:p>
            <a:endParaRPr lang="en-GB"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633186" y="557440"/>
            <a:ext cx="10815864" cy="485806"/>
          </a:xfrm>
        </p:spPr>
        <p:txBody>
          <a:bodyPr/>
          <a:lstStyle/>
          <a:p>
            <a:r>
              <a:rPr lang="en-US" dirty="0"/>
              <a:t>How to prepare</a:t>
            </a:r>
            <a:endParaRPr lang="en-GB" dirty="0"/>
          </a:p>
        </p:txBody>
      </p:sp>
      <p:pic>
        <p:nvPicPr>
          <p:cNvPr id="27" name="Content Placeholder 79" descr="Open Book">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3186" y="1487130"/>
            <a:ext cx="548640" cy="548640"/>
          </a:xfrm>
        </p:spPr>
      </p:pic>
      <p:sp>
        <p:nvSpPr>
          <p:cNvPr id="2" name="TextBox 1"/>
          <p:cNvSpPr txBox="1"/>
          <p:nvPr/>
        </p:nvSpPr>
        <p:spPr>
          <a:xfrm>
            <a:off x="1573734" y="3902147"/>
            <a:ext cx="8534400" cy="738664"/>
          </a:xfrm>
          <a:prstGeom prst="rect">
            <a:avLst/>
          </a:prstGeom>
          <a:noFill/>
        </p:spPr>
        <p:txBody>
          <a:bodyPr wrap="square" rtlCol="0">
            <a:spAutoFit/>
          </a:bodyPr>
          <a:lstStyle/>
          <a:p>
            <a:r>
              <a:rPr lang="en-US" sz="1400" dirty="0"/>
              <a:t>Check your residency! </a:t>
            </a:r>
            <a:r>
              <a:rPr lang="en-GB" sz="1400" dirty="0"/>
              <a:t>State schools have algorithms built in to their applications that will automatically change your status to out-of-state if you don’t meet residency standards. If you have been in California for at least a year and you are still listed as out-of-state, talk to the Admissions office about how you can change your status to in-state.</a:t>
            </a:r>
            <a:endParaRPr lang="en-US" sz="1400" dirty="0"/>
          </a:p>
        </p:txBody>
      </p:sp>
      <p:sp>
        <p:nvSpPr>
          <p:cNvPr id="10" name="TextBox 9"/>
          <p:cNvSpPr txBox="1"/>
          <p:nvPr/>
        </p:nvSpPr>
        <p:spPr>
          <a:xfrm>
            <a:off x="1573734" y="2793853"/>
            <a:ext cx="8534400" cy="738664"/>
          </a:xfrm>
          <a:prstGeom prst="rect">
            <a:avLst/>
          </a:prstGeom>
          <a:noFill/>
        </p:spPr>
        <p:txBody>
          <a:bodyPr wrap="square" rtlCol="0">
            <a:spAutoFit/>
          </a:bodyPr>
          <a:lstStyle/>
          <a:p>
            <a:r>
              <a:rPr lang="en-US" sz="1400" dirty="0"/>
              <a:t>Apply for FAFSA! Even if you don’t think you are eligible for federal aid, you could still qualify for state aid or loans. The FAFSA is how the College will check your eligibility for other financial aid options. Check in with the Financial Aid Office on campus for additional details.</a:t>
            </a:r>
          </a:p>
        </p:txBody>
      </p:sp>
      <p:sp>
        <p:nvSpPr>
          <p:cNvPr id="13" name="TextBox 12"/>
          <p:cNvSpPr txBox="1"/>
          <p:nvPr/>
        </p:nvSpPr>
        <p:spPr>
          <a:xfrm>
            <a:off x="1573734" y="5010441"/>
            <a:ext cx="8534400" cy="523220"/>
          </a:xfrm>
          <a:prstGeom prst="rect">
            <a:avLst/>
          </a:prstGeom>
          <a:noFill/>
        </p:spPr>
        <p:txBody>
          <a:bodyPr wrap="square" rtlCol="0">
            <a:spAutoFit/>
          </a:bodyPr>
          <a:lstStyle/>
          <a:p>
            <a:r>
              <a:rPr lang="en-US" sz="1400" dirty="0"/>
              <a:t>Order your official transcripts. We only need unofficial for your application, but any nursing school you attend will ask for your official transcripts once you are admitted.</a:t>
            </a:r>
          </a:p>
        </p:txBody>
      </p:sp>
    </p:spTree>
    <p:extLst>
      <p:ext uri="{BB962C8B-B14F-4D97-AF65-F5344CB8AC3E}">
        <p14:creationId xmlns:p14="http://schemas.microsoft.com/office/powerpoint/2010/main" val="40647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srcRect t="4505" b="4505"/>
          <a:stretch>
            <a:fillRect/>
          </a:stretch>
        </p:blipFill>
        <p:spPr>
          <a:prstGeom prst="rect">
            <a:avLst/>
          </a:prstGeo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16</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a:xfrm>
            <a:off x="4338775" y="2379699"/>
            <a:ext cx="3110932" cy="1809529"/>
          </a:xfrm>
        </p:spPr>
        <p:txBody>
          <a:bodyPr/>
          <a:lstStyle/>
          <a:p>
            <a:pPr algn="ctr"/>
            <a:r>
              <a:rPr lang="en-GB" u="sng" dirty="0"/>
              <a:t>Azusa Pacific</a:t>
            </a:r>
          </a:p>
          <a:p>
            <a:pPr marL="285750" indent="-285750">
              <a:buFont typeface="Arial" panose="020B0604020202020204" pitchFamily="34" charset="0"/>
              <a:buChar char="•"/>
            </a:pPr>
            <a:r>
              <a:rPr lang="en-GB" dirty="0"/>
              <a:t>Expected completion time: 15 months</a:t>
            </a:r>
          </a:p>
          <a:p>
            <a:pPr marL="285750" indent="-285750">
              <a:buFont typeface="Arial" panose="020B0604020202020204" pitchFamily="34" charset="0"/>
              <a:buChar char="•"/>
            </a:pPr>
            <a:r>
              <a:rPr lang="en-GB" dirty="0"/>
              <a:t>Program format: In person or online</a:t>
            </a:r>
          </a:p>
          <a:p>
            <a:pPr marL="285750" indent="-285750">
              <a:buFont typeface="Arial" panose="020B0604020202020204" pitchFamily="34" charset="0"/>
              <a:buChar char="•"/>
            </a:pPr>
            <a:r>
              <a:rPr lang="en-GB" dirty="0"/>
              <a:t>Total for tuition: $18,280</a:t>
            </a:r>
          </a:p>
          <a:p>
            <a:pPr marL="285750" indent="-285750">
              <a:buFont typeface="Arial" panose="020B0604020202020204" pitchFamily="34" charset="0"/>
              <a:buChar char="•"/>
            </a:pPr>
            <a:r>
              <a:rPr lang="en-GB" dirty="0"/>
              <a:t>Contact: Cori Esparza cesparza@apu.edu</a:t>
            </a:r>
          </a:p>
          <a:p>
            <a:endParaRPr lang="en-GB" dirty="0"/>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763143" y="2379699"/>
            <a:ext cx="3110932" cy="1809529"/>
          </a:xfrm>
        </p:spPr>
        <p:txBody>
          <a:bodyPr>
            <a:noAutofit/>
          </a:bodyPr>
          <a:lstStyle/>
          <a:p>
            <a:pPr algn="ctr"/>
            <a:r>
              <a:rPr lang="en-GB" u="sng" dirty="0"/>
              <a:t>Point Loma Nazarene</a:t>
            </a:r>
          </a:p>
          <a:p>
            <a:pPr marL="285750" indent="-285750">
              <a:buFont typeface="Arial" panose="020B0604020202020204" pitchFamily="34" charset="0"/>
              <a:buChar char="•"/>
            </a:pPr>
            <a:r>
              <a:rPr lang="en-GB" dirty="0"/>
              <a:t>Expected completion time: 15 months</a:t>
            </a:r>
          </a:p>
          <a:p>
            <a:pPr marL="285750" indent="-285750">
              <a:buFont typeface="Arial" panose="020B0604020202020204" pitchFamily="34" charset="0"/>
              <a:buChar char="•"/>
            </a:pPr>
            <a:r>
              <a:rPr lang="en-GB" dirty="0"/>
              <a:t>Program format: Hybrid</a:t>
            </a:r>
          </a:p>
          <a:p>
            <a:pPr marL="285750" indent="-285750">
              <a:buFont typeface="Arial" panose="020B0604020202020204" pitchFamily="34" charset="0"/>
              <a:buChar char="•"/>
            </a:pPr>
            <a:r>
              <a:rPr lang="en-GB" dirty="0"/>
              <a:t>Total for tuition: $17,460</a:t>
            </a:r>
          </a:p>
          <a:p>
            <a:pPr marL="285750" indent="-285750">
              <a:buFont typeface="Arial" panose="020B0604020202020204" pitchFamily="34" charset="0"/>
              <a:buChar char="•"/>
            </a:pPr>
            <a:r>
              <a:rPr lang="en-GB" dirty="0"/>
              <a:t>Contact</a:t>
            </a:r>
            <a:r>
              <a:rPr lang="en-GB"/>
              <a:t>: Sarah Young syoung1@pointloma.edu</a:t>
            </a:r>
            <a:endParaRPr lang="en-GB"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06451" y="1534630"/>
            <a:ext cx="548640" cy="548640"/>
          </a:xfrm>
        </p:spPr>
      </p:pic>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45607" y="1537998"/>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RN to BSN Bridge Programs</a:t>
            </a:r>
            <a:endParaRPr lang="en-GB" dirty="0"/>
          </a:p>
        </p:txBody>
      </p:sp>
      <p:sp>
        <p:nvSpPr>
          <p:cNvPr id="18" name="Text Placeholder 22">
            <a:extLst>
              <a:ext uri="{FF2B5EF4-FFF2-40B4-BE49-F238E27FC236}">
                <a16:creationId xmlns:a16="http://schemas.microsoft.com/office/drawing/2014/main" id="{B88939B0-5B9A-4423-AFD1-CF6B22268795}"/>
              </a:ext>
            </a:extLst>
          </p:cNvPr>
          <p:cNvSpPr txBox="1">
            <a:spLocks/>
          </p:cNvSpPr>
          <p:nvPr/>
        </p:nvSpPr>
        <p:spPr>
          <a:xfrm>
            <a:off x="633186" y="4546231"/>
            <a:ext cx="3110932" cy="1809529"/>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tx1"/>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u="sng" dirty="0"/>
              <a:t>Cal State San Marcos</a:t>
            </a:r>
          </a:p>
          <a:p>
            <a:pPr marL="285750" indent="-285750">
              <a:buFont typeface="Arial" panose="020B0604020202020204" pitchFamily="34" charset="0"/>
              <a:buChar char="•"/>
            </a:pPr>
            <a:r>
              <a:rPr lang="en-GB" dirty="0"/>
              <a:t>Expected completion time: 16 months</a:t>
            </a:r>
          </a:p>
          <a:p>
            <a:pPr marL="285750" indent="-285750">
              <a:buFont typeface="Arial" panose="020B0604020202020204" pitchFamily="34" charset="0"/>
              <a:buChar char="•"/>
            </a:pPr>
            <a:r>
              <a:rPr lang="en-GB" dirty="0"/>
              <a:t>Program format: 100% online</a:t>
            </a:r>
          </a:p>
          <a:p>
            <a:pPr marL="285750" indent="-285750">
              <a:buFont typeface="Arial" panose="020B0604020202020204" pitchFamily="34" charset="0"/>
              <a:buChar char="•"/>
            </a:pPr>
            <a:r>
              <a:rPr lang="en-GB" dirty="0"/>
              <a:t>Total for tuition: $9,880</a:t>
            </a:r>
          </a:p>
          <a:p>
            <a:pPr marL="285750" indent="-285750">
              <a:buFont typeface="Arial" panose="020B0604020202020204" pitchFamily="34" charset="0"/>
              <a:buChar char="•"/>
            </a:pPr>
            <a:r>
              <a:rPr lang="en-GB" dirty="0"/>
              <a:t>Contact: Jay Franklin jfrankli@csusm.edu</a:t>
            </a:r>
          </a:p>
        </p:txBody>
      </p:sp>
      <p:sp>
        <p:nvSpPr>
          <p:cNvPr id="19" name="Text Placeholder 22">
            <a:extLst>
              <a:ext uri="{FF2B5EF4-FFF2-40B4-BE49-F238E27FC236}">
                <a16:creationId xmlns:a16="http://schemas.microsoft.com/office/drawing/2014/main" id="{B88939B0-5B9A-4423-AFD1-CF6B22268795}"/>
              </a:ext>
            </a:extLst>
          </p:cNvPr>
          <p:cNvSpPr txBox="1">
            <a:spLocks/>
          </p:cNvSpPr>
          <p:nvPr/>
        </p:nvSpPr>
        <p:spPr>
          <a:xfrm>
            <a:off x="4364461" y="4546230"/>
            <a:ext cx="3110932" cy="1809529"/>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tx1"/>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u="sng" dirty="0"/>
              <a:t>Grand Canyon University</a:t>
            </a:r>
          </a:p>
          <a:p>
            <a:pPr marL="285750" indent="-285750">
              <a:buFont typeface="Arial" panose="020B0604020202020204" pitchFamily="34" charset="0"/>
              <a:buChar char="•"/>
            </a:pPr>
            <a:r>
              <a:rPr lang="en-GB" dirty="0"/>
              <a:t>Expected completion time: 15 months</a:t>
            </a:r>
          </a:p>
          <a:p>
            <a:pPr marL="285750" indent="-285750">
              <a:buFont typeface="Arial" panose="020B0604020202020204" pitchFamily="34" charset="0"/>
              <a:buChar char="•"/>
            </a:pPr>
            <a:r>
              <a:rPr lang="en-GB" dirty="0"/>
              <a:t>Program format: 100% online</a:t>
            </a:r>
          </a:p>
          <a:p>
            <a:pPr marL="285750" indent="-285750">
              <a:buFont typeface="Arial" panose="020B0604020202020204" pitchFamily="34" charset="0"/>
              <a:buChar char="•"/>
            </a:pPr>
            <a:r>
              <a:rPr lang="en-GB" dirty="0"/>
              <a:t>Total for tuition: $12,600 - $42,000</a:t>
            </a:r>
          </a:p>
          <a:p>
            <a:pPr marL="285750" indent="-285750">
              <a:buFont typeface="Arial" panose="020B0604020202020204" pitchFamily="34" charset="0"/>
              <a:buChar char="•"/>
            </a:pPr>
            <a:r>
              <a:rPr lang="en-GB" dirty="0"/>
              <a:t>Contact: Lisa De Angelis lisa.deangelis@gcu.edu</a:t>
            </a:r>
          </a:p>
        </p:txBody>
      </p:sp>
    </p:spTree>
    <p:extLst>
      <p:ext uri="{BB962C8B-B14F-4D97-AF65-F5344CB8AC3E}">
        <p14:creationId xmlns:p14="http://schemas.microsoft.com/office/powerpoint/2010/main" val="337493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srcRect t="4505" b="4505"/>
          <a:stretch>
            <a:fillRect/>
          </a:stretch>
        </p:blipFill>
        <p:spPr>
          <a:prstGeom prst="rect">
            <a:avLst/>
          </a:prstGeo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47319"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17</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a:xfrm>
            <a:off x="4338775" y="2379699"/>
            <a:ext cx="3110932" cy="1809529"/>
          </a:xfrm>
        </p:spPr>
        <p:txBody>
          <a:bodyPr/>
          <a:lstStyle/>
          <a:p>
            <a:pPr algn="ctr"/>
            <a:r>
              <a:rPr lang="en-GB" u="sng" dirty="0"/>
              <a:t>Grand Canyon University</a:t>
            </a:r>
          </a:p>
          <a:p>
            <a:pPr marL="285750" indent="-285750">
              <a:buFont typeface="Arial" panose="020B0604020202020204" pitchFamily="34" charset="0"/>
              <a:buChar char="•"/>
            </a:pPr>
            <a:r>
              <a:rPr lang="en-GB" dirty="0"/>
              <a:t>Requirements: Enrolled in ADN program</a:t>
            </a:r>
          </a:p>
          <a:p>
            <a:pPr marL="285750" indent="-285750">
              <a:buFont typeface="Arial" panose="020B0604020202020204" pitchFamily="34" charset="0"/>
              <a:buChar char="•"/>
            </a:pPr>
            <a:r>
              <a:rPr lang="en-GB" dirty="0"/>
              <a:t>Program format: online</a:t>
            </a:r>
          </a:p>
          <a:p>
            <a:pPr marL="285750" indent="-285750">
              <a:buFont typeface="Arial" panose="020B0604020202020204" pitchFamily="34" charset="0"/>
              <a:buChar char="•"/>
            </a:pPr>
            <a:r>
              <a:rPr lang="en-GB" dirty="0"/>
              <a:t>Contact: Lisa Deangelis  lisa.deangelis@gcu.edu</a:t>
            </a:r>
          </a:p>
          <a:p>
            <a:endParaRPr lang="en-GB" dirty="0"/>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763143" y="2379699"/>
            <a:ext cx="3110932" cy="1809529"/>
          </a:xfrm>
        </p:spPr>
        <p:txBody>
          <a:bodyPr>
            <a:noAutofit/>
          </a:bodyPr>
          <a:lstStyle/>
          <a:p>
            <a:pPr algn="ctr"/>
            <a:r>
              <a:rPr lang="en-GB" u="sng" dirty="0"/>
              <a:t>Point Loma Nazarene</a:t>
            </a:r>
          </a:p>
          <a:p>
            <a:pPr marL="285750" indent="-285750">
              <a:buFont typeface="Arial" panose="020B0604020202020204" pitchFamily="34" charset="0"/>
              <a:buChar char="•"/>
            </a:pPr>
            <a:r>
              <a:rPr lang="en-GB" dirty="0"/>
              <a:t>Requirements: 2 semesters of ADN completed; 3.0 GPA</a:t>
            </a:r>
          </a:p>
          <a:p>
            <a:pPr marL="285750" indent="-285750">
              <a:buFont typeface="Arial" panose="020B0604020202020204" pitchFamily="34" charset="0"/>
              <a:buChar char="•"/>
            </a:pPr>
            <a:r>
              <a:rPr lang="en-GB" dirty="0"/>
              <a:t>Program format: Hybrid</a:t>
            </a:r>
          </a:p>
          <a:p>
            <a:pPr marL="285750" indent="-285750">
              <a:buFont typeface="Arial" panose="020B0604020202020204" pitchFamily="34" charset="0"/>
              <a:buChar char="•"/>
            </a:pPr>
            <a:r>
              <a:rPr lang="en-GB" dirty="0"/>
              <a:t>Contact: Sarah Young syoung1@pointloma.edu</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06451" y="1534630"/>
            <a:ext cx="548640" cy="548640"/>
          </a:xfrm>
        </p:spPr>
      </p:pic>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45607" y="1537998"/>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Concurrent RN to BSN Programs</a:t>
            </a:r>
            <a:endParaRPr lang="en-GB" dirty="0"/>
          </a:p>
        </p:txBody>
      </p:sp>
      <p:sp>
        <p:nvSpPr>
          <p:cNvPr id="18" name="Text Placeholder 22">
            <a:extLst>
              <a:ext uri="{FF2B5EF4-FFF2-40B4-BE49-F238E27FC236}">
                <a16:creationId xmlns:a16="http://schemas.microsoft.com/office/drawing/2014/main" id="{B88939B0-5B9A-4423-AFD1-CF6B22268795}"/>
              </a:ext>
            </a:extLst>
          </p:cNvPr>
          <p:cNvSpPr txBox="1">
            <a:spLocks/>
          </p:cNvSpPr>
          <p:nvPr/>
        </p:nvSpPr>
        <p:spPr>
          <a:xfrm>
            <a:off x="633186" y="4546231"/>
            <a:ext cx="3110932" cy="1809529"/>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tx1"/>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u="sng" dirty="0"/>
              <a:t>Arizona State University</a:t>
            </a:r>
          </a:p>
          <a:p>
            <a:pPr marL="285750" indent="-285750">
              <a:buFont typeface="Arial" panose="020B0604020202020204" pitchFamily="34" charset="0"/>
              <a:buChar char="•"/>
            </a:pPr>
            <a:r>
              <a:rPr lang="en-GB" dirty="0"/>
              <a:t>Requirements: Enrolled in ADN program; 3.0 GPA</a:t>
            </a:r>
          </a:p>
          <a:p>
            <a:pPr marL="285750" indent="-285750">
              <a:buFont typeface="Arial" panose="020B0604020202020204" pitchFamily="34" charset="0"/>
              <a:buChar char="•"/>
            </a:pPr>
            <a:r>
              <a:rPr lang="en-GB" dirty="0"/>
              <a:t>Program format: online</a:t>
            </a:r>
          </a:p>
          <a:p>
            <a:pPr marL="285750" indent="-285750">
              <a:buFont typeface="Arial" panose="020B0604020202020204" pitchFamily="34" charset="0"/>
              <a:buChar char="•"/>
            </a:pPr>
            <a:r>
              <a:rPr lang="en-GB" dirty="0"/>
              <a:t>Contact: asu.cep@asu.edu</a:t>
            </a:r>
          </a:p>
        </p:txBody>
      </p:sp>
      <p:sp>
        <p:nvSpPr>
          <p:cNvPr id="19" name="Text Placeholder 22">
            <a:extLst>
              <a:ext uri="{FF2B5EF4-FFF2-40B4-BE49-F238E27FC236}">
                <a16:creationId xmlns:a16="http://schemas.microsoft.com/office/drawing/2014/main" id="{B88939B0-5B9A-4423-AFD1-CF6B22268795}"/>
              </a:ext>
            </a:extLst>
          </p:cNvPr>
          <p:cNvSpPr txBox="1">
            <a:spLocks/>
          </p:cNvSpPr>
          <p:nvPr/>
        </p:nvSpPr>
        <p:spPr>
          <a:xfrm>
            <a:off x="4364461" y="4546230"/>
            <a:ext cx="3110932" cy="1809529"/>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tx1"/>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u="sng" dirty="0"/>
              <a:t>Boise State University</a:t>
            </a:r>
          </a:p>
          <a:p>
            <a:pPr marL="285750" indent="-285750">
              <a:buFont typeface="Arial" panose="020B0604020202020204" pitchFamily="34" charset="0"/>
              <a:buChar char="•"/>
            </a:pPr>
            <a:r>
              <a:rPr lang="en-GB" dirty="0"/>
              <a:t>Expected completion time: Enrolled in ADN program</a:t>
            </a:r>
          </a:p>
          <a:p>
            <a:pPr marL="285750" indent="-285750">
              <a:buFont typeface="Arial" panose="020B0604020202020204" pitchFamily="34" charset="0"/>
              <a:buChar char="•"/>
            </a:pPr>
            <a:r>
              <a:rPr lang="en-GB" dirty="0"/>
              <a:t>Program format: online</a:t>
            </a:r>
          </a:p>
          <a:p>
            <a:pPr marL="285750" indent="-285750">
              <a:buFont typeface="Arial" panose="020B0604020202020204" pitchFamily="34" charset="0"/>
              <a:buChar char="•"/>
            </a:pPr>
            <a:r>
              <a:rPr lang="en-GB" dirty="0"/>
              <a:t>Contact: rnbs@boisestate.edu</a:t>
            </a:r>
          </a:p>
        </p:txBody>
      </p:sp>
    </p:spTree>
    <p:extLst>
      <p:ext uri="{BB962C8B-B14F-4D97-AF65-F5344CB8AC3E}">
        <p14:creationId xmlns:p14="http://schemas.microsoft.com/office/powerpoint/2010/main" val="50982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id="{31664CF3-C0D1-4769-8E59-8694AF07951A}"/>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Further Questions?</a:t>
            </a:r>
            <a:endParaRPr lang="en-GB" b="0" dirty="0"/>
          </a:p>
        </p:txBody>
      </p:sp>
      <p:sp>
        <p:nvSpPr>
          <p:cNvPr id="80" name="Text Placeholder 79">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dirty="0"/>
              <a:t>Palomar College Nursing Education</a:t>
            </a:r>
            <a:endParaRPr lang="en-GB" dirty="0"/>
          </a:p>
        </p:txBody>
      </p:sp>
      <p:sp>
        <p:nvSpPr>
          <p:cNvPr id="86" name="Text Placeholder 85">
            <a:extLst>
              <a:ext uri="{FF2B5EF4-FFF2-40B4-BE49-F238E27FC236}">
                <a16:creationId xmlns:a16="http://schemas.microsoft.com/office/drawing/2014/main" id="{60CCF183-9FEB-4677-9379-BC01A7251D2C}"/>
              </a:ext>
            </a:extLst>
          </p:cNvPr>
          <p:cNvSpPr>
            <a:spLocks noGrp="1"/>
          </p:cNvSpPr>
          <p:nvPr>
            <p:ph type="body" sz="quarter" idx="16"/>
          </p:nvPr>
        </p:nvSpPr>
        <p:spPr>
          <a:xfrm>
            <a:off x="1359074" y="4392151"/>
            <a:ext cx="7784926" cy="276999"/>
          </a:xfrm>
        </p:spPr>
        <p:txBody>
          <a:bodyPr/>
          <a:lstStyle/>
          <a:p>
            <a:r>
              <a:rPr lang="en-US" dirty="0"/>
              <a:t>(760) 744-1150 x2580 (Note: We do not have phone access during this time)</a:t>
            </a:r>
            <a:endParaRPr lang="en-GB" dirty="0"/>
          </a:p>
        </p:txBody>
      </p:sp>
      <p:sp>
        <p:nvSpPr>
          <p:cNvPr id="87" name="Text Placeholder 86">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t>nursing@palomar.edu</a:t>
            </a:r>
            <a:endParaRPr lang="en-GB" dirty="0"/>
          </a:p>
        </p:txBody>
      </p:sp>
      <p:sp>
        <p:nvSpPr>
          <p:cNvPr id="88" name="Text Placeholder 87">
            <a:extLst>
              <a:ext uri="{FF2B5EF4-FFF2-40B4-BE49-F238E27FC236}">
                <a16:creationId xmlns:a16="http://schemas.microsoft.com/office/drawing/2014/main" id="{3717E33B-5954-4CDC-B30A-BD21BED6DD45}"/>
              </a:ext>
            </a:extLst>
          </p:cNvPr>
          <p:cNvSpPr>
            <a:spLocks noGrp="1"/>
          </p:cNvSpPr>
          <p:nvPr>
            <p:ph type="body" sz="quarter" idx="18"/>
          </p:nvPr>
        </p:nvSpPr>
        <p:spPr/>
        <p:txBody>
          <a:bodyPr/>
          <a:lstStyle/>
          <a:p>
            <a:r>
              <a:rPr lang="en-US" dirty="0"/>
              <a:t>www.palomar.edu/nursing</a:t>
            </a:r>
            <a:endParaRPr lang="en-GB" dirty="0"/>
          </a:p>
        </p:txBody>
      </p: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cxnSp>
        <p:nvCxnSpPr>
          <p:cNvPr id="131" name="Straight Connector 130" descr="decorative element">
            <a:extLst>
              <a:ext uri="{FF2B5EF4-FFF2-40B4-BE49-F238E27FC236}">
                <a16:creationId xmlns:a16="http://schemas.microsoft.com/office/drawing/2014/main" id="{8695A66A-1D9E-4D4E-9067-DC97380D3FDF}"/>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id="{529648F7-20E3-4312-823A-D8265A94AF23}"/>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id="{8F841485-6093-48AB-9892-0FB58675C726}"/>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id="{FF17C705-3351-4B11-BD28-D0CACC12D31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2" name="Trapezoid 1">
            <a:extLst>
              <a:ext uri="{FF2B5EF4-FFF2-40B4-BE49-F238E27FC236}">
                <a16:creationId xmlns:a16="http://schemas.microsoft.com/office/drawing/2014/main" id="{E34DB9AD-578A-4A13-A1A7-C3167AE06CE5}"/>
              </a:ext>
            </a:extLst>
          </p:cNvPr>
          <p:cNvSpPr/>
          <p:nvPr/>
        </p:nvSpPr>
        <p:spPr>
          <a:xfrm>
            <a:off x="0" y="0"/>
            <a:ext cx="8087304" cy="6355760"/>
          </a:xfrm>
          <a:custGeom>
            <a:avLst/>
            <a:gdLst>
              <a:gd name="connsiteX0" fmla="*/ 0 w 6168190"/>
              <a:gd name="connsiteY0" fmla="*/ 5964756 h 5964756"/>
              <a:gd name="connsiteX1" fmla="*/ 0 w 6168190"/>
              <a:gd name="connsiteY1" fmla="*/ 0 h 5964756"/>
              <a:gd name="connsiteX2" fmla="*/ 6168190 w 6168190"/>
              <a:gd name="connsiteY2" fmla="*/ 0 h 5964756"/>
              <a:gd name="connsiteX3" fmla="*/ 6168190 w 6168190"/>
              <a:gd name="connsiteY3" fmla="*/ 5964756 h 5964756"/>
              <a:gd name="connsiteX4" fmla="*/ 0 w 6168190"/>
              <a:gd name="connsiteY4" fmla="*/ 5964756 h 5964756"/>
              <a:gd name="connsiteX0" fmla="*/ 0 w 7724274"/>
              <a:gd name="connsiteY0" fmla="*/ 5980798 h 5980798"/>
              <a:gd name="connsiteX1" fmla="*/ 0 w 7724274"/>
              <a:gd name="connsiteY1" fmla="*/ 16042 h 5980798"/>
              <a:gd name="connsiteX2" fmla="*/ 7724274 w 7724274"/>
              <a:gd name="connsiteY2" fmla="*/ 0 h 5980798"/>
              <a:gd name="connsiteX3" fmla="*/ 6168190 w 7724274"/>
              <a:gd name="connsiteY3" fmla="*/ 5980798 h 5980798"/>
              <a:gd name="connsiteX4" fmla="*/ 0 w 7724274"/>
              <a:gd name="connsiteY4" fmla="*/ 5980798 h 598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4274" h="5980798">
                <a:moveTo>
                  <a:pt x="0" y="5980798"/>
                </a:moveTo>
                <a:lnTo>
                  <a:pt x="0" y="16042"/>
                </a:lnTo>
                <a:lnTo>
                  <a:pt x="7724274" y="0"/>
                </a:lnTo>
                <a:lnTo>
                  <a:pt x="6168190" y="5980798"/>
                </a:lnTo>
                <a:lnTo>
                  <a:pt x="0" y="5980798"/>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96435" y="848808"/>
            <a:ext cx="6615953" cy="3079036"/>
          </a:xfrm>
        </p:spPr>
        <p:txBody>
          <a:bodyPr/>
          <a:lstStyle/>
          <a:p>
            <a:pPr marL="285750" indent="-285750">
              <a:buFont typeface="Arial" panose="020B0604020202020204" pitchFamily="34" charset="0"/>
              <a:buChar char="•"/>
            </a:pPr>
            <a:r>
              <a:rPr lang="en-GB" b="1" dirty="0">
                <a:solidFill>
                  <a:schemeClr val="bg1">
                    <a:lumMod val="85000"/>
                  </a:schemeClr>
                </a:solidFill>
              </a:rPr>
              <a:t>Course Topics: </a:t>
            </a:r>
          </a:p>
          <a:p>
            <a:pPr marL="971550" lvl="1" indent="-285750"/>
            <a:r>
              <a:rPr lang="en-GB" sz="1400" b="1" dirty="0">
                <a:solidFill>
                  <a:schemeClr val="bg1">
                    <a:lumMod val="85000"/>
                  </a:schemeClr>
                </a:solidFill>
              </a:rPr>
              <a:t>Fundamentals: Essential concepts of nursing practice; critical thinking, the nursing process, therapeutic communication, health assessment, multi-cultural considerations, and managerial skills. </a:t>
            </a:r>
          </a:p>
          <a:p>
            <a:pPr marL="971550" lvl="1" indent="-285750"/>
            <a:r>
              <a:rPr lang="en-GB" sz="1400" b="1" dirty="0">
                <a:solidFill>
                  <a:schemeClr val="bg1">
                    <a:lumMod val="85000"/>
                  </a:schemeClr>
                </a:solidFill>
              </a:rPr>
              <a:t>Medical-Surgical: The primary practice in the hospital setting. Requires broad knowledge of all body systems and a sweeping number illnesses. </a:t>
            </a:r>
          </a:p>
          <a:p>
            <a:pPr marL="971550" lvl="1" indent="-285750"/>
            <a:r>
              <a:rPr lang="en-GB" sz="1400" b="1" dirty="0">
                <a:solidFill>
                  <a:schemeClr val="bg1">
                    <a:lumMod val="85000"/>
                  </a:schemeClr>
                </a:solidFill>
              </a:rPr>
              <a:t>Obstetrics: The practice of caring for pregnant persons and the delivery of babies. </a:t>
            </a:r>
          </a:p>
          <a:p>
            <a:pPr marL="971550" lvl="1" indent="-285750"/>
            <a:r>
              <a:rPr lang="en-GB" sz="1400" b="1" dirty="0">
                <a:solidFill>
                  <a:schemeClr val="bg1">
                    <a:lumMod val="85000"/>
                  </a:schemeClr>
                </a:solidFill>
              </a:rPr>
              <a:t>Pediatrics: The practice of caring for children and adolescents in preventative and acute care settings.</a:t>
            </a:r>
          </a:p>
          <a:p>
            <a:pPr marL="971550" lvl="1" indent="-285750"/>
            <a:r>
              <a:rPr lang="en-GB" sz="1400" b="1" dirty="0">
                <a:solidFill>
                  <a:schemeClr val="bg1">
                    <a:lumMod val="85000"/>
                  </a:schemeClr>
                </a:solidFill>
              </a:rPr>
              <a:t>Psychiatrics: The practice of caring for patients diagnosed with mental illnesses.</a:t>
            </a:r>
          </a:p>
          <a:p>
            <a:pPr marL="971550" lvl="1" indent="-285750"/>
            <a:r>
              <a:rPr lang="en-GB" sz="1400" b="1" dirty="0">
                <a:solidFill>
                  <a:schemeClr val="bg1">
                    <a:lumMod val="85000"/>
                  </a:schemeClr>
                </a:solidFill>
              </a:rPr>
              <a:t>Geriatrics: The practice of caring for elderly patients and providing high quality of life.</a:t>
            </a:r>
          </a:p>
          <a:p>
            <a:pPr marL="285750" indent="-285750">
              <a:buFont typeface="Arial" panose="020B0604020202020204" pitchFamily="34" charset="0"/>
              <a:buChar char="•"/>
            </a:pPr>
            <a:r>
              <a:rPr lang="en-GB" b="1" dirty="0">
                <a:solidFill>
                  <a:schemeClr val="bg1">
                    <a:lumMod val="85000"/>
                  </a:schemeClr>
                </a:solidFill>
              </a:rPr>
              <a:t>The program is very rigorous with limited flexibility and students are required to be available Monday through Saturday for lab, lecture, and clinical hours</a:t>
            </a:r>
          </a:p>
          <a:p>
            <a:pPr marL="285750" indent="-285750">
              <a:buFont typeface="Arial" panose="020B0604020202020204" pitchFamily="34" charset="0"/>
              <a:buChar char="•"/>
            </a:pPr>
            <a:r>
              <a:rPr lang="en-GB" b="1" dirty="0">
                <a:solidFill>
                  <a:schemeClr val="bg1">
                    <a:lumMod val="85000"/>
                  </a:schemeClr>
                </a:solidFill>
              </a:rPr>
              <a:t>Palomar provides an affordable and excellent education. Students are statistically hired within 6 months of graduating the program.</a:t>
            </a:r>
          </a:p>
          <a:p>
            <a:pPr marL="285750" indent="-285750">
              <a:buFont typeface="Arial" panose="020B0604020202020204" pitchFamily="34" charset="0"/>
              <a:buChar char="•"/>
            </a:pPr>
            <a:r>
              <a:rPr lang="en-GB" b="1" dirty="0">
                <a:solidFill>
                  <a:schemeClr val="bg1">
                    <a:lumMod val="85000"/>
                  </a:schemeClr>
                </a:solidFill>
              </a:rPr>
              <a:t>The goal of our program is to prepare students to pass the National Council Licensing Examination for Registered Nursing (NCLEX-RN).</a:t>
            </a:r>
          </a:p>
          <a:p>
            <a:pPr marL="285750" indent="-285750">
              <a:buFont typeface="Arial" panose="020B0604020202020204" pitchFamily="34" charset="0"/>
              <a:buChar char="•"/>
            </a:pPr>
            <a:r>
              <a:rPr lang="en-GB" b="1" dirty="0">
                <a:solidFill>
                  <a:schemeClr val="bg1">
                    <a:lumMod val="85000"/>
                  </a:schemeClr>
                </a:solidFill>
              </a:rPr>
              <a:t>We have multiple partnerships with RN to BSN programs at local San Diego area schools for those who want to pursue higher education.</a:t>
            </a: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96435" y="386669"/>
            <a:ext cx="7089012" cy="534328"/>
          </a:xfrm>
        </p:spPr>
        <p:txBody>
          <a:bodyPr/>
          <a:lstStyle/>
          <a:p>
            <a:r>
              <a:rPr lang="en-GB" b="1" dirty="0">
                <a:solidFill>
                  <a:schemeClr val="bg1">
                    <a:lumMod val="85000"/>
                  </a:schemeClr>
                </a:solidFill>
              </a:rPr>
              <a:t>Our Program</a:t>
            </a:r>
          </a:p>
        </p:txBody>
      </p:sp>
      <p:sp>
        <p:nvSpPr>
          <p:cNvPr id="8" name="Rectangle 7" descr="decorative element">
            <a:extLst>
              <a:ext uri="{FF2B5EF4-FFF2-40B4-BE49-F238E27FC236}">
                <a16:creationId xmlns:a16="http://schemas.microsoft.com/office/drawing/2014/main" id="{4E4A96D9-2D70-4D9E-B61C-9B23F3FD516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5">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2</a:t>
            </a:fld>
            <a:endParaRPr lang="en-GB" sz="1200" dirty="0">
              <a:solidFill>
                <a:schemeClr val="bg1"/>
              </a:solidFill>
            </a:endParaRPr>
          </a:p>
        </p:txBody>
      </p:sp>
    </p:spTree>
    <p:extLst>
      <p:ext uri="{BB962C8B-B14F-4D97-AF65-F5344CB8AC3E}">
        <p14:creationId xmlns:p14="http://schemas.microsoft.com/office/powerpoint/2010/main" val="89765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186" y="3381436"/>
            <a:ext cx="4885156" cy="2888445"/>
          </a:xfrm>
          <a:prstGeom prst="rect">
            <a:avLst/>
          </a:prstGeo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Palomar College NCLEX Pass Rates</a:t>
            </a:r>
            <a:endParaRPr lang="en-GB" dirty="0"/>
          </a:p>
        </p:txBody>
      </p:sp>
      <p:graphicFrame>
        <p:nvGraphicFramePr>
          <p:cNvPr id="2" name="Table 1">
            <a:extLst>
              <a:ext uri="{FF2B5EF4-FFF2-40B4-BE49-F238E27FC236}">
                <a16:creationId xmlns:a16="http://schemas.microsoft.com/office/drawing/2014/main" id="{5018DA92-5FF3-4104-A4AD-2CBC58FC3B96}"/>
              </a:ext>
            </a:extLst>
          </p:cNvPr>
          <p:cNvGraphicFramePr>
            <a:graphicFrameLocks noGrp="1"/>
          </p:cNvGraphicFramePr>
          <p:nvPr>
            <p:extLst>
              <p:ext uri="{D42A27DB-BD31-4B8C-83A1-F6EECF244321}">
                <p14:modId xmlns:p14="http://schemas.microsoft.com/office/powerpoint/2010/main" val="3203092215"/>
              </p:ext>
            </p:extLst>
          </p:nvPr>
        </p:nvGraphicFramePr>
        <p:xfrm>
          <a:off x="444930" y="1566204"/>
          <a:ext cx="11302140" cy="1637463"/>
        </p:xfrm>
        <a:graphic>
          <a:graphicData uri="http://schemas.openxmlformats.org/drawingml/2006/table">
            <a:tbl>
              <a:tblPr firstRow="1" bandRow="1">
                <a:tableStyleId>{E8B1032C-EA38-4F05-BA0D-38AFFFC7BED3}</a:tableStyleId>
              </a:tblPr>
              <a:tblGrid>
                <a:gridCol w="1883690">
                  <a:extLst>
                    <a:ext uri="{9D8B030D-6E8A-4147-A177-3AD203B41FA5}">
                      <a16:colId xmlns:a16="http://schemas.microsoft.com/office/drawing/2014/main" val="932898841"/>
                    </a:ext>
                  </a:extLst>
                </a:gridCol>
                <a:gridCol w="1883690">
                  <a:extLst>
                    <a:ext uri="{9D8B030D-6E8A-4147-A177-3AD203B41FA5}">
                      <a16:colId xmlns:a16="http://schemas.microsoft.com/office/drawing/2014/main" val="1832443924"/>
                    </a:ext>
                  </a:extLst>
                </a:gridCol>
                <a:gridCol w="1883690">
                  <a:extLst>
                    <a:ext uri="{9D8B030D-6E8A-4147-A177-3AD203B41FA5}">
                      <a16:colId xmlns:a16="http://schemas.microsoft.com/office/drawing/2014/main" val="1078784030"/>
                    </a:ext>
                  </a:extLst>
                </a:gridCol>
                <a:gridCol w="1883690">
                  <a:extLst>
                    <a:ext uri="{9D8B030D-6E8A-4147-A177-3AD203B41FA5}">
                      <a16:colId xmlns:a16="http://schemas.microsoft.com/office/drawing/2014/main" val="20005"/>
                    </a:ext>
                  </a:extLst>
                </a:gridCol>
                <a:gridCol w="1883690">
                  <a:extLst>
                    <a:ext uri="{9D8B030D-6E8A-4147-A177-3AD203B41FA5}">
                      <a16:colId xmlns:a16="http://schemas.microsoft.com/office/drawing/2014/main" val="1465206961"/>
                    </a:ext>
                  </a:extLst>
                </a:gridCol>
                <a:gridCol w="1883690">
                  <a:extLst>
                    <a:ext uri="{9D8B030D-6E8A-4147-A177-3AD203B41FA5}">
                      <a16:colId xmlns:a16="http://schemas.microsoft.com/office/drawing/2014/main" val="1794556667"/>
                    </a:ext>
                  </a:extLst>
                </a:gridCol>
              </a:tblGrid>
              <a:tr h="545821">
                <a:tc>
                  <a:txBody>
                    <a:bodyPr/>
                    <a:lstStyle/>
                    <a:p>
                      <a:pPr algn="ctr"/>
                      <a:r>
                        <a:rPr kumimoji="0" lang="en-US" sz="1800" u="none" strike="noStrike" kern="1200" cap="none" spc="0" normalizeH="0" baseline="0" noProof="0" dirty="0">
                          <a:ln>
                            <a:noFill/>
                          </a:ln>
                          <a:solidFill>
                            <a:schemeClr val="bg1"/>
                          </a:solidFill>
                          <a:effectLst/>
                          <a:uLnTx/>
                          <a:uFillTx/>
                          <a:latin typeface="+mj-lt"/>
                        </a:rPr>
                        <a:t>2015/2016</a:t>
                      </a:r>
                      <a:endParaRPr lang="en-GB" dirty="0">
                        <a:solidFill>
                          <a:schemeClr val="bg1"/>
                        </a:solidFill>
                        <a:latin typeface="+mj-lt"/>
                      </a:endParaRPr>
                    </a:p>
                  </a:txBody>
                  <a:tcPr anchor="ctr">
                    <a:solidFill>
                      <a:schemeClr val="accent2"/>
                    </a:solidFill>
                  </a:tcPr>
                </a:tc>
                <a:tc>
                  <a:txBody>
                    <a:bodyPr/>
                    <a:lstStyle/>
                    <a:p>
                      <a:pPr algn="ctr"/>
                      <a:r>
                        <a:rPr kumimoji="0" lang="en-US" sz="1800" u="none" strike="noStrike" kern="1200" cap="none" spc="0" normalizeH="0" baseline="0" noProof="0" dirty="0">
                          <a:ln>
                            <a:noFill/>
                          </a:ln>
                          <a:solidFill>
                            <a:schemeClr val="bg1"/>
                          </a:solidFill>
                          <a:effectLst/>
                          <a:uLnTx/>
                          <a:uFillTx/>
                          <a:latin typeface="+mj-lt"/>
                        </a:rPr>
                        <a:t>2016/2017</a:t>
                      </a:r>
                      <a:endParaRPr lang="en-GB" dirty="0">
                        <a:solidFill>
                          <a:schemeClr val="bg1"/>
                        </a:solidFill>
                        <a:latin typeface="+mj-lt"/>
                      </a:endParaRPr>
                    </a:p>
                  </a:txBody>
                  <a:tcPr anchor="ctr">
                    <a:solidFill>
                      <a:schemeClr val="accent2"/>
                    </a:solidFill>
                  </a:tcPr>
                </a:tc>
                <a:tc>
                  <a:txBody>
                    <a:bodyPr/>
                    <a:lstStyle/>
                    <a:p>
                      <a:pPr algn="ctr"/>
                      <a:r>
                        <a:rPr kumimoji="0" lang="en-US" sz="1800" u="none" strike="noStrike" kern="1200" cap="none" spc="0" normalizeH="0" baseline="0" noProof="0" dirty="0">
                          <a:ln>
                            <a:noFill/>
                          </a:ln>
                          <a:solidFill>
                            <a:schemeClr val="bg1"/>
                          </a:solidFill>
                          <a:effectLst/>
                          <a:uLnTx/>
                          <a:uFillTx/>
                          <a:latin typeface="+mj-lt"/>
                        </a:rPr>
                        <a:t>2017/2018</a:t>
                      </a:r>
                      <a:endParaRPr lang="en-GB" dirty="0">
                        <a:solidFill>
                          <a:schemeClr val="bg1"/>
                        </a:solidFill>
                        <a:latin typeface="+mj-lt"/>
                      </a:endParaRPr>
                    </a:p>
                  </a:txBody>
                  <a:tcPr anchor="ctr">
                    <a:solidFill>
                      <a:schemeClr val="accent2"/>
                    </a:solidFill>
                  </a:tcPr>
                </a:tc>
                <a:tc>
                  <a:txBody>
                    <a:bodyPr/>
                    <a:lstStyle/>
                    <a:p>
                      <a:pPr algn="ctr"/>
                      <a:r>
                        <a:rPr lang="en-GB" dirty="0">
                          <a:solidFill>
                            <a:schemeClr val="bg1"/>
                          </a:solidFill>
                          <a:latin typeface="+mj-lt"/>
                        </a:rPr>
                        <a:t>2018/2019</a:t>
                      </a:r>
                    </a:p>
                  </a:txBody>
                  <a:tcPr anchor="ctr">
                    <a:solidFill>
                      <a:schemeClr val="accent2"/>
                    </a:solidFill>
                  </a:tcPr>
                </a:tc>
                <a:tc>
                  <a:txBody>
                    <a:bodyPr/>
                    <a:lstStyle/>
                    <a:p>
                      <a:pPr algn="ctr"/>
                      <a:r>
                        <a:rPr lang="en-GB" dirty="0">
                          <a:solidFill>
                            <a:schemeClr val="bg1"/>
                          </a:solidFill>
                          <a:latin typeface="+mj-lt"/>
                        </a:rPr>
                        <a:t>2019/2020</a:t>
                      </a:r>
                    </a:p>
                  </a:txBody>
                  <a:tcPr anchor="ctr">
                    <a:solidFill>
                      <a:schemeClr val="accent2"/>
                    </a:solidFill>
                  </a:tcPr>
                </a:tc>
                <a:tc>
                  <a:txBody>
                    <a:bodyPr/>
                    <a:lstStyle/>
                    <a:p>
                      <a:pPr algn="ctr"/>
                      <a:r>
                        <a:rPr lang="en-GB" dirty="0">
                          <a:solidFill>
                            <a:schemeClr val="bg1"/>
                          </a:solidFill>
                          <a:latin typeface="+mj-lt"/>
                        </a:rPr>
                        <a:t>2020/2021</a:t>
                      </a:r>
                    </a:p>
                  </a:txBody>
                  <a:tcPr anchor="ctr">
                    <a:solidFill>
                      <a:schemeClr val="accent2"/>
                    </a:solidFill>
                  </a:tcPr>
                </a:tc>
                <a:extLst>
                  <a:ext uri="{0D108BD9-81ED-4DB2-BD59-A6C34878D82A}">
                    <a16:rowId xmlns:a16="http://schemas.microsoft.com/office/drawing/2014/main" val="3826578168"/>
                  </a:ext>
                </a:extLst>
              </a:tr>
              <a:tr h="545821">
                <a:tc>
                  <a:txBody>
                    <a:bodyPr/>
                    <a:lstStyle/>
                    <a:p>
                      <a:pPr algn="ctr"/>
                      <a:r>
                        <a:rPr lang="en-GB" sz="1400" dirty="0"/>
                        <a:t># Taken: 40</a:t>
                      </a:r>
                    </a:p>
                  </a:txBody>
                  <a:tcPr anchor="ctr"/>
                </a:tc>
                <a:tc>
                  <a:txBody>
                    <a:bodyPr/>
                    <a:lstStyle/>
                    <a:p>
                      <a:pPr algn="ctr"/>
                      <a:r>
                        <a:rPr lang="en-GB" sz="1400" dirty="0"/>
                        <a:t># Taken: 72</a:t>
                      </a:r>
                    </a:p>
                  </a:txBody>
                  <a:tcPr anchor="ctr"/>
                </a:tc>
                <a:tc>
                  <a:txBody>
                    <a:bodyPr/>
                    <a:lstStyle/>
                    <a:p>
                      <a:pPr algn="ctr"/>
                      <a:r>
                        <a:rPr lang="en-GB" sz="1400" dirty="0"/>
                        <a:t># Taken: 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 Taken: 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 Taken: 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 Taken: 39</a:t>
                      </a:r>
                    </a:p>
                  </a:txBody>
                  <a:tcPr anchor="ctr"/>
                </a:tc>
                <a:extLst>
                  <a:ext uri="{0D108BD9-81ED-4DB2-BD59-A6C34878D82A}">
                    <a16:rowId xmlns:a16="http://schemas.microsoft.com/office/drawing/2014/main" val="3176539862"/>
                  </a:ext>
                </a:extLst>
              </a:tr>
              <a:tr h="545821">
                <a:tc>
                  <a:txBody>
                    <a:bodyPr/>
                    <a:lstStyle/>
                    <a:p>
                      <a:pPr algn="ctr"/>
                      <a:r>
                        <a:rPr lang="en-GB" sz="1400" dirty="0"/>
                        <a:t>Pass</a:t>
                      </a:r>
                      <a:r>
                        <a:rPr lang="en-GB" sz="1400" baseline="0" dirty="0"/>
                        <a:t> Rate: 95%</a:t>
                      </a:r>
                      <a:endParaRPr lang="en-GB" sz="1400" dirty="0"/>
                    </a:p>
                  </a:txBody>
                  <a:tcPr anchor="ctr"/>
                </a:tc>
                <a:tc>
                  <a:txBody>
                    <a:bodyPr/>
                    <a:lstStyle/>
                    <a:p>
                      <a:pPr algn="ctr"/>
                      <a:r>
                        <a:rPr lang="en-GB" sz="1400" dirty="0"/>
                        <a:t>Pass</a:t>
                      </a:r>
                      <a:r>
                        <a:rPr lang="en-GB" sz="1400" baseline="0" dirty="0"/>
                        <a:t> Rate: 91.67%</a:t>
                      </a:r>
                      <a:endParaRPr lang="en-GB" sz="1400" dirty="0"/>
                    </a:p>
                  </a:txBody>
                  <a:tcPr anchor="ctr"/>
                </a:tc>
                <a:tc>
                  <a:txBody>
                    <a:bodyPr/>
                    <a:lstStyle/>
                    <a:p>
                      <a:pPr algn="ctr"/>
                      <a:r>
                        <a:rPr lang="en-GB" sz="1400" dirty="0"/>
                        <a:t>Pass</a:t>
                      </a:r>
                      <a:r>
                        <a:rPr lang="en-GB" sz="1400" baseline="0" dirty="0"/>
                        <a:t> Rate: 95.52%</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Pass</a:t>
                      </a:r>
                      <a:r>
                        <a:rPr lang="en-GB" sz="1400" baseline="0" dirty="0"/>
                        <a:t> Rate: </a:t>
                      </a:r>
                      <a:r>
                        <a:rPr lang="en-US" sz="1400" dirty="0"/>
                        <a:t>92.75%</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Pass</a:t>
                      </a:r>
                      <a:r>
                        <a:rPr lang="en-GB" sz="1400" baseline="0" dirty="0"/>
                        <a:t> Rate: 90.28%</a:t>
                      </a:r>
                      <a:endParaRPr lang="en-GB"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Pass Rate: 92.31%</a:t>
                      </a:r>
                    </a:p>
                  </a:txBody>
                  <a:tcPr anchor="ctr"/>
                </a:tc>
                <a:extLst>
                  <a:ext uri="{0D108BD9-81ED-4DB2-BD59-A6C34878D82A}">
                    <a16:rowId xmlns:a16="http://schemas.microsoft.com/office/drawing/2014/main" val="1058435978"/>
                  </a:ext>
                </a:extLst>
              </a:tr>
            </a:tbl>
          </a:graphicData>
        </a:graphic>
      </p:graphicFrame>
      <p:pic>
        <p:nvPicPr>
          <p:cNvPr id="1026" name="Picture 2" descr="accomplishment, celebrate, ceremo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645" y="3381436"/>
            <a:ext cx="4330364" cy="2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5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4</a:t>
            </a:fld>
            <a:endParaRPr lang="en-GB" sz="1200" dirty="0">
              <a:solidFill>
                <a:schemeClr val="bg1"/>
              </a:solidFill>
            </a:endParaRPr>
          </a:p>
        </p:txBody>
      </p:sp>
      <p:sp>
        <p:nvSpPr>
          <p:cNvPr id="13" name="Title 32">
            <a:extLst>
              <a:ext uri="{FF2B5EF4-FFF2-40B4-BE49-F238E27FC236}">
                <a16:creationId xmlns:a16="http://schemas.microsoft.com/office/drawing/2014/main" id="{18CDD97B-6E25-4FB4-B239-493E54AA0830}"/>
              </a:ext>
            </a:extLst>
          </p:cNvPr>
          <p:cNvSpPr>
            <a:spLocks noGrp="1"/>
          </p:cNvSpPr>
          <p:nvPr>
            <p:ph type="title"/>
          </p:nvPr>
        </p:nvSpPr>
        <p:spPr>
          <a:xfrm>
            <a:off x="161641" y="3883390"/>
            <a:ext cx="4410359" cy="415228"/>
          </a:xfrm>
        </p:spPr>
        <p:txBody>
          <a:bodyPr/>
          <a:lstStyle/>
          <a:p>
            <a:r>
              <a:rPr lang="en-GB" dirty="0">
                <a:solidFill>
                  <a:schemeClr val="bg1"/>
                </a:solidFill>
              </a:rPr>
              <a:t>Accreditation</a:t>
            </a:r>
          </a:p>
        </p:txBody>
      </p:sp>
      <p:sp>
        <p:nvSpPr>
          <p:cNvPr id="17"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193382" y="4278900"/>
            <a:ext cx="5346806" cy="2076860"/>
          </a:xfrm>
        </p:spPr>
        <p:txBody>
          <a:bodyPr/>
          <a:lstStyle/>
          <a:p>
            <a:pPr marL="285750" indent="-285750">
              <a:buFont typeface="Wingdings" panose="05000000000000000000" pitchFamily="2" charset="2"/>
              <a:buChar char="ü"/>
            </a:pPr>
            <a:r>
              <a:rPr lang="en-GB" sz="1400" dirty="0">
                <a:solidFill>
                  <a:schemeClr val="bg1"/>
                </a:solidFill>
              </a:rPr>
              <a:t>Accredited by the Accreditation Commission for Education in Nursing</a:t>
            </a:r>
          </a:p>
          <a:p>
            <a:pPr marL="285750" indent="-285750">
              <a:buFont typeface="Wingdings" panose="05000000000000000000" pitchFamily="2" charset="2"/>
              <a:buChar char="ü"/>
            </a:pPr>
            <a:endParaRPr lang="en-GB" sz="1400" dirty="0">
              <a:solidFill>
                <a:schemeClr val="bg1"/>
              </a:solidFill>
            </a:endParaRPr>
          </a:p>
          <a:p>
            <a:pPr marL="285750" indent="-285750">
              <a:buFont typeface="Wingdings" panose="05000000000000000000" pitchFamily="2" charset="2"/>
              <a:buChar char="ü"/>
            </a:pPr>
            <a:r>
              <a:rPr lang="en-GB" sz="1400" dirty="0">
                <a:solidFill>
                  <a:schemeClr val="bg1"/>
                </a:solidFill>
              </a:rPr>
              <a:t>Approved by the California Board of Registered Nursing</a:t>
            </a:r>
          </a:p>
          <a:p>
            <a:pPr marL="285750" indent="-285750">
              <a:buFont typeface="Wingdings" panose="05000000000000000000" pitchFamily="2" charset="2"/>
              <a:buChar char="ü"/>
            </a:pPr>
            <a:endParaRPr lang="en-GB" sz="1400" dirty="0">
              <a:solidFill>
                <a:schemeClr val="bg1"/>
              </a:solidFill>
            </a:endParaRPr>
          </a:p>
          <a:p>
            <a:pPr marL="285750" indent="-285750">
              <a:buFont typeface="Wingdings" panose="05000000000000000000" pitchFamily="2" charset="2"/>
              <a:buChar char="ü"/>
            </a:pPr>
            <a:r>
              <a:rPr lang="en-US" sz="1400" dirty="0">
                <a:solidFill>
                  <a:schemeClr val="bg1"/>
                </a:solidFill>
              </a:rPr>
              <a:t>Accredited by the Accrediting Commission for Community and Junior Colleges of the Western Association of Schools and Colleges</a:t>
            </a:r>
          </a:p>
          <a:p>
            <a:pPr marL="285750" indent="-285750">
              <a:buFont typeface="Wingdings" panose="05000000000000000000" pitchFamily="2" charset="2"/>
              <a:buChar char="ü"/>
            </a:pPr>
            <a:endParaRPr lang="en-GB" sz="1400" dirty="0">
              <a:solidFill>
                <a:schemeClr val="bg1"/>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626" y="4048888"/>
            <a:ext cx="494174" cy="49946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626" y="4816349"/>
            <a:ext cx="494174" cy="494174"/>
          </a:xfrm>
          <a:prstGeom prst="rect">
            <a:avLst/>
          </a:prstGeom>
        </p:spPr>
      </p:pic>
      <p:pic>
        <p:nvPicPr>
          <p:cNvPr id="20" name="Picture 2" descr="Image result for was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862" y="5571790"/>
            <a:ext cx="615735" cy="61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4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3661185" cy="6839017"/>
          </a:xfrm>
          <a:prstGeom prst="rect">
            <a:avLst/>
          </a:prstGeom>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7" t="2349" r="2481" b="2868"/>
          <a:stretch/>
        </p:blipFill>
        <p:spPr bwMode="auto">
          <a:xfrm>
            <a:off x="3669805" y="0"/>
            <a:ext cx="8533940" cy="683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descr="decorative element">
            <a:extLst>
              <a:ext uri="{FF2B5EF4-FFF2-40B4-BE49-F238E27FC236}">
                <a16:creationId xmlns:a16="http://schemas.microsoft.com/office/drawing/2014/main" id="{B96D2D9B-E0B9-499F-9404-108DB59E4502}"/>
              </a:ext>
            </a:extLst>
          </p:cNvPr>
          <p:cNvGrpSpPr/>
          <p:nvPr/>
        </p:nvGrpSpPr>
        <p:grpSpPr>
          <a:xfrm>
            <a:off x="0" y="0"/>
            <a:ext cx="4710223"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2" name="Subtitle 11">
            <a:extLst>
              <a:ext uri="{FF2B5EF4-FFF2-40B4-BE49-F238E27FC236}">
                <a16:creationId xmlns:a16="http://schemas.microsoft.com/office/drawing/2014/main" id="{A6AB5563-AD44-4883-8D3E-93E27EEDAA40}"/>
              </a:ext>
            </a:extLst>
          </p:cNvPr>
          <p:cNvSpPr>
            <a:spLocks noGrp="1"/>
          </p:cNvSpPr>
          <p:nvPr>
            <p:ph type="subTitle" idx="1"/>
          </p:nvPr>
        </p:nvSpPr>
        <p:spPr>
          <a:xfrm>
            <a:off x="64906" y="4468277"/>
            <a:ext cx="3996731" cy="862676"/>
          </a:xfrm>
        </p:spPr>
        <p:txBody>
          <a:bodyPr/>
          <a:lstStyle/>
          <a:p>
            <a:pPr algn="ctr"/>
            <a:r>
              <a:rPr lang="en-US" sz="1800" dirty="0"/>
              <a:t>Palomar Community College is the oldest community college registered nursing program in San Diego county</a:t>
            </a:r>
          </a:p>
        </p:txBody>
      </p:sp>
      <p:sp>
        <p:nvSpPr>
          <p:cNvPr id="8" name="TextBox 7"/>
          <p:cNvSpPr txBox="1"/>
          <p:nvPr/>
        </p:nvSpPr>
        <p:spPr>
          <a:xfrm>
            <a:off x="64906" y="3484628"/>
            <a:ext cx="4421753" cy="784830"/>
          </a:xfrm>
          <a:prstGeom prst="rect">
            <a:avLst/>
          </a:prstGeom>
          <a:noFill/>
        </p:spPr>
        <p:txBody>
          <a:bodyPr wrap="square" rtlCol="0">
            <a:spAutoFit/>
          </a:bodyPr>
          <a:lstStyle/>
          <a:p>
            <a:r>
              <a:rPr lang="en-US" sz="4500" dirty="0">
                <a:solidFill>
                  <a:schemeClr val="bg1"/>
                </a:solidFill>
              </a:rPr>
              <a:t>DID YOU KNOW?</a:t>
            </a:r>
          </a:p>
        </p:txBody>
      </p:sp>
    </p:spTree>
    <p:extLst>
      <p:ext uri="{BB962C8B-B14F-4D97-AF65-F5344CB8AC3E}">
        <p14:creationId xmlns:p14="http://schemas.microsoft.com/office/powerpoint/2010/main" val="236657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317358"/>
            <a:ext cx="7833208" cy="3038402"/>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161641" y="3843849"/>
            <a:ext cx="7100303" cy="2420471"/>
          </a:xfrm>
        </p:spPr>
        <p:txBody>
          <a:bodyPr/>
          <a:lstStyle/>
          <a:p>
            <a:r>
              <a:rPr lang="en-US" sz="1400" dirty="0">
                <a:solidFill>
                  <a:schemeClr val="bg1"/>
                </a:solidFill>
                <a:latin typeface="Arial" panose="020B0604020202020204" pitchFamily="34" charset="0"/>
                <a:cs typeface="Arial" panose="020B0604020202020204" pitchFamily="34" charset="0"/>
              </a:rPr>
              <a:t>Admission to our generic RN program is based on points given in review using a multi-criteria screening tool. The higher your point total, the more likely that you will be admitted to our program.</a:t>
            </a:r>
          </a:p>
          <a:p>
            <a:r>
              <a:rPr lang="en-US" sz="1400" dirty="0">
                <a:solidFill>
                  <a:schemeClr val="bg1"/>
                </a:solidFill>
                <a:latin typeface="Arial" panose="020B0604020202020204" pitchFamily="34" charset="0"/>
                <a:cs typeface="Arial" panose="020B0604020202020204" pitchFamily="34" charset="0"/>
              </a:rPr>
              <a:t>You will receive points for your science coursework GPA, fixed set general education GPA, and your TEAS score. </a:t>
            </a:r>
          </a:p>
          <a:p>
            <a:r>
              <a:rPr lang="en-US" sz="1400" dirty="0">
                <a:solidFill>
                  <a:schemeClr val="bg1"/>
                </a:solidFill>
                <a:latin typeface="Arial" panose="020B0604020202020204" pitchFamily="34" charset="0"/>
                <a:cs typeface="Arial" panose="020B0604020202020204" pitchFamily="34" charset="0"/>
              </a:rPr>
              <a:t>Points will also be awarded for any US academic degrees, allied health certifications/corpsmen, work or volunteer hours, veteran status, life experience, and second language proficiency.</a:t>
            </a:r>
          </a:p>
        </p:txBody>
      </p:sp>
      <p:sp>
        <p:nvSpPr>
          <p:cNvPr id="33" name="Title 32">
            <a:extLst>
              <a:ext uri="{FF2B5EF4-FFF2-40B4-BE49-F238E27FC236}">
                <a16:creationId xmlns:a16="http://schemas.microsoft.com/office/drawing/2014/main" id="{18CDD97B-6E25-4FB4-B239-493E54AA0830}"/>
              </a:ext>
            </a:extLst>
          </p:cNvPr>
          <p:cNvSpPr>
            <a:spLocks noGrp="1"/>
          </p:cNvSpPr>
          <p:nvPr>
            <p:ph type="title"/>
          </p:nvPr>
        </p:nvSpPr>
        <p:spPr>
          <a:xfrm>
            <a:off x="161641" y="3373030"/>
            <a:ext cx="5005614" cy="415228"/>
          </a:xfrm>
        </p:spPr>
        <p:txBody>
          <a:bodyPr/>
          <a:lstStyle/>
          <a:p>
            <a:r>
              <a:rPr lang="en-GB" dirty="0">
                <a:solidFill>
                  <a:schemeClr val="bg1"/>
                </a:solidFill>
                <a:hlinkClick r:id="rId4"/>
              </a:rPr>
              <a:t>Multi-Criteria Admission</a:t>
            </a:r>
            <a:endParaRPr lang="en-GB" dirty="0">
              <a:solidFill>
                <a:schemeClr val="bg1"/>
              </a:solidFill>
            </a:endParaRPr>
          </a:p>
        </p:txBody>
      </p:sp>
      <p:sp>
        <p:nvSpPr>
          <p:cNvPr id="12" name="Slide Number Placeholder 5">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7</a:t>
            </a:fld>
            <a:endParaRPr lang="en-GB" sz="1200" dirty="0">
              <a:solidFill>
                <a:schemeClr val="bg1"/>
              </a:solidFill>
            </a:endParaRPr>
          </a:p>
        </p:txBody>
      </p:sp>
      <p:sp>
        <p:nvSpPr>
          <p:cNvPr id="13" name="Title 32">
            <a:extLst>
              <a:ext uri="{FF2B5EF4-FFF2-40B4-BE49-F238E27FC236}">
                <a16:creationId xmlns:a16="http://schemas.microsoft.com/office/drawing/2014/main" id="{18CDD97B-6E25-4FB4-B239-493E54AA0830}"/>
              </a:ext>
            </a:extLst>
          </p:cNvPr>
          <p:cNvSpPr>
            <a:spLocks noGrp="1"/>
          </p:cNvSpPr>
          <p:nvPr>
            <p:ph type="title"/>
          </p:nvPr>
        </p:nvSpPr>
        <p:spPr>
          <a:xfrm>
            <a:off x="161641" y="3883390"/>
            <a:ext cx="4410359" cy="415228"/>
          </a:xfrm>
        </p:spPr>
        <p:txBody>
          <a:bodyPr/>
          <a:lstStyle/>
          <a:p>
            <a:r>
              <a:rPr lang="en-GB" dirty="0">
                <a:solidFill>
                  <a:schemeClr val="bg1"/>
                </a:solidFill>
              </a:rPr>
              <a:t>What makes you eligible to apply?</a:t>
            </a:r>
          </a:p>
        </p:txBody>
      </p:sp>
      <p:sp>
        <p:nvSpPr>
          <p:cNvPr id="17"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193382" y="4278900"/>
            <a:ext cx="6917424" cy="2076860"/>
          </a:xfrm>
        </p:spPr>
        <p:txBody>
          <a:bodyPr/>
          <a:lstStyle/>
          <a:p>
            <a:pPr>
              <a:spcBef>
                <a:spcPts val="0"/>
              </a:spcBef>
              <a:spcAft>
                <a:spcPts val="600"/>
              </a:spcAft>
            </a:pPr>
            <a:r>
              <a:rPr lang="en-GB" sz="1400" u="sng" dirty="0">
                <a:solidFill>
                  <a:schemeClr val="bg1"/>
                </a:solidFill>
              </a:rPr>
              <a:t>#1: Science Coursework</a:t>
            </a:r>
            <a:endParaRPr lang="en-GB" sz="1400" dirty="0">
              <a:solidFill>
                <a:schemeClr val="bg1"/>
              </a:solidFill>
            </a:endParaRPr>
          </a:p>
          <a:p>
            <a:pPr marL="285750" indent="-285750">
              <a:spcBef>
                <a:spcPts val="0"/>
              </a:spcBef>
              <a:buFont typeface="Arial" panose="020B0604020202020204" pitchFamily="34" charset="0"/>
              <a:buChar char="•"/>
            </a:pPr>
            <a:r>
              <a:rPr lang="en-GB" sz="1400" dirty="0">
                <a:solidFill>
                  <a:schemeClr val="bg1"/>
                </a:solidFill>
              </a:rPr>
              <a:t>Anatomy (BIOL 210) taken within the last 10 years</a:t>
            </a:r>
          </a:p>
          <a:p>
            <a:pPr marL="285750" indent="-285750">
              <a:spcBef>
                <a:spcPts val="0"/>
              </a:spcBef>
              <a:buFont typeface="Arial" panose="020B0604020202020204" pitchFamily="34" charset="0"/>
              <a:buChar char="•"/>
            </a:pPr>
            <a:r>
              <a:rPr lang="en-GB" sz="1400" dirty="0">
                <a:solidFill>
                  <a:schemeClr val="bg1"/>
                </a:solidFill>
              </a:rPr>
              <a:t>Physiology (BIOL 211) taken within the last 7 years</a:t>
            </a:r>
          </a:p>
          <a:p>
            <a:pPr marL="285750" indent="-285750">
              <a:spcBef>
                <a:spcPts val="0"/>
              </a:spcBef>
              <a:buFont typeface="Arial" panose="020B0604020202020204" pitchFamily="34" charset="0"/>
              <a:buChar char="•"/>
            </a:pPr>
            <a:r>
              <a:rPr lang="en-GB" sz="1400" dirty="0">
                <a:solidFill>
                  <a:schemeClr val="bg1"/>
                </a:solidFill>
              </a:rPr>
              <a:t>Microbiology (BIOL 212) taken within the last 7 years</a:t>
            </a:r>
          </a:p>
          <a:p>
            <a:pPr marL="285750" indent="-285750">
              <a:spcBef>
                <a:spcPts val="0"/>
              </a:spcBef>
              <a:buFont typeface="Arial" panose="020B0604020202020204" pitchFamily="34" charset="0"/>
              <a:buChar char="•"/>
            </a:pPr>
            <a:endParaRPr lang="en-GB" sz="1400" dirty="0">
              <a:solidFill>
                <a:schemeClr val="bg1"/>
              </a:solidFill>
            </a:endParaRPr>
          </a:p>
          <a:p>
            <a:pPr>
              <a:spcBef>
                <a:spcPts val="0"/>
              </a:spcBef>
            </a:pPr>
            <a:r>
              <a:rPr lang="en-GB" sz="1400" dirty="0">
                <a:solidFill>
                  <a:schemeClr val="bg1"/>
                </a:solidFill>
              </a:rPr>
              <a:t>A minimum of 2.5 GPA is required for eligibility. Online lab science coursework will not be accepted. Lecture/Lab course must be 4.0 semester units or greater.</a:t>
            </a:r>
          </a:p>
          <a:p>
            <a:pPr marL="285750" indent="-285750">
              <a:spcBef>
                <a:spcPts val="0"/>
              </a:spcBef>
              <a:buFont typeface="Arial" panose="020B0604020202020204" pitchFamily="34" charset="0"/>
              <a:buChar char="•"/>
            </a:pPr>
            <a:endParaRPr lang="en-GB" sz="1400" dirty="0">
              <a:solidFill>
                <a:schemeClr val="bg1"/>
              </a:solidFill>
            </a:endParaRPr>
          </a:p>
          <a:p>
            <a:endParaRPr lang="en-GB" sz="14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oup of students running">
            <a:extLst>
              <a:ext uri="{FF2B5EF4-FFF2-40B4-BE49-F238E27FC236}">
                <a16:creationId xmlns:a16="http://schemas.microsoft.com/office/drawing/2014/main" id="{AEEE5BA3-06F1-4026-A0BB-B08891F46E8E}"/>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5">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9" name="Title 32">
            <a:extLst>
              <a:ext uri="{FF2B5EF4-FFF2-40B4-BE49-F238E27FC236}">
                <a16:creationId xmlns:a16="http://schemas.microsoft.com/office/drawing/2014/main" id="{18CDD97B-6E25-4FB4-B239-493E54AA0830}"/>
              </a:ext>
            </a:extLst>
          </p:cNvPr>
          <p:cNvSpPr txBox="1">
            <a:spLocks/>
          </p:cNvSpPr>
          <p:nvPr/>
        </p:nvSpPr>
        <p:spPr>
          <a:xfrm>
            <a:off x="161641" y="3883390"/>
            <a:ext cx="4410359" cy="415228"/>
          </a:xfrm>
          <a:prstGeom prst="rect">
            <a:avLst/>
          </a:prstGeom>
        </p:spPr>
        <p:txBody>
          <a:bodyPr vert="horz" wrap="square" lIns="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lang="en-GB" sz="2400" kern="1200" dirty="0">
                <a:solidFill>
                  <a:schemeClr val="tx1"/>
                </a:solidFill>
                <a:latin typeface="Corbel" panose="020B0503020204020204" pitchFamily="34" charset="0"/>
                <a:ea typeface="+mj-ea"/>
                <a:cs typeface="+mj-cs"/>
              </a:defRPr>
            </a:lvl1pPr>
          </a:lstStyle>
          <a:p>
            <a:r>
              <a:rPr lang="en-US" dirty="0">
                <a:solidFill>
                  <a:srgbClr val="0D3047"/>
                </a:solidFill>
              </a:rPr>
              <a:t>What makes you eligible to apply?</a:t>
            </a:r>
          </a:p>
        </p:txBody>
      </p:sp>
      <p:sp>
        <p:nvSpPr>
          <p:cNvPr id="21" name="Text Placeholder 33">
            <a:extLst>
              <a:ext uri="{FF2B5EF4-FFF2-40B4-BE49-F238E27FC236}">
                <a16:creationId xmlns:a16="http://schemas.microsoft.com/office/drawing/2014/main" id="{859D862E-AE8E-482F-9E23-3C096FF03E54}"/>
              </a:ext>
            </a:extLst>
          </p:cNvPr>
          <p:cNvSpPr txBox="1">
            <a:spLocks/>
          </p:cNvSpPr>
          <p:nvPr/>
        </p:nvSpPr>
        <p:spPr>
          <a:xfrm>
            <a:off x="193382" y="4278900"/>
            <a:ext cx="6917424" cy="2076860"/>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dirty="0" smtClean="0">
                <a:solidFill>
                  <a:schemeClr val="tx1"/>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GB" sz="1400" u="sng" dirty="0">
                <a:solidFill>
                  <a:srgbClr val="0D3047"/>
                </a:solidFill>
              </a:rPr>
              <a:t>#2: TEAS Exam</a:t>
            </a:r>
            <a:r>
              <a:rPr lang="en-GB" sz="1400" dirty="0">
                <a:solidFill>
                  <a:srgbClr val="0D3047"/>
                </a:solidFill>
              </a:rPr>
              <a:t> </a:t>
            </a:r>
          </a:p>
          <a:p>
            <a:pPr>
              <a:spcBef>
                <a:spcPts val="0"/>
              </a:spcBef>
              <a:spcAft>
                <a:spcPts val="600"/>
              </a:spcAft>
            </a:pPr>
            <a:r>
              <a:rPr lang="en-GB" sz="1400" dirty="0">
                <a:solidFill>
                  <a:srgbClr val="0D3047"/>
                </a:solidFill>
              </a:rPr>
              <a:t>A composite score of 62% or greater must be met before applying</a:t>
            </a:r>
          </a:p>
          <a:p>
            <a:pPr>
              <a:spcBef>
                <a:spcPts val="0"/>
              </a:spcBef>
            </a:pPr>
            <a:r>
              <a:rPr lang="en-GB" sz="1400" dirty="0">
                <a:solidFill>
                  <a:srgbClr val="0D3047"/>
                </a:solidFill>
              </a:rPr>
              <a:t>Retake Policy: </a:t>
            </a:r>
            <a:r>
              <a:rPr lang="en-US" sz="1400" dirty="0">
                <a:solidFill>
                  <a:srgbClr val="0D3047"/>
                </a:solidFill>
              </a:rPr>
              <a:t>The exam can be repeated once if you fail to get a composite score of 62% or higher. However, for a second ATI TEAS attempt to be valid, the following guidelines apply:</a:t>
            </a:r>
          </a:p>
          <a:p>
            <a:pPr marL="285750" indent="-285750">
              <a:spcBef>
                <a:spcPts val="0"/>
              </a:spcBef>
              <a:buFont typeface="Arial" panose="020B0604020202020204" pitchFamily="34" charset="0"/>
              <a:buChar char="•"/>
            </a:pPr>
            <a:r>
              <a:rPr lang="en-US" sz="1400" dirty="0">
                <a:solidFill>
                  <a:srgbClr val="0D3047"/>
                </a:solidFill>
              </a:rPr>
              <a:t>If unsuccessful the first time, you must complete remediation and provide documentation of such. After 30 days from the first exam, you can retest. The second successful test score will be used to award points. </a:t>
            </a:r>
          </a:p>
          <a:p>
            <a:pPr marL="285750" indent="-285750">
              <a:spcBef>
                <a:spcPts val="0"/>
              </a:spcBef>
              <a:buFont typeface="Arial" panose="020B0604020202020204" pitchFamily="34" charset="0"/>
              <a:buChar char="•"/>
            </a:pPr>
            <a:r>
              <a:rPr lang="en-US" sz="1400" dirty="0">
                <a:solidFill>
                  <a:srgbClr val="0D3047"/>
                </a:solidFill>
              </a:rPr>
              <a:t>If successful the first time, but you want a higher score, you must wait two years from the first exam and then you can retake the exam. The second score will be used to award points.</a:t>
            </a:r>
            <a:endParaRPr lang="en-GB" sz="1400" dirty="0">
              <a:solidFill>
                <a:srgbClr val="0D3047"/>
              </a:solidFill>
            </a:endParaRPr>
          </a:p>
          <a:p>
            <a:endParaRPr lang="en-GB" sz="1400" dirty="0">
              <a:solidFill>
                <a:schemeClr val="bg1"/>
              </a:solidFill>
            </a:endParaRPr>
          </a:p>
        </p:txBody>
      </p:sp>
      <p:sp>
        <p:nvSpPr>
          <p:cNvPr id="2" name="TextBox 1">
            <a:extLst>
              <a:ext uri="{FF2B5EF4-FFF2-40B4-BE49-F238E27FC236}">
                <a16:creationId xmlns:a16="http://schemas.microsoft.com/office/drawing/2014/main" id="{904B6B70-E93A-4203-B163-FB86E161D94E}"/>
              </a:ext>
            </a:extLst>
          </p:cNvPr>
          <p:cNvSpPr txBox="1"/>
          <p:nvPr/>
        </p:nvSpPr>
        <p:spPr>
          <a:xfrm>
            <a:off x="4903236" y="386131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**TEAS Version7 coming June 2022**</a:t>
            </a:r>
          </a:p>
        </p:txBody>
      </p:sp>
    </p:spTree>
    <p:extLst>
      <p:ext uri="{BB962C8B-B14F-4D97-AF65-F5344CB8AC3E}">
        <p14:creationId xmlns:p14="http://schemas.microsoft.com/office/powerpoint/2010/main" val="87652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a16="http://schemas.microsoft.com/office/drawing/2014/main" id="{E7969C14-1078-4610-9BC5-74119C9B87BE}"/>
              </a:ext>
            </a:extLst>
          </p:cNvPr>
          <p:cNvGrpSpPr/>
          <p:nvPr/>
        </p:nvGrpSpPr>
        <p:grpSpPr>
          <a:xfrm>
            <a:off x="0" y="3808320"/>
            <a:ext cx="7833208" cy="2970548"/>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sp>
        <p:nvSpPr>
          <p:cNvPr id="16" name="Title 32">
            <a:extLst>
              <a:ext uri="{FF2B5EF4-FFF2-40B4-BE49-F238E27FC236}">
                <a16:creationId xmlns:a16="http://schemas.microsoft.com/office/drawing/2014/main" id="{18CDD97B-6E25-4FB4-B239-493E54AA0830}"/>
              </a:ext>
            </a:extLst>
          </p:cNvPr>
          <p:cNvSpPr>
            <a:spLocks noGrp="1"/>
          </p:cNvSpPr>
          <p:nvPr>
            <p:ph type="title"/>
          </p:nvPr>
        </p:nvSpPr>
        <p:spPr>
          <a:xfrm>
            <a:off x="161641" y="3883390"/>
            <a:ext cx="4410359" cy="415228"/>
          </a:xfrm>
        </p:spPr>
        <p:txBody>
          <a:bodyPr/>
          <a:lstStyle/>
          <a:p>
            <a:r>
              <a:rPr lang="en-GB" dirty="0">
                <a:solidFill>
                  <a:schemeClr val="bg1"/>
                </a:solidFill>
              </a:rPr>
              <a:t>What makes you eligible to apply?</a:t>
            </a:r>
          </a:p>
        </p:txBody>
      </p:sp>
      <p:sp>
        <p:nvSpPr>
          <p:cNvPr id="17" name="Text Placeholder 33">
            <a:extLst>
              <a:ext uri="{FF2B5EF4-FFF2-40B4-BE49-F238E27FC236}">
                <a16:creationId xmlns:a16="http://schemas.microsoft.com/office/drawing/2014/main" id="{859D862E-AE8E-482F-9E23-3C096FF03E54}"/>
              </a:ext>
            </a:extLst>
          </p:cNvPr>
          <p:cNvSpPr>
            <a:spLocks noGrp="1"/>
          </p:cNvSpPr>
          <p:nvPr>
            <p:ph type="body" sz="quarter" idx="11"/>
          </p:nvPr>
        </p:nvSpPr>
        <p:spPr>
          <a:xfrm>
            <a:off x="193381" y="4278899"/>
            <a:ext cx="7100303" cy="2499969"/>
          </a:xfrm>
        </p:spPr>
        <p:txBody>
          <a:bodyPr/>
          <a:lstStyle/>
          <a:p>
            <a:pPr>
              <a:spcBef>
                <a:spcPts val="0"/>
              </a:spcBef>
              <a:spcAft>
                <a:spcPts val="600"/>
              </a:spcAft>
            </a:pPr>
            <a:r>
              <a:rPr lang="en-GB" sz="1400" u="sng" dirty="0">
                <a:solidFill>
                  <a:schemeClr val="bg1"/>
                </a:solidFill>
              </a:rPr>
              <a:t>#3: Fixed Set General Education Courses</a:t>
            </a:r>
            <a:endParaRPr lang="en-GB" sz="1400" dirty="0">
              <a:solidFill>
                <a:schemeClr val="bg1"/>
              </a:solidFill>
            </a:endParaRPr>
          </a:p>
          <a:p>
            <a:pPr>
              <a:spcBef>
                <a:spcPts val="0"/>
              </a:spcBef>
              <a:spcAft>
                <a:spcPts val="600"/>
              </a:spcAft>
            </a:pPr>
            <a:r>
              <a:rPr lang="en-GB" sz="1400" dirty="0">
                <a:solidFill>
                  <a:schemeClr val="bg1"/>
                </a:solidFill>
              </a:rPr>
              <a:t>All fixed set general education courses must be completed with a grade issued before you submit your application</a:t>
            </a:r>
          </a:p>
          <a:p>
            <a:pPr marL="285750" indent="-285750">
              <a:spcBef>
                <a:spcPts val="0"/>
              </a:spcBef>
              <a:buFont typeface="Arial" panose="020B0604020202020204" pitchFamily="34" charset="0"/>
              <a:buChar char="•"/>
            </a:pPr>
            <a:r>
              <a:rPr lang="en-US" sz="1400" dirty="0">
                <a:solidFill>
                  <a:schemeClr val="bg1"/>
                </a:solidFill>
              </a:rPr>
              <a:t>English Composition</a:t>
            </a:r>
          </a:p>
          <a:p>
            <a:pPr marL="285750" indent="-285750">
              <a:spcBef>
                <a:spcPts val="0"/>
              </a:spcBef>
              <a:buFont typeface="Arial" panose="020B0604020202020204" pitchFamily="34" charset="0"/>
              <a:buChar char="•"/>
            </a:pPr>
            <a:r>
              <a:rPr lang="en-US" sz="1400" dirty="0">
                <a:solidFill>
                  <a:schemeClr val="bg1"/>
                </a:solidFill>
              </a:rPr>
              <a:t>Speech/Communication</a:t>
            </a:r>
          </a:p>
          <a:p>
            <a:pPr marL="285750" indent="-285750">
              <a:spcBef>
                <a:spcPts val="0"/>
              </a:spcBef>
              <a:buFont typeface="Arial" panose="020B0604020202020204" pitchFamily="34" charset="0"/>
              <a:buChar char="•"/>
            </a:pPr>
            <a:r>
              <a:rPr lang="en-US" sz="1400" dirty="0">
                <a:solidFill>
                  <a:schemeClr val="bg1"/>
                </a:solidFill>
              </a:rPr>
              <a:t>Math: Intermediate Algebra or higher (Statistics recommended if you want to pursue BSN)</a:t>
            </a:r>
          </a:p>
          <a:p>
            <a:pPr marL="285750" indent="-285750">
              <a:spcBef>
                <a:spcPts val="0"/>
              </a:spcBef>
              <a:buFont typeface="Arial" panose="020B0604020202020204" pitchFamily="34" charset="0"/>
              <a:buChar char="•"/>
            </a:pPr>
            <a:r>
              <a:rPr lang="en-US" sz="1400" dirty="0">
                <a:solidFill>
                  <a:schemeClr val="bg1"/>
                </a:solidFill>
              </a:rPr>
              <a:t>Psychology</a:t>
            </a:r>
          </a:p>
          <a:p>
            <a:pPr marL="285750" indent="-285750">
              <a:spcBef>
                <a:spcPts val="0"/>
              </a:spcBef>
              <a:buFont typeface="Arial" panose="020B0604020202020204" pitchFamily="34" charset="0"/>
              <a:buChar char="•"/>
            </a:pPr>
            <a:r>
              <a:rPr lang="en-US" sz="1400" dirty="0">
                <a:solidFill>
                  <a:schemeClr val="bg1"/>
                </a:solidFill>
              </a:rPr>
              <a:t>Sociology</a:t>
            </a:r>
          </a:p>
          <a:p>
            <a:pPr marL="285750" indent="-285750">
              <a:spcBef>
                <a:spcPts val="0"/>
              </a:spcBef>
              <a:buFont typeface="Arial" panose="020B0604020202020204" pitchFamily="34" charset="0"/>
              <a:buChar char="•"/>
            </a:pPr>
            <a:r>
              <a:rPr lang="en-US" sz="1400" dirty="0">
                <a:solidFill>
                  <a:schemeClr val="bg1"/>
                </a:solidFill>
              </a:rPr>
              <a:t>Humanities</a:t>
            </a:r>
          </a:p>
          <a:p>
            <a:pPr>
              <a:spcBef>
                <a:spcPts val="0"/>
              </a:spcBef>
            </a:pPr>
            <a:endParaRPr lang="en-US" sz="1000" dirty="0">
              <a:solidFill>
                <a:schemeClr val="bg1"/>
              </a:solidFill>
            </a:endParaRPr>
          </a:p>
          <a:p>
            <a:pPr>
              <a:spcBef>
                <a:spcPts val="0"/>
              </a:spcBef>
            </a:pPr>
            <a:r>
              <a:rPr lang="en-US" sz="1400" dirty="0">
                <a:solidFill>
                  <a:schemeClr val="bg1"/>
                </a:solidFill>
              </a:rPr>
              <a:t>*Note: Palomar does not require Chemistry as a prerequisite, but most RN-BSN programs require Chemistry as part of their prerequisites.</a:t>
            </a:r>
          </a:p>
          <a:p>
            <a:pPr>
              <a:spcBef>
                <a:spcPts val="0"/>
              </a:spcBef>
            </a:pPr>
            <a:endParaRPr lang="en-GB" sz="1400" dirty="0">
              <a:solidFill>
                <a:schemeClr val="bg1"/>
              </a:solidFill>
            </a:endParaRPr>
          </a:p>
        </p:txBody>
      </p:sp>
    </p:spTree>
    <p:extLst>
      <p:ext uri="{BB962C8B-B14F-4D97-AF65-F5344CB8AC3E}">
        <p14:creationId xmlns:p14="http://schemas.microsoft.com/office/powerpoint/2010/main" val="2022026475"/>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B02A886E7E5C49AD0613B38E20A4AA" ma:contentTypeVersion="15" ma:contentTypeDescription="Create a new document." ma:contentTypeScope="" ma:versionID="53fb6e2119b20c30edb5ac8d676a9369">
  <xsd:schema xmlns:xsd="http://www.w3.org/2001/XMLSchema" xmlns:xs="http://www.w3.org/2001/XMLSchema" xmlns:p="http://schemas.microsoft.com/office/2006/metadata/properties" xmlns:ns1="http://schemas.microsoft.com/sharepoint/v3" xmlns:ns3="92eea47e-b52e-4b94-8521-480fe2651f1e" xmlns:ns4="762ab566-98d5-4e04-9e23-764b53520395" targetNamespace="http://schemas.microsoft.com/office/2006/metadata/properties" ma:root="true" ma:fieldsID="04d6dfb527abe65bd2883cc4127281c0" ns1:_="" ns3:_="" ns4:_="">
    <xsd:import namespace="http://schemas.microsoft.com/sharepoint/v3"/>
    <xsd:import namespace="92eea47e-b52e-4b94-8521-480fe2651f1e"/>
    <xsd:import namespace="762ab566-98d5-4e04-9e23-764b5352039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1:_ip_UnifiedCompliancePolicyProperties" minOccurs="0"/>
                <xsd:element ref="ns1:_ip_UnifiedCompliancePolicyUIAc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ea47e-b52e-4b94-8521-480fe2651f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ab566-98d5-4e04-9e23-764b5352039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DBD29C-A4A3-41B1-BBCF-DE7BF8ED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eea47e-b52e-4b94-8521-480fe2651f1e"/>
    <ds:schemaRef ds:uri="762ab566-98d5-4e04-9e23-764b535203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49A191-EC8C-4AA6-9C64-D32B5F047436}">
  <ds:schemaRefs>
    <ds:schemaRef ds:uri="http://www.w3.org/XML/1998/namespace"/>
    <ds:schemaRef ds:uri="http://purl.org/dc/terms/"/>
    <ds:schemaRef ds:uri="http://schemas.microsoft.com/office/2006/metadata/properties"/>
    <ds:schemaRef ds:uri="http://schemas.microsoft.com/office/2006/documentManagement/types"/>
    <ds:schemaRef ds:uri="92eea47e-b52e-4b94-8521-480fe2651f1e"/>
    <ds:schemaRef ds:uri="http://schemas.microsoft.com/sharepoint/v3"/>
    <ds:schemaRef ds:uri="762ab566-98d5-4e04-9e23-764b53520395"/>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941CEA3-A3B3-4568-9E84-C4619CC82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1721</Words>
  <Application>Microsoft Office PowerPoint</Application>
  <PresentationFormat>Widescreen</PresentationFormat>
  <Paragraphs>230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 Light</vt:lpstr>
      <vt:lpstr>Corbel</vt:lpstr>
      <vt:lpstr>Wingdings</vt:lpstr>
      <vt:lpstr>Office Theme</vt:lpstr>
      <vt:lpstr>           Palomar College Registered Nursing Program and LVN-RN Step-Up Program   </vt:lpstr>
      <vt:lpstr>Our Program</vt:lpstr>
      <vt:lpstr>Palomar College NCLEX Pass Rates</vt:lpstr>
      <vt:lpstr>Accreditation</vt:lpstr>
      <vt:lpstr>PowerPoint Presentation</vt:lpstr>
      <vt:lpstr>Multi-Criteria Admission</vt:lpstr>
      <vt:lpstr>What makes you eligible to apply?</vt:lpstr>
      <vt:lpstr>PowerPoint Presentation</vt:lpstr>
      <vt:lpstr>What makes you eligible to apply?</vt:lpstr>
      <vt:lpstr>How to Calculate Your GPA</vt:lpstr>
      <vt:lpstr>How to Calculate Your GPA</vt:lpstr>
      <vt:lpstr>PowerPoint Presentation</vt:lpstr>
      <vt:lpstr>PowerPoint Presentation</vt:lpstr>
      <vt:lpstr>PowerPoint Presentation</vt:lpstr>
      <vt:lpstr>How to prepare</vt:lpstr>
      <vt:lpstr>RN to BSN Bridge Programs</vt:lpstr>
      <vt:lpstr>Concurrent RN to BSN Programs</vt:lpstr>
      <vt:lpstr>Further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Palomar College Registered Nursing Program and LVN-RN Step-Up Program</dc:title>
  <dc:creator/>
  <cp:lastModifiedBy/>
  <cp:revision>4</cp:revision>
  <dcterms:created xsi:type="dcterms:W3CDTF">2018-10-23T20:39:01Z</dcterms:created>
  <dcterms:modified xsi:type="dcterms:W3CDTF">2022-01-27T18:38:12Z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0x0101006FB02A886E7E5C49AD0613B38E20A4AA</vt:lpwstr>
  </property>
</Properties>
</file>