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7010400" cy="9296400"/>
  <p:embeddedFontLst>
    <p:embeddedFont>
      <p:font typeface="Oswald" panose="020B0604020202020204" charset="0"/>
      <p:regular r:id="rId55"/>
      <p:bold r:id="rId56"/>
    </p:embeddedFont>
    <p:embeddedFont>
      <p:font typeface="Tahoma" panose="020B0604030504040204" pitchFamily="34" charset="0"/>
      <p:regular r:id="rId57"/>
      <p:bold r:id="rId58"/>
    </p:embeddedFont>
    <p:embeddedFont>
      <p:font typeface="Source Code Pro"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8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406400" y="696912"/>
            <a:ext cx="6197700" cy="348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04140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r>
              <a:rPr lang="en-US"/>
              <a:t>GOAL:  understand there are several campuses and they need to know which campus they are teaching at.</a:t>
            </a:r>
          </a:p>
          <a:p>
            <a:pPr lvl="0" rtl="0">
              <a:spcBef>
                <a:spcPts val="0"/>
              </a:spcBef>
              <a:buNone/>
            </a:pPr>
            <a:endParaRPr/>
          </a:p>
          <a:p>
            <a:pPr marL="342900" lvl="0" indent="-266700" rtl="0">
              <a:spcBef>
                <a:spcPts val="0"/>
              </a:spcBef>
              <a:buChar char="■"/>
            </a:pPr>
            <a:r>
              <a:rPr lang="en-US"/>
              <a:t>Palomar College San Marcos Campus</a:t>
            </a:r>
          </a:p>
          <a:p>
            <a:pPr marL="342900" lvl="0" indent="-266700" rtl="0">
              <a:spcBef>
                <a:spcPts val="0"/>
              </a:spcBef>
              <a:buChar char="■"/>
            </a:pPr>
            <a:r>
              <a:rPr lang="en-US"/>
              <a:t>Other Palomar College locations</a:t>
            </a:r>
          </a:p>
          <a:p>
            <a:pPr marL="742950" lvl="1" indent="-215900" rtl="0">
              <a:spcBef>
                <a:spcPts val="0"/>
              </a:spcBef>
              <a:buChar char="■"/>
            </a:pPr>
            <a:r>
              <a:rPr lang="en-US"/>
              <a:t>PC Escondido Center, x8134</a:t>
            </a:r>
          </a:p>
          <a:p>
            <a:pPr marL="742950" lvl="1" indent="-215900" rtl="0">
              <a:spcBef>
                <a:spcPts val="0"/>
              </a:spcBef>
              <a:buChar char="■"/>
            </a:pPr>
            <a:r>
              <a:rPr lang="en-US"/>
              <a:t>PC at Fallbrook High School, (760) 723-1058</a:t>
            </a:r>
          </a:p>
          <a:p>
            <a:pPr marL="742950" lvl="1" indent="-215900" rtl="0">
              <a:spcBef>
                <a:spcPts val="0"/>
              </a:spcBef>
              <a:buChar char="■"/>
            </a:pPr>
            <a:r>
              <a:rPr lang="en-US">
                <a:solidFill>
                  <a:srgbClr val="000000"/>
                </a:solidFill>
                <a:highlight>
                  <a:srgbClr val="FFFF00"/>
                </a:highlight>
              </a:rPr>
              <a:t>PC at Ramona High School</a:t>
            </a:r>
          </a:p>
          <a:p>
            <a:pPr marL="742950" lvl="1" indent="-215900" rtl="0">
              <a:spcBef>
                <a:spcPts val="0"/>
              </a:spcBef>
              <a:buChar char="■"/>
            </a:pPr>
            <a:r>
              <a:rPr lang="en-US"/>
              <a:t>PC at Mt. Carmel High School, x3890</a:t>
            </a:r>
          </a:p>
          <a:p>
            <a:pPr marL="742950" lvl="1" indent="-215900" rtl="0">
              <a:spcBef>
                <a:spcPts val="0"/>
              </a:spcBef>
              <a:buChar char="■"/>
            </a:pPr>
            <a:r>
              <a:rPr lang="en-US"/>
              <a:t>PC at Camp Pendleton, x2259</a:t>
            </a:r>
          </a:p>
          <a:p>
            <a:pPr marL="742950" lvl="1" indent="-215900" rtl="0">
              <a:spcBef>
                <a:spcPts val="0"/>
              </a:spcBef>
              <a:buChar char="■"/>
            </a:pPr>
            <a:r>
              <a:rPr lang="en-US"/>
              <a:t>PC at Pauma Indian Reservation, (760) 742-1121</a:t>
            </a:r>
          </a:p>
          <a:p>
            <a:pPr marL="342900" lvl="0" indent="-266700" rtl="0">
              <a:spcBef>
                <a:spcPts val="0"/>
              </a:spcBef>
              <a:buChar char="■"/>
            </a:pPr>
            <a:r>
              <a:rPr lang="en-US"/>
              <a:t>Center/Sites Staff</a:t>
            </a:r>
          </a:p>
          <a:p>
            <a:pPr marL="742950" lvl="1" indent="-215900" rtl="0">
              <a:spcBef>
                <a:spcPts val="0"/>
              </a:spcBef>
              <a:buChar char="■"/>
            </a:pPr>
            <a:r>
              <a:rPr lang="en-US"/>
              <a:t>Get to know them, and be good to them. They will be the ones to rely on when you’re in a bind.</a:t>
            </a:r>
          </a:p>
          <a:p>
            <a:pPr marL="342900" lvl="0" indent="-266700" rtl="0">
              <a:spcBef>
                <a:spcPts val="0"/>
              </a:spcBef>
              <a:buChar char="■"/>
            </a:pPr>
            <a:r>
              <a:rPr lang="en-US"/>
              <a:t>Services at Palomar College Center/Sites</a:t>
            </a:r>
          </a:p>
          <a:p>
            <a:pPr marL="742950" lvl="1" indent="-215900" rtl="0">
              <a:spcBef>
                <a:spcPts val="0"/>
              </a:spcBef>
              <a:buChar char="■"/>
            </a:pPr>
            <a:r>
              <a:rPr lang="en-US"/>
              <a:t>Call to find out what services are available.</a:t>
            </a:r>
          </a:p>
          <a:p>
            <a:pPr marL="342900" lvl="0" indent="-266700" rtl="0">
              <a:spcBef>
                <a:spcPts val="0"/>
              </a:spcBef>
              <a:buChar char="■"/>
            </a:pPr>
            <a:r>
              <a:rPr lang="en-US"/>
              <a:t>Visit the classroom before class — Get key if needed, use computer and AV Equipment.</a:t>
            </a:r>
          </a:p>
          <a:p>
            <a:pPr marL="742950" lvl="1" indent="-285750" rtl="0">
              <a:lnSpc>
                <a:spcPct val="80000"/>
              </a:lnSpc>
              <a:spcBef>
                <a:spcPts val="400"/>
              </a:spcBef>
              <a:buClr>
                <a:schemeClr val="accent5"/>
              </a:buClr>
              <a:buSzPct val="55000"/>
              <a:buFont typeface="Noto Sans Symbols"/>
              <a:buNone/>
            </a:pPr>
            <a:endParaRPr sz="2000">
              <a:latin typeface="Tahoma"/>
              <a:ea typeface="Tahoma"/>
              <a:cs typeface="Tahoma"/>
              <a:sym typeface="Tahoma"/>
            </a:endParaRPr>
          </a:p>
          <a:p>
            <a:pPr lvl="0" rtl="0">
              <a:spcBef>
                <a:spcPts val="0"/>
              </a:spcBef>
              <a:buNone/>
            </a:pPr>
            <a:endParaRPr/>
          </a:p>
        </p:txBody>
      </p:sp>
      <p:sp>
        <p:nvSpPr>
          <p:cNvPr id="160" name="Shape 1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a:t>There will be an AV workshop at plenary</a:t>
            </a:r>
          </a:p>
        </p:txBody>
      </p:sp>
      <p:sp>
        <p:nvSpPr>
          <p:cNvPr id="168" name="Shape 16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76" name="Shape 176"/>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marL="457200" lvl="0" indent="-304800">
              <a:spcBef>
                <a:spcPts val="0"/>
              </a:spcBef>
              <a:buSzPct val="100000"/>
              <a:buFont typeface="Arial"/>
              <a:buChar char="●"/>
            </a:pPr>
            <a:r>
              <a:rPr lang="en-US">
                <a:solidFill>
                  <a:srgbClr val="000000"/>
                </a:solidFill>
              </a:rPr>
              <a:t>Introduce yourself.</a:t>
            </a:r>
          </a:p>
          <a:p>
            <a:pPr marL="457200" lvl="0" indent="-304800">
              <a:spcBef>
                <a:spcPts val="0"/>
              </a:spcBef>
              <a:buSzPct val="100000"/>
              <a:buFont typeface="Arial"/>
              <a:buChar char="●"/>
            </a:pPr>
            <a:r>
              <a:rPr lang="en-US">
                <a:solidFill>
                  <a:srgbClr val="000000"/>
                </a:solidFill>
              </a:rPr>
              <a:t>Set the tone for the class (be interesting, organized, well prepared, clear, enthusiastic, and approachable).</a:t>
            </a:r>
          </a:p>
          <a:p>
            <a:pPr marL="457200" lvl="0" indent="-304800">
              <a:spcBef>
                <a:spcPts val="0"/>
              </a:spcBef>
              <a:buSzPct val="100000"/>
              <a:buFont typeface="Arial"/>
              <a:buChar char="●"/>
            </a:pPr>
            <a:r>
              <a:rPr lang="en-US">
                <a:solidFill>
                  <a:srgbClr val="000000"/>
                </a:solidFill>
              </a:rPr>
              <a:t>Create rapport with your students.</a:t>
            </a:r>
          </a:p>
          <a:p>
            <a:pPr marL="457200" lvl="0" indent="-304800">
              <a:spcBef>
                <a:spcPts val="0"/>
              </a:spcBef>
              <a:buSzPct val="100000"/>
              <a:buFont typeface="Arial"/>
              <a:buChar char="●"/>
            </a:pPr>
            <a:r>
              <a:rPr lang="en-US">
                <a:solidFill>
                  <a:srgbClr val="000000"/>
                </a:solidFill>
              </a:rPr>
              <a:t>Cover the basics and important information in the class syllabus.</a:t>
            </a:r>
          </a:p>
          <a:p>
            <a:pPr marL="457200" lvl="0" indent="-304800">
              <a:spcBef>
                <a:spcPts val="0"/>
              </a:spcBef>
              <a:buSzPct val="100000"/>
              <a:buFont typeface="Arial"/>
              <a:buChar char="●"/>
            </a:pPr>
            <a:r>
              <a:rPr lang="en-US">
                <a:solidFill>
                  <a:srgbClr val="000000"/>
                </a:solidFill>
              </a:rPr>
              <a:t>Save time for questions.</a:t>
            </a:r>
          </a:p>
        </p:txBody>
      </p:sp>
      <p:sp>
        <p:nvSpPr>
          <p:cNvPr id="183" name="Shape 183"/>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92" name="Shape 192"/>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a:t>Students can also audit if they are taking a refresher in which they have already been assigned a grade (say a technology class that has new technology and they need to keep up etc.)</a:t>
            </a:r>
          </a:p>
        </p:txBody>
      </p:sp>
      <p:sp>
        <p:nvSpPr>
          <p:cNvPr id="200" name="Shape 20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208" name="Shape 208"/>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r>
              <a:rPr lang="en-US"/>
              <a:t>Needs to be updated...BSI Committee?</a:t>
            </a:r>
          </a:p>
        </p:txBody>
      </p:sp>
      <p:sp>
        <p:nvSpPr>
          <p:cNvPr id="222" name="Shape 222"/>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a:t>Basic Skills Toolkit? (www2.palomar.edu/ needs to be updated? Our script should be something like: We have so much available for our students -- if they are veterans, in need of tutoring,</a:t>
            </a:r>
          </a:p>
        </p:txBody>
      </p:sp>
      <p:sp>
        <p:nvSpPr>
          <p:cNvPr id="229" name="Shape 2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a:t>Check with Brian. </a:t>
            </a:r>
          </a:p>
        </p:txBody>
      </p:sp>
      <p:sp>
        <p:nvSpPr>
          <p:cNvPr id="237" name="Shape 2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273" name="Shape 2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281" name="Shape 281"/>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97" name="Shape 97"/>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316" name="Shape 316"/>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r>
              <a:rPr lang="en-US"/>
              <a:t>Be sure to complete the process!  Look for the popup telling you that you have completed submission of a roster or grades.</a:t>
            </a:r>
          </a:p>
        </p:txBody>
      </p:sp>
      <p:sp>
        <p:nvSpPr>
          <p:cNvPr id="328" name="Shape 328"/>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45" name="Shape 3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353" name="Shape 353"/>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r>
              <a:rPr lang="en-US"/>
              <a:t>Be sure to complete the process!  Look for the popup telling you that you have completed submission of a roster or grades.</a:t>
            </a:r>
          </a:p>
        </p:txBody>
      </p:sp>
      <p:sp>
        <p:nvSpPr>
          <p:cNvPr id="362" name="Shape 362"/>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a:t>Kendyl -- implications for FA with F vs FW?</a:t>
            </a:r>
          </a:p>
          <a:p>
            <a:pPr lvl="0">
              <a:spcBef>
                <a:spcPts val="0"/>
              </a:spcBef>
              <a:buNone/>
            </a:pPr>
            <a:r>
              <a:rPr lang="en-US"/>
              <a:t>An F and an FW are the same grade, they are both failing.  The FW is for someone who failed but did not complete the course.  The F is for a students who failed and completed the course.</a:t>
            </a:r>
          </a:p>
          <a:p>
            <a:pPr lvl="0">
              <a:spcBef>
                <a:spcPts val="0"/>
              </a:spcBef>
              <a:buNone/>
            </a:pPr>
            <a:endParaRPr/>
          </a:p>
          <a:p>
            <a:pPr lvl="0">
              <a:spcBef>
                <a:spcPts val="0"/>
              </a:spcBef>
              <a:buNone/>
            </a:pPr>
            <a:r>
              <a:rPr lang="en-US"/>
              <a:t>If the only thing they’ve missed is the final, what’s their grade? (I say what’s your grading policy say?)</a:t>
            </a:r>
          </a:p>
          <a:p>
            <a:pPr lvl="0">
              <a:spcBef>
                <a:spcPts val="0"/>
              </a:spcBef>
              <a:buNone/>
            </a:pPr>
            <a:endParaRPr/>
          </a:p>
        </p:txBody>
      </p:sp>
      <p:sp>
        <p:nvSpPr>
          <p:cNvPr id="393" name="Shape 3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00" name="Shape 40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08" name="Shape 408"/>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16" name="Shape 41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23" name="Shape 4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30" name="Shape 4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37" name="Shape 4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44" name="Shape 44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51" name="Shape 4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r>
              <a:rPr lang="en-US"/>
              <a:t>They can look up all of these extensions and likely will never look at this presentation to find the numbers.  Rather show how to look up these extensions using the website directory or outlook.</a:t>
            </a:r>
          </a:p>
          <a:p>
            <a:pPr lvl="0" rtl="0">
              <a:spcBef>
                <a:spcPts val="0"/>
              </a:spcBef>
              <a:buNone/>
            </a:pPr>
            <a:endParaRPr/>
          </a:p>
          <a:p>
            <a:pPr lvl="0" rtl="0">
              <a:spcBef>
                <a:spcPts val="0"/>
              </a:spcBef>
              <a:buNone/>
            </a:pPr>
            <a:r>
              <a:rPr lang="en-US"/>
              <a:t>Is this meant to be in an order of who they should contact first?</a:t>
            </a:r>
          </a:p>
          <a:p>
            <a:pPr lvl="0" rtl="0">
              <a:spcBef>
                <a:spcPts val="0"/>
              </a:spcBef>
              <a:buNone/>
            </a:pPr>
            <a:endParaRP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Academic Department Assistant (ADA)</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Department Chair/Director</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Dean</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Instructional Services Office, x2246</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Office of Student Affairs, x2594</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Human Resource Services, x2609</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Center Staff</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Evening Administration (until 7:30PM) – Will vary, so check General Information email (This means that you need to be using your Palomar email.)</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Sherry Titus, Director of Student Affairs, x2594</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Campus Police, x2289 OR 760-891-7273 (put this in your cell phone)</a:t>
            </a:r>
          </a:p>
          <a:p>
            <a:pPr marL="342900" lvl="0" indent="-350520" rtl="0">
              <a:lnSpc>
                <a:spcPct val="90000"/>
              </a:lnSpc>
              <a:spcBef>
                <a:spcPts val="0"/>
              </a:spcBef>
              <a:buClr>
                <a:schemeClr val="accent5"/>
              </a:buClr>
              <a:buSzPct val="100000"/>
              <a:buFont typeface="Noto Sans Symbols"/>
              <a:buChar char="■"/>
            </a:pPr>
            <a:r>
              <a:rPr lang="en-US">
                <a:latin typeface="Tahoma"/>
                <a:ea typeface="Tahoma"/>
                <a:cs typeface="Tahoma"/>
                <a:sym typeface="Tahoma"/>
              </a:rPr>
              <a:t>All HelpDesk/Information Services, x2140</a:t>
            </a:r>
          </a:p>
        </p:txBody>
      </p:sp>
      <p:sp>
        <p:nvSpPr>
          <p:cNvPr id="458" name="Shape 4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467" name="Shape 467"/>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51</a:t>
            </a:fld>
            <a:endParaRPr lang="en-US" sz="1200">
              <a:solidFill>
                <a:schemeClr val="dk1"/>
              </a:solidFill>
              <a:latin typeface="Arial"/>
              <a:ea typeface="Arial"/>
              <a:cs typeface="Arial"/>
              <a:sym typeface="Arial"/>
            </a:endParaRPr>
          </a:p>
        </p:txBody>
      </p:sp>
      <p:sp>
        <p:nvSpPr>
          <p:cNvPr id="475" name="Shape 4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485" name="Shape 485"/>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25" y="0"/>
            <a:ext cx="9144000" cy="31242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6" name="Shape 16"/>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pic>
        <p:nvPicPr>
          <p:cNvPr id="18" name="Shape 18"/>
          <p:cNvPicPr preferRelativeResize="0"/>
          <p:nvPr/>
        </p:nvPicPr>
        <p:blipFill rotWithShape="1">
          <a:blip r:embed="rId2">
            <a:alphaModFix/>
          </a:blip>
          <a:srcRect/>
          <a:stretch/>
        </p:blipFill>
        <p:spPr>
          <a:xfrm>
            <a:off x="0" y="4449300"/>
            <a:ext cx="1252500" cy="694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cxnSp>
        <p:nvCxnSpPr>
          <p:cNvPr id="57" name="Shape 57"/>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8" name="Shape 58"/>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9" name="Shape 59"/>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0" name="Shape 6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150937" y="160734"/>
            <a:ext cx="7793100" cy="1096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65" name="Shape 65"/>
          <p:cNvSpPr txBox="1">
            <a:spLocks noGrp="1"/>
          </p:cNvSpPr>
          <p:nvPr>
            <p:ph type="body" idx="1"/>
          </p:nvPr>
        </p:nvSpPr>
        <p:spPr>
          <a:xfrm>
            <a:off x="1182687" y="1513284"/>
            <a:ext cx="7772400" cy="3086100"/>
          </a:xfrm>
          <a:prstGeom prst="rect">
            <a:avLst/>
          </a:prstGeom>
          <a:noFill/>
          <a:ln>
            <a:noFill/>
          </a:ln>
        </p:spPr>
        <p:txBody>
          <a:bodyPr lIns="91425" tIns="91425" rIns="91425" bIns="91425" anchor="t" anchorCtr="0"/>
          <a:lstStyle>
            <a:lvl1pPr marL="342900" marR="0" lvl="0" indent="-220980" algn="l" rtl="0">
              <a:spcBef>
                <a:spcPts val="640"/>
              </a:spcBef>
              <a:spcAft>
                <a:spcPts val="0"/>
              </a:spcAft>
              <a:buClr>
                <a:srgbClr val="000000"/>
              </a:buClr>
              <a:buSzPct val="60000"/>
              <a:buFont typeface="Noto Sans Symbols"/>
              <a:buChar char="■"/>
              <a:defRPr sz="3200" b="0" i="0" u="none" strike="noStrike" cap="none">
                <a:solidFill>
                  <a:srgbClr val="000000"/>
                </a:solidFill>
                <a:latin typeface="Tahoma"/>
                <a:ea typeface="Tahoma"/>
                <a:cs typeface="Tahoma"/>
                <a:sym typeface="Tahoma"/>
              </a:defRPr>
            </a:lvl1pPr>
            <a:lvl2pPr marL="742950" marR="0" lvl="1" indent="-187959" algn="l" rtl="0">
              <a:spcBef>
                <a:spcPts val="560"/>
              </a:spcBef>
              <a:spcAft>
                <a:spcPts val="0"/>
              </a:spcAft>
              <a:buClr>
                <a:srgbClr val="000000"/>
              </a:buClr>
              <a:buSzPct val="55000"/>
              <a:buFont typeface="Noto Sans Symbols"/>
              <a:buChar char="■"/>
              <a:defRPr sz="2800" b="0" i="0" u="none" strike="noStrike" cap="none">
                <a:solidFill>
                  <a:srgbClr val="000000"/>
                </a:solidFill>
                <a:latin typeface="Tahoma"/>
                <a:ea typeface="Tahoma"/>
                <a:cs typeface="Tahoma"/>
                <a:sym typeface="Tahoma"/>
              </a:defRPr>
            </a:lvl2pPr>
            <a:lvl3pPr marL="1143000" marR="0" lvl="2" indent="-152400" algn="l" rtl="0">
              <a:spcBef>
                <a:spcPts val="480"/>
              </a:spcBef>
              <a:spcAft>
                <a:spcPts val="0"/>
              </a:spcAft>
              <a:buClr>
                <a:srgbClr val="000000"/>
              </a:buClr>
              <a:buSzPct val="50000"/>
              <a:buFont typeface="Noto Sans Symbols"/>
              <a:buChar char="■"/>
              <a:defRPr sz="2400" b="0" i="0" u="none" strike="noStrike" cap="none">
                <a:solidFill>
                  <a:srgbClr val="000000"/>
                </a:solidFill>
                <a:latin typeface="Tahoma"/>
                <a:ea typeface="Tahoma"/>
                <a:cs typeface="Tahoma"/>
                <a:sym typeface="Tahoma"/>
              </a:defRPr>
            </a:lvl3pPr>
            <a:lvl4pPr marL="1600200" marR="0" lvl="3" indent="-158750" algn="l" rtl="0">
              <a:spcBef>
                <a:spcPts val="400"/>
              </a:spcBef>
              <a:spcAft>
                <a:spcPts val="0"/>
              </a:spcAft>
              <a:buClr>
                <a:srgbClr val="000000"/>
              </a:buClr>
              <a:buSzPct val="55000"/>
              <a:buFont typeface="Noto Sans Symbols"/>
              <a:buChar char="■"/>
              <a:defRPr sz="2000" b="0" i="0" u="none" strike="noStrike" cap="none">
                <a:solidFill>
                  <a:srgbClr val="000000"/>
                </a:solidFill>
                <a:latin typeface="Tahoma"/>
                <a:ea typeface="Tahoma"/>
                <a:cs typeface="Tahoma"/>
                <a:sym typeface="Tahoma"/>
              </a:defRPr>
            </a:lvl4pPr>
            <a:lvl5pPr marL="2057400" marR="0" lvl="4" indent="-165100" algn="l" rtl="0">
              <a:spcBef>
                <a:spcPts val="400"/>
              </a:spcBef>
              <a:spcAft>
                <a:spcPts val="0"/>
              </a:spcAft>
              <a:buClr>
                <a:srgbClr val="000000"/>
              </a:buClr>
              <a:buSzPct val="50000"/>
              <a:buFont typeface="Noto Sans Symbols"/>
              <a:buChar char="■"/>
              <a:defRPr sz="2000" b="0" i="0" u="none" strike="noStrike" cap="none">
                <a:solidFill>
                  <a:srgbClr val="000000"/>
                </a:solidFill>
                <a:latin typeface="Tahoma"/>
                <a:ea typeface="Tahoma"/>
                <a:cs typeface="Tahoma"/>
                <a:sym typeface="Tahoma"/>
              </a:defRPr>
            </a:lvl5pPr>
            <a:lvl6pPr marL="2514600" marR="0" lvl="5" indent="-165100" algn="l" rtl="0">
              <a:spcBef>
                <a:spcPts val="400"/>
              </a:spcBef>
              <a:spcAft>
                <a:spcPts val="0"/>
              </a:spcAft>
              <a:buClr>
                <a:srgbClr val="000000"/>
              </a:buClr>
              <a:buSzPct val="50000"/>
              <a:buFont typeface="Noto Sans Symbols"/>
              <a:buChar char="■"/>
              <a:defRPr sz="2000" b="0" i="0" u="none" strike="noStrike" cap="none">
                <a:solidFill>
                  <a:srgbClr val="000000"/>
                </a:solidFill>
                <a:latin typeface="Tahoma"/>
                <a:ea typeface="Tahoma"/>
                <a:cs typeface="Tahoma"/>
                <a:sym typeface="Tahoma"/>
              </a:defRPr>
            </a:lvl6pPr>
            <a:lvl7pPr marL="2971800" marR="0" lvl="6" indent="-165100" algn="l" rtl="0">
              <a:spcBef>
                <a:spcPts val="400"/>
              </a:spcBef>
              <a:spcAft>
                <a:spcPts val="0"/>
              </a:spcAft>
              <a:buClr>
                <a:srgbClr val="000000"/>
              </a:buClr>
              <a:buSzPct val="50000"/>
              <a:buFont typeface="Noto Sans Symbols"/>
              <a:buChar char="■"/>
              <a:defRPr sz="2000" b="0" i="0" u="none" strike="noStrike" cap="none">
                <a:solidFill>
                  <a:srgbClr val="000000"/>
                </a:solidFill>
                <a:latin typeface="Tahoma"/>
                <a:ea typeface="Tahoma"/>
                <a:cs typeface="Tahoma"/>
                <a:sym typeface="Tahoma"/>
              </a:defRPr>
            </a:lvl7pPr>
            <a:lvl8pPr marL="3429000" marR="0" lvl="7" indent="-165100" algn="l" rtl="0">
              <a:spcBef>
                <a:spcPts val="400"/>
              </a:spcBef>
              <a:spcAft>
                <a:spcPts val="0"/>
              </a:spcAft>
              <a:buClr>
                <a:srgbClr val="000000"/>
              </a:buClr>
              <a:buSzPct val="50000"/>
              <a:buFont typeface="Noto Sans Symbols"/>
              <a:buChar char="■"/>
              <a:defRPr sz="2000" b="0" i="0" u="none" strike="noStrike" cap="none">
                <a:solidFill>
                  <a:srgbClr val="000000"/>
                </a:solidFill>
                <a:latin typeface="Tahoma"/>
                <a:ea typeface="Tahoma"/>
                <a:cs typeface="Tahoma"/>
                <a:sym typeface="Tahoma"/>
              </a:defRPr>
            </a:lvl8pPr>
            <a:lvl9pPr marL="3886200" marR="0" lvl="8" indent="-165100" algn="l" rtl="0">
              <a:spcBef>
                <a:spcPts val="400"/>
              </a:spcBef>
              <a:spcAft>
                <a:spcPts val="0"/>
              </a:spcAft>
              <a:buClr>
                <a:srgbClr val="000000"/>
              </a:buClr>
              <a:buSzPct val="50000"/>
              <a:buFont typeface="Noto Sans Symbols"/>
              <a:buChar char="■"/>
              <a:defRPr sz="2000" b="0" i="0" u="none" strike="noStrike" cap="none">
                <a:solidFill>
                  <a:srgbClr val="000000"/>
                </a:solidFill>
                <a:latin typeface="Tahoma"/>
                <a:ea typeface="Tahoma"/>
                <a:cs typeface="Tahoma"/>
                <a:sym typeface="Tahoma"/>
              </a:defRPr>
            </a:lvl9pPr>
          </a:lstStyle>
          <a:p>
            <a:endParaRPr/>
          </a:p>
        </p:txBody>
      </p:sp>
      <p:sp>
        <p:nvSpPr>
          <p:cNvPr id="66" name="Shape 66"/>
          <p:cNvSpPr txBox="1">
            <a:spLocks noGrp="1"/>
          </p:cNvSpPr>
          <p:nvPr>
            <p:ph type="dt" idx="10"/>
          </p:nvPr>
        </p:nvSpPr>
        <p:spPr>
          <a:xfrm>
            <a:off x="1162050" y="4682728"/>
            <a:ext cx="1905000" cy="342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400">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7" name="Shape 67"/>
          <p:cNvSpPr txBox="1">
            <a:spLocks noGrp="1"/>
          </p:cNvSpPr>
          <p:nvPr>
            <p:ph type="ftr" idx="11"/>
          </p:nvPr>
        </p:nvSpPr>
        <p:spPr>
          <a:xfrm>
            <a:off x="3657600" y="4682728"/>
            <a:ext cx="2895600" cy="3429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400">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8" name="Shape 68"/>
          <p:cNvSpPr txBox="1">
            <a:spLocks noGrp="1"/>
          </p:cNvSpPr>
          <p:nvPr>
            <p:ph type="sldNum" idx="12"/>
          </p:nvPr>
        </p:nvSpPr>
        <p:spPr>
          <a:xfrm>
            <a:off x="7042150" y="4682728"/>
            <a:ext cx="1905000" cy="3429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Tahoma"/>
                <a:ea typeface="Tahoma"/>
                <a:cs typeface="Tahoma"/>
                <a:sym typeface="Tahoma"/>
              </a:rPr>
              <a:t>‹#›</a:t>
            </a:fld>
            <a:endParaRPr lang="en-US" sz="1400">
              <a:solidFill>
                <a:schemeClr val="dk1"/>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150937" y="160734"/>
            <a:ext cx="7793100" cy="1096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l"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l"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l"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l"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l" rtl="0">
              <a:spcBef>
                <a:spcPts val="0"/>
              </a:spcBef>
              <a:spcAft>
                <a:spcPts val="0"/>
              </a:spcAft>
              <a:buNone/>
              <a:defRPr sz="4400" b="0" i="0" u="none" strike="noStrike" cap="none">
                <a:solidFill>
                  <a:schemeClr val="dk2"/>
                </a:solidFill>
                <a:latin typeface="Tahoma"/>
                <a:ea typeface="Tahoma"/>
                <a:cs typeface="Tahoma"/>
                <a:sym typeface="Tahoma"/>
              </a:defRPr>
            </a:lvl6pPr>
            <a:lvl7pPr marL="914400" marR="0" lvl="6" indent="0" algn="l" rtl="0">
              <a:spcBef>
                <a:spcPts val="0"/>
              </a:spcBef>
              <a:spcAft>
                <a:spcPts val="0"/>
              </a:spcAft>
              <a:buNone/>
              <a:defRPr sz="4400" b="0" i="0" u="none" strike="noStrike" cap="none">
                <a:solidFill>
                  <a:schemeClr val="dk2"/>
                </a:solidFill>
                <a:latin typeface="Tahoma"/>
                <a:ea typeface="Tahoma"/>
                <a:cs typeface="Tahoma"/>
                <a:sym typeface="Tahoma"/>
              </a:defRPr>
            </a:lvl7pPr>
            <a:lvl8pPr marL="1371600" marR="0" lvl="7" indent="0" algn="l" rtl="0">
              <a:spcBef>
                <a:spcPts val="0"/>
              </a:spcBef>
              <a:spcAft>
                <a:spcPts val="0"/>
              </a:spcAft>
              <a:buNone/>
              <a:defRPr sz="4400" b="0" i="0" u="none" strike="noStrike" cap="none">
                <a:solidFill>
                  <a:schemeClr val="dk2"/>
                </a:solidFill>
                <a:latin typeface="Tahoma"/>
                <a:ea typeface="Tahoma"/>
                <a:cs typeface="Tahoma"/>
                <a:sym typeface="Tahoma"/>
              </a:defRPr>
            </a:lvl8pPr>
            <a:lvl9pPr marL="1828800" marR="0" lvl="8" indent="0" algn="l" rtl="0">
              <a:spcBef>
                <a:spcPts val="0"/>
              </a:spcBef>
              <a:spcAft>
                <a:spcPts val="0"/>
              </a:spcAft>
              <a:buNone/>
              <a:defRPr sz="4400" b="0" i="0" u="none" strike="noStrike" cap="none">
                <a:solidFill>
                  <a:schemeClr val="dk2"/>
                </a:solidFill>
                <a:latin typeface="Tahoma"/>
                <a:ea typeface="Tahoma"/>
                <a:cs typeface="Tahoma"/>
                <a:sym typeface="Tahoma"/>
              </a:defRPr>
            </a:lvl9pPr>
          </a:lstStyle>
          <a:p>
            <a:endParaRPr/>
          </a:p>
        </p:txBody>
      </p:sp>
      <p:sp>
        <p:nvSpPr>
          <p:cNvPr id="71" name="Shape 71"/>
          <p:cNvSpPr txBox="1">
            <a:spLocks noGrp="1"/>
          </p:cNvSpPr>
          <p:nvPr>
            <p:ph type="body" idx="1"/>
          </p:nvPr>
        </p:nvSpPr>
        <p:spPr>
          <a:xfrm>
            <a:off x="1182687" y="1513284"/>
            <a:ext cx="3810000" cy="3086100"/>
          </a:xfrm>
          <a:prstGeom prst="rect">
            <a:avLst/>
          </a:prstGeom>
          <a:noFill/>
          <a:ln>
            <a:noFill/>
          </a:ln>
        </p:spPr>
        <p:txBody>
          <a:bodyPr lIns="91425" tIns="91425" rIns="91425" bIns="91425" anchor="t" anchorCtr="0"/>
          <a:lstStyle>
            <a:lvl1pPr marL="342900" marR="0" lvl="0" indent="-220980" algn="l" rtl="0">
              <a:spcBef>
                <a:spcPts val="640"/>
              </a:spcBef>
              <a:spcAft>
                <a:spcPts val="0"/>
              </a:spcAft>
              <a:buClr>
                <a:schemeClr val="folHlink"/>
              </a:buClr>
              <a:buSzPct val="60000"/>
              <a:buFont typeface="Noto Sans Symbols"/>
              <a:buChar char="■"/>
              <a:defRPr sz="3200" b="0" i="0" u="none" strike="noStrike" cap="none">
                <a:solidFill>
                  <a:schemeClr val="dk1"/>
                </a:solidFill>
                <a:latin typeface="Tahoma"/>
                <a:ea typeface="Tahoma"/>
                <a:cs typeface="Tahoma"/>
                <a:sym typeface="Tahoma"/>
              </a:defRPr>
            </a:lvl1pPr>
            <a:lvl2pPr marL="742950" marR="0" lvl="1" indent="-187959" algn="l" rtl="0">
              <a:spcBef>
                <a:spcPts val="560"/>
              </a:spcBef>
              <a:spcAft>
                <a:spcPts val="0"/>
              </a:spcAft>
              <a:buClr>
                <a:schemeClr val="hlink"/>
              </a:buClr>
              <a:buSzPct val="55000"/>
              <a:buFont typeface="Noto Sans Symbols"/>
              <a:buChar char="■"/>
              <a:defRPr sz="2800" b="0" i="0" u="none" strike="noStrike" cap="none">
                <a:solidFill>
                  <a:schemeClr val="dk1"/>
                </a:solidFill>
                <a:latin typeface="Tahoma"/>
                <a:ea typeface="Tahoma"/>
                <a:cs typeface="Tahoma"/>
                <a:sym typeface="Tahoma"/>
              </a:defRPr>
            </a:lvl2pPr>
            <a:lvl3pPr marL="1143000" marR="0" lvl="2" indent="-152400" algn="l" rtl="0">
              <a:spcBef>
                <a:spcPts val="480"/>
              </a:spcBef>
              <a:spcAft>
                <a:spcPts val="0"/>
              </a:spcAft>
              <a:buClr>
                <a:schemeClr val="folHlink"/>
              </a:buClr>
              <a:buSzPct val="50000"/>
              <a:buFont typeface="Noto Sans Symbols"/>
              <a:buChar char="■"/>
              <a:defRPr sz="2400" b="0" i="0" u="none" strike="noStrike" cap="none">
                <a:solidFill>
                  <a:schemeClr val="dk1"/>
                </a:solidFill>
                <a:latin typeface="Tahoma"/>
                <a:ea typeface="Tahoma"/>
                <a:cs typeface="Tahoma"/>
                <a:sym typeface="Tahoma"/>
              </a:defRPr>
            </a:lvl3pPr>
            <a:lvl4pPr marL="1600200" marR="0" lvl="3" indent="-158750" algn="l" rtl="0">
              <a:spcBef>
                <a:spcPts val="400"/>
              </a:spcBef>
              <a:spcAft>
                <a:spcPts val="0"/>
              </a:spcAft>
              <a:buClr>
                <a:schemeClr val="accent2"/>
              </a:buClr>
              <a:buSzPct val="55000"/>
              <a:buFont typeface="Noto Sans Symbols"/>
              <a:buChar char="■"/>
              <a:defRPr sz="2000" b="0" i="0" u="none" strike="noStrike" cap="none">
                <a:solidFill>
                  <a:schemeClr val="dk1"/>
                </a:solidFill>
                <a:latin typeface="Tahoma"/>
                <a:ea typeface="Tahoma"/>
                <a:cs typeface="Tahoma"/>
                <a:sym typeface="Tahoma"/>
              </a:defRPr>
            </a:lvl4pPr>
            <a:lvl5pPr marL="2057400" marR="0" lvl="4"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5pPr>
            <a:lvl6pPr marL="2514600" marR="0" lvl="5"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6pPr>
            <a:lvl7pPr marL="2971800" marR="0" lvl="6"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7pPr>
            <a:lvl8pPr marL="3429000" marR="0" lvl="7"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8pPr>
            <a:lvl9pPr marL="3886200" marR="0" lvl="8"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2" name="Shape 72"/>
          <p:cNvSpPr txBox="1">
            <a:spLocks noGrp="1"/>
          </p:cNvSpPr>
          <p:nvPr>
            <p:ph type="body" idx="2"/>
          </p:nvPr>
        </p:nvSpPr>
        <p:spPr>
          <a:xfrm>
            <a:off x="5145087" y="1513284"/>
            <a:ext cx="3810000" cy="3086100"/>
          </a:xfrm>
          <a:prstGeom prst="rect">
            <a:avLst/>
          </a:prstGeom>
          <a:noFill/>
          <a:ln>
            <a:noFill/>
          </a:ln>
        </p:spPr>
        <p:txBody>
          <a:bodyPr lIns="91425" tIns="91425" rIns="91425" bIns="91425" anchor="t" anchorCtr="0"/>
          <a:lstStyle>
            <a:lvl1pPr marL="342900" marR="0" lvl="0" indent="-220980" algn="l" rtl="0">
              <a:spcBef>
                <a:spcPts val="640"/>
              </a:spcBef>
              <a:spcAft>
                <a:spcPts val="0"/>
              </a:spcAft>
              <a:buClr>
                <a:schemeClr val="folHlink"/>
              </a:buClr>
              <a:buSzPct val="60000"/>
              <a:buFont typeface="Noto Sans Symbols"/>
              <a:buChar char="■"/>
              <a:defRPr sz="3200" b="0" i="0" u="none" strike="noStrike" cap="none">
                <a:solidFill>
                  <a:schemeClr val="dk1"/>
                </a:solidFill>
                <a:latin typeface="Tahoma"/>
                <a:ea typeface="Tahoma"/>
                <a:cs typeface="Tahoma"/>
                <a:sym typeface="Tahoma"/>
              </a:defRPr>
            </a:lvl1pPr>
            <a:lvl2pPr marL="742950" marR="0" lvl="1" indent="-187959" algn="l" rtl="0">
              <a:spcBef>
                <a:spcPts val="560"/>
              </a:spcBef>
              <a:spcAft>
                <a:spcPts val="0"/>
              </a:spcAft>
              <a:buClr>
                <a:schemeClr val="hlink"/>
              </a:buClr>
              <a:buSzPct val="55000"/>
              <a:buFont typeface="Noto Sans Symbols"/>
              <a:buChar char="■"/>
              <a:defRPr sz="2800" b="0" i="0" u="none" strike="noStrike" cap="none">
                <a:solidFill>
                  <a:schemeClr val="dk1"/>
                </a:solidFill>
                <a:latin typeface="Tahoma"/>
                <a:ea typeface="Tahoma"/>
                <a:cs typeface="Tahoma"/>
                <a:sym typeface="Tahoma"/>
              </a:defRPr>
            </a:lvl2pPr>
            <a:lvl3pPr marL="1143000" marR="0" lvl="2" indent="-152400" algn="l" rtl="0">
              <a:spcBef>
                <a:spcPts val="480"/>
              </a:spcBef>
              <a:spcAft>
                <a:spcPts val="0"/>
              </a:spcAft>
              <a:buClr>
                <a:schemeClr val="folHlink"/>
              </a:buClr>
              <a:buSzPct val="50000"/>
              <a:buFont typeface="Noto Sans Symbols"/>
              <a:buChar char="■"/>
              <a:defRPr sz="2400" b="0" i="0" u="none" strike="noStrike" cap="none">
                <a:solidFill>
                  <a:schemeClr val="dk1"/>
                </a:solidFill>
                <a:latin typeface="Tahoma"/>
                <a:ea typeface="Tahoma"/>
                <a:cs typeface="Tahoma"/>
                <a:sym typeface="Tahoma"/>
              </a:defRPr>
            </a:lvl3pPr>
            <a:lvl4pPr marL="1600200" marR="0" lvl="3" indent="-158750" algn="l" rtl="0">
              <a:spcBef>
                <a:spcPts val="400"/>
              </a:spcBef>
              <a:spcAft>
                <a:spcPts val="0"/>
              </a:spcAft>
              <a:buClr>
                <a:schemeClr val="accent2"/>
              </a:buClr>
              <a:buSzPct val="55000"/>
              <a:buFont typeface="Noto Sans Symbols"/>
              <a:buChar char="■"/>
              <a:defRPr sz="2000" b="0" i="0" u="none" strike="noStrike" cap="none">
                <a:solidFill>
                  <a:schemeClr val="dk1"/>
                </a:solidFill>
                <a:latin typeface="Tahoma"/>
                <a:ea typeface="Tahoma"/>
                <a:cs typeface="Tahoma"/>
                <a:sym typeface="Tahoma"/>
              </a:defRPr>
            </a:lvl4pPr>
            <a:lvl5pPr marL="2057400" marR="0" lvl="4"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5pPr>
            <a:lvl6pPr marL="2514600" marR="0" lvl="5"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6pPr>
            <a:lvl7pPr marL="2971800" marR="0" lvl="6"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7pPr>
            <a:lvl8pPr marL="3429000" marR="0" lvl="7"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8pPr>
            <a:lvl9pPr marL="3886200" marR="0" lvl="8" indent="-165100" algn="l" rtl="0">
              <a:spcBef>
                <a:spcPts val="400"/>
              </a:spcBef>
              <a:spcAft>
                <a:spcPts val="0"/>
              </a:spcAft>
              <a:buClr>
                <a:schemeClr val="accent1"/>
              </a:buClr>
              <a:buSzPct val="50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3" name="Shape 73"/>
          <p:cNvSpPr txBox="1">
            <a:spLocks noGrp="1"/>
          </p:cNvSpPr>
          <p:nvPr>
            <p:ph type="dt" idx="10"/>
          </p:nvPr>
        </p:nvSpPr>
        <p:spPr>
          <a:xfrm>
            <a:off x="1162050" y="4682728"/>
            <a:ext cx="1905000" cy="342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400">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4" name="Shape 74"/>
          <p:cNvSpPr txBox="1">
            <a:spLocks noGrp="1"/>
          </p:cNvSpPr>
          <p:nvPr>
            <p:ph type="ftr" idx="11"/>
          </p:nvPr>
        </p:nvSpPr>
        <p:spPr>
          <a:xfrm>
            <a:off x="3657600" y="4682728"/>
            <a:ext cx="2895600" cy="3429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1400">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5" name="Shape 75"/>
          <p:cNvSpPr txBox="1">
            <a:spLocks noGrp="1"/>
          </p:cNvSpPr>
          <p:nvPr>
            <p:ph type="sldNum" idx="12"/>
          </p:nvPr>
        </p:nvSpPr>
        <p:spPr>
          <a:xfrm>
            <a:off x="7042150" y="4682728"/>
            <a:ext cx="1905000" cy="3429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Tahoma"/>
                <a:ea typeface="Tahoma"/>
                <a:cs typeface="Tahoma"/>
                <a:sym typeface="Tahoma"/>
              </a:rPr>
              <a:t>‹#›</a:t>
            </a:fld>
            <a:endParaRPr lang="en-US" sz="1400">
              <a:solidFill>
                <a:schemeClr val="dk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p:nvPr/>
        </p:nvSpPr>
        <p:spPr>
          <a:xfrm>
            <a:off x="0" y="1567350"/>
            <a:ext cx="9144000" cy="20088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30800" y="1889700"/>
            <a:ext cx="8282400"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pic>
        <p:nvPicPr>
          <p:cNvPr id="23" name="Shape 23"/>
          <p:cNvPicPr preferRelativeResize="0"/>
          <p:nvPr/>
        </p:nvPicPr>
        <p:blipFill rotWithShape="1">
          <a:blip r:embed="rId2">
            <a:alphaModFix/>
          </a:blip>
          <a:srcRect/>
          <a:stretch/>
        </p:blipFill>
        <p:spPr>
          <a:xfrm>
            <a:off x="0" y="4489500"/>
            <a:ext cx="1179900" cy="654000"/>
          </a:xfrm>
          <a:prstGeom prst="rect">
            <a:avLst/>
          </a:prstGeom>
          <a:noFill/>
          <a:ln>
            <a:noFill/>
          </a:ln>
        </p:spPr>
      </p:pic>
      <p:pic>
        <p:nvPicPr>
          <p:cNvPr id="24" name="Shape 24"/>
          <p:cNvPicPr preferRelativeResize="0"/>
          <p:nvPr/>
        </p:nvPicPr>
        <p:blipFill rotWithShape="1">
          <a:blip r:embed="rId2">
            <a:alphaModFix/>
          </a:blip>
          <a:srcRect/>
          <a:stretch/>
        </p:blipFill>
        <p:spPr>
          <a:xfrm>
            <a:off x="7964100" y="4533025"/>
            <a:ext cx="1179900" cy="65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cxnSp>
        <p:nvCxnSpPr>
          <p:cNvPr id="26" name="Shape 26"/>
          <p:cNvCxnSpPr/>
          <p:nvPr/>
        </p:nvCxnSpPr>
        <p:spPr>
          <a:xfrm>
            <a:off x="429200" y="1199377"/>
            <a:ext cx="8420700" cy="10200"/>
          </a:xfrm>
          <a:prstGeom prst="straightConnector1">
            <a:avLst/>
          </a:prstGeom>
          <a:noFill/>
          <a:ln w="76200" cap="flat" cmpd="sng">
            <a:solidFill>
              <a:srgbClr val="CC0000"/>
            </a:solidFill>
            <a:prstDash val="solid"/>
            <a:round/>
            <a:headEnd type="none" w="med" len="med"/>
            <a:tailEnd type="none" w="med" len="med"/>
          </a:ln>
        </p:spPr>
      </p:cxnSp>
      <p:sp>
        <p:nvSpPr>
          <p:cNvPr id="27" name="Shape 27"/>
          <p:cNvSpPr txBox="1">
            <a:spLocks noGrp="1"/>
          </p:cNvSpPr>
          <p:nvPr>
            <p:ph type="title"/>
          </p:nvPr>
        </p:nvSpPr>
        <p:spPr>
          <a:xfrm>
            <a:off x="243600" y="61275"/>
            <a:ext cx="8588700" cy="1081500"/>
          </a:xfrm>
          <a:prstGeom prst="rect">
            <a:avLst/>
          </a:prstGeom>
        </p:spPr>
        <p:txBody>
          <a:bodyPr lIns="91425" tIns="91425" rIns="91425" bIns="91425" anchor="b" anchorCtr="0"/>
          <a:lstStyle>
            <a:lvl1pPr lvl="0">
              <a:spcBef>
                <a:spcPts val="0"/>
              </a:spcBef>
              <a:buClr>
                <a:srgbClr val="000000"/>
              </a:buClr>
              <a:defRPr>
                <a:solidFill>
                  <a:srgbClr val="000000"/>
                </a:solidFill>
              </a:defRPr>
            </a:lvl1pPr>
            <a:lvl2pPr lvl="1">
              <a:spcBef>
                <a:spcPts val="0"/>
              </a:spcBef>
              <a:buClr>
                <a:srgbClr val="000000"/>
              </a:buClr>
              <a:defRPr>
                <a:solidFill>
                  <a:srgbClr val="000000"/>
                </a:solidFill>
              </a:defRPr>
            </a:lvl2pPr>
            <a:lvl3pPr lvl="2">
              <a:spcBef>
                <a:spcPts val="0"/>
              </a:spcBef>
              <a:buClr>
                <a:srgbClr val="000000"/>
              </a:buClr>
              <a:defRPr>
                <a:solidFill>
                  <a:srgbClr val="000000"/>
                </a:solidFill>
              </a:defRPr>
            </a:lvl3pPr>
            <a:lvl4pPr lvl="3">
              <a:spcBef>
                <a:spcPts val="0"/>
              </a:spcBef>
              <a:buClr>
                <a:srgbClr val="000000"/>
              </a:buClr>
              <a:defRPr>
                <a:solidFill>
                  <a:srgbClr val="000000"/>
                </a:solidFill>
              </a:defRPr>
            </a:lvl4pPr>
            <a:lvl5pPr lvl="4">
              <a:spcBef>
                <a:spcPts val="0"/>
              </a:spcBef>
              <a:buClr>
                <a:srgbClr val="000000"/>
              </a:buClr>
              <a:defRPr>
                <a:solidFill>
                  <a:srgbClr val="000000"/>
                </a:solidFill>
              </a:defRPr>
            </a:lvl5pPr>
            <a:lvl6pPr lvl="5">
              <a:spcBef>
                <a:spcPts val="0"/>
              </a:spcBef>
              <a:buClr>
                <a:srgbClr val="000000"/>
              </a:buClr>
              <a:defRPr>
                <a:solidFill>
                  <a:srgbClr val="000000"/>
                </a:solidFill>
              </a:defRPr>
            </a:lvl6pPr>
            <a:lvl7pPr lvl="6">
              <a:spcBef>
                <a:spcPts val="0"/>
              </a:spcBef>
              <a:buClr>
                <a:srgbClr val="000000"/>
              </a:buClr>
              <a:defRPr>
                <a:solidFill>
                  <a:srgbClr val="000000"/>
                </a:solidFill>
              </a:defRPr>
            </a:lvl7pPr>
            <a:lvl8pPr lvl="7">
              <a:spcBef>
                <a:spcPts val="0"/>
              </a:spcBef>
              <a:buClr>
                <a:srgbClr val="000000"/>
              </a:buClr>
              <a:defRPr>
                <a:solidFill>
                  <a:srgbClr val="000000"/>
                </a:solidFill>
              </a:defRPr>
            </a:lvl8pPr>
            <a:lvl9pPr lvl="8">
              <a:spcBef>
                <a:spcPts val="0"/>
              </a:spcBef>
              <a:buClr>
                <a:srgbClr val="000000"/>
              </a:buClr>
              <a:defRPr>
                <a:solidFill>
                  <a:srgbClr val="000000"/>
                </a:solidFill>
              </a:defRPr>
            </a:lvl9pPr>
          </a:lstStyle>
          <a:p>
            <a:endParaRPr/>
          </a:p>
        </p:txBody>
      </p:sp>
      <p:sp>
        <p:nvSpPr>
          <p:cNvPr id="28" name="Shape 28"/>
          <p:cNvSpPr txBox="1">
            <a:spLocks noGrp="1"/>
          </p:cNvSpPr>
          <p:nvPr>
            <p:ph type="body" idx="1"/>
          </p:nvPr>
        </p:nvSpPr>
        <p:spPr>
          <a:xfrm>
            <a:off x="243600" y="1266312"/>
            <a:ext cx="8588700" cy="3302400"/>
          </a:xfrm>
          <a:prstGeom prst="rect">
            <a:avLst/>
          </a:prstGeom>
        </p:spPr>
        <p:txBody>
          <a:bodyPr lIns="91425" tIns="91425" rIns="91425" bIns="91425" anchor="t" anchorCtr="0"/>
          <a:lstStyle>
            <a:lvl1pPr lvl="0">
              <a:spcBef>
                <a:spcPts val="0"/>
              </a:spcBef>
              <a:buClr>
                <a:srgbClr val="000000"/>
              </a:buClr>
              <a:buFont typeface="Arial"/>
              <a:defRPr>
                <a:solidFill>
                  <a:srgbClr val="000000"/>
                </a:solidFill>
                <a:latin typeface="Arial"/>
                <a:ea typeface="Arial"/>
                <a:cs typeface="Arial"/>
                <a:sym typeface="Arial"/>
              </a:defRPr>
            </a:lvl1pPr>
            <a:lvl2pPr lvl="1">
              <a:spcBef>
                <a:spcPts val="0"/>
              </a:spcBef>
              <a:buClr>
                <a:srgbClr val="000000"/>
              </a:buClr>
              <a:buSzPct val="100000"/>
              <a:buFont typeface="Arial"/>
              <a:defRPr sz="1800">
                <a:solidFill>
                  <a:srgbClr val="000000"/>
                </a:solidFill>
                <a:latin typeface="Arial"/>
                <a:ea typeface="Arial"/>
                <a:cs typeface="Arial"/>
                <a:sym typeface="Arial"/>
              </a:defRPr>
            </a:lvl2pPr>
            <a:lvl3pPr lvl="2">
              <a:spcBef>
                <a:spcPts val="0"/>
              </a:spcBef>
              <a:buClr>
                <a:srgbClr val="000000"/>
              </a:buClr>
              <a:buSzPct val="100000"/>
              <a:buFont typeface="Arial"/>
              <a:defRPr sz="1800">
                <a:solidFill>
                  <a:srgbClr val="000000"/>
                </a:solidFill>
                <a:latin typeface="Arial"/>
                <a:ea typeface="Arial"/>
                <a:cs typeface="Arial"/>
                <a:sym typeface="Arial"/>
              </a:defRPr>
            </a:lvl3pPr>
            <a:lvl4pPr lvl="3">
              <a:spcBef>
                <a:spcPts val="0"/>
              </a:spcBef>
              <a:buClr>
                <a:srgbClr val="000000"/>
              </a:buClr>
              <a:buSzPct val="100000"/>
              <a:buFont typeface="Arial"/>
              <a:defRPr sz="1800">
                <a:solidFill>
                  <a:srgbClr val="000000"/>
                </a:solidFill>
                <a:latin typeface="Arial"/>
                <a:ea typeface="Arial"/>
                <a:cs typeface="Arial"/>
                <a:sym typeface="Arial"/>
              </a:defRPr>
            </a:lvl4pPr>
            <a:lvl5pPr lvl="4">
              <a:spcBef>
                <a:spcPts val="0"/>
              </a:spcBef>
              <a:buClr>
                <a:srgbClr val="000000"/>
              </a:buClr>
              <a:buSzPct val="100000"/>
              <a:buFont typeface="Arial"/>
              <a:defRPr sz="1800">
                <a:solidFill>
                  <a:srgbClr val="000000"/>
                </a:solidFill>
                <a:latin typeface="Arial"/>
                <a:ea typeface="Arial"/>
                <a:cs typeface="Arial"/>
                <a:sym typeface="Arial"/>
              </a:defRPr>
            </a:lvl5pPr>
            <a:lvl6pPr lvl="5">
              <a:spcBef>
                <a:spcPts val="0"/>
              </a:spcBef>
              <a:buClr>
                <a:srgbClr val="000000"/>
              </a:buClr>
              <a:buSzPct val="100000"/>
              <a:buFont typeface="Arial"/>
              <a:defRPr sz="1800">
                <a:solidFill>
                  <a:srgbClr val="000000"/>
                </a:solidFill>
                <a:latin typeface="Arial"/>
                <a:ea typeface="Arial"/>
                <a:cs typeface="Arial"/>
                <a:sym typeface="Arial"/>
              </a:defRPr>
            </a:lvl6pPr>
            <a:lvl7pPr lvl="6">
              <a:spcBef>
                <a:spcPts val="0"/>
              </a:spcBef>
              <a:buClr>
                <a:srgbClr val="000000"/>
              </a:buClr>
              <a:buSzPct val="100000"/>
              <a:buFont typeface="Arial"/>
              <a:defRPr sz="1800">
                <a:solidFill>
                  <a:srgbClr val="000000"/>
                </a:solidFill>
                <a:latin typeface="Arial"/>
                <a:ea typeface="Arial"/>
                <a:cs typeface="Arial"/>
                <a:sym typeface="Arial"/>
              </a:defRPr>
            </a:lvl7pPr>
            <a:lvl8pPr lvl="7">
              <a:spcBef>
                <a:spcPts val="0"/>
              </a:spcBef>
              <a:buClr>
                <a:srgbClr val="000000"/>
              </a:buClr>
              <a:buSzPct val="100000"/>
              <a:buFont typeface="Arial"/>
              <a:defRPr sz="1800">
                <a:solidFill>
                  <a:srgbClr val="000000"/>
                </a:solidFill>
                <a:latin typeface="Arial"/>
                <a:ea typeface="Arial"/>
                <a:cs typeface="Arial"/>
                <a:sym typeface="Arial"/>
              </a:defRPr>
            </a:lvl8pPr>
            <a:lvl9pPr lvl="8">
              <a:spcBef>
                <a:spcPts val="0"/>
              </a:spcBef>
              <a:buClr>
                <a:srgbClr val="000000"/>
              </a:buClr>
              <a:buSzPct val="100000"/>
              <a:buFont typeface="Arial"/>
              <a:defRPr sz="1800">
                <a:solidFill>
                  <a:srgbClr val="000000"/>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cxnSp>
        <p:nvCxnSpPr>
          <p:cNvPr id="31" name="Shape 31"/>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32" name="Shape 32"/>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3117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48324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41" name="Shape 41"/>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1700" y="1618203"/>
            <a:ext cx="2808000"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90250" y="528900"/>
            <a:ext cx="5678100" cy="4085700"/>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6" name="Shape 4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rgbClr val="CC0000"/>
        </a:solidFill>
        <a:effectLst/>
      </p:bgPr>
    </p:bg>
    <p:spTree>
      <p:nvGrpSpPr>
        <p:cNvPr id="1" name="Shape 47"/>
        <p:cNvGrpSpPr/>
        <p:nvPr/>
      </p:nvGrpSpPr>
      <p:grpSpPr>
        <a:xfrm>
          <a:off x="0" y="0"/>
          <a:ext cx="0" cy="0"/>
          <a:chOff x="0" y="0"/>
          <a:chExt cx="0" cy="0"/>
        </a:xfrm>
      </p:grpSpPr>
      <p:sp>
        <p:nvSpPr>
          <p:cNvPr id="48" name="Shape 48"/>
          <p:cNvSpPr/>
          <p:nvPr/>
        </p:nvSpPr>
        <p:spPr>
          <a:xfrm>
            <a:off x="3704900" y="175"/>
            <a:ext cx="5439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265500" y="1078750"/>
            <a:ext cx="4045200"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50" name="Shape 50"/>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51" name="Shape 51"/>
          <p:cNvSpPr txBox="1">
            <a:spLocks noGrp="1"/>
          </p:cNvSpPr>
          <p:nvPr>
            <p:ph type="body" idx="2"/>
          </p:nvPr>
        </p:nvSpPr>
        <p:spPr>
          <a:xfrm>
            <a:off x="4939500" y="724200"/>
            <a:ext cx="3837000" cy="4093800"/>
          </a:xfrm>
          <a:prstGeom prst="rect">
            <a:avLst/>
          </a:prstGeom>
        </p:spPr>
        <p:txBody>
          <a:bodyPr lIns="91425" tIns="91425" rIns="91425" bIns="91425" anchor="ctr" anchorCtr="0"/>
          <a:lstStyle>
            <a:lvl1pPr lvl="0">
              <a:spcBef>
                <a:spcPts val="0"/>
              </a:spcBef>
              <a:buClr>
                <a:srgbClr val="000000"/>
              </a:buClr>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372500"/>
            <a:ext cx="8520600" cy="733500"/>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311700" y="1468825"/>
            <a:ext cx="8520600"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12" name="Shape 12"/>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a:t>
            </a:fld>
            <a:endParaRPr lang="en-US"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alomar.edu/printservic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2.palomar.edu/pages/about/location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mu.edu/teaching/designteach/teach/firstday.html#6" TargetMode="External"/><Relationship Id="rId3" Type="http://schemas.openxmlformats.org/officeDocument/2006/relationships/hyperlink" Target="https://www.cmu.edu/teaching/designteach/teach/firstday.html#1" TargetMode="External"/><Relationship Id="rId7" Type="http://schemas.openxmlformats.org/officeDocument/2006/relationships/hyperlink" Target="https://www.cmu.edu/teaching/designteach/teach/firstday.html#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cmu.edu/teaching/designteach/teach/firstday.html#4" TargetMode="External"/><Relationship Id="rId11" Type="http://schemas.openxmlformats.org/officeDocument/2006/relationships/image" Target="../media/image7.png"/><Relationship Id="rId5" Type="http://schemas.openxmlformats.org/officeDocument/2006/relationships/hyperlink" Target="https://www.cmu.edu/teaching/designteach/teach/firstday.html#3" TargetMode="External"/><Relationship Id="rId10" Type="http://schemas.openxmlformats.org/officeDocument/2006/relationships/hyperlink" Target="https://www.cmu.edu/teaching/designteach/teach/firstday.html#8" TargetMode="External"/><Relationship Id="rId4" Type="http://schemas.openxmlformats.org/officeDocument/2006/relationships/hyperlink" Target="https://www.cmu.edu/teaching/designteach/teach/firstday.html#2" TargetMode="External"/><Relationship Id="rId9" Type="http://schemas.openxmlformats.org/officeDocument/2006/relationships/hyperlink" Target="https://www.cmu.edu/teaching/designteach/teach/firstday.html#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2.palomar.edu/pages/enrollmentservices/files/2015/08/Overlap-Approval-Request-Form-rev-effective-Spring-2012.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asicskillstoolkit.wordpres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2.palomar.edu/tutoringservic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2.palomar.edu/drc/"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2.palomar.edu/pages/lldivision/2015/12/23/tips-for-working-with-students-with-disabiliti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stitus@palomar.ed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2.palomar.edu/pages/studentaffairs/incident-repor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2.palomar.edu/pages/studentaffairs/home/student-disciplin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2.palomar.edu/pages/enrollmentservices/appeals-and-petition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2.palomar.edu/pages/instruction/files/2015/06/Student-Grade-Dispute-Formal-Hearing-Request-Form.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2.palomar.edu/pages/enrollmentservices/faculty-eservices-instruction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2.palomar.edu/pages/enrollmentservices/calendar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ed.gov/policy/gen/guid/fpco/ferpa/index.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palomar.edu/pd/"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www2.palomar.edu/pages/tenureandevaluation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2.palomar.edu/pages/hr/"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mailto:cwinterle@palomar.edu" TargetMode="External"/><Relationship Id="rId4" Type="http://schemas.openxmlformats.org/officeDocument/2006/relationships/hyperlink" Target="mailto:tsilva@palomar.ed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www.palomar.edu/INSTRUCTION/CourseMaxList.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6700" y="177850"/>
            <a:ext cx="3564300" cy="3557100"/>
          </a:xfrm>
          <a:prstGeom prst="rect">
            <a:avLst/>
          </a:prstGeom>
        </p:spPr>
        <p:txBody>
          <a:bodyPr lIns="91425" tIns="91425" rIns="91425" bIns="91425" anchor="b" anchorCtr="0">
            <a:noAutofit/>
          </a:bodyPr>
          <a:lstStyle/>
          <a:p>
            <a:pPr lvl="0" algn="l" rtl="0">
              <a:spcBef>
                <a:spcPts val="0"/>
              </a:spcBef>
              <a:buNone/>
            </a:pPr>
            <a:endParaRPr sz="4800"/>
          </a:p>
          <a:p>
            <a:pPr lvl="0">
              <a:spcBef>
                <a:spcPts val="0"/>
              </a:spcBef>
              <a:buNone/>
            </a:pPr>
            <a:r>
              <a:rPr lang="en-US" sz="3600"/>
              <a:t>THE NUTS AND BOLTS OF TEACHING AT PALOMAR:  </a:t>
            </a:r>
          </a:p>
          <a:p>
            <a:pPr lvl="0">
              <a:spcBef>
                <a:spcPts val="0"/>
              </a:spcBef>
              <a:buNone/>
            </a:pPr>
            <a:r>
              <a:rPr lang="en-US" sz="3600" i="1"/>
              <a:t>A successful first day and beyond</a:t>
            </a:r>
            <a:r>
              <a:rPr lang="en-US" sz="3600"/>
              <a:t> </a:t>
            </a:r>
          </a:p>
        </p:txBody>
      </p:sp>
      <p:sp>
        <p:nvSpPr>
          <p:cNvPr id="82" name="Shape 82"/>
          <p:cNvSpPr txBox="1">
            <a:spLocks noGrp="1"/>
          </p:cNvSpPr>
          <p:nvPr>
            <p:ph type="subTitle" idx="1"/>
          </p:nvPr>
        </p:nvSpPr>
        <p:spPr>
          <a:xfrm>
            <a:off x="106700" y="3734950"/>
            <a:ext cx="3564300" cy="1235400"/>
          </a:xfrm>
          <a:prstGeom prst="rect">
            <a:avLst/>
          </a:prstGeom>
        </p:spPr>
        <p:txBody>
          <a:bodyPr lIns="91425" tIns="91425" rIns="91425" bIns="91425" anchor="t" anchorCtr="0">
            <a:noAutofit/>
          </a:bodyPr>
          <a:lstStyle/>
          <a:p>
            <a:pPr lvl="0">
              <a:spcBef>
                <a:spcPts val="0"/>
              </a:spcBef>
              <a:buNone/>
            </a:pPr>
            <a:r>
              <a:rPr lang="en-US" sz="3000" i="1">
                <a:latin typeface="Arial"/>
                <a:ea typeface="Arial"/>
                <a:cs typeface="Arial"/>
                <a:sym typeface="Arial"/>
              </a:rPr>
              <a:t>*Please sign in and grab some snacks* </a:t>
            </a:r>
          </a:p>
          <a:p>
            <a:pPr lvl="0">
              <a:spcBef>
                <a:spcPts val="0"/>
              </a:spcBef>
              <a:buNone/>
            </a:pPr>
            <a:endParaRPr sz="3000" i="1">
              <a:highlight>
                <a:srgbClr val="FFFFFF"/>
              </a:highlight>
              <a:latin typeface="Arial"/>
              <a:ea typeface="Arial"/>
              <a:cs typeface="Arial"/>
              <a:sym typeface="Arial"/>
            </a:endParaRPr>
          </a:p>
        </p:txBody>
      </p:sp>
      <p:pic>
        <p:nvPicPr>
          <p:cNvPr id="83" name="Shape 83"/>
          <p:cNvPicPr preferRelativeResize="0"/>
          <p:nvPr/>
        </p:nvPicPr>
        <p:blipFill rotWithShape="1">
          <a:blip r:embed="rId3">
            <a:alphaModFix/>
          </a:blip>
          <a:srcRect l="6719" t="8932" r="2230" b="9495"/>
          <a:stretch/>
        </p:blipFill>
        <p:spPr>
          <a:xfrm>
            <a:off x="4692025" y="1629150"/>
            <a:ext cx="3880475" cy="3476325"/>
          </a:xfrm>
          <a:prstGeom prst="rect">
            <a:avLst/>
          </a:prstGeom>
          <a:noFill/>
          <a:ln>
            <a:noFill/>
          </a:ln>
        </p:spPr>
      </p:pic>
      <p:sp>
        <p:nvSpPr>
          <p:cNvPr id="84" name="Shape 84"/>
          <p:cNvSpPr txBox="1">
            <a:spLocks noGrp="1"/>
          </p:cNvSpPr>
          <p:nvPr>
            <p:ph type="body" idx="2"/>
          </p:nvPr>
        </p:nvSpPr>
        <p:spPr>
          <a:xfrm>
            <a:off x="3713575" y="42675"/>
            <a:ext cx="5430600" cy="21627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US" sz="2400">
                <a:solidFill>
                  <a:srgbClr val="000000"/>
                </a:solidFill>
                <a:latin typeface="Arial"/>
                <a:ea typeface="Arial"/>
                <a:cs typeface="Arial"/>
                <a:sym typeface="Arial"/>
              </a:rPr>
              <a:t>Go to our Padlet wall and tell us what you are hoping to learn in this workshop: </a:t>
            </a:r>
            <a:r>
              <a:rPr lang="en-US" sz="2400">
                <a:solidFill>
                  <a:srgbClr val="000000"/>
                </a:solidFill>
                <a:highlight>
                  <a:srgbClr val="FFFF00"/>
                </a:highlight>
                <a:latin typeface="Arial"/>
                <a:ea typeface="Arial"/>
                <a:cs typeface="Arial"/>
                <a:sym typeface="Arial"/>
              </a:rPr>
              <a:t>padlet.com/kfalcone1/NutsBoltsSpr17</a:t>
            </a:r>
          </a:p>
          <a:p>
            <a:pPr lvl="0">
              <a:spcBef>
                <a:spcPts val="0"/>
              </a:spcBef>
              <a:buNone/>
            </a:pPr>
            <a:endParaRPr/>
          </a:p>
        </p:txBody>
      </p:sp>
      <p:sp>
        <p:nvSpPr>
          <p:cNvPr id="85" name="Shape 8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sz="3600"/>
              <a:t>Syllabus is done… now what?</a:t>
            </a:r>
          </a:p>
        </p:txBody>
      </p:sp>
      <p:sp>
        <p:nvSpPr>
          <p:cNvPr id="155" name="Shape 1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10</a:t>
            </a:fld>
            <a:endParaRPr lang="en-US" sz="1000">
              <a:solidFill>
                <a:schemeClr val="dk2"/>
              </a:solidFill>
              <a:latin typeface="Source Code Pro"/>
              <a:ea typeface="Source Code Pro"/>
              <a:cs typeface="Source Code Pro"/>
              <a:sym typeface="Source Code Pro"/>
            </a:endParaRPr>
          </a:p>
        </p:txBody>
      </p:sp>
      <p:pic>
        <p:nvPicPr>
          <p:cNvPr id="156" name="Shape 156"/>
          <p:cNvPicPr preferRelativeResize="0"/>
          <p:nvPr/>
        </p:nvPicPr>
        <p:blipFill>
          <a:blip r:embed="rId3">
            <a:alphaModFix/>
          </a:blip>
          <a:stretch>
            <a:fillRect/>
          </a:stretch>
        </p:blipFill>
        <p:spPr>
          <a:xfrm>
            <a:off x="4460123" y="1689299"/>
            <a:ext cx="4561026" cy="2826250"/>
          </a:xfrm>
          <a:prstGeom prst="rect">
            <a:avLst/>
          </a:prstGeom>
          <a:noFill/>
          <a:ln>
            <a:noFill/>
          </a:ln>
        </p:spPr>
      </p:pic>
      <p:sp>
        <p:nvSpPr>
          <p:cNvPr id="157" name="Shape 157"/>
          <p:cNvSpPr txBox="1"/>
          <p:nvPr/>
        </p:nvSpPr>
        <p:spPr>
          <a:xfrm>
            <a:off x="0" y="1367525"/>
            <a:ext cx="4460100" cy="3469800"/>
          </a:xfrm>
          <a:prstGeom prst="rect">
            <a:avLst/>
          </a:prstGeom>
          <a:noFill/>
          <a:ln>
            <a:noFill/>
          </a:ln>
        </p:spPr>
        <p:txBody>
          <a:bodyPr lIns="91425" tIns="91425" rIns="91425" bIns="91425" anchor="ctr" anchorCtr="0">
            <a:noAutofit/>
          </a:bodyPr>
          <a:lstStyle/>
          <a:p>
            <a:pPr marL="457200" lvl="0" indent="-342900" rtl="0">
              <a:spcBef>
                <a:spcPts val="0"/>
              </a:spcBef>
              <a:buSzPct val="100000"/>
              <a:buChar char="●"/>
            </a:pPr>
            <a:r>
              <a:rPr lang="en-US" sz="1800">
                <a:latin typeface="Oswald"/>
                <a:ea typeface="Oswald"/>
                <a:cs typeface="Oswald"/>
                <a:sym typeface="Oswald"/>
              </a:rPr>
              <a:t>Print Services: </a:t>
            </a:r>
            <a:r>
              <a:rPr lang="en-US" sz="1800" u="sng">
                <a:solidFill>
                  <a:schemeClr val="hlink"/>
                </a:solidFill>
                <a:hlinkClick r:id="rId4"/>
              </a:rPr>
              <a:t>https://www.palomar.edu/printservices/</a:t>
            </a:r>
          </a:p>
          <a:p>
            <a:pPr marL="457200" lvl="0" indent="-342900" rtl="0">
              <a:spcBef>
                <a:spcPts val="0"/>
              </a:spcBef>
              <a:buSzPct val="100000"/>
              <a:buChar char="●"/>
            </a:pPr>
            <a:r>
              <a:rPr lang="en-US" sz="1800"/>
              <a:t>Self-service printers:  Comet Copy has three self-service copiers located in A-25, NS-122, and the Escondido Education Center.</a:t>
            </a:r>
          </a:p>
          <a:p>
            <a:pPr marL="457200" lvl="0" indent="-342900" rtl="0">
              <a:spcBef>
                <a:spcPts val="0"/>
              </a:spcBef>
              <a:buSzPct val="100000"/>
              <a:buChar char="●"/>
            </a:pPr>
            <a:r>
              <a:rPr lang="en-US" sz="1800" b="1"/>
              <a:t>Online: Post your Syllabus on Blackboard or Canvas</a:t>
            </a:r>
            <a:r>
              <a:rPr lang="en-US" sz="2400" b="1"/>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a:t>11</a:t>
            </a:fld>
            <a:endParaRPr lang="en-US"/>
          </a:p>
        </p:txBody>
      </p:sp>
      <p:sp>
        <p:nvSpPr>
          <p:cNvPr id="163" name="Shape 163"/>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Where Are You Going?</a:t>
            </a:r>
          </a:p>
        </p:txBody>
      </p:sp>
      <p:sp>
        <p:nvSpPr>
          <p:cNvPr id="164" name="Shape 164"/>
          <p:cNvSpPr txBox="1">
            <a:spLocks noGrp="1"/>
          </p:cNvSpPr>
          <p:nvPr>
            <p:ph type="body" idx="1"/>
          </p:nvPr>
        </p:nvSpPr>
        <p:spPr>
          <a:xfrm>
            <a:off x="243600" y="1266325"/>
            <a:ext cx="7224300" cy="3396900"/>
          </a:xfrm>
          <a:prstGeom prst="rect">
            <a:avLst/>
          </a:prstGeom>
        </p:spPr>
        <p:txBody>
          <a:bodyPr lIns="91425" tIns="91425" rIns="91425" bIns="91425" anchor="t" anchorCtr="0">
            <a:noAutofit/>
          </a:bodyPr>
          <a:lstStyle/>
          <a:p>
            <a:pPr lvl="0" rtl="0">
              <a:spcBef>
                <a:spcPts val="0"/>
              </a:spcBef>
              <a:buNone/>
            </a:pPr>
            <a:r>
              <a:rPr lang="en-US" sz="2400" u="sng">
                <a:solidFill>
                  <a:schemeClr val="hlink"/>
                </a:solidFill>
                <a:hlinkClick r:id="rId3"/>
              </a:rPr>
              <a:t>https://www2.palomar.edu/pages/about/locations/</a:t>
            </a:r>
          </a:p>
          <a:p>
            <a:pPr marL="457200" lvl="0" indent="-381000" rtl="0">
              <a:spcBef>
                <a:spcPts val="0"/>
              </a:spcBef>
              <a:buSzPct val="100000"/>
              <a:buChar char="➢"/>
            </a:pPr>
            <a:r>
              <a:rPr lang="en-US" sz="2400"/>
              <a:t>San Marcos Campus</a:t>
            </a:r>
          </a:p>
          <a:p>
            <a:pPr marL="457200" lvl="0" indent="-381000" rtl="0">
              <a:spcBef>
                <a:spcPts val="0"/>
              </a:spcBef>
              <a:buSzPct val="100000"/>
              <a:buChar char="➢"/>
            </a:pPr>
            <a:r>
              <a:rPr lang="en-US" sz="2400"/>
              <a:t>Camp Pendleton Education Site</a:t>
            </a:r>
          </a:p>
          <a:p>
            <a:pPr marL="457200" lvl="0" indent="-381000" rtl="0">
              <a:spcBef>
                <a:spcPts val="0"/>
              </a:spcBef>
              <a:buSzPct val="100000"/>
              <a:buChar char="➢"/>
            </a:pPr>
            <a:r>
              <a:rPr lang="en-US" sz="2400"/>
              <a:t>Escondido Education Center</a:t>
            </a:r>
          </a:p>
          <a:p>
            <a:pPr marL="457200" lvl="0" indent="-381000" rtl="0">
              <a:spcBef>
                <a:spcPts val="0"/>
              </a:spcBef>
              <a:buSzPct val="100000"/>
              <a:buChar char="➢"/>
            </a:pPr>
            <a:r>
              <a:rPr lang="en-US" sz="2400"/>
              <a:t>Fallbrook Education Site</a:t>
            </a:r>
          </a:p>
          <a:p>
            <a:pPr marL="457200" lvl="0" indent="-381000" rtl="0">
              <a:spcBef>
                <a:spcPts val="0"/>
              </a:spcBef>
              <a:buSzPct val="100000"/>
              <a:buChar char="➢"/>
            </a:pPr>
            <a:r>
              <a:rPr lang="en-US" sz="2400"/>
              <a:t>Mt Carmel</a:t>
            </a:r>
          </a:p>
          <a:p>
            <a:pPr marL="457200" lvl="0" indent="-381000" rtl="0">
              <a:spcBef>
                <a:spcPts val="0"/>
              </a:spcBef>
              <a:buSzPct val="100000"/>
              <a:buChar char="➢"/>
            </a:pPr>
            <a:r>
              <a:rPr lang="en-US" sz="2400"/>
              <a:t>Ramona</a:t>
            </a:r>
          </a:p>
          <a:p>
            <a:pPr marL="457200" lvl="0" indent="-381000" rtl="0">
              <a:spcBef>
                <a:spcPts val="0"/>
              </a:spcBef>
              <a:buSzPct val="100000"/>
              <a:buChar char="➢"/>
            </a:pPr>
            <a:r>
              <a:rPr lang="en-US" sz="2400"/>
              <a:t>Pauma</a:t>
            </a:r>
          </a:p>
        </p:txBody>
      </p:sp>
      <p:sp>
        <p:nvSpPr>
          <p:cNvPr id="165" name="Shape 165"/>
          <p:cNvSpPr txBox="1"/>
          <p:nvPr/>
        </p:nvSpPr>
        <p:spPr>
          <a:xfrm>
            <a:off x="6645175" y="2331550"/>
            <a:ext cx="2301000" cy="1742700"/>
          </a:xfrm>
          <a:prstGeom prst="rect">
            <a:avLst/>
          </a:prstGeom>
          <a:solidFill>
            <a:srgbClr val="CCCCCC"/>
          </a:solidFill>
          <a:ln>
            <a:noFill/>
          </a:ln>
        </p:spPr>
        <p:txBody>
          <a:bodyPr lIns="91425" tIns="91425" rIns="91425" bIns="91425" anchor="t" anchorCtr="0">
            <a:noAutofit/>
          </a:bodyPr>
          <a:lstStyle/>
          <a:p>
            <a:pPr lvl="0" algn="ctr" rtl="0">
              <a:spcBef>
                <a:spcPts val="0"/>
              </a:spcBef>
              <a:buNone/>
            </a:pPr>
            <a:r>
              <a:rPr lang="en-US" b="1"/>
              <a:t>Which campus are you teaching at?</a:t>
            </a:r>
          </a:p>
          <a:p>
            <a:pPr lvl="0" algn="ctr" rtl="0">
              <a:spcBef>
                <a:spcPts val="0"/>
              </a:spcBef>
              <a:buNone/>
            </a:pPr>
            <a:r>
              <a:rPr lang="en-US" b="1"/>
              <a:t>Do you know what room you are teaching in?</a:t>
            </a:r>
          </a:p>
          <a:p>
            <a:pPr lvl="0" algn="ctr" rtl="0">
              <a:spcBef>
                <a:spcPts val="0"/>
              </a:spcBef>
              <a:buNone/>
            </a:pPr>
            <a:r>
              <a:rPr lang="en-US" b="1"/>
              <a:t>Do you know where to park?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12</a:t>
            </a:fld>
            <a:endParaRPr lang="en-US" sz="1000">
              <a:solidFill>
                <a:schemeClr val="dk2"/>
              </a:solidFill>
              <a:latin typeface="Source Code Pro"/>
              <a:ea typeface="Source Code Pro"/>
              <a:cs typeface="Source Code Pro"/>
              <a:sym typeface="Source Code Pro"/>
            </a:endParaRPr>
          </a:p>
        </p:txBody>
      </p:sp>
      <p:sp>
        <p:nvSpPr>
          <p:cNvPr id="171" name="Shape 171"/>
          <p:cNvSpPr txBox="1">
            <a:spLocks noGrp="1"/>
          </p:cNvSpPr>
          <p:nvPr>
            <p:ph type="title"/>
          </p:nvPr>
        </p:nvSpPr>
        <p:spPr>
          <a:xfrm>
            <a:off x="243600" y="61275"/>
            <a:ext cx="88212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a:solidFill>
                  <a:schemeClr val="dk2"/>
                </a:solidFill>
                <a:latin typeface="Tahoma"/>
                <a:ea typeface="Tahoma"/>
                <a:cs typeface="Tahoma"/>
                <a:sym typeface="Tahoma"/>
              </a:rPr>
              <a:t>Tips for Your </a:t>
            </a:r>
            <a:r>
              <a:rPr lang="en-US" sz="4400" b="0" i="0" u="none" strike="noStrike" cap="none">
                <a:solidFill>
                  <a:schemeClr val="dk2"/>
                </a:solidFill>
                <a:latin typeface="Tahoma"/>
                <a:ea typeface="Tahoma"/>
                <a:cs typeface="Tahoma"/>
                <a:sym typeface="Tahoma"/>
              </a:rPr>
              <a:t>First Day of Class</a:t>
            </a:r>
          </a:p>
        </p:txBody>
      </p:sp>
      <p:sp>
        <p:nvSpPr>
          <p:cNvPr id="172" name="Shape 172"/>
          <p:cNvSpPr txBox="1">
            <a:spLocks noGrp="1"/>
          </p:cNvSpPr>
          <p:nvPr>
            <p:ph type="body" idx="1"/>
          </p:nvPr>
        </p:nvSpPr>
        <p:spPr>
          <a:xfrm>
            <a:off x="155850" y="1254350"/>
            <a:ext cx="8988000" cy="38892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Leave for campus MUCH EARLIER than normal.</a:t>
            </a:r>
          </a:p>
          <a:p>
            <a:pPr marL="457200" lvl="0" indent="-228600" rtl="0">
              <a:lnSpc>
                <a:spcPct val="100000"/>
              </a:lnSpc>
              <a:spcBef>
                <a:spcPts val="0"/>
              </a:spcBef>
              <a:spcAft>
                <a:spcPts val="0"/>
              </a:spcAft>
            </a:pPr>
            <a:r>
              <a:rPr lang="en-US"/>
              <a:t>Traffic around the campus will be very congested the first week or two.</a:t>
            </a:r>
          </a:p>
          <a:p>
            <a:pPr marL="914400" lvl="1" indent="-228600" rtl="0">
              <a:lnSpc>
                <a:spcPct val="100000"/>
              </a:lnSpc>
              <a:spcBef>
                <a:spcPts val="0"/>
              </a:spcBef>
              <a:spcAft>
                <a:spcPts val="0"/>
              </a:spcAft>
            </a:pPr>
            <a:r>
              <a:rPr lang="en-US"/>
              <a:t>Parking spaces may be difficult to find as other instructors are coming in early or staying late and students may be taking instructor spaces.  Lot 12 will be especially crowded due to the closing of the parking lot next to the Humanities Building.</a:t>
            </a:r>
          </a:p>
          <a:p>
            <a:pPr marL="457200" lvl="0" indent="-228600" rtl="0">
              <a:lnSpc>
                <a:spcPct val="100000"/>
              </a:lnSpc>
              <a:spcBef>
                <a:spcPts val="0"/>
              </a:spcBef>
              <a:spcAft>
                <a:spcPts val="0"/>
              </a:spcAft>
            </a:pPr>
            <a:r>
              <a:rPr lang="en-US"/>
              <a:t>Crashers:  Think ahead about how you will manage students trying to crash your class.  (I put a signup sheet for crashers on the door so that my class and I could get started without interruption.)</a:t>
            </a:r>
          </a:p>
          <a:p>
            <a:pPr marL="457200" lvl="0" indent="-228600" rtl="0">
              <a:lnSpc>
                <a:spcPct val="100000"/>
              </a:lnSpc>
              <a:spcBef>
                <a:spcPts val="0"/>
              </a:spcBef>
              <a:spcAft>
                <a:spcPts val="0"/>
              </a:spcAft>
            </a:pPr>
            <a:r>
              <a:rPr lang="en-US"/>
              <a:t>Arrive early to class so you can be sure to be prepared.</a:t>
            </a:r>
          </a:p>
          <a:p>
            <a:pPr marL="914400" lvl="1" indent="-228600" rtl="0">
              <a:lnSpc>
                <a:spcPct val="100000"/>
              </a:lnSpc>
              <a:spcBef>
                <a:spcPts val="0"/>
              </a:spcBef>
              <a:spcAft>
                <a:spcPts val="0"/>
              </a:spcAft>
            </a:pPr>
            <a:r>
              <a:rPr lang="en-US"/>
              <a:t>Whiteboard markers</a:t>
            </a:r>
          </a:p>
          <a:p>
            <a:pPr marL="914400" lvl="1" indent="-228600" rtl="0">
              <a:lnSpc>
                <a:spcPct val="100000"/>
              </a:lnSpc>
              <a:spcBef>
                <a:spcPts val="0"/>
              </a:spcBef>
              <a:spcAft>
                <a:spcPts val="0"/>
              </a:spcAft>
            </a:pPr>
            <a:r>
              <a:rPr lang="en-US"/>
              <a:t>Roster</a:t>
            </a:r>
          </a:p>
          <a:p>
            <a:pPr marL="914400" lvl="1" indent="-228600" rtl="0">
              <a:lnSpc>
                <a:spcPct val="100000"/>
              </a:lnSpc>
              <a:spcBef>
                <a:spcPts val="0"/>
              </a:spcBef>
              <a:spcAft>
                <a:spcPts val="0"/>
              </a:spcAft>
            </a:pPr>
            <a:r>
              <a:rPr lang="en-US"/>
              <a:t>Check AV equipment</a:t>
            </a:r>
          </a:p>
          <a:p>
            <a:pPr marL="914400" lvl="1" indent="-228600" rtl="0">
              <a:lnSpc>
                <a:spcPct val="100000"/>
              </a:lnSpc>
              <a:spcBef>
                <a:spcPts val="0"/>
              </a:spcBef>
              <a:spcAft>
                <a:spcPts val="0"/>
              </a:spcAft>
            </a:pPr>
            <a:r>
              <a:rPr lang="en-US"/>
              <a:t>…and so 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rtl="0">
              <a:spcBef>
                <a:spcPts val="0"/>
              </a:spcBef>
              <a:buNone/>
            </a:pPr>
            <a:r>
              <a:rPr lang="en-US"/>
              <a:t>A Successful First Day of Class</a:t>
            </a:r>
          </a:p>
        </p:txBody>
      </p:sp>
      <p:sp>
        <p:nvSpPr>
          <p:cNvPr id="179" name="Shape 1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948550" y="61275"/>
            <a:ext cx="3883500" cy="1081500"/>
          </a:xfrm>
          <a:prstGeom prst="rect">
            <a:avLst/>
          </a:prstGeom>
        </p:spPr>
        <p:txBody>
          <a:bodyPr lIns="91425" tIns="91425" rIns="91425" bIns="91425" anchor="b" anchorCtr="0">
            <a:noAutofit/>
          </a:bodyPr>
          <a:lstStyle/>
          <a:p>
            <a:pPr lvl="0">
              <a:spcBef>
                <a:spcPts val="0"/>
              </a:spcBef>
              <a:buNone/>
            </a:pPr>
            <a:r>
              <a:rPr lang="en-US" sz="2400"/>
              <a:t>Set the tone for a successful first day and semester!</a:t>
            </a:r>
          </a:p>
        </p:txBody>
      </p:sp>
      <p:sp>
        <p:nvSpPr>
          <p:cNvPr id="186" name="Shape 18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14</a:t>
            </a:fld>
            <a:endParaRPr lang="en-US"/>
          </a:p>
        </p:txBody>
      </p:sp>
      <p:sp>
        <p:nvSpPr>
          <p:cNvPr id="187" name="Shape 187"/>
          <p:cNvSpPr txBox="1">
            <a:spLocks noGrp="1"/>
          </p:cNvSpPr>
          <p:nvPr>
            <p:ph type="body" idx="1"/>
          </p:nvPr>
        </p:nvSpPr>
        <p:spPr>
          <a:xfrm>
            <a:off x="4788150" y="1283000"/>
            <a:ext cx="4233000" cy="3418200"/>
          </a:xfrm>
          <a:prstGeom prst="rect">
            <a:avLst/>
          </a:prstGeom>
        </p:spPr>
        <p:txBody>
          <a:bodyPr lIns="91425" tIns="91425" rIns="91425" bIns="91425" anchor="t" anchorCtr="0">
            <a:noAutofit/>
          </a:bodyPr>
          <a:lstStyle/>
          <a:p>
            <a:pPr lvl="0">
              <a:spcBef>
                <a:spcPts val="0"/>
              </a:spcBef>
              <a:buNone/>
            </a:pPr>
            <a:r>
              <a:rPr lang="en-US"/>
              <a:t>From Carnegie Mellon University:</a:t>
            </a:r>
          </a:p>
          <a:p>
            <a:pPr marL="457200" lvl="0" indent="-330200">
              <a:spcBef>
                <a:spcPts val="0"/>
              </a:spcBef>
              <a:spcAft>
                <a:spcPts val="0"/>
              </a:spcAft>
              <a:buSzPct val="100000"/>
              <a:buAutoNum type="arabicPeriod"/>
            </a:pPr>
            <a:r>
              <a:rPr lang="en-US" sz="1600" u="sng">
                <a:solidFill>
                  <a:schemeClr val="hlink"/>
                </a:solidFill>
                <a:hlinkClick r:id="rId3"/>
              </a:rPr>
              <a:t>Orchestrate positive first impressions</a:t>
            </a:r>
          </a:p>
          <a:p>
            <a:pPr marL="457200" lvl="0" indent="-330200">
              <a:spcBef>
                <a:spcPts val="0"/>
              </a:spcBef>
              <a:spcAft>
                <a:spcPts val="0"/>
              </a:spcAft>
              <a:buSzPct val="100000"/>
              <a:buAutoNum type="arabicPeriod"/>
            </a:pPr>
            <a:r>
              <a:rPr lang="en-US" sz="1600" u="sng">
                <a:solidFill>
                  <a:schemeClr val="hlink"/>
                </a:solidFill>
                <a:hlinkClick r:id="rId4"/>
              </a:rPr>
              <a:t>Introduce yourself effectively</a:t>
            </a:r>
          </a:p>
          <a:p>
            <a:pPr marL="457200" lvl="0" indent="-330200">
              <a:spcBef>
                <a:spcPts val="0"/>
              </a:spcBef>
              <a:spcAft>
                <a:spcPts val="0"/>
              </a:spcAft>
              <a:buSzPct val="100000"/>
              <a:buAutoNum type="arabicPeriod"/>
            </a:pPr>
            <a:r>
              <a:rPr lang="en-US" sz="1600" u="sng">
                <a:solidFill>
                  <a:schemeClr val="hlink"/>
                </a:solidFill>
                <a:hlinkClick r:id="rId5"/>
              </a:rPr>
              <a:t>Clarify learning objectives and expectations</a:t>
            </a:r>
          </a:p>
          <a:p>
            <a:pPr marL="457200" lvl="0" indent="-330200">
              <a:spcBef>
                <a:spcPts val="0"/>
              </a:spcBef>
              <a:spcAft>
                <a:spcPts val="0"/>
              </a:spcAft>
              <a:buSzPct val="100000"/>
              <a:buAutoNum type="arabicPeriod"/>
            </a:pPr>
            <a:r>
              <a:rPr lang="en-US" sz="1600" u="sng">
                <a:solidFill>
                  <a:schemeClr val="hlink"/>
                </a:solidFill>
                <a:hlinkClick r:id="rId6"/>
              </a:rPr>
              <a:t>Help students learn about each other</a:t>
            </a:r>
          </a:p>
          <a:p>
            <a:pPr marL="457200" lvl="0" indent="-330200">
              <a:spcBef>
                <a:spcPts val="0"/>
              </a:spcBef>
              <a:spcAft>
                <a:spcPts val="0"/>
              </a:spcAft>
              <a:buSzPct val="100000"/>
              <a:buAutoNum type="arabicPeriod"/>
            </a:pPr>
            <a:r>
              <a:rPr lang="en-US" sz="1600" u="sng">
                <a:solidFill>
                  <a:schemeClr val="hlink"/>
                </a:solidFill>
                <a:hlinkClick r:id="rId7"/>
              </a:rPr>
              <a:t>Set the tone for the course</a:t>
            </a:r>
          </a:p>
          <a:p>
            <a:pPr marL="457200" lvl="0" indent="-330200">
              <a:spcBef>
                <a:spcPts val="0"/>
              </a:spcBef>
              <a:spcAft>
                <a:spcPts val="0"/>
              </a:spcAft>
              <a:buSzPct val="100000"/>
              <a:buAutoNum type="arabicPeriod"/>
            </a:pPr>
            <a:r>
              <a:rPr lang="en-US" sz="1600" u="sng">
                <a:solidFill>
                  <a:schemeClr val="hlink"/>
                </a:solidFill>
                <a:hlinkClick r:id="rId8"/>
              </a:rPr>
              <a:t>Collect baseline data on students' knowledge and motivation</a:t>
            </a:r>
          </a:p>
          <a:p>
            <a:pPr marL="457200" lvl="0" indent="-330200">
              <a:spcBef>
                <a:spcPts val="0"/>
              </a:spcBef>
              <a:spcAft>
                <a:spcPts val="0"/>
              </a:spcAft>
              <a:buSzPct val="100000"/>
              <a:buAutoNum type="arabicPeriod"/>
            </a:pPr>
            <a:r>
              <a:rPr lang="en-US" sz="1600" u="sng">
                <a:solidFill>
                  <a:schemeClr val="hlink"/>
                </a:solidFill>
                <a:hlinkClick r:id="rId9"/>
              </a:rPr>
              <a:t>Whet students' appetite for course content</a:t>
            </a:r>
          </a:p>
          <a:p>
            <a:pPr marL="457200" lvl="0" indent="-330200" rtl="0">
              <a:spcBef>
                <a:spcPts val="0"/>
              </a:spcBef>
              <a:spcAft>
                <a:spcPts val="0"/>
              </a:spcAft>
              <a:buSzPct val="100000"/>
              <a:buAutoNum type="arabicPeriod"/>
            </a:pPr>
            <a:r>
              <a:rPr lang="en-US" sz="1600" u="sng">
                <a:solidFill>
                  <a:schemeClr val="hlink"/>
                </a:solidFill>
                <a:hlinkClick r:id="rId10"/>
              </a:rPr>
              <a:t>Inform students of course requirements</a:t>
            </a:r>
          </a:p>
          <a:p>
            <a:pPr lvl="0">
              <a:spcBef>
                <a:spcPts val="0"/>
              </a:spcBef>
              <a:buNone/>
            </a:pPr>
            <a:endParaRPr/>
          </a:p>
          <a:p>
            <a:pPr lvl="0">
              <a:spcBef>
                <a:spcPts val="0"/>
              </a:spcBef>
              <a:buNone/>
            </a:pPr>
            <a:endParaRPr/>
          </a:p>
        </p:txBody>
      </p:sp>
      <p:pic>
        <p:nvPicPr>
          <p:cNvPr id="188" name="Shape 188" descr="562-five-things-successful-teachers-do.png"/>
          <p:cNvPicPr preferRelativeResize="0"/>
          <p:nvPr/>
        </p:nvPicPr>
        <p:blipFill>
          <a:blip r:embed="rId11">
            <a:alphaModFix/>
          </a:blip>
          <a:stretch>
            <a:fillRect/>
          </a:stretch>
        </p:blipFill>
        <p:spPr>
          <a:xfrm>
            <a:off x="114000" y="179957"/>
            <a:ext cx="4755300" cy="48768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rtl="0">
              <a:spcBef>
                <a:spcPts val="0"/>
              </a:spcBef>
              <a:buNone/>
            </a:pPr>
            <a:r>
              <a:rPr lang="en-US"/>
              <a:t>go to:  </a:t>
            </a:r>
            <a:r>
              <a:rPr lang="en-US">
                <a:highlight>
                  <a:srgbClr val="FFFF00"/>
                </a:highlight>
              </a:rPr>
              <a:t> https://padlet.com/kfalcone1/NutsBoltsSpr17</a:t>
            </a:r>
          </a:p>
        </p:txBody>
      </p:sp>
      <p:sp>
        <p:nvSpPr>
          <p:cNvPr id="195" name="Shape 19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15</a:t>
            </a:fld>
            <a:endParaRPr lang="en-US"/>
          </a:p>
        </p:txBody>
      </p:sp>
      <p:pic>
        <p:nvPicPr>
          <p:cNvPr id="196" name="Shape 196"/>
          <p:cNvPicPr preferRelativeResize="0"/>
          <p:nvPr/>
        </p:nvPicPr>
        <p:blipFill>
          <a:blip r:embed="rId3">
            <a:alphaModFix/>
          </a:blip>
          <a:stretch>
            <a:fillRect/>
          </a:stretch>
        </p:blipFill>
        <p:spPr>
          <a:xfrm>
            <a:off x="170450" y="1538525"/>
            <a:ext cx="4166229" cy="3124699"/>
          </a:xfrm>
          <a:prstGeom prst="rect">
            <a:avLst/>
          </a:prstGeom>
          <a:noFill/>
          <a:ln>
            <a:noFill/>
          </a:ln>
        </p:spPr>
      </p:pic>
      <p:sp>
        <p:nvSpPr>
          <p:cNvPr id="197" name="Shape 197"/>
          <p:cNvSpPr txBox="1">
            <a:spLocks noGrp="1"/>
          </p:cNvSpPr>
          <p:nvPr>
            <p:ph type="body" idx="1"/>
          </p:nvPr>
        </p:nvSpPr>
        <p:spPr>
          <a:xfrm>
            <a:off x="2370450" y="2186499"/>
            <a:ext cx="6403200" cy="2405400"/>
          </a:xfrm>
          <a:prstGeom prst="rect">
            <a:avLst/>
          </a:prstGeom>
          <a:solidFill>
            <a:srgbClr val="FFFF00"/>
          </a:solidFill>
        </p:spPr>
        <p:txBody>
          <a:bodyPr lIns="91425" tIns="91425" rIns="91425" bIns="91425" anchor="ctr" anchorCtr="0">
            <a:noAutofit/>
          </a:bodyPr>
          <a:lstStyle/>
          <a:p>
            <a:pPr lvl="0" algn="ctr" rtl="0">
              <a:spcBef>
                <a:spcPts val="0"/>
              </a:spcBef>
              <a:buNone/>
            </a:pPr>
            <a:r>
              <a:rPr lang="en-US" sz="3600" b="1">
                <a:highlight>
                  <a:srgbClr val="FFFF00"/>
                </a:highlight>
              </a:rPr>
              <a:t>What are your strategies for a successful first day of class?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Overlapping Classes and Auditing</a:t>
            </a:r>
          </a:p>
        </p:txBody>
      </p:sp>
      <p:sp>
        <p:nvSpPr>
          <p:cNvPr id="203" name="Shape 203"/>
          <p:cNvSpPr txBox="1">
            <a:spLocks noGrp="1"/>
          </p:cNvSpPr>
          <p:nvPr>
            <p:ph type="body" idx="1"/>
          </p:nvPr>
        </p:nvSpPr>
        <p:spPr>
          <a:xfrm>
            <a:off x="243600" y="1266312"/>
            <a:ext cx="8588700" cy="3302400"/>
          </a:xfrm>
          <a:prstGeom prst="rect">
            <a:avLst/>
          </a:prstGeom>
          <a:noFill/>
          <a:ln>
            <a:noFill/>
          </a:ln>
        </p:spPr>
        <p:txBody>
          <a:bodyPr lIns="91425" tIns="45700" rIns="91425" bIns="45700" anchor="t" anchorCtr="0">
            <a:noAutofit/>
          </a:bodyPr>
          <a:lstStyle/>
          <a:p>
            <a:pPr marL="342900" lvl="0" indent="-403860" rtl="0">
              <a:lnSpc>
                <a:spcPct val="100000"/>
              </a:lnSpc>
              <a:spcBef>
                <a:spcPts val="0"/>
              </a:spcBef>
              <a:spcAft>
                <a:spcPts val="0"/>
              </a:spcAft>
              <a:buSzPct val="100000"/>
              <a:buChar char="■"/>
            </a:pPr>
            <a:r>
              <a:rPr lang="en-US" sz="2400"/>
              <a:t>We STRONGLY discourage students from enrolling in overlapping classes. Overlap forms are rarely approved.</a:t>
            </a:r>
          </a:p>
          <a:p>
            <a:pPr marL="342900" lvl="0" indent="-251459" rtl="0">
              <a:lnSpc>
                <a:spcPct val="100000"/>
              </a:lnSpc>
              <a:spcBef>
                <a:spcPts val="0"/>
              </a:spcBef>
              <a:spcAft>
                <a:spcPts val="0"/>
              </a:spcAft>
              <a:buChar char="■"/>
            </a:pPr>
            <a:r>
              <a:rPr lang="en-US"/>
              <a:t>You MUST meet and document the missed time outside of normal class time.</a:t>
            </a:r>
          </a:p>
          <a:p>
            <a:pPr marL="342900" lvl="0" indent="-251459" rtl="0">
              <a:lnSpc>
                <a:spcPct val="100000"/>
              </a:lnSpc>
              <a:spcBef>
                <a:spcPts val="0"/>
              </a:spcBef>
              <a:spcAft>
                <a:spcPts val="0"/>
              </a:spcAft>
              <a:buChar char="■"/>
            </a:pPr>
            <a:r>
              <a:rPr lang="en-US"/>
              <a:t>Convenience is NOT an acceptable reason.</a:t>
            </a:r>
          </a:p>
          <a:p>
            <a:pPr marL="742950" lvl="1" indent="-222884" rtl="0">
              <a:lnSpc>
                <a:spcPct val="100000"/>
              </a:lnSpc>
              <a:spcBef>
                <a:spcPts val="0"/>
              </a:spcBef>
              <a:spcAft>
                <a:spcPts val="0"/>
              </a:spcAft>
              <a:buChar char="■"/>
            </a:pPr>
            <a:r>
              <a:rPr lang="en-US"/>
              <a:t>The Overlapping Class form can be found at: </a:t>
            </a:r>
            <a:r>
              <a:rPr lang="en-US" u="sng">
                <a:solidFill>
                  <a:schemeClr val="hlink"/>
                </a:solidFill>
                <a:hlinkClick r:id="rId3"/>
              </a:rPr>
              <a:t>http://www2.palomar.edu/pages/enrollmentservices/files/2015/08/Overlap-Approval-Request-Form-rev-effective-Spring-2012.pdf</a:t>
            </a:r>
            <a:r>
              <a:rPr lang="en-US"/>
              <a:t>.</a:t>
            </a:r>
          </a:p>
          <a:p>
            <a:pPr marL="342900" lvl="0" indent="-251459" rtl="0">
              <a:lnSpc>
                <a:spcPct val="100000"/>
              </a:lnSpc>
              <a:spcBef>
                <a:spcPts val="0"/>
              </a:spcBef>
              <a:spcAft>
                <a:spcPts val="0"/>
              </a:spcAft>
              <a:buChar char="■"/>
            </a:pPr>
            <a:r>
              <a:rPr lang="en-US"/>
              <a:t>Auditing is typically approved only when a student has already successfully completed the course and needs the course as a refresher, especially in anticipation of taking the next course in a sequence.</a:t>
            </a:r>
          </a:p>
        </p:txBody>
      </p:sp>
      <p:sp>
        <p:nvSpPr>
          <p:cNvPr id="204" name="Shape 204"/>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16</a:t>
            </a:fld>
            <a:endParaRPr lang="en-US" sz="1000">
              <a:solidFill>
                <a:schemeClr val="dk2"/>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rtl="0">
              <a:spcBef>
                <a:spcPts val="0"/>
              </a:spcBef>
              <a:buNone/>
            </a:pPr>
            <a:r>
              <a:rPr lang="en-US"/>
              <a:t>The Semester Has Begun!</a:t>
            </a:r>
          </a:p>
        </p:txBody>
      </p:sp>
      <p:sp>
        <p:nvSpPr>
          <p:cNvPr id="211" name="Shape 2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18</a:t>
            </a:fld>
            <a:endParaRPr lang="en-US" sz="1000">
              <a:solidFill>
                <a:schemeClr val="dk2"/>
              </a:solidFill>
              <a:latin typeface="Source Code Pro"/>
              <a:ea typeface="Source Code Pro"/>
              <a:cs typeface="Source Code Pro"/>
              <a:sym typeface="Source Code Pro"/>
            </a:endParaRPr>
          </a:p>
        </p:txBody>
      </p:sp>
      <p:sp>
        <p:nvSpPr>
          <p:cNvPr id="217" name="Shape 217"/>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Classroom Breaks</a:t>
            </a:r>
          </a:p>
        </p:txBody>
      </p:sp>
      <p:sp>
        <p:nvSpPr>
          <p:cNvPr id="218" name="Shape 218"/>
          <p:cNvSpPr txBox="1">
            <a:spLocks noGrp="1"/>
          </p:cNvSpPr>
          <p:nvPr>
            <p:ph type="body" idx="1"/>
          </p:nvPr>
        </p:nvSpPr>
        <p:spPr>
          <a:xfrm>
            <a:off x="243600" y="1266312"/>
            <a:ext cx="8588700" cy="33024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For three-hour classes:</a:t>
            </a:r>
          </a:p>
          <a:p>
            <a:pPr marL="914400" lvl="1" indent="-228600" rtl="0">
              <a:lnSpc>
                <a:spcPct val="100000"/>
              </a:lnSpc>
              <a:spcBef>
                <a:spcPts val="0"/>
              </a:spcBef>
              <a:spcAft>
                <a:spcPts val="0"/>
              </a:spcAft>
            </a:pPr>
            <a:r>
              <a:rPr lang="en-US"/>
              <a:t>A ten-minute break at the end of the first and second hour (teach 50 minutes, 10 minute break), OR a 20 minute break at the midpoint in the class are permissible options.</a:t>
            </a:r>
          </a:p>
          <a:p>
            <a:pPr marL="914400" lvl="1" indent="-228600" rtl="0">
              <a:lnSpc>
                <a:spcPct val="100000"/>
              </a:lnSpc>
              <a:spcBef>
                <a:spcPts val="0"/>
              </a:spcBef>
              <a:spcAft>
                <a:spcPts val="0"/>
              </a:spcAft>
            </a:pPr>
            <a:r>
              <a:rPr lang="en-US"/>
              <a:t>There is no break associated with the “third hour” (the class ends).</a:t>
            </a:r>
          </a:p>
          <a:p>
            <a:pPr marL="914400" lvl="1" indent="-228600" rtl="0">
              <a:lnSpc>
                <a:spcPct val="100000"/>
              </a:lnSpc>
              <a:spcBef>
                <a:spcPts val="0"/>
              </a:spcBef>
              <a:spcAft>
                <a:spcPts val="0"/>
              </a:spcAft>
            </a:pPr>
            <a:r>
              <a:rPr lang="en-US"/>
              <a:t>You may NOT “save” or “stack” your breaks at the end of the class—if a class is scheduled for 6-8:50PM, you may not teach 6-8:30 and send the students home.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a:t>Basic Skills Toolkit</a:t>
            </a:r>
          </a:p>
        </p:txBody>
      </p:sp>
      <p:sp>
        <p:nvSpPr>
          <p:cNvPr id="225" name="Shape 225"/>
          <p:cNvSpPr txBox="1">
            <a:spLocks noGrp="1"/>
          </p:cNvSpPr>
          <p:nvPr>
            <p:ph type="body" idx="1"/>
          </p:nvPr>
        </p:nvSpPr>
        <p:spPr>
          <a:xfrm>
            <a:off x="243600" y="1266312"/>
            <a:ext cx="8588700" cy="3302400"/>
          </a:xfrm>
          <a:prstGeom prst="rect">
            <a:avLst/>
          </a:prstGeom>
        </p:spPr>
        <p:txBody>
          <a:bodyPr lIns="91425" tIns="91425" rIns="91425" bIns="91425" anchor="t" anchorCtr="0">
            <a:noAutofit/>
          </a:bodyPr>
          <a:lstStyle/>
          <a:p>
            <a:pPr lvl="0">
              <a:spcBef>
                <a:spcPts val="0"/>
              </a:spcBef>
              <a:buNone/>
            </a:pPr>
            <a:r>
              <a:rPr lang="en-US" u="sng">
                <a:solidFill>
                  <a:schemeClr val="hlink"/>
                </a:solidFill>
                <a:hlinkClick r:id="rId3"/>
              </a:rPr>
              <a:t>https://basicskillstoolkit.wordpress.com/</a:t>
            </a:r>
          </a:p>
        </p:txBody>
      </p:sp>
      <p:sp>
        <p:nvSpPr>
          <p:cNvPr id="226" name="Shape 2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a:t>Welcome! </a:t>
            </a:r>
          </a:p>
        </p:txBody>
      </p:sp>
      <p:sp>
        <p:nvSpPr>
          <p:cNvPr id="92" name="Shape 92"/>
          <p:cNvSpPr txBox="1">
            <a:spLocks noGrp="1"/>
          </p:cNvSpPr>
          <p:nvPr>
            <p:ph type="body" idx="1"/>
          </p:nvPr>
        </p:nvSpPr>
        <p:spPr>
          <a:xfrm>
            <a:off x="243600" y="1266312"/>
            <a:ext cx="8588700" cy="3302400"/>
          </a:xfrm>
          <a:prstGeom prst="rect">
            <a:avLst/>
          </a:prstGeom>
        </p:spPr>
        <p:txBody>
          <a:bodyPr lIns="91425" tIns="91425" rIns="91425" bIns="91425" anchor="t" anchorCtr="0">
            <a:noAutofit/>
          </a:bodyPr>
          <a:lstStyle/>
          <a:p>
            <a:pPr marL="457200" lvl="0" indent="-228600" rtl="0">
              <a:spcBef>
                <a:spcPts val="0"/>
              </a:spcBef>
            </a:pPr>
            <a:r>
              <a:rPr lang="en-US"/>
              <a:t>Your hosts for tonight</a:t>
            </a:r>
          </a:p>
          <a:p>
            <a:pPr marL="914400" lvl="1" indent="-228600" rtl="0">
              <a:spcBef>
                <a:spcPts val="0"/>
              </a:spcBef>
            </a:pPr>
            <a:r>
              <a:rPr lang="en-US"/>
              <a:t>Shayla Sivert, Dean, Languages &amp; Literature</a:t>
            </a:r>
          </a:p>
          <a:p>
            <a:pPr marL="914400" lvl="1" indent="-228600" rtl="0">
              <a:spcBef>
                <a:spcPts val="0"/>
              </a:spcBef>
            </a:pPr>
            <a:r>
              <a:rPr lang="en-US"/>
              <a:t>Sherry Titus, Director, Office of Student Affairs</a:t>
            </a:r>
          </a:p>
          <a:p>
            <a:pPr marL="914400" lvl="1" indent="-228600" rtl="0">
              <a:spcBef>
                <a:spcPts val="0"/>
              </a:spcBef>
            </a:pPr>
            <a:r>
              <a:rPr lang="en-US"/>
              <a:t>Kelly Falcone, Faculty Kinesiology/Health &amp; Professional Development Coordinator</a:t>
            </a:r>
          </a:p>
          <a:p>
            <a:pPr marL="457200" lvl="0" indent="-228600" rtl="0">
              <a:spcBef>
                <a:spcPts val="0"/>
              </a:spcBef>
            </a:pPr>
            <a:r>
              <a:rPr lang="en-US"/>
              <a:t>Getting to know you</a:t>
            </a:r>
          </a:p>
          <a:p>
            <a:pPr marL="914400" lvl="1" indent="-228600" rtl="0">
              <a:spcBef>
                <a:spcPts val="0"/>
              </a:spcBef>
            </a:pPr>
            <a:r>
              <a:rPr lang="en-US"/>
              <a:t>How many of you are full-time faculty?</a:t>
            </a:r>
          </a:p>
          <a:p>
            <a:pPr marL="914400" lvl="1" indent="-228600" rtl="0">
              <a:spcBef>
                <a:spcPts val="0"/>
              </a:spcBef>
            </a:pPr>
            <a:r>
              <a:rPr lang="en-US"/>
              <a:t>How many of you are part-time faculty?</a:t>
            </a:r>
          </a:p>
          <a:p>
            <a:pPr marL="914400" lvl="1" indent="-228600" rtl="0">
              <a:spcBef>
                <a:spcPts val="0"/>
              </a:spcBef>
            </a:pPr>
            <a:r>
              <a:rPr lang="en-US"/>
              <a:t>How many of you are first timers at Palomar?</a:t>
            </a:r>
          </a:p>
        </p:txBody>
      </p:sp>
      <p:sp>
        <p:nvSpPr>
          <p:cNvPr id="93" name="Shape 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0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fade">
                                      <p:cBhvr>
                                        <p:cTn id="12" dur="10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fade">
                                      <p:cBhvr>
                                        <p:cTn id="17" dur="10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Effect transition="in" filter="fade">
                                      <p:cBhvr>
                                        <p:cTn id="22" dur="1000"/>
                                        <p:tgtEl>
                                          <p:spTgt spid="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Effect transition="in" filter="fade">
                                      <p:cBhvr>
                                        <p:cTn id="27" dur="1000"/>
                                        <p:tgtEl>
                                          <p:spTgt spid="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
                                            <p:txEl>
                                              <p:pRg st="5" end="5"/>
                                            </p:txEl>
                                          </p:spTgt>
                                        </p:tgtEl>
                                        <p:attrNameLst>
                                          <p:attrName>style.visibility</p:attrName>
                                        </p:attrNameLst>
                                      </p:cBhvr>
                                      <p:to>
                                        <p:strVal val="visible"/>
                                      </p:to>
                                    </p:set>
                                    <p:animEffect transition="in" filter="fade">
                                      <p:cBhvr>
                                        <p:cTn id="32" dur="1000"/>
                                        <p:tgtEl>
                                          <p:spTgt spid="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
                                            <p:txEl>
                                              <p:pRg st="6" end="6"/>
                                            </p:txEl>
                                          </p:spTgt>
                                        </p:tgtEl>
                                        <p:attrNameLst>
                                          <p:attrName>style.visibility</p:attrName>
                                        </p:attrNameLst>
                                      </p:cBhvr>
                                      <p:to>
                                        <p:strVal val="visible"/>
                                      </p:to>
                                    </p:set>
                                    <p:animEffect transition="in" filter="fade">
                                      <p:cBhvr>
                                        <p:cTn id="37" dur="1000"/>
                                        <p:tgtEl>
                                          <p:spTgt spid="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
                                            <p:txEl>
                                              <p:pRg st="7" end="7"/>
                                            </p:txEl>
                                          </p:spTgt>
                                        </p:tgtEl>
                                        <p:attrNameLst>
                                          <p:attrName>style.visibility</p:attrName>
                                        </p:attrNameLst>
                                      </p:cBhvr>
                                      <p:to>
                                        <p:strVal val="visible"/>
                                      </p:to>
                                    </p:set>
                                    <p:animEffect transition="in" filter="fade">
                                      <p:cBhvr>
                                        <p:cTn id="42" dur="1000"/>
                                        <p:tgtEl>
                                          <p:spTgt spid="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3600">
                <a:solidFill>
                  <a:schemeClr val="dk2"/>
                </a:solidFill>
                <a:latin typeface="Tahoma"/>
                <a:ea typeface="Tahoma"/>
                <a:cs typeface="Tahoma"/>
                <a:sym typeface="Tahoma"/>
              </a:rPr>
              <a:t>Are you familiar with the support available for students? </a:t>
            </a:r>
          </a:p>
        </p:txBody>
      </p:sp>
      <p:sp>
        <p:nvSpPr>
          <p:cNvPr id="232" name="Shape 232"/>
          <p:cNvSpPr txBox="1">
            <a:spLocks noGrp="1"/>
          </p:cNvSpPr>
          <p:nvPr>
            <p:ph type="body" idx="1"/>
          </p:nvPr>
        </p:nvSpPr>
        <p:spPr>
          <a:xfrm>
            <a:off x="243600" y="1266325"/>
            <a:ext cx="4532100" cy="3579900"/>
          </a:xfrm>
          <a:prstGeom prst="rect">
            <a:avLst/>
          </a:prstGeom>
          <a:noFill/>
          <a:ln>
            <a:noFill/>
          </a:ln>
        </p:spPr>
        <p:txBody>
          <a:bodyPr lIns="91425" tIns="45700" rIns="91425" bIns="45700" anchor="t" anchorCtr="0">
            <a:noAutofit/>
          </a:bodyPr>
          <a:lstStyle/>
          <a:p>
            <a:pPr marL="457200" lvl="0" indent="-317500" rtl="0">
              <a:lnSpc>
                <a:spcPct val="100000"/>
              </a:lnSpc>
              <a:spcBef>
                <a:spcPts val="0"/>
              </a:spcBef>
              <a:spcAft>
                <a:spcPts val="0"/>
              </a:spcAft>
              <a:buSzPct val="100000"/>
            </a:pPr>
            <a:r>
              <a:rPr lang="en-US" sz="1400"/>
              <a:t>Access &amp; Assessment Center, x2476</a:t>
            </a:r>
          </a:p>
          <a:p>
            <a:pPr marL="457200" lvl="0" indent="-317500" rtl="0">
              <a:lnSpc>
                <a:spcPct val="100000"/>
              </a:lnSpc>
              <a:spcBef>
                <a:spcPts val="0"/>
              </a:spcBef>
              <a:spcAft>
                <a:spcPts val="0"/>
              </a:spcAft>
              <a:buSzPct val="100000"/>
            </a:pPr>
            <a:r>
              <a:rPr lang="en-US" sz="1400"/>
              <a:t>Veterans’ Services, x2173 (Veterans’  Resource Center)</a:t>
            </a:r>
          </a:p>
          <a:p>
            <a:pPr marL="457200" lvl="0" indent="-317500" rtl="0">
              <a:lnSpc>
                <a:spcPct val="100000"/>
              </a:lnSpc>
              <a:spcBef>
                <a:spcPts val="0"/>
              </a:spcBef>
              <a:spcAft>
                <a:spcPts val="0"/>
              </a:spcAft>
              <a:buSzPct val="100000"/>
            </a:pPr>
            <a:r>
              <a:rPr lang="en-US" sz="1400"/>
              <a:t>Tutoring Services </a:t>
            </a:r>
          </a:p>
          <a:p>
            <a:pPr marL="914400" lvl="1" indent="-317500" rtl="0">
              <a:lnSpc>
                <a:spcPct val="100000"/>
              </a:lnSpc>
              <a:spcBef>
                <a:spcPts val="0"/>
              </a:spcBef>
              <a:spcAft>
                <a:spcPts val="0"/>
              </a:spcAft>
              <a:buSzPct val="100000"/>
            </a:pPr>
            <a:r>
              <a:rPr lang="en-US" sz="1400" u="sng">
                <a:solidFill>
                  <a:schemeClr val="hlink"/>
                </a:solidFill>
                <a:hlinkClick r:id="rId3"/>
              </a:rPr>
              <a:t>http://www2.palomar.edu/tutoringservices/</a:t>
            </a:r>
          </a:p>
          <a:p>
            <a:pPr marL="914400" lvl="1" indent="-317500" rtl="0">
              <a:lnSpc>
                <a:spcPct val="100000"/>
              </a:lnSpc>
              <a:spcBef>
                <a:spcPts val="0"/>
              </a:spcBef>
              <a:spcAft>
                <a:spcPts val="0"/>
              </a:spcAft>
              <a:buSzPct val="100000"/>
            </a:pPr>
            <a:r>
              <a:rPr lang="en-US" sz="1400"/>
              <a:t>Math Center</a:t>
            </a:r>
          </a:p>
          <a:p>
            <a:pPr marL="914400" lvl="1" indent="-317500" rtl="0">
              <a:lnSpc>
                <a:spcPct val="100000"/>
              </a:lnSpc>
              <a:spcBef>
                <a:spcPts val="0"/>
              </a:spcBef>
              <a:spcAft>
                <a:spcPts val="0"/>
              </a:spcAft>
              <a:buSzPct val="100000"/>
            </a:pPr>
            <a:r>
              <a:rPr lang="en-US" sz="1400"/>
              <a:t>Writing Center</a:t>
            </a:r>
          </a:p>
          <a:p>
            <a:pPr marL="914400" lvl="1" indent="-317500" rtl="0">
              <a:lnSpc>
                <a:spcPct val="100000"/>
              </a:lnSpc>
              <a:spcBef>
                <a:spcPts val="0"/>
              </a:spcBef>
              <a:spcAft>
                <a:spcPts val="0"/>
              </a:spcAft>
              <a:buSzPct val="100000"/>
            </a:pPr>
            <a:r>
              <a:rPr lang="en-US" sz="1400"/>
              <a:t>STEM Center</a:t>
            </a:r>
          </a:p>
          <a:p>
            <a:pPr marL="457200" lvl="0" indent="-317500" rtl="0">
              <a:lnSpc>
                <a:spcPct val="100000"/>
              </a:lnSpc>
              <a:spcBef>
                <a:spcPts val="0"/>
              </a:spcBef>
              <a:spcAft>
                <a:spcPts val="0"/>
              </a:spcAft>
              <a:buSzPct val="100000"/>
            </a:pPr>
            <a:r>
              <a:rPr lang="en-US" sz="1400"/>
              <a:t>Early Alert (English and Math)</a:t>
            </a:r>
          </a:p>
          <a:p>
            <a:pPr marL="914400" lvl="1" indent="-317500" rtl="0">
              <a:lnSpc>
                <a:spcPct val="100000"/>
              </a:lnSpc>
              <a:spcBef>
                <a:spcPts val="0"/>
              </a:spcBef>
              <a:spcAft>
                <a:spcPts val="0"/>
              </a:spcAft>
              <a:buSzPct val="100000"/>
            </a:pPr>
            <a:r>
              <a:rPr lang="en-US" sz="1400"/>
              <a:t>FYE, TRIO, Athletics</a:t>
            </a:r>
          </a:p>
          <a:p>
            <a:pPr marL="457200" lvl="0" indent="-317500" rtl="0">
              <a:lnSpc>
                <a:spcPct val="100000"/>
              </a:lnSpc>
              <a:spcBef>
                <a:spcPts val="0"/>
              </a:spcBef>
              <a:spcAft>
                <a:spcPts val="0"/>
              </a:spcAft>
              <a:buSzPct val="100000"/>
            </a:pPr>
            <a:r>
              <a:rPr lang="en-US" sz="1400"/>
              <a:t>TLC (San Marcos &amp; Escondido)</a:t>
            </a:r>
          </a:p>
          <a:p>
            <a:pPr marL="914400" lvl="1" indent="-317500" rtl="0">
              <a:lnSpc>
                <a:spcPct val="100000"/>
              </a:lnSpc>
              <a:spcBef>
                <a:spcPts val="0"/>
              </a:spcBef>
              <a:spcAft>
                <a:spcPts val="0"/>
              </a:spcAft>
              <a:buSzPct val="100000"/>
            </a:pPr>
            <a:r>
              <a:rPr lang="en-US" sz="1400"/>
              <a:t>Summer Bridge, FYE, Village Mentoring, x3931</a:t>
            </a:r>
          </a:p>
          <a:p>
            <a:pPr marL="457200" lvl="0" indent="-317500" rtl="0">
              <a:lnSpc>
                <a:spcPct val="100000"/>
              </a:lnSpc>
              <a:spcBef>
                <a:spcPts val="0"/>
              </a:spcBef>
              <a:spcAft>
                <a:spcPts val="0"/>
              </a:spcAft>
              <a:buSzPct val="100000"/>
            </a:pPr>
            <a:r>
              <a:rPr lang="en-US" sz="1400"/>
              <a:t>General Counseling Services, x2179 (Classroom visits can be arranged.)</a:t>
            </a:r>
          </a:p>
          <a:p>
            <a:pPr marL="457200" lvl="0" indent="-317500" rtl="0">
              <a:lnSpc>
                <a:spcPct val="100000"/>
              </a:lnSpc>
              <a:spcBef>
                <a:spcPts val="0"/>
              </a:spcBef>
              <a:spcAft>
                <a:spcPts val="0"/>
              </a:spcAft>
              <a:buSzPct val="100000"/>
            </a:pPr>
            <a:r>
              <a:rPr lang="en-US" sz="1400"/>
              <a:t>Career Center, x2194</a:t>
            </a:r>
          </a:p>
          <a:p>
            <a:pPr marL="457200" lvl="0" indent="-317500" rtl="0">
              <a:lnSpc>
                <a:spcPct val="100000"/>
              </a:lnSpc>
              <a:spcBef>
                <a:spcPts val="0"/>
              </a:spcBef>
              <a:spcAft>
                <a:spcPts val="0"/>
              </a:spcAft>
              <a:buSzPct val="100000"/>
            </a:pPr>
            <a:r>
              <a:rPr lang="en-US" sz="1400"/>
              <a:t>Transfer Center, x2552</a:t>
            </a:r>
          </a:p>
          <a:p>
            <a:pPr lvl="0" rtl="0">
              <a:lnSpc>
                <a:spcPct val="100000"/>
              </a:lnSpc>
              <a:spcBef>
                <a:spcPts val="0"/>
              </a:spcBef>
              <a:spcAft>
                <a:spcPts val="0"/>
              </a:spcAft>
              <a:buClr>
                <a:schemeClr val="folHlink"/>
              </a:buClr>
              <a:buSzPct val="79999"/>
              <a:buFont typeface="Noto Sans Symbols"/>
              <a:buNone/>
            </a:pPr>
            <a:endParaRPr/>
          </a:p>
        </p:txBody>
      </p:sp>
      <p:sp>
        <p:nvSpPr>
          <p:cNvPr id="233" name="Shape 233"/>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20</a:t>
            </a:fld>
            <a:endParaRPr lang="en-US" sz="1000">
              <a:solidFill>
                <a:schemeClr val="dk2"/>
              </a:solidFill>
              <a:latin typeface="Source Code Pro"/>
              <a:ea typeface="Source Code Pro"/>
              <a:cs typeface="Source Code Pro"/>
              <a:sym typeface="Source Code Pro"/>
            </a:endParaRPr>
          </a:p>
        </p:txBody>
      </p:sp>
      <p:sp>
        <p:nvSpPr>
          <p:cNvPr id="234" name="Shape 234"/>
          <p:cNvSpPr txBox="1"/>
          <p:nvPr/>
        </p:nvSpPr>
        <p:spPr>
          <a:xfrm>
            <a:off x="4775675" y="1266325"/>
            <a:ext cx="4154400" cy="37101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a:t>Extended Opportunity Programs &amp; Services (EOP&amp;S), x2449</a:t>
            </a:r>
          </a:p>
          <a:p>
            <a:pPr marL="457200" lvl="0" indent="-228600" rtl="0">
              <a:spcBef>
                <a:spcPts val="0"/>
              </a:spcBef>
              <a:buChar char="●"/>
            </a:pPr>
            <a:r>
              <a:rPr lang="en-US"/>
              <a:t>TRIO, x2761</a:t>
            </a:r>
          </a:p>
          <a:p>
            <a:pPr marL="457200" lvl="0" indent="-228600" rtl="0">
              <a:spcBef>
                <a:spcPts val="0"/>
              </a:spcBef>
              <a:buChar char="●"/>
            </a:pPr>
            <a:r>
              <a:rPr lang="en-US"/>
              <a:t>LGBTQ, x2396</a:t>
            </a:r>
          </a:p>
          <a:p>
            <a:pPr marL="457200" lvl="0" indent="-228600" rtl="0">
              <a:spcBef>
                <a:spcPts val="0"/>
              </a:spcBef>
              <a:buChar char="●"/>
            </a:pPr>
            <a:r>
              <a:rPr lang="en-US"/>
              <a:t>AB 540 &amp; DACA, Nancy Moreno, x3768</a:t>
            </a:r>
          </a:p>
          <a:p>
            <a:pPr lvl="0" rtl="0">
              <a:spcBef>
                <a:spcPts val="0"/>
              </a:spcBef>
              <a:buNone/>
            </a:pPr>
            <a:endParaRPr/>
          </a:p>
          <a:p>
            <a:pPr marL="457200" lvl="0" indent="-228600" rtl="0">
              <a:spcBef>
                <a:spcPts val="0"/>
              </a:spcBef>
              <a:buChar char="●"/>
            </a:pPr>
            <a:r>
              <a:rPr lang="en-US"/>
              <a:t>Behavioral health referrals for currently enrolled students</a:t>
            </a:r>
          </a:p>
          <a:p>
            <a:pPr marL="914400" lvl="1" indent="-228600" rtl="0">
              <a:spcBef>
                <a:spcPts val="0"/>
              </a:spcBef>
              <a:buChar char="○"/>
            </a:pPr>
            <a:r>
              <a:rPr lang="en-US"/>
              <a:t>Student Health Services, x2381</a:t>
            </a:r>
          </a:p>
          <a:p>
            <a:pPr marL="914400" lvl="1" indent="-228600" rtl="0">
              <a:spcBef>
                <a:spcPts val="0"/>
              </a:spcBef>
              <a:buChar char="○"/>
            </a:pPr>
            <a:r>
              <a:rPr lang="en-US"/>
              <a:t>Counseling, x7144</a:t>
            </a:r>
          </a:p>
          <a:p>
            <a:pPr marL="914400" lvl="1" indent="-228600" rtl="0">
              <a:spcBef>
                <a:spcPts val="0"/>
              </a:spcBef>
              <a:buChar char="○"/>
            </a:pPr>
            <a:r>
              <a:rPr lang="en-US"/>
              <a:t>Campus Police, x2289</a:t>
            </a:r>
          </a:p>
          <a:p>
            <a:pPr lvl="0" rt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21</a:t>
            </a:fld>
            <a:endParaRPr lang="en-US" sz="1000">
              <a:solidFill>
                <a:schemeClr val="dk2"/>
              </a:solidFill>
              <a:latin typeface="Source Code Pro"/>
              <a:ea typeface="Source Code Pro"/>
              <a:cs typeface="Source Code Pro"/>
              <a:sym typeface="Source Code Pro"/>
            </a:endParaRPr>
          </a:p>
        </p:txBody>
      </p:sp>
      <p:sp>
        <p:nvSpPr>
          <p:cNvPr id="240" name="Shape 240"/>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800" b="0" i="0" u="none" strike="noStrike" cap="none">
                <a:solidFill>
                  <a:schemeClr val="dk2"/>
                </a:solidFill>
                <a:latin typeface="Tahoma"/>
                <a:ea typeface="Tahoma"/>
                <a:cs typeface="Tahoma"/>
                <a:sym typeface="Tahoma"/>
              </a:rPr>
              <a:t/>
            </a:r>
            <a:br>
              <a:rPr lang="en-US" sz="4800" b="0" i="0" u="none" strike="noStrike" cap="none">
                <a:solidFill>
                  <a:schemeClr val="dk2"/>
                </a:solidFill>
                <a:latin typeface="Tahoma"/>
                <a:ea typeface="Tahoma"/>
                <a:cs typeface="Tahoma"/>
                <a:sym typeface="Tahoma"/>
              </a:rPr>
            </a:br>
            <a:r>
              <a:rPr lang="en-US" sz="4800" b="0" i="0" u="none" strike="noStrike" cap="none">
                <a:solidFill>
                  <a:schemeClr val="dk2"/>
                </a:solidFill>
                <a:latin typeface="Tahoma"/>
                <a:ea typeface="Tahoma"/>
                <a:cs typeface="Tahoma"/>
                <a:sym typeface="Tahoma"/>
              </a:rPr>
              <a:t>Disability Resource Center</a:t>
            </a:r>
          </a:p>
        </p:txBody>
      </p:sp>
      <p:sp>
        <p:nvSpPr>
          <p:cNvPr id="241" name="Shape 241"/>
          <p:cNvSpPr txBox="1">
            <a:spLocks noGrp="1"/>
          </p:cNvSpPr>
          <p:nvPr>
            <p:ph type="body" idx="1"/>
          </p:nvPr>
        </p:nvSpPr>
        <p:spPr>
          <a:xfrm>
            <a:off x="243600" y="1046974"/>
            <a:ext cx="8588700" cy="3872100"/>
          </a:xfrm>
          <a:prstGeom prst="rect">
            <a:avLst/>
          </a:prstGeom>
          <a:noFill/>
          <a:ln>
            <a:noFill/>
          </a:ln>
        </p:spPr>
        <p:txBody>
          <a:bodyPr lIns="91425" tIns="45700" rIns="91425" bIns="45700" anchor="t" anchorCtr="0">
            <a:noAutofit/>
          </a:bodyPr>
          <a:lstStyle/>
          <a:p>
            <a:pPr lvl="1" rtl="0">
              <a:lnSpc>
                <a:spcPct val="100000"/>
              </a:lnSpc>
              <a:spcBef>
                <a:spcPts val="0"/>
              </a:spcBef>
              <a:spcAft>
                <a:spcPts val="0"/>
              </a:spcAft>
              <a:buClr>
                <a:schemeClr val="hlink"/>
              </a:buClr>
              <a:buSzPct val="61111"/>
              <a:buFont typeface="Noto Sans Symbols"/>
              <a:buNone/>
            </a:pPr>
            <a:endParaRPr/>
          </a:p>
          <a:p>
            <a:pPr marL="742950" lvl="1" indent="-222884" rtl="0">
              <a:lnSpc>
                <a:spcPct val="100000"/>
              </a:lnSpc>
              <a:spcBef>
                <a:spcPts val="0"/>
              </a:spcBef>
              <a:spcAft>
                <a:spcPts val="0"/>
              </a:spcAft>
              <a:buChar char="■"/>
            </a:pPr>
            <a:r>
              <a:rPr lang="en-US"/>
              <a:t>Encourage students with possible disabilities to go to the DRC for diagnosis.</a:t>
            </a:r>
          </a:p>
          <a:p>
            <a:pPr marL="742950" lvl="1" indent="-222884" rtl="0">
              <a:lnSpc>
                <a:spcPct val="100000"/>
              </a:lnSpc>
              <a:spcBef>
                <a:spcPts val="0"/>
              </a:spcBef>
              <a:spcAft>
                <a:spcPts val="0"/>
              </a:spcAft>
              <a:buChar char="■"/>
            </a:pPr>
            <a:r>
              <a:rPr lang="en-US"/>
              <a:t>Students with identified disabilities may bring forms with verification to the DRC asking for “reasonable accommodations.” You may never deny a student accommodations from the DRC.</a:t>
            </a:r>
          </a:p>
          <a:p>
            <a:pPr marL="742950" lvl="1" indent="-222884" rtl="0">
              <a:lnSpc>
                <a:spcPct val="100000"/>
              </a:lnSpc>
              <a:spcBef>
                <a:spcPts val="0"/>
              </a:spcBef>
              <a:spcAft>
                <a:spcPts val="0"/>
              </a:spcAft>
              <a:buChar char="■"/>
            </a:pPr>
            <a:r>
              <a:rPr lang="en-US"/>
              <a:t>A DRC counselor will give the student an Accommodations Form to show his/her instructor. On the back of that sheet are directions for the professor on how test accommodations work and what information you need to communicate for any testing proctoring.</a:t>
            </a:r>
          </a:p>
          <a:p>
            <a:pPr marL="742950" lvl="1" indent="-222884" rtl="0">
              <a:lnSpc>
                <a:spcPct val="100000"/>
              </a:lnSpc>
              <a:spcBef>
                <a:spcPts val="0"/>
              </a:spcBef>
              <a:spcAft>
                <a:spcPts val="0"/>
              </a:spcAft>
              <a:buChar char="■"/>
            </a:pPr>
            <a:r>
              <a:rPr lang="en-US"/>
              <a:t>Feel free to contact and work with DRC personnel.</a:t>
            </a:r>
          </a:p>
          <a:p>
            <a:pPr marL="742950" lvl="1" indent="-222884" rtl="0">
              <a:lnSpc>
                <a:spcPct val="100000"/>
              </a:lnSpc>
              <a:spcBef>
                <a:spcPts val="0"/>
              </a:spcBef>
              <a:spcAft>
                <a:spcPts val="0"/>
              </a:spcAft>
              <a:buChar char="■"/>
            </a:pPr>
            <a:r>
              <a:rPr lang="en-US"/>
              <a:t>Disability Resource Center </a:t>
            </a:r>
            <a:r>
              <a:rPr lang="en-US" u="sng">
                <a:solidFill>
                  <a:schemeClr val="hlink"/>
                </a:solidFill>
                <a:hlinkClick r:id="rId3"/>
              </a:rPr>
              <a:t>http://www2.palomar.edu/drc/</a:t>
            </a:r>
            <a:r>
              <a:rPr lang="en-US"/>
              <a:t>.</a:t>
            </a:r>
          </a:p>
          <a:p>
            <a:pPr marL="742950" lvl="1" indent="-222884" rtl="0">
              <a:lnSpc>
                <a:spcPct val="100000"/>
              </a:lnSpc>
              <a:spcBef>
                <a:spcPts val="0"/>
              </a:spcBef>
              <a:spcAft>
                <a:spcPts val="0"/>
              </a:spcAft>
              <a:buChar char="■"/>
            </a:pPr>
            <a:r>
              <a:rPr lang="en-US"/>
              <a:t>Check out </a:t>
            </a:r>
            <a:r>
              <a:rPr lang="en-US" u="sng">
                <a:solidFill>
                  <a:schemeClr val="hlink"/>
                </a:solidFill>
                <a:hlinkClick r:id="rId4"/>
              </a:rPr>
              <a:t>this link </a:t>
            </a:r>
            <a:r>
              <a:rPr lang="en-US"/>
              <a:t>with information developed by Leigh Ann Van Dyke, one of our DRC Counselors.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22</a:t>
            </a:fld>
            <a:endParaRPr lang="en-US" sz="1000">
              <a:solidFill>
                <a:schemeClr val="dk2"/>
              </a:solidFill>
              <a:latin typeface="Source Code Pro"/>
              <a:ea typeface="Source Code Pro"/>
              <a:cs typeface="Source Code Pro"/>
              <a:sym typeface="Source Code Pro"/>
            </a:endParaRPr>
          </a:p>
        </p:txBody>
      </p:sp>
      <p:sp>
        <p:nvSpPr>
          <p:cNvPr id="247" name="Shape 247"/>
          <p:cNvSpPr txBox="1">
            <a:spLocks noGrp="1"/>
          </p:cNvSpPr>
          <p:nvPr>
            <p:ph type="title"/>
          </p:nvPr>
        </p:nvSpPr>
        <p:spPr>
          <a:xfrm>
            <a:off x="265500" y="1078750"/>
            <a:ext cx="3199200" cy="1645800"/>
          </a:xfrm>
          <a:prstGeom prst="rect">
            <a:avLst/>
          </a:prstGeom>
          <a:noFill/>
          <a:ln>
            <a:noFill/>
          </a:ln>
        </p:spPr>
        <p:txBody>
          <a:bodyPr lIns="91425" tIns="45700" rIns="91425" bIns="45700" anchor="b" anchorCtr="0">
            <a:noAutofit/>
          </a:bodyPr>
          <a:lstStyle/>
          <a:p>
            <a:pPr lvl="0" rtl="0">
              <a:spcBef>
                <a:spcPts val="0"/>
              </a:spcBef>
              <a:buSzPct val="25000"/>
              <a:buNone/>
            </a:pPr>
            <a:r>
              <a:rPr lang="en-US"/>
              <a:t>Student Discipline</a:t>
            </a:r>
          </a:p>
        </p:txBody>
      </p:sp>
      <p:sp>
        <p:nvSpPr>
          <p:cNvPr id="248" name="Shape 248"/>
          <p:cNvSpPr txBox="1">
            <a:spLocks noGrp="1"/>
          </p:cNvSpPr>
          <p:nvPr>
            <p:ph type="subTitle" idx="1"/>
          </p:nvPr>
        </p:nvSpPr>
        <p:spPr>
          <a:xfrm>
            <a:off x="265500" y="2921400"/>
            <a:ext cx="3249000" cy="1345500"/>
          </a:xfrm>
          <a:prstGeom prst="rect">
            <a:avLst/>
          </a:prstGeom>
        </p:spPr>
        <p:txBody>
          <a:bodyPr lIns="91425" tIns="91425" rIns="91425" bIns="91425" anchor="t" anchorCtr="0">
            <a:noAutofit/>
          </a:bodyPr>
          <a:lstStyle/>
          <a:p>
            <a:pPr lvl="0">
              <a:spcBef>
                <a:spcPts val="0"/>
              </a:spcBef>
              <a:buNone/>
            </a:pPr>
            <a:r>
              <a:rPr lang="en-US"/>
              <a:t>Sherry Titus</a:t>
            </a:r>
          </a:p>
        </p:txBody>
      </p:sp>
      <p:pic>
        <p:nvPicPr>
          <p:cNvPr id="249" name="Shape 249"/>
          <p:cNvPicPr preferRelativeResize="0"/>
          <p:nvPr/>
        </p:nvPicPr>
        <p:blipFill>
          <a:blip r:embed="rId3">
            <a:alphaModFix/>
          </a:blip>
          <a:stretch>
            <a:fillRect/>
          </a:stretch>
        </p:blipFill>
        <p:spPr>
          <a:xfrm>
            <a:off x="3743724" y="680999"/>
            <a:ext cx="5277424" cy="32530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23</a:t>
            </a:fld>
            <a:endParaRPr lang="en-US" sz="1000">
              <a:solidFill>
                <a:schemeClr val="dk2"/>
              </a:solidFill>
              <a:latin typeface="Source Code Pro"/>
              <a:ea typeface="Source Code Pro"/>
              <a:cs typeface="Source Code Pro"/>
              <a:sym typeface="Source Code Pro"/>
            </a:endParaRPr>
          </a:p>
        </p:txBody>
      </p:sp>
      <p:sp>
        <p:nvSpPr>
          <p:cNvPr id="255" name="Shape 255"/>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Student </a:t>
            </a:r>
            <a:r>
              <a:rPr lang="en-US" sz="4400">
                <a:solidFill>
                  <a:schemeClr val="dk2"/>
                </a:solidFill>
                <a:latin typeface="Tahoma"/>
                <a:ea typeface="Tahoma"/>
                <a:cs typeface="Tahoma"/>
                <a:sym typeface="Tahoma"/>
              </a:rPr>
              <a:t>Incident Reporting</a:t>
            </a:r>
          </a:p>
        </p:txBody>
      </p:sp>
      <p:sp>
        <p:nvSpPr>
          <p:cNvPr id="256" name="Shape 256"/>
          <p:cNvSpPr txBox="1">
            <a:spLocks noGrp="1"/>
          </p:cNvSpPr>
          <p:nvPr>
            <p:ph type="body" idx="1"/>
          </p:nvPr>
        </p:nvSpPr>
        <p:spPr>
          <a:xfrm>
            <a:off x="243600" y="1266326"/>
            <a:ext cx="8588700" cy="36444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Sherry Titus-Director, Office of Student Affairs (OSA): </a:t>
            </a:r>
            <a:r>
              <a:rPr lang="en-US" u="sng">
                <a:solidFill>
                  <a:schemeClr val="hlink"/>
                </a:solidFill>
                <a:hlinkClick r:id="rId3"/>
              </a:rPr>
              <a:t>stitus@palomar.edu</a:t>
            </a:r>
          </a:p>
          <a:p>
            <a:pPr marL="457200" lvl="0" indent="-228600" rtl="0">
              <a:lnSpc>
                <a:spcPct val="100000"/>
              </a:lnSpc>
              <a:spcBef>
                <a:spcPts val="0"/>
              </a:spcBef>
              <a:spcAft>
                <a:spcPts val="0"/>
              </a:spcAft>
            </a:pPr>
            <a:r>
              <a:rPr lang="en-US" u="sng">
                <a:solidFill>
                  <a:schemeClr val="hlink"/>
                </a:solidFill>
                <a:hlinkClick r:id="rId4"/>
              </a:rPr>
              <a:t>Student Incident Report</a:t>
            </a:r>
          </a:p>
          <a:p>
            <a:pPr marL="457200" lvl="0" indent="-228600" rtl="0">
              <a:lnSpc>
                <a:spcPct val="100000"/>
              </a:lnSpc>
              <a:spcBef>
                <a:spcPts val="0"/>
              </a:spcBef>
              <a:spcAft>
                <a:spcPts val="0"/>
              </a:spcAft>
            </a:pPr>
            <a:r>
              <a:rPr lang="en-US"/>
              <a:t>Complete and submit an Incident Report for ALL cases of academic dishonesty, and for other Student Code of Conduct violations, as well.</a:t>
            </a:r>
          </a:p>
          <a:p>
            <a:pPr marL="457200" lvl="0" indent="-228600" rtl="0">
              <a:lnSpc>
                <a:spcPct val="100000"/>
              </a:lnSpc>
              <a:spcBef>
                <a:spcPts val="0"/>
              </a:spcBef>
              <a:spcAft>
                <a:spcPts val="0"/>
              </a:spcAft>
            </a:pPr>
            <a:r>
              <a:rPr lang="en-US"/>
              <a:t>When in doubt, submit. We track all reported incidents. Students continue attending class and should be informed that their disruptive behavior has been reported to the OSA. They will get a letter/email to see Sherry. </a:t>
            </a:r>
          </a:p>
          <a:p>
            <a:pPr marL="457200" lvl="0" indent="-228600" rtl="0">
              <a:lnSpc>
                <a:spcPct val="100000"/>
              </a:lnSpc>
              <a:spcBef>
                <a:spcPts val="0"/>
              </a:spcBef>
              <a:spcAft>
                <a:spcPts val="0"/>
              </a:spcAft>
            </a:pPr>
            <a:r>
              <a:rPr lang="en-US"/>
              <a:t>Students have DUE PROCESS rights and have an opportunity to present their side of the story in their hearing with the OSA.</a:t>
            </a:r>
          </a:p>
          <a:p>
            <a:pPr marL="457200" lvl="0" indent="-228600" rtl="0">
              <a:lnSpc>
                <a:spcPct val="100000"/>
              </a:lnSpc>
              <a:spcBef>
                <a:spcPts val="0"/>
              </a:spcBef>
              <a:spcAft>
                <a:spcPts val="0"/>
              </a:spcAft>
            </a:pPr>
            <a:r>
              <a:rPr lang="en-US"/>
              <a:t>Campus Police are first responders 760.891.7273.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a:t>24</a:t>
            </a:fld>
            <a:endParaRPr lang="en-US"/>
          </a:p>
        </p:txBody>
      </p:sp>
      <p:sp>
        <p:nvSpPr>
          <p:cNvPr id="262" name="Shape 262"/>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a:t>Student Discipline</a:t>
            </a:r>
          </a:p>
        </p:txBody>
      </p:sp>
      <p:sp>
        <p:nvSpPr>
          <p:cNvPr id="263" name="Shape 263"/>
          <p:cNvSpPr txBox="1">
            <a:spLocks noGrp="1"/>
          </p:cNvSpPr>
          <p:nvPr>
            <p:ph type="body" idx="1"/>
          </p:nvPr>
        </p:nvSpPr>
        <p:spPr>
          <a:xfrm>
            <a:off x="243600" y="1248424"/>
            <a:ext cx="8777400" cy="36276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US"/>
              <a:t>Instructors </a:t>
            </a:r>
            <a:r>
              <a:rPr lang="en-US" u="sng"/>
              <a:t>may </a:t>
            </a:r>
            <a:r>
              <a:rPr lang="en-US"/>
              <a:t>dismiss a student from class for </a:t>
            </a:r>
            <a:r>
              <a:rPr lang="en-US" u="sng"/>
              <a:t>two class sessions</a:t>
            </a:r>
            <a:r>
              <a:rPr lang="en-US"/>
              <a:t>. This should be used as a </a:t>
            </a:r>
            <a:r>
              <a:rPr lang="en-US" u="sng"/>
              <a:t>last resort </a:t>
            </a:r>
            <a:r>
              <a:rPr lang="en-US"/>
              <a:t>when corrective solutions fail. Document all attempts to resolve issue with the student and provided written documentation to the student and attach to the Incident Report.</a:t>
            </a:r>
          </a:p>
          <a:p>
            <a:pPr lvl="0">
              <a:lnSpc>
                <a:spcPct val="100000"/>
              </a:lnSpc>
              <a:spcBef>
                <a:spcPts val="0"/>
              </a:spcBef>
              <a:spcAft>
                <a:spcPts val="0"/>
              </a:spcAft>
              <a:buClr>
                <a:schemeClr val="dk1"/>
              </a:buClr>
              <a:buSzPct val="88888"/>
              <a:buFont typeface="Arial"/>
              <a:buNone/>
            </a:pPr>
            <a:endParaRPr/>
          </a:p>
          <a:p>
            <a:pPr marL="342900" lvl="0" indent="-241300" rtl="0">
              <a:lnSpc>
                <a:spcPct val="100000"/>
              </a:lnSpc>
              <a:spcBef>
                <a:spcPts val="0"/>
              </a:spcBef>
              <a:spcAft>
                <a:spcPts val="0"/>
              </a:spcAft>
              <a:buChar char="•"/>
            </a:pPr>
            <a:r>
              <a:rPr lang="en-US"/>
              <a:t>You must submit an Incident Report and coordinate with the OSA as students may only be asked to leave class for two sessions; it may take longer than that for them to schedule a meeting with Sherry Titus.</a:t>
            </a:r>
          </a:p>
          <a:p>
            <a:pPr marL="342900" lvl="0" indent="-241300" rtl="0">
              <a:lnSpc>
                <a:spcPct val="100000"/>
              </a:lnSpc>
              <a:spcBef>
                <a:spcPts val="0"/>
              </a:spcBef>
              <a:spcAft>
                <a:spcPts val="0"/>
              </a:spcAft>
              <a:buChar char="•"/>
            </a:pPr>
            <a:r>
              <a:rPr lang="en-US"/>
              <a:t>All information can be found on OSA website. Student Code of Conduct </a:t>
            </a:r>
            <a:r>
              <a:rPr lang="en-US" u="sng">
                <a:solidFill>
                  <a:schemeClr val="hlink"/>
                </a:solidFill>
                <a:hlinkClick r:id="rId3"/>
              </a:rPr>
              <a:t>http://www2.palomar.edu/pages/studentaffairs/home/student-discipline/</a:t>
            </a:r>
            <a:r>
              <a:rPr lang="en-US"/>
              <a:t>.</a:t>
            </a:r>
          </a:p>
          <a:p>
            <a:pPr marL="342900" lvl="0" indent="-241300">
              <a:lnSpc>
                <a:spcPct val="100000"/>
              </a:lnSpc>
              <a:spcBef>
                <a:spcPts val="0"/>
              </a:spcBef>
              <a:spcAft>
                <a:spcPts val="0"/>
              </a:spcAft>
              <a:buChar char="•"/>
            </a:pPr>
            <a:r>
              <a:rPr lang="en-US"/>
              <a:t>Be cautious with social media, use your Palomar email and use caution requesting students share private information with classmates.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a:t>25</a:t>
            </a:fld>
            <a:endParaRPr lang="en-US"/>
          </a:p>
        </p:txBody>
      </p:sp>
      <p:sp>
        <p:nvSpPr>
          <p:cNvPr id="269" name="Shape 269"/>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rtl="0">
              <a:spcBef>
                <a:spcPts val="0"/>
              </a:spcBef>
              <a:buNone/>
            </a:pPr>
            <a:r>
              <a:rPr lang="en-US"/>
              <a:t>Student Discipline</a:t>
            </a:r>
          </a:p>
        </p:txBody>
      </p:sp>
      <p:sp>
        <p:nvSpPr>
          <p:cNvPr id="270" name="Shape 270"/>
          <p:cNvSpPr txBox="1">
            <a:spLocks noGrp="1"/>
          </p:cNvSpPr>
          <p:nvPr>
            <p:ph type="body" idx="1"/>
          </p:nvPr>
        </p:nvSpPr>
        <p:spPr>
          <a:xfrm>
            <a:off x="432450" y="1261537"/>
            <a:ext cx="8588700" cy="3302400"/>
          </a:xfrm>
          <a:prstGeom prst="rect">
            <a:avLst/>
          </a:prstGeom>
        </p:spPr>
        <p:txBody>
          <a:bodyPr lIns="91425" tIns="91425" rIns="91425" bIns="91425" anchor="t" anchorCtr="0">
            <a:noAutofit/>
          </a:bodyPr>
          <a:lstStyle/>
          <a:p>
            <a:pPr lvl="0">
              <a:lnSpc>
                <a:spcPct val="100000"/>
              </a:lnSpc>
              <a:spcBef>
                <a:spcPts val="0"/>
              </a:spcBef>
              <a:spcAft>
                <a:spcPts val="0"/>
              </a:spcAft>
              <a:buClr>
                <a:srgbClr val="000000"/>
              </a:buClr>
              <a:buSzPct val="25000"/>
              <a:buFont typeface="Arial"/>
              <a:buNone/>
            </a:pPr>
            <a:r>
              <a:rPr lang="en-US" sz="2400"/>
              <a:t>Academic Dishonesty </a:t>
            </a:r>
            <a:r>
              <a:rPr lang="en-US"/>
              <a:t>(Academic and Administrative Sanctions)</a:t>
            </a:r>
          </a:p>
          <a:p>
            <a:pPr marL="342900" lvl="0" indent="-215900" rtl="0">
              <a:lnSpc>
                <a:spcPct val="100000"/>
              </a:lnSpc>
              <a:spcBef>
                <a:spcPts val="0"/>
              </a:spcBef>
              <a:spcAft>
                <a:spcPts val="0"/>
              </a:spcAft>
              <a:buChar char="•"/>
            </a:pPr>
            <a:r>
              <a:rPr lang="en-US"/>
              <a:t>Explicitly state your policy in the syllabus.</a:t>
            </a:r>
          </a:p>
          <a:p>
            <a:pPr marL="342900" lvl="0" indent="-215900" rtl="0">
              <a:lnSpc>
                <a:spcPct val="100000"/>
              </a:lnSpc>
              <a:spcBef>
                <a:spcPts val="0"/>
              </a:spcBef>
              <a:spcAft>
                <a:spcPts val="0"/>
              </a:spcAft>
              <a:buChar char="•"/>
            </a:pPr>
            <a:r>
              <a:rPr lang="en-US"/>
              <a:t>Make your grading scale crystal clear, not overly complicated so no one can figure it out, and stick to it. (Make sure that it adds up correctly too.  ☺)</a:t>
            </a:r>
          </a:p>
          <a:p>
            <a:pPr marL="342900" lvl="0" indent="-215900" rtl="0">
              <a:lnSpc>
                <a:spcPct val="100000"/>
              </a:lnSpc>
              <a:spcBef>
                <a:spcPts val="0"/>
              </a:spcBef>
              <a:spcAft>
                <a:spcPts val="0"/>
              </a:spcAft>
              <a:buChar char="•"/>
            </a:pPr>
            <a:r>
              <a:rPr lang="en-US"/>
              <a:t>Do what you say you will do—if you make one “exception”, then you have defined a new policy for the class.</a:t>
            </a:r>
          </a:p>
          <a:p>
            <a:pPr marL="342900" lvl="0" indent="-215900" rtl="0">
              <a:lnSpc>
                <a:spcPct val="100000"/>
              </a:lnSpc>
              <a:spcBef>
                <a:spcPts val="0"/>
              </a:spcBef>
              <a:spcAft>
                <a:spcPts val="0"/>
              </a:spcAft>
              <a:buChar char="•"/>
            </a:pPr>
            <a:r>
              <a:rPr lang="en-US"/>
              <a:t>Use caution with “mandatory” language. </a:t>
            </a:r>
          </a:p>
          <a:p>
            <a:pPr marL="342900" lvl="0" indent="-215900" rtl="0">
              <a:lnSpc>
                <a:spcPct val="100000"/>
              </a:lnSpc>
              <a:spcBef>
                <a:spcPts val="0"/>
              </a:spcBef>
              <a:spcAft>
                <a:spcPts val="0"/>
              </a:spcAft>
              <a:buChar char="•"/>
            </a:pPr>
            <a:r>
              <a:rPr lang="en-US"/>
              <a:t>Submit the Incident Report on ALL incidents, great and small, but attempt to resolve at its earliest onset.</a:t>
            </a:r>
          </a:p>
          <a:p>
            <a:pPr marL="342900" lvl="0" indent="-215900">
              <a:lnSpc>
                <a:spcPct val="100000"/>
              </a:lnSpc>
              <a:spcBef>
                <a:spcPts val="0"/>
              </a:spcBef>
              <a:spcAft>
                <a:spcPts val="0"/>
              </a:spcAft>
              <a:buChar char="•"/>
            </a:pPr>
            <a:r>
              <a:rPr lang="en-US"/>
              <a:t>Direct students to library resources for plagiarism guidelines or link them in your syllabi.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26</a:t>
            </a:fld>
            <a:endParaRPr lang="en-US" sz="1000">
              <a:solidFill>
                <a:schemeClr val="dk2"/>
              </a:solidFill>
              <a:latin typeface="Source Code Pro"/>
              <a:ea typeface="Source Code Pro"/>
              <a:cs typeface="Source Code Pro"/>
              <a:sym typeface="Source Code Pro"/>
            </a:endParaRPr>
          </a:p>
        </p:txBody>
      </p:sp>
      <p:sp>
        <p:nvSpPr>
          <p:cNvPr id="276" name="Shape 276"/>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Student </a:t>
            </a:r>
            <a:r>
              <a:rPr lang="en-US" sz="4400">
                <a:solidFill>
                  <a:schemeClr val="dk2"/>
                </a:solidFill>
                <a:latin typeface="Tahoma"/>
                <a:ea typeface="Tahoma"/>
                <a:cs typeface="Tahoma"/>
                <a:sym typeface="Tahoma"/>
              </a:rPr>
              <a:t>Grade Disputes</a:t>
            </a:r>
          </a:p>
        </p:txBody>
      </p:sp>
      <p:sp>
        <p:nvSpPr>
          <p:cNvPr id="277" name="Shape 277"/>
          <p:cNvSpPr txBox="1">
            <a:spLocks noGrp="1"/>
          </p:cNvSpPr>
          <p:nvPr>
            <p:ph type="body" idx="1"/>
          </p:nvPr>
        </p:nvSpPr>
        <p:spPr>
          <a:xfrm>
            <a:off x="243600" y="1266326"/>
            <a:ext cx="8588700" cy="36444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None/>
            </a:pPr>
            <a:endParaRPr/>
          </a:p>
          <a:p>
            <a:pPr marL="457200" lvl="0" indent="-228600" rtl="0">
              <a:lnSpc>
                <a:spcPct val="100000"/>
              </a:lnSpc>
              <a:spcBef>
                <a:spcPts val="0"/>
              </a:spcBef>
              <a:spcAft>
                <a:spcPts val="0"/>
              </a:spcAft>
            </a:pPr>
            <a:r>
              <a:rPr lang="en-US"/>
              <a:t>Students can file a “grade dispute” once grades are posted. They must provide documentation and/or supporting evidence for the dispute. Below are links to the process and the appeal form itself.</a:t>
            </a:r>
          </a:p>
          <a:p>
            <a:pPr marL="914400" lvl="1" indent="-228600" rtl="0">
              <a:lnSpc>
                <a:spcPct val="100000"/>
              </a:lnSpc>
              <a:spcBef>
                <a:spcPts val="0"/>
              </a:spcBef>
              <a:spcAft>
                <a:spcPts val="0"/>
              </a:spcAft>
            </a:pPr>
            <a:r>
              <a:rPr lang="en-US" u="sng">
                <a:solidFill>
                  <a:schemeClr val="hlink"/>
                </a:solidFill>
                <a:hlinkClick r:id="rId3"/>
              </a:rPr>
              <a:t>http://www2.palomar.edu/pages/enrollmentservices/appeals-and-petitions/</a:t>
            </a:r>
          </a:p>
          <a:p>
            <a:pPr marL="914400" lvl="1" indent="-228600" rtl="0">
              <a:lnSpc>
                <a:spcPct val="100000"/>
              </a:lnSpc>
              <a:spcBef>
                <a:spcPts val="0"/>
              </a:spcBef>
              <a:spcAft>
                <a:spcPts val="0"/>
              </a:spcAft>
            </a:pPr>
            <a:r>
              <a:rPr lang="en-US" u="sng">
                <a:solidFill>
                  <a:schemeClr val="hlink"/>
                </a:solidFill>
                <a:hlinkClick r:id="rId4"/>
              </a:rPr>
              <a:t>Grade Dispute form</a:t>
            </a:r>
            <a:r>
              <a:rPr lang="en-US"/>
              <a:t> </a:t>
            </a:r>
          </a:p>
          <a:p>
            <a:pPr marL="457200" lvl="0" indent="-228600" rtl="0">
              <a:lnSpc>
                <a:spcPct val="100000"/>
              </a:lnSpc>
              <a:spcBef>
                <a:spcPts val="0"/>
              </a:spcBef>
              <a:spcAft>
                <a:spcPts val="0"/>
              </a:spcAft>
              <a:buChar char="●"/>
            </a:pPr>
            <a:r>
              <a:rPr lang="en-US"/>
              <a:t>“Grade disputes” fall under the instructional area and are not included in student discipline, although, conflict often occurs when the student is not aware of their grades throughout the semester (return graded work and keep quality records). </a:t>
            </a:r>
          </a:p>
          <a:p>
            <a:pPr lvl="0" rtl="0">
              <a:lnSpc>
                <a:spcPct val="100000"/>
              </a:lnSpc>
              <a:spcBef>
                <a:spcPts val="0"/>
              </a:spcBef>
              <a:spcAft>
                <a:spcPts val="0"/>
              </a:spcAft>
              <a:buNone/>
            </a:pPr>
            <a:endParaRPr/>
          </a:p>
          <a:p>
            <a:pPr marL="457200" lvl="0" indent="-228600" rtl="0">
              <a:lnSpc>
                <a:spcPct val="100000"/>
              </a:lnSpc>
              <a:spcBef>
                <a:spcPts val="0"/>
              </a:spcBef>
              <a:spcAft>
                <a:spcPts val="0"/>
              </a:spcAft>
              <a:buChar char="●"/>
            </a:pPr>
            <a:r>
              <a:rPr lang="en-US"/>
              <a:t>Grades cannot be grieved.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rtl="0">
              <a:spcBef>
                <a:spcPts val="0"/>
              </a:spcBef>
              <a:buNone/>
            </a:pPr>
            <a:r>
              <a:rPr lang="en-US"/>
              <a:t>go to:  </a:t>
            </a:r>
            <a:r>
              <a:rPr lang="en-US">
                <a:highlight>
                  <a:srgbClr val="FFFF00"/>
                </a:highlight>
              </a:rPr>
              <a:t> https://padlet.com/kfalcone1/NutsBoltsSpr17</a:t>
            </a:r>
          </a:p>
        </p:txBody>
      </p:sp>
      <p:sp>
        <p:nvSpPr>
          <p:cNvPr id="284" name="Shape 28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27</a:t>
            </a:fld>
            <a:endParaRPr lang="en-US"/>
          </a:p>
        </p:txBody>
      </p:sp>
      <p:pic>
        <p:nvPicPr>
          <p:cNvPr id="285" name="Shape 285"/>
          <p:cNvPicPr preferRelativeResize="0"/>
          <p:nvPr/>
        </p:nvPicPr>
        <p:blipFill>
          <a:blip r:embed="rId3">
            <a:alphaModFix/>
          </a:blip>
          <a:stretch>
            <a:fillRect/>
          </a:stretch>
        </p:blipFill>
        <p:spPr>
          <a:xfrm>
            <a:off x="170450" y="1538525"/>
            <a:ext cx="4166229" cy="3124699"/>
          </a:xfrm>
          <a:prstGeom prst="rect">
            <a:avLst/>
          </a:prstGeom>
          <a:noFill/>
          <a:ln>
            <a:noFill/>
          </a:ln>
        </p:spPr>
      </p:pic>
      <p:sp>
        <p:nvSpPr>
          <p:cNvPr id="286" name="Shape 286"/>
          <p:cNvSpPr txBox="1">
            <a:spLocks noGrp="1"/>
          </p:cNvSpPr>
          <p:nvPr>
            <p:ph type="body" idx="1"/>
          </p:nvPr>
        </p:nvSpPr>
        <p:spPr>
          <a:xfrm>
            <a:off x="2370450" y="2186499"/>
            <a:ext cx="6403200" cy="2405400"/>
          </a:xfrm>
          <a:prstGeom prst="rect">
            <a:avLst/>
          </a:prstGeom>
          <a:solidFill>
            <a:srgbClr val="FFFF00"/>
          </a:solidFill>
        </p:spPr>
        <p:txBody>
          <a:bodyPr lIns="91425" tIns="91425" rIns="91425" bIns="91425" anchor="ctr" anchorCtr="0">
            <a:noAutofit/>
          </a:bodyPr>
          <a:lstStyle/>
          <a:p>
            <a:pPr lvl="0" algn="ctr" rtl="0">
              <a:spcBef>
                <a:spcPts val="0"/>
              </a:spcBef>
              <a:buNone/>
            </a:pPr>
            <a:r>
              <a:rPr lang="en-US" sz="3600" b="1">
                <a:highlight>
                  <a:srgbClr val="FFFF00"/>
                </a:highlight>
              </a:rPr>
              <a:t>What questions do you have about student discipline?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a:t>28</a:t>
            </a:fld>
            <a:endParaRPr lang="en-US"/>
          </a:p>
        </p:txBody>
      </p:sp>
      <p:sp>
        <p:nvSpPr>
          <p:cNvPr id="292" name="Shape 292"/>
          <p:cNvSpPr txBox="1">
            <a:spLocks noGrp="1"/>
          </p:cNvSpPr>
          <p:nvPr>
            <p:ph type="title"/>
          </p:nvPr>
        </p:nvSpPr>
        <p:spPr>
          <a:xfrm>
            <a:off x="493275" y="1993825"/>
            <a:ext cx="8282400" cy="1031700"/>
          </a:xfrm>
          <a:prstGeom prst="rect">
            <a:avLst/>
          </a:prstGeom>
          <a:noFill/>
          <a:ln>
            <a:noFill/>
          </a:ln>
        </p:spPr>
        <p:txBody>
          <a:bodyPr lIns="91425" tIns="45700" rIns="91425" bIns="45700" anchor="b" anchorCtr="0">
            <a:noAutofit/>
          </a:bodyPr>
          <a:lstStyle/>
          <a:p>
            <a:pPr lvl="0" rtl="0">
              <a:spcBef>
                <a:spcPts val="0"/>
              </a:spcBef>
              <a:buSzPct val="25000"/>
              <a:buNone/>
            </a:pPr>
            <a:r>
              <a:rPr lang="en-US"/>
              <a:t>eServices In Depth</a:t>
            </a:r>
          </a:p>
        </p:txBody>
      </p:sp>
      <p:sp>
        <p:nvSpPr>
          <p:cNvPr id="293" name="Shape 293"/>
          <p:cNvSpPr txBox="1">
            <a:spLocks noGrp="1"/>
          </p:cNvSpPr>
          <p:nvPr>
            <p:ph type="subTitle" idx="4294967295"/>
          </p:nvPr>
        </p:nvSpPr>
        <p:spPr>
          <a:xfrm>
            <a:off x="265500" y="2921400"/>
            <a:ext cx="4045200" cy="1345500"/>
          </a:xfrm>
          <a:prstGeom prst="rect">
            <a:avLst/>
          </a:prstGeom>
        </p:spPr>
        <p:txBody>
          <a:bodyPr lIns="91425" tIns="91425" rIns="91425" bIns="91425" anchor="t" anchorCtr="0">
            <a:noAutofit/>
          </a:bodyPr>
          <a:lstStyle/>
          <a:p>
            <a:pPr lvl="0">
              <a:spcBef>
                <a:spcPts val="0"/>
              </a:spcBef>
              <a:buNone/>
            </a:pPr>
            <a:endParaRPr/>
          </a:p>
          <a:p>
            <a:pPr lvl="0" rt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Eservices Instructions</a:t>
            </a:r>
          </a:p>
        </p:txBody>
      </p:sp>
      <p:sp>
        <p:nvSpPr>
          <p:cNvPr id="299" name="Shape 299"/>
          <p:cNvSpPr txBox="1">
            <a:spLocks noGrp="1"/>
          </p:cNvSpPr>
          <p:nvPr>
            <p:ph type="body" idx="1"/>
          </p:nvPr>
        </p:nvSpPr>
        <p:spPr>
          <a:xfrm>
            <a:off x="243600" y="1266312"/>
            <a:ext cx="8588700" cy="33024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Clr>
                <a:schemeClr val="folHlink"/>
              </a:buClr>
              <a:buSzPct val="25000"/>
              <a:buFont typeface="Noto Sans Symbols"/>
              <a:buNone/>
            </a:pPr>
            <a:r>
              <a:rPr lang="en-US"/>
              <a:t>The following link is meant to assist faculty in using eservices more effectively:</a:t>
            </a:r>
          </a:p>
          <a:p>
            <a:pPr marL="742950" lvl="1" indent="-187959" rtl="0">
              <a:lnSpc>
                <a:spcPct val="100000"/>
              </a:lnSpc>
              <a:spcBef>
                <a:spcPts val="0"/>
              </a:spcBef>
              <a:spcAft>
                <a:spcPts val="0"/>
              </a:spcAft>
              <a:buChar char="■"/>
            </a:pPr>
            <a:r>
              <a:rPr lang="en-US" u="sng">
                <a:solidFill>
                  <a:schemeClr val="hlink"/>
                </a:solidFill>
                <a:hlinkClick r:id="rId3"/>
              </a:rPr>
              <a:t>http://www2.palomar.edu/pages/enrollmentservices/faculty-eservices-instructions/</a:t>
            </a:r>
            <a:r>
              <a:rPr lang="en-US"/>
              <a:t> </a:t>
            </a:r>
          </a:p>
        </p:txBody>
      </p:sp>
      <p:sp>
        <p:nvSpPr>
          <p:cNvPr id="300" name="Shape 300"/>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29</a:t>
            </a:fld>
            <a:endParaRPr lang="en-US" sz="1000">
              <a:solidFill>
                <a:schemeClr val="dk2"/>
              </a:solidFill>
              <a:latin typeface="Source Code Pro"/>
              <a:ea typeface="Source Code Pro"/>
              <a:cs typeface="Source Code Pro"/>
              <a:sym typeface="Source Code Pro"/>
            </a:endParaRPr>
          </a:p>
        </p:txBody>
      </p:sp>
      <p:pic>
        <p:nvPicPr>
          <p:cNvPr id="301" name="Shape 301"/>
          <p:cNvPicPr preferRelativeResize="0"/>
          <p:nvPr/>
        </p:nvPicPr>
        <p:blipFill>
          <a:blip r:embed="rId4">
            <a:alphaModFix/>
          </a:blip>
          <a:stretch>
            <a:fillRect/>
          </a:stretch>
        </p:blipFill>
        <p:spPr>
          <a:xfrm>
            <a:off x="1831525" y="2191350"/>
            <a:ext cx="5480950" cy="2952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9050" y="111375"/>
            <a:ext cx="8856000" cy="1081500"/>
          </a:xfrm>
          <a:prstGeom prst="rect">
            <a:avLst/>
          </a:prstGeom>
        </p:spPr>
        <p:txBody>
          <a:bodyPr lIns="91425" tIns="91425" rIns="91425" bIns="91425" anchor="b" anchorCtr="0">
            <a:noAutofit/>
          </a:bodyPr>
          <a:lstStyle/>
          <a:p>
            <a:pPr lvl="0" rtl="0">
              <a:spcBef>
                <a:spcPts val="0"/>
              </a:spcBef>
              <a:buNone/>
            </a:pPr>
            <a:r>
              <a:rPr lang="en-US"/>
              <a:t>go to:  </a:t>
            </a:r>
            <a:r>
              <a:rPr lang="en-US" sz="3600">
                <a:highlight>
                  <a:srgbClr val="FFFF00"/>
                </a:highlight>
              </a:rPr>
              <a:t>padlet.com/kfalcone1/NutsBoltsSpr17</a:t>
            </a:r>
          </a:p>
        </p:txBody>
      </p:sp>
      <p:sp>
        <p:nvSpPr>
          <p:cNvPr id="100" name="Shape 10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3</a:t>
            </a:fld>
            <a:endParaRPr lang="en-US"/>
          </a:p>
        </p:txBody>
      </p:sp>
      <p:pic>
        <p:nvPicPr>
          <p:cNvPr id="101" name="Shape 101"/>
          <p:cNvPicPr preferRelativeResize="0"/>
          <p:nvPr/>
        </p:nvPicPr>
        <p:blipFill>
          <a:blip r:embed="rId3">
            <a:alphaModFix/>
          </a:blip>
          <a:stretch>
            <a:fillRect/>
          </a:stretch>
        </p:blipFill>
        <p:spPr>
          <a:xfrm>
            <a:off x="125118" y="1192868"/>
            <a:ext cx="5281325" cy="3903225"/>
          </a:xfrm>
          <a:prstGeom prst="rect">
            <a:avLst/>
          </a:prstGeom>
          <a:noFill/>
          <a:ln>
            <a:noFill/>
          </a:ln>
        </p:spPr>
      </p:pic>
      <p:sp>
        <p:nvSpPr>
          <p:cNvPr id="102" name="Shape 102"/>
          <p:cNvSpPr txBox="1">
            <a:spLocks noGrp="1"/>
          </p:cNvSpPr>
          <p:nvPr>
            <p:ph type="body" idx="1"/>
          </p:nvPr>
        </p:nvSpPr>
        <p:spPr>
          <a:xfrm>
            <a:off x="2673900" y="2229325"/>
            <a:ext cx="6043500" cy="2433900"/>
          </a:xfrm>
          <a:prstGeom prst="rect">
            <a:avLst/>
          </a:prstGeom>
          <a:solidFill>
            <a:srgbClr val="FFFF00"/>
          </a:solidFill>
        </p:spPr>
        <p:txBody>
          <a:bodyPr lIns="91425" tIns="91425" rIns="91425" bIns="91425" anchor="ctr" anchorCtr="0">
            <a:noAutofit/>
          </a:bodyPr>
          <a:lstStyle/>
          <a:p>
            <a:pPr lvl="0" algn="ctr" rtl="0">
              <a:spcBef>
                <a:spcPts val="0"/>
              </a:spcBef>
              <a:buNone/>
            </a:pPr>
            <a:r>
              <a:rPr lang="en-US" sz="2400" b="1"/>
              <a:t>Throughout tonight's workshop, please post your questions to the Padlet wall.  We will be pausing every few slides to view questions and provide answers.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sz="3600"/>
              <a:t>Who’s in your class? eServices</a:t>
            </a:r>
          </a:p>
        </p:txBody>
      </p:sp>
      <p:sp>
        <p:nvSpPr>
          <p:cNvPr id="308" name="Shape 30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30</a:t>
            </a:fld>
            <a:endParaRPr lang="en-US"/>
          </a:p>
        </p:txBody>
      </p:sp>
      <p:sp>
        <p:nvSpPr>
          <p:cNvPr id="309" name="Shape 309"/>
          <p:cNvSpPr txBox="1"/>
          <p:nvPr/>
        </p:nvSpPr>
        <p:spPr>
          <a:xfrm>
            <a:off x="3898875" y="2579250"/>
            <a:ext cx="4933500" cy="2218200"/>
          </a:xfrm>
          <a:prstGeom prst="rect">
            <a:avLst/>
          </a:prstGeom>
          <a:noFill/>
          <a:ln>
            <a:noFill/>
          </a:ln>
        </p:spPr>
        <p:txBody>
          <a:bodyPr lIns="91425" tIns="91425" rIns="91425" bIns="91425" anchor="t" anchorCtr="0">
            <a:noAutofit/>
          </a:bodyPr>
          <a:lstStyle/>
          <a:p>
            <a:pPr marL="0" lvl="0" indent="0" rtl="0">
              <a:spcBef>
                <a:spcPts val="0"/>
              </a:spcBef>
              <a:buNone/>
            </a:pPr>
            <a:r>
              <a:rPr lang="en-US" sz="2400"/>
              <a:t>If you have problems using eServices, put your browser in Compatibility View (under Tools menu) OR switch browsers.</a:t>
            </a:r>
          </a:p>
        </p:txBody>
      </p:sp>
      <p:pic>
        <p:nvPicPr>
          <p:cNvPr id="310" name="Shape 310"/>
          <p:cNvPicPr preferRelativeResize="0"/>
          <p:nvPr/>
        </p:nvPicPr>
        <p:blipFill>
          <a:blip r:embed="rId3">
            <a:alphaModFix/>
          </a:blip>
          <a:stretch>
            <a:fillRect/>
          </a:stretch>
        </p:blipFill>
        <p:spPr>
          <a:xfrm>
            <a:off x="149950" y="1325750"/>
            <a:ext cx="8994050" cy="712956"/>
          </a:xfrm>
          <a:prstGeom prst="rect">
            <a:avLst/>
          </a:prstGeom>
          <a:noFill/>
          <a:ln>
            <a:noFill/>
          </a:ln>
        </p:spPr>
      </p:pic>
      <p:sp>
        <p:nvSpPr>
          <p:cNvPr id="311" name="Shape 311"/>
          <p:cNvSpPr/>
          <p:nvPr/>
        </p:nvSpPr>
        <p:spPr>
          <a:xfrm>
            <a:off x="6418124" y="1239400"/>
            <a:ext cx="1199700" cy="545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12" name="Shape 312"/>
          <p:cNvPicPr preferRelativeResize="0"/>
          <p:nvPr/>
        </p:nvPicPr>
        <p:blipFill rotWithShape="1">
          <a:blip r:embed="rId4">
            <a:alphaModFix/>
          </a:blip>
          <a:srcRect/>
          <a:stretch/>
        </p:blipFill>
        <p:spPr>
          <a:xfrm>
            <a:off x="243600" y="2309325"/>
            <a:ext cx="3055800" cy="2834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rtl="0">
              <a:spcBef>
                <a:spcPts val="0"/>
              </a:spcBef>
              <a:buNone/>
            </a:pPr>
            <a:r>
              <a:rPr lang="en-US"/>
              <a:t>eServices</a:t>
            </a:r>
          </a:p>
        </p:txBody>
      </p:sp>
      <p:sp>
        <p:nvSpPr>
          <p:cNvPr id="319" name="Shape 3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31</a:t>
            </a:fld>
            <a:endParaRPr lang="en-US"/>
          </a:p>
        </p:txBody>
      </p:sp>
      <p:pic>
        <p:nvPicPr>
          <p:cNvPr id="320" name="Shape 320"/>
          <p:cNvPicPr preferRelativeResize="0"/>
          <p:nvPr/>
        </p:nvPicPr>
        <p:blipFill>
          <a:blip r:embed="rId3">
            <a:alphaModFix/>
          </a:blip>
          <a:stretch>
            <a:fillRect/>
          </a:stretch>
        </p:blipFill>
        <p:spPr>
          <a:xfrm>
            <a:off x="0" y="1304074"/>
            <a:ext cx="3151100" cy="3151100"/>
          </a:xfrm>
          <a:prstGeom prst="rect">
            <a:avLst/>
          </a:prstGeom>
          <a:noFill/>
          <a:ln>
            <a:noFill/>
          </a:ln>
        </p:spPr>
      </p:pic>
      <p:pic>
        <p:nvPicPr>
          <p:cNvPr id="321" name="Shape 321"/>
          <p:cNvPicPr preferRelativeResize="0"/>
          <p:nvPr/>
        </p:nvPicPr>
        <p:blipFill>
          <a:blip r:embed="rId4">
            <a:alphaModFix/>
          </a:blip>
          <a:stretch>
            <a:fillRect/>
          </a:stretch>
        </p:blipFill>
        <p:spPr>
          <a:xfrm>
            <a:off x="3722875" y="1386012"/>
            <a:ext cx="5109424" cy="1814775"/>
          </a:xfrm>
          <a:prstGeom prst="rect">
            <a:avLst/>
          </a:prstGeom>
          <a:noFill/>
          <a:ln>
            <a:noFill/>
          </a:ln>
        </p:spPr>
      </p:pic>
      <p:sp>
        <p:nvSpPr>
          <p:cNvPr id="322" name="Shape 322"/>
          <p:cNvSpPr/>
          <p:nvPr/>
        </p:nvSpPr>
        <p:spPr>
          <a:xfrm>
            <a:off x="155775" y="2383350"/>
            <a:ext cx="2835000" cy="15888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3" name="Shape 323"/>
          <p:cNvSpPr/>
          <p:nvPr/>
        </p:nvSpPr>
        <p:spPr>
          <a:xfrm>
            <a:off x="5290137" y="1991825"/>
            <a:ext cx="1974900" cy="8256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txBox="1"/>
          <p:nvPr/>
        </p:nvSpPr>
        <p:spPr>
          <a:xfrm>
            <a:off x="3722875" y="3084350"/>
            <a:ext cx="5109300" cy="1713300"/>
          </a:xfrm>
          <a:prstGeom prst="rect">
            <a:avLst/>
          </a:prstGeom>
          <a:noFill/>
          <a:ln>
            <a:noFill/>
          </a:ln>
        </p:spPr>
        <p:txBody>
          <a:bodyPr lIns="91425" tIns="91425" rIns="91425" bIns="91425" anchor="t" anchorCtr="0">
            <a:noAutofit/>
          </a:bodyPr>
          <a:lstStyle/>
          <a:p>
            <a:pPr lvl="0" rtl="0">
              <a:spcBef>
                <a:spcPts val="0"/>
              </a:spcBef>
              <a:buNone/>
            </a:pPr>
            <a:endParaRPr sz="2400"/>
          </a:p>
          <a:p>
            <a:pPr lvl="0" rtl="0">
              <a:spcBef>
                <a:spcPts val="0"/>
              </a:spcBef>
              <a:buNone/>
            </a:pPr>
            <a:r>
              <a:rPr lang="en-US" sz="2400"/>
              <a:t>Sign in using your Palomar ID and password.</a:t>
            </a:r>
          </a:p>
          <a:p>
            <a:pPr lvl="0" rtl="0">
              <a:spcBef>
                <a:spcPts val="0"/>
              </a:spcBef>
              <a:buNone/>
            </a:pPr>
            <a:endParaRPr sz="2400"/>
          </a:p>
          <a:p>
            <a:pPr lvl="0" rtl="0">
              <a:spcBef>
                <a:spcPts val="0"/>
              </a:spcBef>
              <a:buNone/>
            </a:pPr>
            <a:r>
              <a:rPr lang="en-US" sz="2400"/>
              <a:t>Click on Rosters.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32</a:t>
            </a:fld>
            <a:endParaRPr lang="en-US"/>
          </a:p>
        </p:txBody>
      </p:sp>
      <p:pic>
        <p:nvPicPr>
          <p:cNvPr id="331" name="Shape 331"/>
          <p:cNvPicPr preferRelativeResize="0"/>
          <p:nvPr/>
        </p:nvPicPr>
        <p:blipFill rotWithShape="1">
          <a:blip r:embed="rId3">
            <a:alphaModFix/>
          </a:blip>
          <a:srcRect t="8483"/>
          <a:stretch/>
        </p:blipFill>
        <p:spPr>
          <a:xfrm>
            <a:off x="2330400" y="218087"/>
            <a:ext cx="6690750" cy="4707324"/>
          </a:xfrm>
          <a:prstGeom prst="rect">
            <a:avLst/>
          </a:prstGeom>
          <a:noFill/>
          <a:ln>
            <a:noFill/>
          </a:ln>
        </p:spPr>
      </p:pic>
      <p:sp>
        <p:nvSpPr>
          <p:cNvPr id="332" name="Shape 332"/>
          <p:cNvSpPr/>
          <p:nvPr/>
        </p:nvSpPr>
        <p:spPr>
          <a:xfrm>
            <a:off x="2617025" y="2274300"/>
            <a:ext cx="2554800" cy="27825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txBox="1"/>
          <p:nvPr/>
        </p:nvSpPr>
        <p:spPr>
          <a:xfrm>
            <a:off x="186925" y="1074850"/>
            <a:ext cx="2009400" cy="30219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US" sz="1800"/>
              <a:t>Print your roster and permission #s (eservices) on the night before or day of your 1</a:t>
            </a:r>
            <a:r>
              <a:rPr lang="en-US" sz="1800" baseline="30000"/>
              <a:t>st</a:t>
            </a:r>
            <a:r>
              <a:rPr lang="en-US" sz="1800"/>
              <a:t> class.</a:t>
            </a:r>
          </a:p>
        </p:txBody>
      </p:sp>
      <p:sp>
        <p:nvSpPr>
          <p:cNvPr id="334" name="Shape 334"/>
          <p:cNvSpPr/>
          <p:nvPr/>
        </p:nvSpPr>
        <p:spPr>
          <a:xfrm>
            <a:off x="4120025" y="2650050"/>
            <a:ext cx="233700" cy="233700"/>
          </a:xfrm>
          <a:prstGeom prst="star5">
            <a:avLst>
              <a:gd name="adj" fmla="val 19098"/>
              <a:gd name="hf" fmla="val 105146"/>
              <a:gd name="vf" fmla="val 110557"/>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4424825" y="3259650"/>
            <a:ext cx="233700" cy="233700"/>
          </a:xfrm>
          <a:prstGeom prst="star5">
            <a:avLst>
              <a:gd name="adj" fmla="val 19098"/>
              <a:gd name="hf" fmla="val 105146"/>
              <a:gd name="vf" fmla="val 110557"/>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33</a:t>
            </a:fld>
            <a:endParaRPr lang="en-US" sz="1000">
              <a:solidFill>
                <a:schemeClr val="dk2"/>
              </a:solidFill>
              <a:latin typeface="Source Code Pro"/>
              <a:ea typeface="Source Code Pro"/>
              <a:cs typeface="Source Code Pro"/>
              <a:sym typeface="Source Code Pro"/>
            </a:endParaRPr>
          </a:p>
        </p:txBody>
      </p:sp>
      <p:sp>
        <p:nvSpPr>
          <p:cNvPr id="341" name="Shape 341"/>
          <p:cNvSpPr txBox="1">
            <a:spLocks noGrp="1"/>
          </p:cNvSpPr>
          <p:nvPr>
            <p:ph type="title"/>
          </p:nvPr>
        </p:nvSpPr>
        <p:spPr>
          <a:xfrm>
            <a:off x="277650" y="0"/>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3600">
                <a:solidFill>
                  <a:schemeClr val="dk2"/>
                </a:solidFill>
                <a:latin typeface="Tahoma"/>
                <a:ea typeface="Tahoma"/>
                <a:cs typeface="Tahoma"/>
                <a:sym typeface="Tahoma"/>
              </a:rPr>
              <a:t>Do You Have a Wait List?</a:t>
            </a:r>
          </a:p>
        </p:txBody>
      </p:sp>
      <p:sp>
        <p:nvSpPr>
          <p:cNvPr id="342" name="Shape 342"/>
          <p:cNvSpPr txBox="1">
            <a:spLocks noGrp="1"/>
          </p:cNvSpPr>
          <p:nvPr>
            <p:ph type="body" idx="1"/>
          </p:nvPr>
        </p:nvSpPr>
        <p:spPr>
          <a:xfrm>
            <a:off x="243600" y="1266326"/>
            <a:ext cx="8588700" cy="35871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On the Wednesday morning before the semester begins, for classes that have students on a waitlist, the </a:t>
            </a:r>
            <a:r>
              <a:rPr lang="en-US" i="1"/>
              <a:t>eligible </a:t>
            </a:r>
            <a:r>
              <a:rPr lang="en-US"/>
              <a:t>waitlisted student no longer automatically rolls into a spot on the roster if one opens. </a:t>
            </a:r>
          </a:p>
          <a:p>
            <a:pPr marL="914400" lvl="1" indent="-228600" rtl="0">
              <a:lnSpc>
                <a:spcPct val="100000"/>
              </a:lnSpc>
              <a:spcBef>
                <a:spcPts val="0"/>
              </a:spcBef>
              <a:spcAft>
                <a:spcPts val="0"/>
              </a:spcAft>
            </a:pPr>
            <a:r>
              <a:rPr lang="en-US"/>
              <a:t>A student is </a:t>
            </a:r>
            <a:r>
              <a:rPr lang="en-US" i="1"/>
              <a:t>ineligible </a:t>
            </a:r>
            <a:r>
              <a:rPr lang="en-US"/>
              <a:t>if that student has another class with a time conflict, is enrolled in another section of the same class, etc.) </a:t>
            </a:r>
          </a:p>
          <a:p>
            <a:pPr marL="914400" lvl="1" indent="-228600" rtl="0">
              <a:lnSpc>
                <a:spcPct val="100000"/>
              </a:lnSpc>
              <a:spcBef>
                <a:spcPts val="0"/>
              </a:spcBef>
              <a:spcAft>
                <a:spcPts val="0"/>
              </a:spcAft>
            </a:pPr>
            <a:r>
              <a:rPr lang="en-US"/>
              <a:t>Students can no longer be added to the waitlist at that point either.</a:t>
            </a:r>
          </a:p>
          <a:p>
            <a:pPr marL="914400" lvl="1" indent="-228600" rtl="0">
              <a:lnSpc>
                <a:spcPct val="100000"/>
              </a:lnSpc>
              <a:spcBef>
                <a:spcPts val="0"/>
              </a:spcBef>
              <a:spcAft>
                <a:spcPts val="0"/>
              </a:spcAft>
            </a:pPr>
            <a:r>
              <a:rPr lang="en-US"/>
              <a:t>Students will need a permission code to add the class.</a:t>
            </a:r>
          </a:p>
          <a:p>
            <a:pPr marL="457200" lvl="0" indent="-228600" rtl="0">
              <a:lnSpc>
                <a:spcPct val="100000"/>
              </a:lnSpc>
              <a:spcBef>
                <a:spcPts val="0"/>
              </a:spcBef>
              <a:spcAft>
                <a:spcPts val="0"/>
              </a:spcAft>
            </a:pPr>
            <a:r>
              <a:rPr lang="en-US"/>
              <a:t>If none of the students on a waitlist are </a:t>
            </a:r>
            <a:r>
              <a:rPr lang="en-US" i="1"/>
              <a:t>eligible </a:t>
            </a:r>
            <a:r>
              <a:rPr lang="en-US"/>
              <a:t>and a student drops off of the roster, other students can add the class without a permission number.</a:t>
            </a:r>
          </a:p>
          <a:p>
            <a:pPr marL="457200" lvl="0" indent="-228600" rtl="0">
              <a:lnSpc>
                <a:spcPct val="100000"/>
              </a:lnSpc>
              <a:spcBef>
                <a:spcPts val="0"/>
              </a:spcBef>
              <a:spcAft>
                <a:spcPts val="0"/>
              </a:spcAft>
            </a:pPr>
            <a:r>
              <a:rPr lang="en-US"/>
              <a:t>After the 1st week, all students will need a permission number to be added to the roster.</a:t>
            </a:r>
          </a:p>
          <a:p>
            <a:pPr marL="457200" lvl="0" indent="-228600" rtl="0">
              <a:lnSpc>
                <a:spcPct val="100000"/>
              </a:lnSpc>
              <a:spcBef>
                <a:spcPts val="0"/>
              </a:spcBef>
              <a:spcAft>
                <a:spcPts val="0"/>
              </a:spcAft>
            </a:pPr>
            <a:r>
              <a:rPr lang="en-US"/>
              <a:t>An ADA can invalidate a permission number if a student fails to register for this class within a time period set by you.</a:t>
            </a:r>
          </a:p>
          <a:p>
            <a:pPr marL="0" lvl="0" indent="0" rtl="0">
              <a:lnSpc>
                <a:spcPct val="100000"/>
              </a:lnSpc>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34</a:t>
            </a:fld>
            <a:endParaRPr lang="en-US" sz="1000">
              <a:solidFill>
                <a:schemeClr val="dk2"/>
              </a:solidFill>
              <a:latin typeface="Source Code Pro"/>
              <a:ea typeface="Source Code Pro"/>
              <a:cs typeface="Source Code Pro"/>
              <a:sym typeface="Source Code Pro"/>
            </a:endParaRPr>
          </a:p>
        </p:txBody>
      </p:sp>
      <p:sp>
        <p:nvSpPr>
          <p:cNvPr id="348" name="Shape 348"/>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a:solidFill>
                  <a:schemeClr val="dk2"/>
                </a:solidFill>
                <a:latin typeface="Tahoma"/>
                <a:ea typeface="Tahoma"/>
                <a:cs typeface="Tahoma"/>
                <a:sym typeface="Tahoma"/>
              </a:rPr>
              <a:t>Permission Codes</a:t>
            </a:r>
          </a:p>
        </p:txBody>
      </p:sp>
      <p:sp>
        <p:nvSpPr>
          <p:cNvPr id="349" name="Shape 349"/>
          <p:cNvSpPr txBox="1">
            <a:spLocks noGrp="1"/>
          </p:cNvSpPr>
          <p:nvPr>
            <p:ph type="body" idx="1"/>
          </p:nvPr>
        </p:nvSpPr>
        <p:spPr>
          <a:xfrm>
            <a:off x="243600" y="1266326"/>
            <a:ext cx="8588700" cy="37425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Clr>
                <a:schemeClr val="folHlink"/>
              </a:buClr>
              <a:buSzPct val="66666"/>
              <a:buFont typeface="Noto Sans Symbols"/>
              <a:buNone/>
            </a:pPr>
            <a:endParaRPr/>
          </a:p>
          <a:p>
            <a:pPr marL="342900" lvl="0" indent="-266700" rtl="0">
              <a:lnSpc>
                <a:spcPct val="100000"/>
              </a:lnSpc>
              <a:spcBef>
                <a:spcPts val="0"/>
              </a:spcBef>
              <a:spcAft>
                <a:spcPts val="0"/>
              </a:spcAft>
              <a:buChar char="■"/>
            </a:pPr>
            <a:r>
              <a:rPr lang="en-US"/>
              <a:t>Permission numbers or add slips are required if a student wants to add a class that is full.</a:t>
            </a:r>
          </a:p>
          <a:p>
            <a:pPr marL="742950" lvl="1" indent="-229869" rtl="0">
              <a:lnSpc>
                <a:spcPct val="100000"/>
              </a:lnSpc>
              <a:spcBef>
                <a:spcPts val="0"/>
              </a:spcBef>
              <a:spcAft>
                <a:spcPts val="0"/>
              </a:spcAft>
              <a:buChar char="■"/>
            </a:pPr>
            <a:r>
              <a:rPr lang="en-US"/>
              <a:t>All students (including waitlisted) require permission codes or signed add slips to enroll in Week 2 of classes. </a:t>
            </a:r>
          </a:p>
          <a:p>
            <a:pPr marL="342900" lvl="0" indent="-266700" rtl="0">
              <a:lnSpc>
                <a:spcPct val="100000"/>
              </a:lnSpc>
              <a:spcBef>
                <a:spcPts val="0"/>
              </a:spcBef>
              <a:spcAft>
                <a:spcPts val="0"/>
              </a:spcAft>
              <a:buChar char="■"/>
            </a:pPr>
            <a:r>
              <a:rPr lang="en-US"/>
              <a:t>No students may add a class on or after the Census Date (except for late-start fast-track classes).</a:t>
            </a:r>
          </a:p>
          <a:p>
            <a:pPr marL="342900" lvl="0" indent="-266700" rtl="0">
              <a:lnSpc>
                <a:spcPct val="100000"/>
              </a:lnSpc>
              <a:spcBef>
                <a:spcPts val="0"/>
              </a:spcBef>
              <a:spcAft>
                <a:spcPts val="0"/>
              </a:spcAft>
              <a:buChar char="■"/>
            </a:pPr>
            <a:r>
              <a:rPr lang="en-US"/>
              <a:t>Students may drop online without instructor signature (up to the 8</a:t>
            </a:r>
            <a:r>
              <a:rPr lang="en-US" baseline="30000"/>
              <a:t>th</a:t>
            </a:r>
            <a:r>
              <a:rPr lang="en-US"/>
              <a:t> week of classes). However, after two weeks, students will receive a W on their record, which will count as one of their 3 allowed course attempts.</a:t>
            </a:r>
          </a:p>
          <a:p>
            <a:pPr marL="342900" lvl="0" indent="-266700" rtl="0">
              <a:lnSpc>
                <a:spcPct val="100000"/>
              </a:lnSpc>
              <a:spcBef>
                <a:spcPts val="0"/>
              </a:spcBef>
              <a:spcAft>
                <a:spcPts val="0"/>
              </a:spcAft>
              <a:buChar char="■"/>
            </a:pPr>
            <a:r>
              <a:rPr lang="en-US"/>
              <a:t>View the academic calendar for important Add/Drop deadline information:</a:t>
            </a:r>
          </a:p>
          <a:p>
            <a:pPr marL="742950" lvl="1" indent="-229869" rtl="0">
              <a:lnSpc>
                <a:spcPct val="100000"/>
              </a:lnSpc>
              <a:spcBef>
                <a:spcPts val="0"/>
              </a:spcBef>
              <a:spcAft>
                <a:spcPts val="0"/>
              </a:spcAft>
              <a:buChar char="■"/>
            </a:pPr>
            <a:r>
              <a:rPr lang="en-US" u="sng">
                <a:solidFill>
                  <a:schemeClr val="hlink"/>
                </a:solidFill>
                <a:hlinkClick r:id="rId3"/>
              </a:rPr>
              <a:t>http://www2.palomar.edu/pages/enrollmentservices/calendars/</a:t>
            </a:r>
            <a:r>
              <a:rPr lang="en-US"/>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a:t>How do I know if I need to give out permission codes?</a:t>
            </a:r>
          </a:p>
        </p:txBody>
      </p:sp>
      <p:sp>
        <p:nvSpPr>
          <p:cNvPr id="356" name="Shape 3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35</a:t>
            </a:fld>
            <a:endParaRPr lang="en-US"/>
          </a:p>
        </p:txBody>
      </p:sp>
      <p:pic>
        <p:nvPicPr>
          <p:cNvPr id="357" name="Shape 357"/>
          <p:cNvPicPr preferRelativeResize="0"/>
          <p:nvPr/>
        </p:nvPicPr>
        <p:blipFill>
          <a:blip r:embed="rId3">
            <a:alphaModFix/>
          </a:blip>
          <a:stretch>
            <a:fillRect/>
          </a:stretch>
        </p:blipFill>
        <p:spPr>
          <a:xfrm>
            <a:off x="1434862" y="1336050"/>
            <a:ext cx="6867525" cy="1504950"/>
          </a:xfrm>
          <a:prstGeom prst="rect">
            <a:avLst/>
          </a:prstGeom>
          <a:noFill/>
          <a:ln>
            <a:noFill/>
          </a:ln>
        </p:spPr>
      </p:pic>
      <p:pic>
        <p:nvPicPr>
          <p:cNvPr id="358" name="Shape 358"/>
          <p:cNvPicPr preferRelativeResize="0"/>
          <p:nvPr/>
        </p:nvPicPr>
        <p:blipFill>
          <a:blip r:embed="rId4">
            <a:alphaModFix/>
          </a:blip>
          <a:stretch>
            <a:fillRect/>
          </a:stretch>
        </p:blipFill>
        <p:spPr>
          <a:xfrm>
            <a:off x="1550837" y="3008937"/>
            <a:ext cx="2981325" cy="2047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36</a:t>
            </a:fld>
            <a:endParaRPr lang="en-US"/>
          </a:p>
        </p:txBody>
      </p:sp>
      <p:pic>
        <p:nvPicPr>
          <p:cNvPr id="365" name="Shape 365"/>
          <p:cNvPicPr preferRelativeResize="0"/>
          <p:nvPr/>
        </p:nvPicPr>
        <p:blipFill rotWithShape="1">
          <a:blip r:embed="rId3">
            <a:alphaModFix/>
          </a:blip>
          <a:srcRect t="8483"/>
          <a:stretch/>
        </p:blipFill>
        <p:spPr>
          <a:xfrm>
            <a:off x="2330400" y="218087"/>
            <a:ext cx="6690750" cy="4707324"/>
          </a:xfrm>
          <a:prstGeom prst="rect">
            <a:avLst/>
          </a:prstGeom>
          <a:noFill/>
          <a:ln>
            <a:noFill/>
          </a:ln>
        </p:spPr>
      </p:pic>
      <p:sp>
        <p:nvSpPr>
          <p:cNvPr id="366" name="Shape 366"/>
          <p:cNvSpPr/>
          <p:nvPr/>
        </p:nvSpPr>
        <p:spPr>
          <a:xfrm>
            <a:off x="2617025" y="2274300"/>
            <a:ext cx="2554800" cy="27825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7" name="Shape 367"/>
          <p:cNvSpPr txBox="1"/>
          <p:nvPr/>
        </p:nvSpPr>
        <p:spPr>
          <a:xfrm>
            <a:off x="186925" y="1074850"/>
            <a:ext cx="2009400" cy="3021900"/>
          </a:xfrm>
          <a:prstGeom prst="rect">
            <a:avLst/>
          </a:prstGeom>
          <a:noFill/>
          <a:ln>
            <a:noFill/>
          </a:ln>
        </p:spPr>
        <p:txBody>
          <a:bodyPr lIns="91425" tIns="91425" rIns="91425" bIns="91425" anchor="t" anchorCtr="0">
            <a:noAutofit/>
          </a:bodyPr>
          <a:lstStyle/>
          <a:p>
            <a:pPr lvl="0">
              <a:spcBef>
                <a:spcPts val="0"/>
              </a:spcBef>
              <a:buNone/>
            </a:pPr>
            <a:r>
              <a:rPr lang="en-US" sz="2400"/>
              <a:t>There are separate rosters for the Census roster and the drop roster.</a:t>
            </a:r>
          </a:p>
        </p:txBody>
      </p:sp>
      <p:sp>
        <p:nvSpPr>
          <p:cNvPr id="368" name="Shape 368"/>
          <p:cNvSpPr/>
          <p:nvPr/>
        </p:nvSpPr>
        <p:spPr>
          <a:xfrm>
            <a:off x="4314975" y="3099925"/>
            <a:ext cx="233700" cy="233700"/>
          </a:xfrm>
          <a:prstGeom prst="star5">
            <a:avLst>
              <a:gd name="adj" fmla="val 19098"/>
              <a:gd name="hf" fmla="val 105146"/>
              <a:gd name="vf" fmla="val 110557"/>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9" name="Shape 369"/>
          <p:cNvSpPr/>
          <p:nvPr/>
        </p:nvSpPr>
        <p:spPr>
          <a:xfrm>
            <a:off x="4086375" y="2871325"/>
            <a:ext cx="233700" cy="233700"/>
          </a:xfrm>
          <a:prstGeom prst="star5">
            <a:avLst>
              <a:gd name="adj" fmla="val 19098"/>
              <a:gd name="hf" fmla="val 105146"/>
              <a:gd name="vf" fmla="val 110557"/>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Census Roster </a:t>
            </a:r>
          </a:p>
        </p:txBody>
      </p:sp>
      <p:sp>
        <p:nvSpPr>
          <p:cNvPr id="375" name="Shape 375"/>
          <p:cNvSpPr txBox="1">
            <a:spLocks noGrp="1"/>
          </p:cNvSpPr>
          <p:nvPr>
            <p:ph type="body" idx="1"/>
          </p:nvPr>
        </p:nvSpPr>
        <p:spPr>
          <a:xfrm>
            <a:off x="243600" y="1266325"/>
            <a:ext cx="8588700" cy="35229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Clr>
                <a:schemeClr val="folHlink"/>
              </a:buClr>
              <a:buSzPct val="66666"/>
              <a:buFont typeface="Noto Sans Symbols"/>
              <a:buNone/>
            </a:pPr>
            <a:endParaRPr/>
          </a:p>
          <a:p>
            <a:pPr marL="365760" lvl="0" indent="-289560" rtl="0">
              <a:lnSpc>
                <a:spcPct val="100000"/>
              </a:lnSpc>
              <a:spcBef>
                <a:spcPts val="0"/>
              </a:spcBef>
              <a:spcAft>
                <a:spcPts val="0"/>
              </a:spcAft>
              <a:buChar char="■"/>
            </a:pPr>
            <a:r>
              <a:rPr lang="en-US"/>
              <a:t>The Census Roster is certified one time during the semester</a:t>
            </a:r>
          </a:p>
          <a:p>
            <a:pPr marL="914400" lvl="1" indent="-228600" rtl="0">
              <a:lnSpc>
                <a:spcPct val="100000"/>
              </a:lnSpc>
              <a:spcBef>
                <a:spcPts val="0"/>
              </a:spcBef>
              <a:spcAft>
                <a:spcPts val="0"/>
              </a:spcAft>
            </a:pPr>
            <a:r>
              <a:rPr lang="en-US"/>
              <a:t>First instructional day of the 3rd week of class for full semester classes</a:t>
            </a:r>
          </a:p>
          <a:p>
            <a:pPr marL="365760" lvl="0" indent="-289560" rtl="0">
              <a:lnSpc>
                <a:spcPct val="100000"/>
              </a:lnSpc>
              <a:spcBef>
                <a:spcPts val="0"/>
              </a:spcBef>
              <a:spcAft>
                <a:spcPts val="0"/>
              </a:spcAft>
              <a:buChar char="■"/>
            </a:pPr>
            <a:r>
              <a:rPr lang="en-US"/>
              <a:t>All class rosters, except positive attendance classes, MUST BE CERTIFIED (even if no students need to be dropped)</a:t>
            </a:r>
          </a:p>
          <a:p>
            <a:pPr marL="365760" lvl="0" indent="-289560" rtl="0">
              <a:lnSpc>
                <a:spcPct val="100000"/>
              </a:lnSpc>
              <a:spcBef>
                <a:spcPts val="0"/>
              </a:spcBef>
              <a:spcAft>
                <a:spcPts val="0"/>
              </a:spcAft>
              <a:buChar char="■"/>
            </a:pPr>
            <a:r>
              <a:rPr lang="en-US"/>
              <a:t>Students listed on your roster must be active students, i.e., have been attending, participating, etc.</a:t>
            </a:r>
          </a:p>
          <a:p>
            <a:pPr marL="365760" lvl="0" indent="-289560" rtl="0">
              <a:lnSpc>
                <a:spcPct val="100000"/>
              </a:lnSpc>
              <a:spcBef>
                <a:spcPts val="0"/>
              </a:spcBef>
              <a:spcAft>
                <a:spcPts val="0"/>
              </a:spcAft>
              <a:buChar char="■"/>
            </a:pPr>
            <a:r>
              <a:rPr lang="en-US"/>
              <a:t>In online classes, students should do something, i.e., take a quiz, turn in an assignment, etc., prior to the census date and certification (as proof of their attendance in your course).</a:t>
            </a:r>
          </a:p>
          <a:p>
            <a:pPr marL="365760" lvl="0" indent="-289560" rtl="0">
              <a:lnSpc>
                <a:spcPct val="100000"/>
              </a:lnSpc>
              <a:spcBef>
                <a:spcPts val="0"/>
              </a:spcBef>
              <a:spcAft>
                <a:spcPts val="0"/>
              </a:spcAft>
              <a:buChar char="■"/>
            </a:pPr>
            <a:r>
              <a:rPr lang="en-US"/>
              <a:t>Census Certification is required to claim apportionment funding for your section. (This is the college’s primary revenue source.)</a:t>
            </a:r>
          </a:p>
        </p:txBody>
      </p:sp>
      <p:sp>
        <p:nvSpPr>
          <p:cNvPr id="376" name="Shape 376"/>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37</a:t>
            </a:fld>
            <a:endParaRPr lang="en-US" sz="1000">
              <a:solidFill>
                <a:schemeClr val="dk2"/>
              </a:solidFill>
              <a:latin typeface="Source Code Pro"/>
              <a:ea typeface="Source Code Pro"/>
              <a:cs typeface="Source Code Pro"/>
              <a:sym typeface="Source Code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38</a:t>
            </a:fld>
            <a:endParaRPr lang="en-US" sz="1000">
              <a:solidFill>
                <a:schemeClr val="dk2"/>
              </a:solidFill>
              <a:latin typeface="Source Code Pro"/>
              <a:ea typeface="Source Code Pro"/>
              <a:cs typeface="Source Code Pro"/>
              <a:sym typeface="Source Code Pro"/>
            </a:endParaRPr>
          </a:p>
        </p:txBody>
      </p:sp>
      <p:sp>
        <p:nvSpPr>
          <p:cNvPr id="382" name="Shape 382"/>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Drop Roster</a:t>
            </a:r>
          </a:p>
        </p:txBody>
      </p:sp>
      <p:sp>
        <p:nvSpPr>
          <p:cNvPr id="383" name="Shape 383"/>
          <p:cNvSpPr txBox="1">
            <a:spLocks noGrp="1"/>
          </p:cNvSpPr>
          <p:nvPr>
            <p:ph type="body" idx="1"/>
          </p:nvPr>
        </p:nvSpPr>
        <p:spPr>
          <a:xfrm>
            <a:off x="243600" y="1281962"/>
            <a:ext cx="8588700" cy="32868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Available in Faculty eservices</a:t>
            </a:r>
          </a:p>
          <a:p>
            <a:pPr marL="914400" lvl="1" indent="-228600" rtl="0">
              <a:lnSpc>
                <a:spcPct val="100000"/>
              </a:lnSpc>
              <a:spcBef>
                <a:spcPts val="0"/>
              </a:spcBef>
              <a:spcAft>
                <a:spcPts val="0"/>
              </a:spcAft>
            </a:pPr>
            <a:r>
              <a:rPr lang="en-US"/>
              <a:t>The Drop Roster is designed to be used on an on-going basis starting the first day of class throughout the semester.</a:t>
            </a:r>
          </a:p>
          <a:p>
            <a:pPr marL="914400" lvl="1" indent="-228600" rtl="0">
              <a:lnSpc>
                <a:spcPct val="100000"/>
              </a:lnSpc>
              <a:spcBef>
                <a:spcPts val="0"/>
              </a:spcBef>
              <a:spcAft>
                <a:spcPts val="0"/>
              </a:spcAft>
            </a:pPr>
            <a:r>
              <a:rPr lang="en-US"/>
              <a:t>Drops before Census means the student gets no grade notation on their record.</a:t>
            </a:r>
          </a:p>
          <a:p>
            <a:pPr marL="914400" lvl="1" indent="-228600" rtl="0">
              <a:lnSpc>
                <a:spcPct val="100000"/>
              </a:lnSpc>
              <a:spcBef>
                <a:spcPts val="0"/>
              </a:spcBef>
              <a:spcAft>
                <a:spcPts val="0"/>
              </a:spcAft>
            </a:pPr>
            <a:r>
              <a:rPr lang="en-US"/>
              <a:t>The Drop Roster is available to you for all your students through the 50% point of your class (8 weeks for full-term classes) and results in the student getting a “W” grade.  This counts as one the three attempts a student has for this course.</a:t>
            </a:r>
          </a:p>
          <a:p>
            <a:pPr marL="914400" lvl="1" indent="-228600" rtl="0">
              <a:lnSpc>
                <a:spcPct val="100000"/>
              </a:lnSpc>
              <a:spcBef>
                <a:spcPts val="0"/>
              </a:spcBef>
              <a:spcAft>
                <a:spcPts val="0"/>
              </a:spcAft>
            </a:pPr>
            <a:r>
              <a:rPr lang="en-US"/>
              <a:t>The Drop Roster remains available after the 50% point in the semester to just before final grading for Financial Aid, Veterans, and other students whose financial aid is affected by their enrollment. These students will have an “*”  preceding their name on the roster.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39</a:t>
            </a:fld>
            <a:endParaRPr lang="en-US" sz="1000">
              <a:solidFill>
                <a:schemeClr val="dk2"/>
              </a:solidFill>
              <a:latin typeface="Source Code Pro"/>
              <a:ea typeface="Source Code Pro"/>
              <a:cs typeface="Source Code Pro"/>
              <a:sym typeface="Source Code Pro"/>
            </a:endParaRPr>
          </a:p>
        </p:txBody>
      </p:sp>
      <p:sp>
        <p:nvSpPr>
          <p:cNvPr id="389" name="Shape 389"/>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Repeatability and Drop Dates</a:t>
            </a:r>
          </a:p>
        </p:txBody>
      </p:sp>
      <p:sp>
        <p:nvSpPr>
          <p:cNvPr id="390" name="Shape 390"/>
          <p:cNvSpPr txBox="1">
            <a:spLocks noGrp="1"/>
          </p:cNvSpPr>
          <p:nvPr>
            <p:ph type="body" idx="1"/>
          </p:nvPr>
        </p:nvSpPr>
        <p:spPr>
          <a:xfrm>
            <a:off x="243600" y="1266326"/>
            <a:ext cx="8588700" cy="36270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Clr>
                <a:schemeClr val="folHlink"/>
              </a:buClr>
              <a:buSzPct val="66666"/>
              <a:buFont typeface="Noto Sans Symbols"/>
              <a:buNone/>
            </a:pPr>
            <a:endParaRPr/>
          </a:p>
          <a:p>
            <a:pPr marL="342900" lvl="0" indent="-266700" rtl="0">
              <a:lnSpc>
                <a:spcPct val="100000"/>
              </a:lnSpc>
              <a:spcBef>
                <a:spcPts val="0"/>
              </a:spcBef>
              <a:spcAft>
                <a:spcPts val="0"/>
              </a:spcAft>
              <a:buChar char="■"/>
            </a:pPr>
            <a:r>
              <a:rPr lang="en-US"/>
              <a:t>Students may only attempt a class three times before being barred from enrolling in that class.</a:t>
            </a:r>
          </a:p>
          <a:p>
            <a:pPr marL="342900" lvl="0" indent="-266700" rtl="0">
              <a:lnSpc>
                <a:spcPct val="100000"/>
              </a:lnSpc>
              <a:spcBef>
                <a:spcPts val="0"/>
              </a:spcBef>
              <a:spcAft>
                <a:spcPts val="0"/>
              </a:spcAft>
              <a:buChar char="■"/>
            </a:pPr>
            <a:r>
              <a:rPr lang="en-US"/>
              <a:t>Students may drop a class up to the Census date without a notation on their record—in effect, they never attempted the class.</a:t>
            </a:r>
          </a:p>
          <a:p>
            <a:pPr marL="342900" lvl="0" indent="-266700" rtl="0">
              <a:lnSpc>
                <a:spcPct val="100000"/>
              </a:lnSpc>
              <a:spcBef>
                <a:spcPts val="0"/>
              </a:spcBef>
              <a:spcAft>
                <a:spcPts val="0"/>
              </a:spcAft>
              <a:buChar char="■"/>
            </a:pPr>
            <a:r>
              <a:rPr lang="en-US"/>
              <a:t>After the Census date through the 8</a:t>
            </a:r>
            <a:r>
              <a:rPr lang="en-US" baseline="30000"/>
              <a:t>th</a:t>
            </a:r>
            <a:r>
              <a:rPr lang="en-US"/>
              <a:t> week, students may drop with a notation (W) on their records—the W means they attempted the class.  The W has no impact on GPA calculation, but does count as an attempt</a:t>
            </a:r>
          </a:p>
          <a:p>
            <a:pPr marL="342900" lvl="0" indent="-266700" rtl="0">
              <a:lnSpc>
                <a:spcPct val="100000"/>
              </a:lnSpc>
              <a:spcBef>
                <a:spcPts val="0"/>
              </a:spcBef>
              <a:spcAft>
                <a:spcPts val="0"/>
              </a:spcAft>
              <a:buChar char="■"/>
            </a:pPr>
            <a:r>
              <a:rPr lang="en-US"/>
              <a:t>Bottom line—if a student stays past the 2nd week, it counts as an attempt.</a:t>
            </a:r>
          </a:p>
          <a:p>
            <a:pPr marL="342900" lvl="0" indent="-266700" rtl="0">
              <a:lnSpc>
                <a:spcPct val="100000"/>
              </a:lnSpc>
              <a:spcBef>
                <a:spcPts val="0"/>
              </a:spcBef>
              <a:spcAft>
                <a:spcPts val="0"/>
              </a:spcAft>
              <a:buChar char="■"/>
            </a:pPr>
            <a:r>
              <a:rPr lang="en-US"/>
              <a:t>Students who pass a class may not repeat the same class (with very few exceptions).</a:t>
            </a:r>
          </a:p>
          <a:p>
            <a:pPr marL="342900" lvl="0" indent="-266700" rtl="0">
              <a:lnSpc>
                <a:spcPct val="100000"/>
              </a:lnSpc>
              <a:spcBef>
                <a:spcPts val="0"/>
              </a:spcBef>
              <a:spcAft>
                <a:spcPts val="0"/>
              </a:spcAft>
              <a:buChar char="■"/>
            </a:pPr>
            <a:r>
              <a:rPr lang="en-US"/>
              <a:t>Keep attendance for all of your students; keep your records for 3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4025" y="135175"/>
            <a:ext cx="3635400" cy="4527900"/>
          </a:xfrm>
          <a:prstGeom prst="rect">
            <a:avLst/>
          </a:prstGeom>
        </p:spPr>
        <p:txBody>
          <a:bodyPr lIns="91425" tIns="91425" rIns="91425" bIns="91425" anchor="ctr" anchorCtr="0">
            <a:noAutofit/>
          </a:bodyPr>
          <a:lstStyle/>
          <a:p>
            <a:pPr marL="457200" lvl="0" indent="-457200" algn="l">
              <a:spcBef>
                <a:spcPts val="0"/>
              </a:spcBef>
              <a:buSzPct val="100000"/>
              <a:buChar char="●"/>
            </a:pPr>
            <a:r>
              <a:rPr lang="en-US" sz="3600"/>
              <a:t>Getting ready for the first day</a:t>
            </a:r>
          </a:p>
          <a:p>
            <a:pPr marL="457200" lvl="0" indent="-457200" algn="l" rtl="0">
              <a:spcBef>
                <a:spcPts val="0"/>
              </a:spcBef>
              <a:buSzPct val="100000"/>
              <a:buChar char="●"/>
            </a:pPr>
            <a:r>
              <a:rPr lang="en-US" sz="3600"/>
              <a:t>A successful first day of class</a:t>
            </a:r>
          </a:p>
          <a:p>
            <a:pPr marL="457200" lvl="0" indent="-457200" algn="l">
              <a:spcBef>
                <a:spcPts val="0"/>
              </a:spcBef>
              <a:buSzPct val="100000"/>
              <a:buChar char="●"/>
            </a:pPr>
            <a:r>
              <a:rPr lang="en-US" sz="3600"/>
              <a:t>The semester has begun!</a:t>
            </a:r>
          </a:p>
        </p:txBody>
      </p:sp>
      <p:sp>
        <p:nvSpPr>
          <p:cNvPr id="109" name="Shape 10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4</a:t>
            </a:fld>
            <a:endParaRPr lang="en-US"/>
          </a:p>
        </p:txBody>
      </p:sp>
      <p:pic>
        <p:nvPicPr>
          <p:cNvPr id="110" name="Shape 110"/>
          <p:cNvPicPr preferRelativeResize="0"/>
          <p:nvPr/>
        </p:nvPicPr>
        <p:blipFill>
          <a:blip r:embed="rId3">
            <a:alphaModFix/>
          </a:blip>
          <a:stretch>
            <a:fillRect/>
          </a:stretch>
        </p:blipFill>
        <p:spPr>
          <a:xfrm>
            <a:off x="4108600" y="374650"/>
            <a:ext cx="4406900" cy="4394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40</a:t>
            </a:fld>
            <a:endParaRPr lang="en-US" sz="1000">
              <a:solidFill>
                <a:schemeClr val="dk2"/>
              </a:solidFill>
              <a:latin typeface="Source Code Pro"/>
              <a:ea typeface="Source Code Pro"/>
              <a:cs typeface="Source Code Pro"/>
              <a:sym typeface="Source Code Pro"/>
            </a:endParaRPr>
          </a:p>
        </p:txBody>
      </p:sp>
      <p:sp>
        <p:nvSpPr>
          <p:cNvPr id="396" name="Shape 396"/>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Grades</a:t>
            </a:r>
          </a:p>
        </p:txBody>
      </p:sp>
      <p:sp>
        <p:nvSpPr>
          <p:cNvPr id="397" name="Shape 397"/>
          <p:cNvSpPr txBox="1">
            <a:spLocks noGrp="1"/>
          </p:cNvSpPr>
          <p:nvPr>
            <p:ph type="body" idx="1"/>
          </p:nvPr>
        </p:nvSpPr>
        <p:spPr>
          <a:xfrm>
            <a:off x="243600" y="1251787"/>
            <a:ext cx="8588700" cy="3302400"/>
          </a:xfrm>
          <a:prstGeom prst="rect">
            <a:avLst/>
          </a:prstGeom>
          <a:noFill/>
          <a:ln>
            <a:noFill/>
          </a:ln>
        </p:spPr>
        <p:txBody>
          <a:bodyPr lIns="91425" tIns="45700" rIns="91425" bIns="45700" anchor="t" anchorCtr="0">
            <a:noAutofit/>
          </a:bodyPr>
          <a:lstStyle/>
          <a:p>
            <a:pPr marL="457200" lvl="0" indent="-381000" rtl="0">
              <a:lnSpc>
                <a:spcPct val="100000"/>
              </a:lnSpc>
              <a:spcBef>
                <a:spcPts val="0"/>
              </a:spcBef>
              <a:spcAft>
                <a:spcPts val="0"/>
              </a:spcAft>
              <a:buSzPct val="100000"/>
            </a:pPr>
            <a:r>
              <a:rPr lang="en-US" sz="2400"/>
              <a:t>Possible grades.</a:t>
            </a:r>
            <a:br>
              <a:rPr lang="en-US" sz="2400"/>
            </a:br>
            <a:r>
              <a:rPr lang="en-US" sz="2400"/>
              <a:t>	A, B, C, D, F, FW, P, NP, I, W, MW</a:t>
            </a:r>
          </a:p>
          <a:p>
            <a:pPr marL="914400" lvl="1" indent="-381000" rtl="0">
              <a:lnSpc>
                <a:spcPct val="100000"/>
              </a:lnSpc>
              <a:spcBef>
                <a:spcPts val="0"/>
              </a:spcBef>
              <a:spcAft>
                <a:spcPts val="0"/>
              </a:spcAft>
              <a:buSzPct val="100000"/>
            </a:pPr>
            <a:r>
              <a:rPr lang="en-US" sz="2400"/>
              <a:t>The difference between an F and an FW</a:t>
            </a:r>
          </a:p>
          <a:p>
            <a:pPr marL="1371600" lvl="2" indent="-381000" rtl="0">
              <a:lnSpc>
                <a:spcPct val="100000"/>
              </a:lnSpc>
              <a:spcBef>
                <a:spcPts val="0"/>
              </a:spcBef>
              <a:spcAft>
                <a:spcPts val="0"/>
              </a:spcAft>
              <a:buSzPct val="100000"/>
            </a:pPr>
            <a:r>
              <a:rPr lang="en-US" sz="2400"/>
              <a:t>F = the student earned an F on the basis of all required completed work</a:t>
            </a:r>
          </a:p>
          <a:p>
            <a:pPr marL="1371600" lvl="2" indent="-381000" rtl="0">
              <a:lnSpc>
                <a:spcPct val="100000"/>
              </a:lnSpc>
              <a:spcBef>
                <a:spcPts val="0"/>
              </a:spcBef>
              <a:spcAft>
                <a:spcPts val="0"/>
              </a:spcAft>
              <a:buSzPct val="100000"/>
            </a:pPr>
            <a:r>
              <a:rPr lang="en-US" sz="2400"/>
              <a:t>FW = the student stopped attending class and consequently earned an F because he/she is missing work and has missed the final.</a:t>
            </a:r>
          </a:p>
          <a:p>
            <a:pPr marL="1371600" lvl="2" indent="-381000" rtl="0">
              <a:lnSpc>
                <a:spcPct val="100000"/>
              </a:lnSpc>
              <a:spcBef>
                <a:spcPts val="0"/>
              </a:spcBef>
              <a:spcAft>
                <a:spcPts val="0"/>
              </a:spcAft>
              <a:buSzPct val="100000"/>
            </a:pPr>
            <a:r>
              <a:rPr lang="en-US" sz="2400"/>
              <a:t>W = only available until 50% of class completion</a:t>
            </a:r>
          </a:p>
          <a:p>
            <a:pPr lvl="0" rtl="0">
              <a:lnSpc>
                <a:spcPct val="100000"/>
              </a:lnSpc>
              <a:spcBef>
                <a:spcPts val="0"/>
              </a:spcBef>
              <a:spcAft>
                <a:spcPts val="0"/>
              </a:spcAft>
              <a:buClr>
                <a:schemeClr val="folHlink"/>
              </a:buClr>
              <a:buSzPct val="93333"/>
              <a:buFont typeface="Noto Sans Symbols"/>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41</a:t>
            </a:fld>
            <a:endParaRPr lang="en-US" sz="1000">
              <a:solidFill>
                <a:schemeClr val="dk2"/>
              </a:solidFill>
              <a:latin typeface="Source Code Pro"/>
              <a:ea typeface="Source Code Pro"/>
              <a:cs typeface="Source Code Pro"/>
              <a:sym typeface="Source Code Pro"/>
            </a:endParaRPr>
          </a:p>
        </p:txBody>
      </p:sp>
      <p:sp>
        <p:nvSpPr>
          <p:cNvPr id="403" name="Shape 403"/>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Grades (c</a:t>
            </a:r>
            <a:r>
              <a:rPr lang="en-US" sz="4400">
                <a:solidFill>
                  <a:schemeClr val="dk2"/>
                </a:solidFill>
                <a:latin typeface="Tahoma"/>
                <a:ea typeface="Tahoma"/>
                <a:cs typeface="Tahoma"/>
                <a:sym typeface="Tahoma"/>
              </a:rPr>
              <a:t>ont.)</a:t>
            </a:r>
          </a:p>
        </p:txBody>
      </p:sp>
      <p:sp>
        <p:nvSpPr>
          <p:cNvPr id="404" name="Shape 404"/>
          <p:cNvSpPr txBox="1">
            <a:spLocks noGrp="1"/>
          </p:cNvSpPr>
          <p:nvPr>
            <p:ph type="body" idx="1"/>
          </p:nvPr>
        </p:nvSpPr>
        <p:spPr>
          <a:xfrm>
            <a:off x="243600" y="1251787"/>
            <a:ext cx="8588700" cy="3302400"/>
          </a:xfrm>
          <a:prstGeom prst="rect">
            <a:avLst/>
          </a:prstGeom>
          <a:noFill/>
          <a:ln>
            <a:noFill/>
          </a:ln>
        </p:spPr>
        <p:txBody>
          <a:bodyPr lIns="91425" tIns="45700" rIns="91425" bIns="45700" anchor="t" anchorCtr="0">
            <a:noAutofit/>
          </a:bodyPr>
          <a:lstStyle/>
          <a:p>
            <a:pPr marL="457200" lvl="0" indent="-381000" rtl="0">
              <a:lnSpc>
                <a:spcPct val="100000"/>
              </a:lnSpc>
              <a:spcBef>
                <a:spcPts val="0"/>
              </a:spcBef>
              <a:spcAft>
                <a:spcPts val="0"/>
              </a:spcAft>
              <a:buSzPct val="100000"/>
            </a:pPr>
            <a:r>
              <a:rPr lang="en-US" sz="2400"/>
              <a:t>Grades are due 5 days after final exams.</a:t>
            </a:r>
          </a:p>
          <a:p>
            <a:pPr marL="457200" lvl="0" indent="-381000" rtl="0">
              <a:lnSpc>
                <a:spcPct val="100000"/>
              </a:lnSpc>
              <a:spcBef>
                <a:spcPts val="0"/>
              </a:spcBef>
              <a:spcAft>
                <a:spcPts val="0"/>
              </a:spcAft>
              <a:buSzPct val="100000"/>
            </a:pPr>
            <a:r>
              <a:rPr lang="en-US" sz="2400"/>
              <a:t>Please submit grades on time. Late grade submissions may hurt a student’s chance to register for a class for the next semester and may hurt their chance to transfer as well.</a:t>
            </a:r>
          </a:p>
          <a:p>
            <a:pPr marL="457200" lvl="0" indent="-381000" rtl="0">
              <a:lnSpc>
                <a:spcPct val="100000"/>
              </a:lnSpc>
              <a:spcBef>
                <a:spcPts val="0"/>
              </a:spcBef>
              <a:spcAft>
                <a:spcPts val="0"/>
              </a:spcAft>
              <a:buSzPct val="100000"/>
            </a:pPr>
            <a:r>
              <a:rPr lang="en-US" sz="2400"/>
              <a:t>Submit grades via Grade Rosters in eservices.</a:t>
            </a:r>
          </a:p>
          <a:p>
            <a:pPr marL="457200" lvl="0" indent="-381000" rtl="0">
              <a:lnSpc>
                <a:spcPct val="100000"/>
              </a:lnSpc>
              <a:spcBef>
                <a:spcPts val="0"/>
              </a:spcBef>
              <a:spcAft>
                <a:spcPts val="0"/>
              </a:spcAft>
              <a:buSzPct val="100000"/>
            </a:pPr>
            <a:r>
              <a:rPr lang="en-US" sz="2400"/>
              <a:t>Family Educational Rights and Privacy Act (FERPA) </a:t>
            </a:r>
            <a:r>
              <a:rPr lang="en-US" sz="2400" u="sng">
                <a:solidFill>
                  <a:schemeClr val="hlink"/>
                </a:solidFill>
                <a:hlinkClick r:id="rId3"/>
              </a:rPr>
              <a:t>http://www.ed.gov/policy/gen/guid/fpco/ferpa/index.html</a:t>
            </a:r>
          </a:p>
          <a:p>
            <a:pPr lvl="0" rtl="0">
              <a:lnSpc>
                <a:spcPct val="100000"/>
              </a:lnSpc>
              <a:spcBef>
                <a:spcPts val="0"/>
              </a:spcBef>
              <a:spcAft>
                <a:spcPts val="0"/>
              </a:spcAft>
              <a:buNone/>
            </a:pP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rtl="0">
              <a:spcBef>
                <a:spcPts val="0"/>
              </a:spcBef>
              <a:buNone/>
            </a:pPr>
            <a:r>
              <a:rPr lang="en-US"/>
              <a:t>go to:  </a:t>
            </a:r>
            <a:r>
              <a:rPr lang="en-US">
                <a:highlight>
                  <a:srgbClr val="FFFF00"/>
                </a:highlight>
              </a:rPr>
              <a:t> https://padlet.com/kfalcone1/NutsBoltsSpr17</a:t>
            </a:r>
          </a:p>
        </p:txBody>
      </p:sp>
      <p:sp>
        <p:nvSpPr>
          <p:cNvPr id="411" name="Shape 4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42</a:t>
            </a:fld>
            <a:endParaRPr lang="en-US"/>
          </a:p>
        </p:txBody>
      </p:sp>
      <p:pic>
        <p:nvPicPr>
          <p:cNvPr id="412" name="Shape 412"/>
          <p:cNvPicPr preferRelativeResize="0"/>
          <p:nvPr/>
        </p:nvPicPr>
        <p:blipFill>
          <a:blip r:embed="rId3">
            <a:alphaModFix/>
          </a:blip>
          <a:stretch>
            <a:fillRect/>
          </a:stretch>
        </p:blipFill>
        <p:spPr>
          <a:xfrm>
            <a:off x="170450" y="1538525"/>
            <a:ext cx="4166229" cy="3124699"/>
          </a:xfrm>
          <a:prstGeom prst="rect">
            <a:avLst/>
          </a:prstGeom>
          <a:noFill/>
          <a:ln>
            <a:noFill/>
          </a:ln>
        </p:spPr>
      </p:pic>
      <p:sp>
        <p:nvSpPr>
          <p:cNvPr id="413" name="Shape 413"/>
          <p:cNvSpPr txBox="1">
            <a:spLocks noGrp="1"/>
          </p:cNvSpPr>
          <p:nvPr>
            <p:ph type="body" idx="1"/>
          </p:nvPr>
        </p:nvSpPr>
        <p:spPr>
          <a:xfrm>
            <a:off x="2370450" y="2186499"/>
            <a:ext cx="6403200" cy="2405400"/>
          </a:xfrm>
          <a:prstGeom prst="rect">
            <a:avLst/>
          </a:prstGeom>
          <a:solidFill>
            <a:srgbClr val="FFFF00"/>
          </a:solidFill>
        </p:spPr>
        <p:txBody>
          <a:bodyPr lIns="91425" tIns="91425" rIns="91425" bIns="91425" anchor="ctr" anchorCtr="0">
            <a:noAutofit/>
          </a:bodyPr>
          <a:lstStyle/>
          <a:p>
            <a:pPr lvl="0" algn="ctr" rtl="0">
              <a:spcBef>
                <a:spcPts val="0"/>
              </a:spcBef>
              <a:buNone/>
            </a:pPr>
            <a:r>
              <a:rPr lang="en-US" sz="3600" b="1">
                <a:highlight>
                  <a:srgbClr val="FFFF00"/>
                </a:highlight>
              </a:rPr>
              <a:t>What questions do you have about using eServices?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43</a:t>
            </a:fld>
            <a:endParaRPr lang="en-US" sz="1000">
              <a:solidFill>
                <a:schemeClr val="dk2"/>
              </a:solidFill>
              <a:latin typeface="Source Code Pro"/>
              <a:ea typeface="Source Code Pro"/>
              <a:cs typeface="Source Code Pro"/>
              <a:sym typeface="Source Code Pro"/>
            </a:endParaRPr>
          </a:p>
        </p:txBody>
      </p:sp>
      <p:sp>
        <p:nvSpPr>
          <p:cNvPr id="419" name="Shape 419"/>
          <p:cNvSpPr txBox="1">
            <a:spLocks noGrp="1"/>
          </p:cNvSpPr>
          <p:nvPr>
            <p:ph type="title"/>
          </p:nvPr>
        </p:nvSpPr>
        <p:spPr>
          <a:xfrm>
            <a:off x="265500" y="1078750"/>
            <a:ext cx="3312900" cy="3332100"/>
          </a:xfrm>
          <a:prstGeom prst="rect">
            <a:avLst/>
          </a:prstGeom>
          <a:noFill/>
          <a:ln>
            <a:noFill/>
          </a:ln>
        </p:spPr>
        <p:txBody>
          <a:bodyPr lIns="91425" tIns="45700" rIns="91425" bIns="45700" anchor="b" anchorCtr="0">
            <a:noAutofit/>
          </a:bodyPr>
          <a:lstStyle/>
          <a:p>
            <a:pPr lvl="0" rtl="0">
              <a:spcBef>
                <a:spcPts val="0"/>
              </a:spcBef>
              <a:buSzPct val="25000"/>
              <a:buNone/>
            </a:pPr>
            <a:r>
              <a:rPr lang="en-US"/>
              <a:t>A few more tidbits about being a successful faculty member</a:t>
            </a:r>
          </a:p>
        </p:txBody>
      </p:sp>
      <p:pic>
        <p:nvPicPr>
          <p:cNvPr id="420" name="Shape 420" descr="http://img.scoop.it/HYYEgIHr91CQBnpqa51HWoXXXL4j3HpexhjNOf_P3YmryPKwJ94QGRtDb3Sbc6KY"/>
          <p:cNvPicPr preferRelativeResize="0"/>
          <p:nvPr/>
        </p:nvPicPr>
        <p:blipFill>
          <a:blip r:embed="rId3">
            <a:alphaModFix/>
          </a:blip>
          <a:stretch>
            <a:fillRect/>
          </a:stretch>
        </p:blipFill>
        <p:spPr>
          <a:xfrm>
            <a:off x="3998496" y="698725"/>
            <a:ext cx="4653477" cy="37460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44</a:t>
            </a:fld>
            <a:endParaRPr lang="en-US" sz="1000">
              <a:solidFill>
                <a:schemeClr val="dk2"/>
              </a:solidFill>
              <a:latin typeface="Source Code Pro"/>
              <a:ea typeface="Source Code Pro"/>
              <a:cs typeface="Source Code Pro"/>
              <a:sym typeface="Source Code Pro"/>
            </a:endParaRPr>
          </a:p>
        </p:txBody>
      </p:sp>
      <p:sp>
        <p:nvSpPr>
          <p:cNvPr id="426" name="Shape 426"/>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Reporting Your Absences</a:t>
            </a:r>
          </a:p>
        </p:txBody>
      </p:sp>
      <p:sp>
        <p:nvSpPr>
          <p:cNvPr id="427" name="Shape 427"/>
          <p:cNvSpPr txBox="1">
            <a:spLocks noGrp="1"/>
          </p:cNvSpPr>
          <p:nvPr>
            <p:ph type="body" idx="1"/>
          </p:nvPr>
        </p:nvSpPr>
        <p:spPr>
          <a:xfrm>
            <a:off x="243600" y="1266312"/>
            <a:ext cx="8588700" cy="3302400"/>
          </a:xfrm>
          <a:prstGeom prst="rect">
            <a:avLst/>
          </a:prstGeom>
          <a:noFill/>
          <a:ln>
            <a:noFill/>
          </a:ln>
        </p:spPr>
        <p:txBody>
          <a:bodyPr lIns="91425" tIns="45700" rIns="91425" bIns="45700" anchor="t" anchorCtr="0">
            <a:noAutofit/>
          </a:bodyPr>
          <a:lstStyle/>
          <a:p>
            <a:pPr marL="609600" lvl="0" indent="-533400" rtl="0">
              <a:lnSpc>
                <a:spcPct val="100000"/>
              </a:lnSpc>
              <a:spcBef>
                <a:spcPts val="0"/>
              </a:spcBef>
              <a:spcAft>
                <a:spcPts val="0"/>
              </a:spcAft>
              <a:buChar char="■"/>
            </a:pPr>
            <a:r>
              <a:rPr lang="en-US"/>
              <a:t>Report your absences as early as possible.</a:t>
            </a:r>
          </a:p>
          <a:p>
            <a:pPr marL="609600" lvl="0" indent="-533400" rtl="0">
              <a:lnSpc>
                <a:spcPct val="100000"/>
              </a:lnSpc>
              <a:spcBef>
                <a:spcPts val="0"/>
              </a:spcBef>
              <a:spcAft>
                <a:spcPts val="0"/>
              </a:spcAft>
              <a:buChar char="■"/>
            </a:pPr>
            <a:r>
              <a:rPr lang="en-US"/>
              <a:t>Go down this list in order until you have SPOKEN to at least one of the following so that your class can be posted:</a:t>
            </a:r>
          </a:p>
          <a:p>
            <a:pPr marL="990600" lvl="1" indent="-463550" rtl="0">
              <a:lnSpc>
                <a:spcPct val="100000"/>
              </a:lnSpc>
              <a:spcBef>
                <a:spcPts val="0"/>
              </a:spcBef>
              <a:spcAft>
                <a:spcPts val="0"/>
              </a:spcAft>
              <a:buChar char="➢"/>
            </a:pPr>
            <a:r>
              <a:rPr lang="en-US"/>
              <a:t>Your Department ADA or Center Staff </a:t>
            </a:r>
          </a:p>
          <a:p>
            <a:pPr marL="990600" lvl="1" indent="-463550" rtl="0">
              <a:lnSpc>
                <a:spcPct val="100000"/>
              </a:lnSpc>
              <a:spcBef>
                <a:spcPts val="0"/>
              </a:spcBef>
              <a:spcAft>
                <a:spcPts val="0"/>
              </a:spcAft>
              <a:buChar char="➢"/>
            </a:pPr>
            <a:r>
              <a:rPr lang="en-US"/>
              <a:t>Your Department Chair</a:t>
            </a:r>
          </a:p>
          <a:p>
            <a:pPr marL="990600" lvl="1" indent="-463550" rtl="0">
              <a:lnSpc>
                <a:spcPct val="100000"/>
              </a:lnSpc>
              <a:spcBef>
                <a:spcPts val="0"/>
              </a:spcBef>
              <a:spcAft>
                <a:spcPts val="0"/>
              </a:spcAft>
              <a:buChar char="➢"/>
            </a:pPr>
            <a:r>
              <a:rPr lang="en-US"/>
              <a:t>Your Division Office (Dean)</a:t>
            </a:r>
          </a:p>
          <a:p>
            <a:pPr marL="990600" lvl="1" indent="-463550" rtl="0">
              <a:lnSpc>
                <a:spcPct val="100000"/>
              </a:lnSpc>
              <a:spcBef>
                <a:spcPts val="0"/>
              </a:spcBef>
              <a:spcAft>
                <a:spcPts val="0"/>
              </a:spcAft>
              <a:buChar char="➢"/>
            </a:pPr>
            <a:r>
              <a:rPr lang="en-US"/>
              <a:t>The Instructional Services Office:  x2246</a:t>
            </a:r>
          </a:p>
          <a:p>
            <a:pPr marL="990600" lvl="1" indent="-463550" rtl="0">
              <a:lnSpc>
                <a:spcPct val="100000"/>
              </a:lnSpc>
              <a:spcBef>
                <a:spcPts val="0"/>
              </a:spcBef>
              <a:spcAft>
                <a:spcPts val="0"/>
              </a:spcAft>
              <a:buChar char="➢"/>
            </a:pPr>
            <a:r>
              <a:rPr lang="en-US"/>
              <a:t>Evening Administrator, Variable—check email</a:t>
            </a:r>
          </a:p>
          <a:p>
            <a:pPr marL="990600" lvl="1" indent="-463550" rtl="0">
              <a:lnSpc>
                <a:spcPct val="100000"/>
              </a:lnSpc>
              <a:spcBef>
                <a:spcPts val="0"/>
              </a:spcBef>
              <a:spcAft>
                <a:spcPts val="0"/>
              </a:spcAft>
              <a:buChar char="➢"/>
            </a:pPr>
            <a:r>
              <a:rPr lang="en-US"/>
              <a:t>Campus Police:  x2289</a:t>
            </a:r>
          </a:p>
          <a:p>
            <a:pPr marL="990600" lvl="1" indent="-463550" rtl="0">
              <a:lnSpc>
                <a:spcPct val="100000"/>
              </a:lnSpc>
              <a:spcBef>
                <a:spcPts val="0"/>
              </a:spcBef>
              <a:spcAft>
                <a:spcPts val="0"/>
              </a:spcAft>
              <a:buChar char="➢"/>
            </a:pPr>
            <a:r>
              <a:rPr lang="en-US"/>
              <a:t>Use Blackboard or email to let students know in advance when possible.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Evening Class</a:t>
            </a:r>
            <a:r>
              <a:rPr lang="en-US" sz="4400">
                <a:solidFill>
                  <a:schemeClr val="dk2"/>
                </a:solidFill>
                <a:latin typeface="Tahoma"/>
                <a:ea typeface="Tahoma"/>
                <a:cs typeface="Tahoma"/>
                <a:sym typeface="Tahoma"/>
              </a:rPr>
              <a:t> Resources</a:t>
            </a:r>
          </a:p>
        </p:txBody>
      </p:sp>
      <p:sp>
        <p:nvSpPr>
          <p:cNvPr id="433" name="Shape 433"/>
          <p:cNvSpPr txBox="1">
            <a:spLocks noGrp="1"/>
          </p:cNvSpPr>
          <p:nvPr>
            <p:ph type="body" idx="1"/>
          </p:nvPr>
        </p:nvSpPr>
        <p:spPr>
          <a:xfrm>
            <a:off x="243600" y="1266312"/>
            <a:ext cx="8588700" cy="33024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Clr>
                <a:schemeClr val="folHlink"/>
              </a:buClr>
              <a:buSzPct val="93333"/>
              <a:buFont typeface="Noto Sans Symbols"/>
              <a:buNone/>
            </a:pPr>
            <a:endParaRPr/>
          </a:p>
          <a:p>
            <a:pPr marL="342900" lvl="0" indent="-236220" rtl="0">
              <a:lnSpc>
                <a:spcPct val="100000"/>
              </a:lnSpc>
              <a:spcBef>
                <a:spcPts val="0"/>
              </a:spcBef>
              <a:spcAft>
                <a:spcPts val="0"/>
              </a:spcAft>
              <a:buChar char="■"/>
            </a:pPr>
            <a:r>
              <a:rPr lang="en-US"/>
              <a:t>Bookstore is open until 7:30 pm.</a:t>
            </a:r>
          </a:p>
          <a:p>
            <a:pPr marL="342900" lvl="0" indent="-236220" rtl="0">
              <a:lnSpc>
                <a:spcPct val="100000"/>
              </a:lnSpc>
              <a:spcBef>
                <a:spcPts val="0"/>
              </a:spcBef>
              <a:spcAft>
                <a:spcPts val="0"/>
              </a:spcAft>
              <a:buChar char="■"/>
            </a:pPr>
            <a:r>
              <a:rPr lang="en-US"/>
              <a:t>Enrollment Services is open until 6:00 pm.</a:t>
            </a:r>
          </a:p>
          <a:p>
            <a:pPr marL="342900" lvl="0" indent="-236220" rtl="0">
              <a:lnSpc>
                <a:spcPct val="100000"/>
              </a:lnSpc>
              <a:spcBef>
                <a:spcPts val="0"/>
              </a:spcBef>
              <a:spcAft>
                <a:spcPts val="0"/>
              </a:spcAft>
              <a:buChar char="■"/>
            </a:pPr>
            <a:r>
              <a:rPr lang="en-US"/>
              <a:t>A General Information email is sent out each week informing you of that week’s evening administrator.  </a:t>
            </a:r>
          </a:p>
          <a:p>
            <a:pPr marL="342900" lvl="0" indent="-236220" rtl="0">
              <a:lnSpc>
                <a:spcPct val="100000"/>
              </a:lnSpc>
              <a:spcBef>
                <a:spcPts val="0"/>
              </a:spcBef>
              <a:spcAft>
                <a:spcPts val="0"/>
              </a:spcAft>
              <a:buChar char="■"/>
            </a:pPr>
            <a:r>
              <a:rPr lang="en-US"/>
              <a:t>Campus Police officers escort service to your vehicle and, of course, is available in the event of an emergency, x2289 or 760-891-7273. </a:t>
            </a:r>
          </a:p>
        </p:txBody>
      </p:sp>
      <p:sp>
        <p:nvSpPr>
          <p:cNvPr id="434" name="Shape 434"/>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45</a:t>
            </a:fld>
            <a:endParaRPr lang="en-US" sz="1000">
              <a:solidFill>
                <a:schemeClr val="dk2"/>
              </a:solidFill>
              <a:latin typeface="Source Code Pro"/>
              <a:ea typeface="Source Code Pro"/>
              <a:cs typeface="Source Code Pro"/>
              <a:sym typeface="Source Code Pr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46</a:t>
            </a:fld>
            <a:endParaRPr lang="en-US" sz="1000">
              <a:solidFill>
                <a:schemeClr val="dk2"/>
              </a:solidFill>
              <a:latin typeface="Source Code Pro"/>
              <a:ea typeface="Source Code Pro"/>
              <a:cs typeface="Source Code Pro"/>
              <a:sym typeface="Source Code Pro"/>
            </a:endParaRPr>
          </a:p>
        </p:txBody>
      </p:sp>
      <p:sp>
        <p:nvSpPr>
          <p:cNvPr id="440" name="Shape 440"/>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PD &amp; TERB</a:t>
            </a:r>
          </a:p>
        </p:txBody>
      </p:sp>
      <p:sp>
        <p:nvSpPr>
          <p:cNvPr id="441" name="Shape 441"/>
          <p:cNvSpPr txBox="1">
            <a:spLocks noGrp="1"/>
          </p:cNvSpPr>
          <p:nvPr>
            <p:ph type="body" idx="1"/>
          </p:nvPr>
        </p:nvSpPr>
        <p:spPr>
          <a:xfrm>
            <a:off x="243600" y="1266312"/>
            <a:ext cx="8588700" cy="33024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Professional Development (</a:t>
            </a:r>
            <a:r>
              <a:rPr lang="en-US" u="sng">
                <a:solidFill>
                  <a:schemeClr val="hlink"/>
                </a:solidFill>
                <a:hlinkClick r:id="rId3"/>
              </a:rPr>
              <a:t>http://www.palomar.edu/pd/</a:t>
            </a:r>
            <a:r>
              <a:rPr lang="en-US"/>
              <a:t>)</a:t>
            </a:r>
          </a:p>
          <a:p>
            <a:pPr marL="914400" lvl="1" indent="-228600" rtl="0">
              <a:lnSpc>
                <a:spcPct val="100000"/>
              </a:lnSpc>
              <a:spcBef>
                <a:spcPts val="0"/>
              </a:spcBef>
              <a:spcAft>
                <a:spcPts val="0"/>
              </a:spcAft>
            </a:pPr>
            <a:r>
              <a:rPr lang="en-US"/>
              <a:t>Contact the PD Office at x2250 or Kelly Falcone (PD Coordinator) at x3643 if you have questions.</a:t>
            </a:r>
          </a:p>
          <a:p>
            <a:pPr marL="914400" lvl="1" indent="-228600" rtl="0">
              <a:lnSpc>
                <a:spcPct val="100000"/>
              </a:lnSpc>
              <a:spcBef>
                <a:spcPts val="0"/>
              </a:spcBef>
              <a:spcAft>
                <a:spcPts val="0"/>
              </a:spcAft>
            </a:pPr>
            <a:r>
              <a:rPr lang="en-US"/>
              <a:t>Full-Time faculty:  PD is required (42 hours)</a:t>
            </a:r>
          </a:p>
          <a:p>
            <a:pPr marL="914400" lvl="1" indent="-228600" rtl="0">
              <a:lnSpc>
                <a:spcPct val="100000"/>
              </a:lnSpc>
              <a:spcBef>
                <a:spcPts val="0"/>
              </a:spcBef>
              <a:spcAft>
                <a:spcPts val="0"/>
              </a:spcAft>
            </a:pPr>
            <a:r>
              <a:rPr lang="en-US"/>
              <a:t>Part-Time faculty: PD is optional (hours based on teaching assignment, paid hourly in last paycheck)</a:t>
            </a:r>
          </a:p>
          <a:p>
            <a:pPr marL="457200" lvl="0" indent="-228600" rtl="0">
              <a:lnSpc>
                <a:spcPct val="100000"/>
              </a:lnSpc>
              <a:spcBef>
                <a:spcPts val="0"/>
              </a:spcBef>
              <a:spcAft>
                <a:spcPts val="0"/>
              </a:spcAft>
            </a:pPr>
            <a:r>
              <a:rPr lang="en-US"/>
              <a:t>TERB: Tenure and Evaluations Review Board (</a:t>
            </a:r>
            <a:r>
              <a:rPr lang="en-US" u="sng">
                <a:solidFill>
                  <a:schemeClr val="hlink"/>
                </a:solidFill>
                <a:hlinkClick r:id="rId4"/>
              </a:rPr>
              <a:t>https://www2.palomar.edu/pages/tenureandevaluations/</a:t>
            </a:r>
            <a:r>
              <a:rPr lang="en-US"/>
              <a:t>)</a:t>
            </a:r>
          </a:p>
          <a:p>
            <a:pPr marL="914400" lvl="1" indent="-228600" rtl="0">
              <a:lnSpc>
                <a:spcPct val="100000"/>
              </a:lnSpc>
              <a:spcBef>
                <a:spcPts val="0"/>
              </a:spcBef>
              <a:spcAft>
                <a:spcPts val="0"/>
              </a:spcAft>
            </a:pPr>
            <a:r>
              <a:rPr lang="en-US"/>
              <a:t>Do you know when you will be reviewed? </a:t>
            </a:r>
          </a:p>
          <a:p>
            <a:pPr marL="342900" marR="0" lvl="0" indent="-342900" algn="l" rtl="0">
              <a:lnSpc>
                <a:spcPct val="90000"/>
              </a:lnSpc>
              <a:spcBef>
                <a:spcPts val="400"/>
              </a:spcBef>
              <a:spcAft>
                <a:spcPts val="0"/>
              </a:spcAft>
              <a:buClr>
                <a:schemeClr val="folHlink"/>
              </a:buClr>
              <a:buSzPct val="60000"/>
              <a:buFont typeface="Noto Sans Symbols"/>
              <a:buNone/>
            </a:pPr>
            <a:endParaRPr sz="2000" b="0" i="0" u="none" strike="noStrike" cap="none">
              <a:solidFill>
                <a:schemeClr val="dk1"/>
              </a:solidFill>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47</a:t>
            </a:fld>
            <a:endParaRPr lang="en-US" sz="1000">
              <a:solidFill>
                <a:schemeClr val="dk2"/>
              </a:solidFill>
              <a:latin typeface="Source Code Pro"/>
              <a:ea typeface="Source Code Pro"/>
              <a:cs typeface="Source Code Pro"/>
              <a:sym typeface="Source Code Pro"/>
            </a:endParaRPr>
          </a:p>
        </p:txBody>
      </p:sp>
      <p:sp>
        <p:nvSpPr>
          <p:cNvPr id="447" name="Shape 447"/>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
            </a:r>
            <a:br>
              <a:rPr lang="en-US" sz="4400" b="0" i="0" u="none" strike="noStrike" cap="none">
                <a:solidFill>
                  <a:schemeClr val="dk2"/>
                </a:solidFill>
                <a:latin typeface="Tahoma"/>
                <a:ea typeface="Tahoma"/>
                <a:cs typeface="Tahoma"/>
                <a:sym typeface="Tahoma"/>
              </a:rPr>
            </a:br>
            <a:r>
              <a:rPr lang="en-US" sz="4400" b="0" i="0" u="none" strike="noStrike" cap="none">
                <a:solidFill>
                  <a:schemeClr val="dk2"/>
                </a:solidFill>
                <a:latin typeface="Tahoma"/>
                <a:ea typeface="Tahoma"/>
                <a:cs typeface="Tahoma"/>
                <a:sym typeface="Tahoma"/>
              </a:rPr>
              <a:t>ScanTron Machines</a:t>
            </a:r>
          </a:p>
        </p:txBody>
      </p:sp>
      <p:sp>
        <p:nvSpPr>
          <p:cNvPr id="448" name="Shape 448"/>
          <p:cNvSpPr txBox="1">
            <a:spLocks noGrp="1"/>
          </p:cNvSpPr>
          <p:nvPr>
            <p:ph type="body" idx="1"/>
          </p:nvPr>
        </p:nvSpPr>
        <p:spPr>
          <a:xfrm>
            <a:off x="243600" y="1339501"/>
            <a:ext cx="8588700" cy="3804000"/>
          </a:xfrm>
          <a:prstGeom prst="rect">
            <a:avLst/>
          </a:prstGeom>
          <a:noFill/>
          <a:ln>
            <a:noFill/>
          </a:ln>
        </p:spPr>
        <p:txBody>
          <a:bodyPr lIns="91425" tIns="45700" rIns="91425" bIns="45700" anchor="t" anchorCtr="0">
            <a:noAutofit/>
          </a:bodyPr>
          <a:lstStyle/>
          <a:p>
            <a:pPr lvl="0" rtl="0">
              <a:lnSpc>
                <a:spcPct val="100000"/>
              </a:lnSpc>
              <a:spcBef>
                <a:spcPts val="0"/>
              </a:spcBef>
              <a:spcAft>
                <a:spcPts val="0"/>
              </a:spcAft>
              <a:buNone/>
            </a:pPr>
            <a:r>
              <a:rPr lang="en-US" sz="1200" b="1"/>
              <a:t>Department                     	Room                 			Open until?</a:t>
            </a:r>
          </a:p>
          <a:p>
            <a:pPr lvl="0" rtl="0">
              <a:lnSpc>
                <a:spcPct val="100000"/>
              </a:lnSpc>
              <a:spcBef>
                <a:spcPts val="0"/>
              </a:spcBef>
              <a:spcAft>
                <a:spcPts val="0"/>
              </a:spcAft>
              <a:buNone/>
            </a:pPr>
            <a:r>
              <a:rPr lang="en-US" sz="1200"/>
              <a:t>Humanities Building		Resource Room 2</a:t>
            </a:r>
            <a:r>
              <a:rPr lang="en-US" sz="1200" baseline="30000"/>
              <a:t>nd</a:t>
            </a:r>
            <a:r>
              <a:rPr lang="en-US" sz="1200"/>
              <a:t> floor    	8:30 PM</a:t>
            </a:r>
          </a:p>
          <a:p>
            <a:pPr lvl="0" rtl="0">
              <a:lnSpc>
                <a:spcPct val="100000"/>
              </a:lnSpc>
              <a:spcBef>
                <a:spcPts val="0"/>
              </a:spcBef>
              <a:spcAft>
                <a:spcPts val="0"/>
              </a:spcAft>
              <a:buNone/>
            </a:pPr>
            <a:r>
              <a:rPr lang="en-US" sz="1200"/>
              <a:t>ART                               	C-13                               		10PM*</a:t>
            </a:r>
          </a:p>
          <a:p>
            <a:pPr lvl="0" rtl="0">
              <a:lnSpc>
                <a:spcPct val="100000"/>
              </a:lnSpc>
              <a:spcBef>
                <a:spcPts val="0"/>
              </a:spcBef>
              <a:spcAft>
                <a:spcPts val="0"/>
              </a:spcAft>
              <a:buNone/>
            </a:pPr>
            <a:r>
              <a:rPr lang="en-US" sz="1200"/>
              <a:t>BEHAVIORAL SCI             	MD-260, x2329              		M-Th 7 PM*</a:t>
            </a:r>
          </a:p>
          <a:p>
            <a:pPr lvl="0" rtl="0">
              <a:lnSpc>
                <a:spcPct val="100000"/>
              </a:lnSpc>
              <a:spcBef>
                <a:spcPts val="0"/>
              </a:spcBef>
              <a:spcAft>
                <a:spcPts val="0"/>
              </a:spcAft>
              <a:buNone/>
            </a:pPr>
            <a:r>
              <a:rPr lang="en-US" sz="1200"/>
              <a:t>EARTH SCIENCES		NS-110, x2519			4PM</a:t>
            </a:r>
          </a:p>
          <a:p>
            <a:pPr lvl="0" rtl="0">
              <a:lnSpc>
                <a:spcPct val="100000"/>
              </a:lnSpc>
              <a:spcBef>
                <a:spcPts val="0"/>
              </a:spcBef>
              <a:spcAft>
                <a:spcPts val="0"/>
              </a:spcAft>
              <a:buNone/>
            </a:pPr>
            <a:r>
              <a:rPr lang="en-US" sz="1200"/>
              <a:t>BUSINESS                   	MD-342                           		10PM*</a:t>
            </a:r>
          </a:p>
          <a:p>
            <a:pPr lvl="0" rtl="0">
              <a:lnSpc>
                <a:spcPct val="100000"/>
              </a:lnSpc>
              <a:spcBef>
                <a:spcPts val="0"/>
              </a:spcBef>
              <a:spcAft>
                <a:spcPts val="0"/>
              </a:spcAft>
              <a:buNone/>
            </a:pPr>
            <a:r>
              <a:rPr lang="en-US" sz="1200"/>
              <a:t>FACULTY RESOURCE       NS-153                       		6pm M-TH</a:t>
            </a:r>
          </a:p>
          <a:p>
            <a:pPr lvl="0" rtl="0">
              <a:lnSpc>
                <a:spcPct val="100000"/>
              </a:lnSpc>
              <a:spcBef>
                <a:spcPts val="0"/>
              </a:spcBef>
              <a:spcAft>
                <a:spcPts val="0"/>
              </a:spcAft>
              <a:buNone/>
            </a:pPr>
            <a:r>
              <a:rPr lang="en-US" sz="1200"/>
              <a:t>EHPS	                      	MD-377, x2412                 		10PM*</a:t>
            </a:r>
          </a:p>
          <a:p>
            <a:pPr lvl="0" rtl="0">
              <a:lnSpc>
                <a:spcPct val="100000"/>
              </a:lnSpc>
              <a:spcBef>
                <a:spcPts val="0"/>
              </a:spcBef>
              <a:spcAft>
                <a:spcPts val="0"/>
              </a:spcAft>
              <a:buNone/>
            </a:pPr>
            <a:r>
              <a:rPr lang="en-US" sz="1200"/>
              <a:t>LIFE SCIENCES               	NS-210                            		10PM*</a:t>
            </a:r>
          </a:p>
          <a:p>
            <a:pPr lvl="0" rtl="0">
              <a:lnSpc>
                <a:spcPct val="100000"/>
              </a:lnSpc>
              <a:spcBef>
                <a:spcPts val="0"/>
              </a:spcBef>
              <a:spcAft>
                <a:spcPts val="0"/>
              </a:spcAft>
              <a:buNone/>
            </a:pPr>
            <a:r>
              <a:rPr lang="en-US" sz="1200"/>
              <a:t>NURSING                       	HS-200, x2580                 		4pm</a:t>
            </a:r>
          </a:p>
          <a:p>
            <a:pPr lvl="0" rtl="0">
              <a:lnSpc>
                <a:spcPct val="100000"/>
              </a:lnSpc>
              <a:spcBef>
                <a:spcPts val="0"/>
              </a:spcBef>
              <a:spcAft>
                <a:spcPts val="0"/>
              </a:spcAft>
              <a:buNone/>
            </a:pPr>
            <a:r>
              <a:rPr lang="en-US" sz="1200"/>
              <a:t>RADIO/TV                     	Q-8 (restricted)			</a:t>
            </a:r>
          </a:p>
          <a:p>
            <a:pPr lvl="0" rtl="0">
              <a:lnSpc>
                <a:spcPct val="100000"/>
              </a:lnSpc>
              <a:spcBef>
                <a:spcPts val="0"/>
              </a:spcBef>
              <a:spcAft>
                <a:spcPts val="0"/>
              </a:spcAft>
              <a:buNone/>
            </a:pPr>
            <a:r>
              <a:rPr lang="en-US" sz="1200"/>
              <a:t>Escondido Center		Teachers’ Lounge/EC 204		9:30 PM</a:t>
            </a:r>
          </a:p>
          <a:p>
            <a:pPr lvl="0" rtl="0">
              <a:lnSpc>
                <a:spcPct val="100000"/>
              </a:lnSpc>
              <a:spcBef>
                <a:spcPts val="0"/>
              </a:spcBef>
              <a:spcAft>
                <a:spcPts val="0"/>
              </a:spcAft>
              <a:buNone/>
            </a:pPr>
            <a:r>
              <a:rPr lang="en-US" sz="1200"/>
              <a:t>Camp Pendleton		Back Room				M-Th 8:30 AM – 6 PM</a:t>
            </a:r>
          </a:p>
          <a:p>
            <a:pPr lvl="0" rtl="0">
              <a:lnSpc>
                <a:spcPct val="100000"/>
              </a:lnSpc>
              <a:spcBef>
                <a:spcPts val="0"/>
              </a:spcBef>
              <a:spcAft>
                <a:spcPts val="0"/>
              </a:spcAft>
              <a:buNone/>
            </a:pPr>
            <a:r>
              <a:rPr lang="en-US" sz="1200"/>
              <a:t>Camp Pendleton		Counseling Dept.			F 8 AM-2 PM</a:t>
            </a:r>
          </a:p>
          <a:p>
            <a:pPr lvl="0" rtl="0">
              <a:lnSpc>
                <a:spcPct val="100000"/>
              </a:lnSpc>
              <a:spcBef>
                <a:spcPts val="0"/>
              </a:spcBef>
              <a:spcAft>
                <a:spcPts val="0"/>
              </a:spcAft>
              <a:buNone/>
            </a:pPr>
            <a:endParaRPr sz="1200"/>
          </a:p>
          <a:p>
            <a:pPr lvl="0" rtl="0">
              <a:lnSpc>
                <a:spcPct val="100000"/>
              </a:lnSpc>
              <a:spcBef>
                <a:spcPts val="0"/>
              </a:spcBef>
              <a:spcAft>
                <a:spcPts val="0"/>
              </a:spcAft>
              <a:buClr>
                <a:schemeClr val="folHlink"/>
              </a:buClr>
              <a:buSzPct val="25000"/>
              <a:buFont typeface="Noto Sans Symbols"/>
              <a:buNone/>
            </a:pPr>
            <a:endParaRPr sz="1200"/>
          </a:p>
          <a:p>
            <a:pPr lvl="0" rtl="0">
              <a:lnSpc>
                <a:spcPct val="100000"/>
              </a:lnSpc>
              <a:spcBef>
                <a:spcPts val="0"/>
              </a:spcBef>
              <a:spcAft>
                <a:spcPts val="0"/>
              </a:spcAft>
              <a:buClr>
                <a:schemeClr val="folHlink"/>
              </a:buClr>
              <a:buSzPct val="25000"/>
              <a:buFont typeface="Noto Sans Symbols"/>
              <a:buNone/>
            </a:pPr>
            <a:r>
              <a:rPr lang="en-US" sz="1200"/>
              <a:t>*10PM = Approximate time room is locked by campus police.   </a:t>
            </a:r>
          </a:p>
          <a:p>
            <a:pPr lvl="0" rtl="0">
              <a:lnSpc>
                <a:spcPct val="100000"/>
              </a:lnSpc>
              <a:spcBef>
                <a:spcPts val="0"/>
              </a:spcBef>
              <a:spcAft>
                <a:spcPts val="0"/>
              </a:spcAft>
              <a:buClr>
                <a:schemeClr val="folHlink"/>
              </a:buClr>
              <a:buSzPct val="25000"/>
              <a:buFont typeface="Noto Sans Symbols"/>
              <a:buNone/>
            </a:pP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Human Resource Services</a:t>
            </a:r>
          </a:p>
        </p:txBody>
      </p:sp>
      <p:sp>
        <p:nvSpPr>
          <p:cNvPr id="454" name="Shape 454"/>
          <p:cNvSpPr txBox="1">
            <a:spLocks noGrp="1"/>
          </p:cNvSpPr>
          <p:nvPr>
            <p:ph type="body" idx="1"/>
          </p:nvPr>
        </p:nvSpPr>
        <p:spPr>
          <a:xfrm>
            <a:off x="243600" y="1266326"/>
            <a:ext cx="8588700" cy="36963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HRS Office is located in ST-1, ext. 2609.</a:t>
            </a:r>
          </a:p>
          <a:p>
            <a:pPr marL="914400" lvl="1" indent="-228600" rtl="0">
              <a:lnSpc>
                <a:spcPct val="100000"/>
              </a:lnSpc>
              <a:spcBef>
                <a:spcPts val="0"/>
              </a:spcBef>
              <a:spcAft>
                <a:spcPts val="0"/>
              </a:spcAft>
            </a:pPr>
            <a:r>
              <a:rPr lang="en-US"/>
              <a:t>Mon-Thurs (7:30 am -5:00 pm) Fri (7:30 am – 4:00 pm)</a:t>
            </a:r>
          </a:p>
          <a:p>
            <a:pPr marL="457200" lvl="0" indent="-228600" rtl="0">
              <a:lnSpc>
                <a:spcPct val="100000"/>
              </a:lnSpc>
              <a:spcBef>
                <a:spcPts val="0"/>
              </a:spcBef>
              <a:spcAft>
                <a:spcPts val="0"/>
              </a:spcAft>
            </a:pPr>
            <a:r>
              <a:rPr lang="en-US"/>
              <a:t>Injured at work?</a:t>
            </a:r>
          </a:p>
          <a:p>
            <a:pPr marL="914400" lvl="1" indent="-228600" rtl="0">
              <a:lnSpc>
                <a:spcPct val="100000"/>
              </a:lnSpc>
              <a:spcBef>
                <a:spcPts val="0"/>
              </a:spcBef>
              <a:spcAft>
                <a:spcPts val="0"/>
              </a:spcAft>
            </a:pPr>
            <a:r>
              <a:rPr lang="en-US"/>
              <a:t>If you are injured during work, please contact your Dean/Chair/Director and Human Resource Services immediately. If it is after hours, contact Campus Police x2289 or the evening administrator. </a:t>
            </a:r>
          </a:p>
          <a:p>
            <a:pPr marL="457200" lvl="0" indent="-228600" rtl="0">
              <a:lnSpc>
                <a:spcPct val="100000"/>
              </a:lnSpc>
              <a:spcBef>
                <a:spcPts val="0"/>
              </a:spcBef>
              <a:spcAft>
                <a:spcPts val="0"/>
              </a:spcAft>
            </a:pPr>
            <a:r>
              <a:rPr lang="en-US"/>
              <a:t>Visit the HR Website: </a:t>
            </a:r>
            <a:r>
              <a:rPr lang="en-US" u="sng">
                <a:solidFill>
                  <a:schemeClr val="hlink"/>
                </a:solidFill>
                <a:hlinkClick r:id="rId3"/>
              </a:rPr>
              <a:t>http://www2.palomar.edu/pages/hr/</a:t>
            </a:r>
            <a:r>
              <a:rPr lang="en-US"/>
              <a:t> </a:t>
            </a:r>
          </a:p>
          <a:p>
            <a:pPr marL="914400" lvl="1" indent="-228600" rtl="0">
              <a:lnSpc>
                <a:spcPct val="100000"/>
              </a:lnSpc>
              <a:spcBef>
                <a:spcPts val="0"/>
              </a:spcBef>
              <a:spcAft>
                <a:spcPts val="0"/>
              </a:spcAft>
            </a:pPr>
            <a:r>
              <a:rPr lang="en-US"/>
              <a:t>View salary schedules, PFF Contract, Benefits, Salary Advancement, leave information, etc.</a:t>
            </a:r>
          </a:p>
          <a:p>
            <a:pPr marL="457200" lvl="0" indent="-228600" rtl="0">
              <a:lnSpc>
                <a:spcPct val="100000"/>
              </a:lnSpc>
              <a:spcBef>
                <a:spcPts val="0"/>
              </a:spcBef>
              <a:spcAft>
                <a:spcPts val="0"/>
              </a:spcAft>
            </a:pPr>
            <a:r>
              <a:rPr lang="en-US"/>
              <a:t>Call HRS (x 2609)</a:t>
            </a:r>
          </a:p>
          <a:p>
            <a:pPr marL="914400" lvl="1" indent="-228600" rtl="0">
              <a:lnSpc>
                <a:spcPct val="100000"/>
              </a:lnSpc>
              <a:spcBef>
                <a:spcPts val="0"/>
              </a:spcBef>
              <a:spcAft>
                <a:spcPts val="0"/>
              </a:spcAft>
            </a:pPr>
            <a:r>
              <a:rPr lang="en-US"/>
              <a:t>PT Faculty– Tania Silva </a:t>
            </a:r>
            <a:r>
              <a:rPr lang="en-US" u="sng">
                <a:solidFill>
                  <a:schemeClr val="hlink"/>
                </a:solidFill>
                <a:hlinkClick r:id="rId4"/>
              </a:rPr>
              <a:t>tsilva@palomar.edu</a:t>
            </a:r>
            <a:r>
              <a:rPr lang="en-US"/>
              <a:t> or x2148</a:t>
            </a:r>
          </a:p>
          <a:p>
            <a:pPr marL="914400" lvl="1" indent="-228600" rtl="0">
              <a:lnSpc>
                <a:spcPct val="100000"/>
              </a:lnSpc>
              <a:spcBef>
                <a:spcPts val="0"/>
              </a:spcBef>
              <a:spcAft>
                <a:spcPts val="0"/>
              </a:spcAft>
            </a:pPr>
            <a:r>
              <a:rPr lang="en-US"/>
              <a:t>FT Faculty – Christine Winterle </a:t>
            </a:r>
            <a:r>
              <a:rPr lang="en-US" u="sng">
                <a:solidFill>
                  <a:schemeClr val="hlink"/>
                </a:solidFill>
                <a:hlinkClick r:id="rId5"/>
              </a:rPr>
              <a:t>cwinterle@palomar.edu</a:t>
            </a:r>
            <a:r>
              <a:rPr lang="en-US"/>
              <a:t> or x2674</a:t>
            </a:r>
          </a:p>
          <a:p>
            <a:pPr lvl="1" rtl="0">
              <a:lnSpc>
                <a:spcPct val="100000"/>
              </a:lnSpc>
              <a:spcBef>
                <a:spcPts val="0"/>
              </a:spcBef>
              <a:spcAft>
                <a:spcPts val="0"/>
              </a:spcAft>
              <a:buClr>
                <a:schemeClr val="hlink"/>
              </a:buClr>
              <a:buSzPct val="25000"/>
              <a:buFont typeface="Noto Sans Symbols"/>
              <a:buNone/>
            </a:pPr>
            <a:endParaRPr/>
          </a:p>
          <a:p>
            <a:pPr lvl="1" rtl="0">
              <a:lnSpc>
                <a:spcPct val="100000"/>
              </a:lnSpc>
              <a:spcBef>
                <a:spcPts val="0"/>
              </a:spcBef>
              <a:spcAft>
                <a:spcPts val="0"/>
              </a:spcAft>
              <a:buClr>
                <a:schemeClr val="hlink"/>
              </a:buClr>
              <a:buSzPct val="25000"/>
              <a:buFont typeface="Noto Sans Symbols"/>
              <a:buNone/>
            </a:pPr>
            <a:endParaRPr/>
          </a:p>
          <a:p>
            <a:pPr lvl="1" rtl="0">
              <a:lnSpc>
                <a:spcPct val="100000"/>
              </a:lnSpc>
              <a:spcBef>
                <a:spcPts val="0"/>
              </a:spcBef>
              <a:spcAft>
                <a:spcPts val="0"/>
              </a:spcAft>
              <a:buClr>
                <a:schemeClr val="hlink"/>
              </a:buClr>
              <a:buSzPct val="48888"/>
              <a:buFont typeface="Noto Sans Symbols"/>
              <a:buNone/>
            </a:pPr>
            <a:endParaRPr/>
          </a:p>
        </p:txBody>
      </p:sp>
      <p:sp>
        <p:nvSpPr>
          <p:cNvPr id="455" name="Shape 455"/>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48</a:t>
            </a:fld>
            <a:endParaRPr lang="en-US" sz="1000">
              <a:solidFill>
                <a:schemeClr val="dk2"/>
              </a:solidFill>
              <a:latin typeface="Source Code Pro"/>
              <a:ea typeface="Source Code Pro"/>
              <a:cs typeface="Source Code Pro"/>
              <a:sym typeface="Source Code Pr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49</a:t>
            </a:fld>
            <a:endParaRPr lang="en-US" sz="1000">
              <a:solidFill>
                <a:schemeClr val="dk2"/>
              </a:solidFill>
              <a:latin typeface="Source Code Pro"/>
              <a:ea typeface="Source Code Pro"/>
              <a:cs typeface="Source Code Pro"/>
              <a:sym typeface="Source Code Pro"/>
            </a:endParaRPr>
          </a:p>
        </p:txBody>
      </p:sp>
      <p:sp>
        <p:nvSpPr>
          <p:cNvPr id="461" name="Shape 461"/>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a:solidFill>
                  <a:schemeClr val="dk2"/>
                </a:solidFill>
                <a:latin typeface="Tahoma"/>
                <a:ea typeface="Tahoma"/>
                <a:cs typeface="Tahoma"/>
                <a:sym typeface="Tahoma"/>
              </a:rPr>
              <a:t>Who You Gonna Call…?</a:t>
            </a:r>
          </a:p>
        </p:txBody>
      </p:sp>
      <p:sp>
        <p:nvSpPr>
          <p:cNvPr id="462" name="Shape 462"/>
          <p:cNvSpPr txBox="1">
            <a:spLocks noGrp="1"/>
          </p:cNvSpPr>
          <p:nvPr>
            <p:ph type="body" idx="1"/>
          </p:nvPr>
        </p:nvSpPr>
        <p:spPr>
          <a:xfrm>
            <a:off x="3464000" y="1499575"/>
            <a:ext cx="5679900" cy="3557100"/>
          </a:xfrm>
          <a:prstGeom prst="rect">
            <a:avLst/>
          </a:prstGeom>
          <a:noFill/>
          <a:ln>
            <a:noFill/>
          </a:ln>
        </p:spPr>
        <p:txBody>
          <a:bodyPr lIns="91425" tIns="45700" rIns="91425" bIns="45700" anchor="t" anchorCtr="0">
            <a:noAutofit/>
          </a:bodyPr>
          <a:lstStyle/>
          <a:p>
            <a:pPr lvl="0" rtl="0">
              <a:spcBef>
                <a:spcPts val="0"/>
              </a:spcBef>
              <a:buNone/>
            </a:pPr>
            <a:r>
              <a:rPr lang="en-US"/>
              <a:t>Do you know who to contact for help and information?</a:t>
            </a:r>
          </a:p>
          <a:p>
            <a:pPr marL="457200" lvl="0" indent="-228600" rtl="0">
              <a:spcBef>
                <a:spcPts val="0"/>
              </a:spcBef>
              <a:buChar char="➔"/>
            </a:pPr>
            <a:r>
              <a:rPr lang="en-US"/>
              <a:t>ADA</a:t>
            </a:r>
          </a:p>
          <a:p>
            <a:pPr marL="457200" lvl="0" indent="-228600" rtl="0">
              <a:spcBef>
                <a:spcPts val="0"/>
              </a:spcBef>
              <a:buChar char="➔"/>
            </a:pPr>
            <a:r>
              <a:rPr lang="en-US"/>
              <a:t>Department Chair/Director</a:t>
            </a:r>
          </a:p>
          <a:p>
            <a:pPr marL="457200" lvl="0" indent="-228600" rtl="0">
              <a:spcBef>
                <a:spcPts val="0"/>
              </a:spcBef>
              <a:buChar char="➔"/>
            </a:pPr>
            <a:r>
              <a:rPr lang="en-US"/>
              <a:t>Dean</a:t>
            </a:r>
          </a:p>
          <a:p>
            <a:pPr marL="457200" lvl="0" indent="-228600" rtl="0">
              <a:spcBef>
                <a:spcPts val="0"/>
              </a:spcBef>
              <a:buChar char="➔"/>
            </a:pPr>
            <a:r>
              <a:rPr lang="en-US"/>
              <a:t>Instructional Services</a:t>
            </a:r>
          </a:p>
          <a:p>
            <a:pPr marL="457200" lvl="0" indent="-228600" rtl="0">
              <a:spcBef>
                <a:spcPts val="0"/>
              </a:spcBef>
              <a:buChar char="➔"/>
            </a:pPr>
            <a:r>
              <a:rPr lang="en-US"/>
              <a:t>Office of Student Affairs</a:t>
            </a:r>
          </a:p>
          <a:p>
            <a:pPr marL="457200" lvl="0" indent="-228600" rtl="0">
              <a:spcBef>
                <a:spcPts val="0"/>
              </a:spcBef>
              <a:buChar char="➔"/>
            </a:pPr>
            <a:r>
              <a:rPr lang="en-US"/>
              <a:t>Human Resources</a:t>
            </a:r>
          </a:p>
          <a:p>
            <a:pPr marL="457200" lvl="0" indent="-228600" rtl="0">
              <a:spcBef>
                <a:spcPts val="0"/>
              </a:spcBef>
              <a:buChar char="➔"/>
            </a:pPr>
            <a:r>
              <a:rPr lang="en-US"/>
              <a:t>Evening Administrators</a:t>
            </a:r>
          </a:p>
          <a:p>
            <a:pPr marL="457200" lvl="0" indent="-228600" rtl="0">
              <a:spcBef>
                <a:spcPts val="0"/>
              </a:spcBef>
              <a:buChar char="➔"/>
            </a:pPr>
            <a:r>
              <a:rPr lang="en-US"/>
              <a:t>Campus Police (x2289; 760-891-7273) </a:t>
            </a:r>
          </a:p>
          <a:p>
            <a:pPr marL="457200" lvl="0" indent="-228600" rtl="0">
              <a:spcBef>
                <a:spcPts val="0"/>
              </a:spcBef>
              <a:buChar char="➔"/>
            </a:pPr>
            <a:r>
              <a:rPr lang="en-US"/>
              <a:t>Help Desk</a:t>
            </a:r>
          </a:p>
        </p:txBody>
      </p:sp>
      <p:pic>
        <p:nvPicPr>
          <p:cNvPr id="463" name="Shape 463"/>
          <p:cNvPicPr preferRelativeResize="0"/>
          <p:nvPr/>
        </p:nvPicPr>
        <p:blipFill>
          <a:blip r:embed="rId3">
            <a:alphaModFix/>
          </a:blip>
          <a:stretch>
            <a:fillRect/>
          </a:stretch>
        </p:blipFill>
        <p:spPr>
          <a:xfrm>
            <a:off x="0" y="1436549"/>
            <a:ext cx="3328975" cy="283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US"/>
              <a:t>Getting Ready for the First Day of Class</a:t>
            </a:r>
          </a:p>
        </p:txBody>
      </p:sp>
      <p:sp>
        <p:nvSpPr>
          <p:cNvPr id="117" name="Shape 1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rtl="0">
              <a:spcBef>
                <a:spcPts val="0"/>
              </a:spcBef>
              <a:buNone/>
            </a:pPr>
            <a:r>
              <a:rPr lang="en-US"/>
              <a:t>Where to find contact information?</a:t>
            </a:r>
          </a:p>
        </p:txBody>
      </p:sp>
      <p:sp>
        <p:nvSpPr>
          <p:cNvPr id="470" name="Shape 470"/>
          <p:cNvSpPr txBox="1">
            <a:spLocks noGrp="1"/>
          </p:cNvSpPr>
          <p:nvPr>
            <p:ph type="body" idx="1"/>
          </p:nvPr>
        </p:nvSpPr>
        <p:spPr>
          <a:xfrm>
            <a:off x="243600" y="3400504"/>
            <a:ext cx="8588700" cy="1168200"/>
          </a:xfrm>
          <a:prstGeom prst="rect">
            <a:avLst/>
          </a:prstGeom>
        </p:spPr>
        <p:txBody>
          <a:bodyPr lIns="91425" tIns="91425" rIns="91425" bIns="91425" anchor="t" anchorCtr="0">
            <a:noAutofit/>
          </a:bodyPr>
          <a:lstStyle/>
          <a:p>
            <a:pPr lvl="0" rtl="0">
              <a:spcBef>
                <a:spcPts val="0"/>
              </a:spcBef>
              <a:buNone/>
            </a:pPr>
            <a:r>
              <a:rPr lang="en-US" sz="2400"/>
              <a:t>Use the college website “search” box or directory. </a:t>
            </a:r>
          </a:p>
          <a:p>
            <a:pPr lvl="0" rtl="0">
              <a:spcBef>
                <a:spcPts val="0"/>
              </a:spcBef>
              <a:buNone/>
            </a:pPr>
            <a:r>
              <a:rPr lang="en-US" sz="2400"/>
              <a:t>Outlook is also a very good way to find contact information.</a:t>
            </a:r>
          </a:p>
        </p:txBody>
      </p:sp>
      <p:sp>
        <p:nvSpPr>
          <p:cNvPr id="471" name="Shape 4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50</a:t>
            </a:fld>
            <a:endParaRPr lang="en-US"/>
          </a:p>
        </p:txBody>
      </p:sp>
      <p:pic>
        <p:nvPicPr>
          <p:cNvPr id="472" name="Shape 472"/>
          <p:cNvPicPr preferRelativeResize="0"/>
          <p:nvPr/>
        </p:nvPicPr>
        <p:blipFill>
          <a:blip r:embed="rId3">
            <a:alphaModFix/>
          </a:blip>
          <a:stretch>
            <a:fillRect/>
          </a:stretch>
        </p:blipFill>
        <p:spPr>
          <a:xfrm>
            <a:off x="-34050" y="1473372"/>
            <a:ext cx="9144000" cy="178375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a:t>51</a:t>
            </a:fld>
            <a:endParaRPr lang="en-US"/>
          </a:p>
        </p:txBody>
      </p:sp>
      <p:sp>
        <p:nvSpPr>
          <p:cNvPr id="479" name="Shape 479"/>
          <p:cNvSpPr txBox="1"/>
          <p:nvPr/>
        </p:nvSpPr>
        <p:spPr>
          <a:xfrm>
            <a:off x="1752600" y="1649350"/>
            <a:ext cx="5943600" cy="1771500"/>
          </a:xfrm>
          <a:prstGeom prst="rect">
            <a:avLst/>
          </a:prstGeom>
          <a:noFill/>
          <a:ln>
            <a:noFill/>
          </a:ln>
        </p:spPr>
        <p:txBody>
          <a:bodyPr lIns="91425" tIns="45700" rIns="91425" bIns="45700" anchor="t" anchorCtr="0">
            <a:noAutofit/>
          </a:bodyPr>
          <a:lstStyle/>
          <a:p>
            <a:pPr marL="0" marR="0" lvl="0" indent="0" algn="ctr" rtl="0">
              <a:spcBef>
                <a:spcPts val="1400"/>
              </a:spcBef>
              <a:spcAft>
                <a:spcPts val="0"/>
              </a:spcAft>
              <a:buSzPct val="25000"/>
              <a:buNone/>
            </a:pPr>
            <a:r>
              <a:rPr lang="en-US" sz="2800" b="1">
                <a:solidFill>
                  <a:srgbClr val="FFFFFF"/>
                </a:solidFill>
              </a:rPr>
              <a:t>Did you f</a:t>
            </a:r>
            <a:r>
              <a:rPr lang="en-US" sz="2800" b="1">
                <a:solidFill>
                  <a:srgbClr val="FFFFFF"/>
                </a:solidFill>
                <a:latin typeface="Arial"/>
                <a:ea typeface="Arial"/>
                <a:cs typeface="Arial"/>
                <a:sym typeface="Arial"/>
              </a:rPr>
              <a:t>ill out your evaluations</a:t>
            </a:r>
            <a:r>
              <a:rPr lang="en-US" sz="2800" b="1">
                <a:solidFill>
                  <a:srgbClr val="FFFFFF"/>
                </a:solidFill>
              </a:rPr>
              <a:t>?</a:t>
            </a:r>
          </a:p>
          <a:p>
            <a:pPr marL="0" marR="0" lvl="0" indent="0" algn="ctr" rtl="0">
              <a:spcBef>
                <a:spcPts val="1400"/>
              </a:spcBef>
              <a:spcAft>
                <a:spcPts val="0"/>
              </a:spcAft>
              <a:buSzPct val="25000"/>
              <a:buNone/>
            </a:pPr>
            <a:r>
              <a:rPr lang="en-US" sz="2800" b="1">
                <a:solidFill>
                  <a:srgbClr val="FFFFFF"/>
                </a:solidFill>
                <a:latin typeface="Arial"/>
                <a:ea typeface="Arial"/>
                <a:cs typeface="Arial"/>
                <a:sym typeface="Arial"/>
              </a:rPr>
              <a:t>Have an amazing semester!</a:t>
            </a:r>
          </a:p>
        </p:txBody>
      </p:sp>
      <p:sp>
        <p:nvSpPr>
          <p:cNvPr id="480" name="Shape 480"/>
          <p:cNvSpPr txBox="1"/>
          <p:nvPr/>
        </p:nvSpPr>
        <p:spPr>
          <a:xfrm>
            <a:off x="1649350" y="158825"/>
            <a:ext cx="6438600" cy="1270500"/>
          </a:xfrm>
          <a:prstGeom prst="rect">
            <a:avLst/>
          </a:prstGeom>
          <a:noFill/>
          <a:ln>
            <a:noFill/>
          </a:ln>
        </p:spPr>
        <p:txBody>
          <a:bodyPr lIns="91425" tIns="91425" rIns="91425" bIns="91425" anchor="ctr" anchorCtr="0">
            <a:noAutofit/>
          </a:bodyPr>
          <a:lstStyle/>
          <a:p>
            <a:pPr lvl="0" algn="ctr" rtl="0">
              <a:spcBef>
                <a:spcPts val="0"/>
              </a:spcBef>
              <a:buNone/>
            </a:pPr>
            <a:r>
              <a:rPr lang="en-US" sz="4800"/>
              <a:t>Thank you for coming!</a:t>
            </a:r>
          </a:p>
        </p:txBody>
      </p:sp>
      <p:sp>
        <p:nvSpPr>
          <p:cNvPr id="481" name="Shape 481"/>
          <p:cNvSpPr txBox="1"/>
          <p:nvPr/>
        </p:nvSpPr>
        <p:spPr>
          <a:xfrm>
            <a:off x="1247125" y="3640875"/>
            <a:ext cx="6746100" cy="1502700"/>
          </a:xfrm>
          <a:prstGeom prst="rect">
            <a:avLst/>
          </a:prstGeom>
          <a:noFill/>
          <a:ln>
            <a:noFill/>
          </a:ln>
        </p:spPr>
        <p:txBody>
          <a:bodyPr lIns="91425" tIns="91425" rIns="91425" bIns="91425" anchor="ctr" anchorCtr="0">
            <a:noAutofit/>
          </a:bodyPr>
          <a:lstStyle/>
          <a:p>
            <a:pPr lvl="0" algn="ctr" rtl="0">
              <a:spcBef>
                <a:spcPts val="0"/>
              </a:spcBef>
              <a:buNone/>
            </a:pPr>
            <a:r>
              <a:rPr lang="en-US" sz="4800"/>
              <a:t>Have a wonderful semester!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79050" y="111375"/>
            <a:ext cx="8856000" cy="1081500"/>
          </a:xfrm>
          <a:prstGeom prst="rect">
            <a:avLst/>
          </a:prstGeom>
        </p:spPr>
        <p:txBody>
          <a:bodyPr lIns="91425" tIns="91425" rIns="91425" bIns="91425" anchor="b" anchorCtr="0">
            <a:noAutofit/>
          </a:bodyPr>
          <a:lstStyle/>
          <a:p>
            <a:pPr lvl="0">
              <a:spcBef>
                <a:spcPts val="0"/>
              </a:spcBef>
              <a:buNone/>
            </a:pPr>
            <a:r>
              <a:rPr lang="en-US"/>
              <a:t>go to:  </a:t>
            </a:r>
            <a:r>
              <a:rPr lang="en-US" sz="3600">
                <a:highlight>
                  <a:srgbClr val="FFFF00"/>
                </a:highlight>
              </a:rPr>
              <a:t>padlet.com/kfalcone1/NutsBoltsSpr17</a:t>
            </a:r>
          </a:p>
        </p:txBody>
      </p:sp>
      <p:sp>
        <p:nvSpPr>
          <p:cNvPr id="488" name="Shape 488"/>
          <p:cNvSpPr txBox="1">
            <a:spLocks noGrp="1"/>
          </p:cNvSpPr>
          <p:nvPr>
            <p:ph type="body" idx="1"/>
          </p:nvPr>
        </p:nvSpPr>
        <p:spPr>
          <a:xfrm>
            <a:off x="243600" y="1266322"/>
            <a:ext cx="8588700" cy="760500"/>
          </a:xfrm>
          <a:prstGeom prst="rect">
            <a:avLst/>
          </a:prstGeom>
        </p:spPr>
        <p:txBody>
          <a:bodyPr lIns="91425" tIns="91425" rIns="91425" bIns="91425" anchor="t" anchorCtr="0">
            <a:noAutofit/>
          </a:bodyPr>
          <a:lstStyle/>
          <a:p>
            <a:pPr lvl="0" algn="ctr">
              <a:spcBef>
                <a:spcPts val="0"/>
              </a:spcBef>
              <a:buNone/>
            </a:pPr>
            <a:r>
              <a:rPr lang="en-US" sz="2400" b="1"/>
              <a:t>Please let us know what you are hoping to learn in tonight’s workshop.</a:t>
            </a:r>
          </a:p>
        </p:txBody>
      </p:sp>
      <p:sp>
        <p:nvSpPr>
          <p:cNvPr id="489" name="Shape 48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52</a:t>
            </a:fld>
            <a:endParaRPr lang="en-US"/>
          </a:p>
        </p:txBody>
      </p:sp>
      <p:pic>
        <p:nvPicPr>
          <p:cNvPr id="490" name="Shape 490"/>
          <p:cNvPicPr preferRelativeResize="0"/>
          <p:nvPr/>
        </p:nvPicPr>
        <p:blipFill>
          <a:blip r:embed="rId3">
            <a:alphaModFix/>
          </a:blip>
          <a:stretch>
            <a:fillRect/>
          </a:stretch>
        </p:blipFill>
        <p:spPr>
          <a:xfrm>
            <a:off x="3940986" y="2363637"/>
            <a:ext cx="3463174" cy="2559499"/>
          </a:xfrm>
          <a:prstGeom prst="rect">
            <a:avLst/>
          </a:prstGeom>
          <a:noFill/>
          <a:ln>
            <a:noFill/>
          </a:ln>
        </p:spPr>
      </p:pic>
      <p:sp>
        <p:nvSpPr>
          <p:cNvPr id="491" name="Shape 491"/>
          <p:cNvSpPr txBox="1"/>
          <p:nvPr/>
        </p:nvSpPr>
        <p:spPr>
          <a:xfrm>
            <a:off x="7404150" y="2974425"/>
            <a:ext cx="1617000" cy="1616700"/>
          </a:xfrm>
          <a:prstGeom prst="rect">
            <a:avLst/>
          </a:prstGeom>
          <a:noFill/>
          <a:ln>
            <a:noFill/>
          </a:ln>
        </p:spPr>
        <p:txBody>
          <a:bodyPr lIns="91425" tIns="91425" rIns="91425" bIns="91425" anchor="t" anchorCtr="0">
            <a:noAutofit/>
          </a:bodyPr>
          <a:lstStyle/>
          <a:p>
            <a:pPr lvl="0">
              <a:spcBef>
                <a:spcPts val="0"/>
              </a:spcBef>
              <a:buNone/>
            </a:pPr>
            <a:r>
              <a:rPr lang="en-US"/>
              <a:t>Click on the Padlet wall or click the pink plus sign and tell us what you would like to learn.</a:t>
            </a:r>
          </a:p>
        </p:txBody>
      </p:sp>
      <p:cxnSp>
        <p:nvCxnSpPr>
          <p:cNvPr id="492" name="Shape 492"/>
          <p:cNvCxnSpPr>
            <a:stCxn id="491" idx="1"/>
          </p:cNvCxnSpPr>
          <p:nvPr/>
        </p:nvCxnSpPr>
        <p:spPr>
          <a:xfrm rot="10800000">
            <a:off x="5715750" y="3589575"/>
            <a:ext cx="1688400" cy="193200"/>
          </a:xfrm>
          <a:prstGeom prst="straightConnector1">
            <a:avLst/>
          </a:prstGeom>
          <a:noFill/>
          <a:ln w="76200" cap="flat" cmpd="sng">
            <a:solidFill>
              <a:srgbClr val="FF0000"/>
            </a:solidFill>
            <a:prstDash val="solid"/>
            <a:round/>
            <a:headEnd type="none" w="lg" len="lg"/>
            <a:tailEnd type="triangle" w="lg" len="lg"/>
          </a:ln>
        </p:spPr>
      </p:cxnSp>
      <p:pic>
        <p:nvPicPr>
          <p:cNvPr id="493" name="Shape 493"/>
          <p:cNvPicPr preferRelativeResize="0"/>
          <p:nvPr/>
        </p:nvPicPr>
        <p:blipFill rotWithShape="1">
          <a:blip r:embed="rId4">
            <a:alphaModFix/>
          </a:blip>
          <a:srcRect l="60435" t="79750" r="714" b="7655"/>
          <a:stretch/>
        </p:blipFill>
        <p:spPr>
          <a:xfrm>
            <a:off x="4583399" y="4472400"/>
            <a:ext cx="2224800" cy="450724"/>
          </a:xfrm>
          <a:prstGeom prst="rect">
            <a:avLst/>
          </a:prstGeom>
          <a:noFill/>
          <a:ln>
            <a:noFill/>
          </a:ln>
        </p:spPr>
      </p:pic>
      <p:pic>
        <p:nvPicPr>
          <p:cNvPr id="494" name="Shape 494"/>
          <p:cNvPicPr preferRelativeResize="0"/>
          <p:nvPr/>
        </p:nvPicPr>
        <p:blipFill>
          <a:blip r:embed="rId5">
            <a:alphaModFix/>
          </a:blip>
          <a:stretch>
            <a:fillRect/>
          </a:stretch>
        </p:blipFill>
        <p:spPr>
          <a:xfrm>
            <a:off x="243600" y="2100275"/>
            <a:ext cx="2878075" cy="287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6</a:t>
            </a:fld>
            <a:endParaRPr lang="en-US" sz="1000">
              <a:solidFill>
                <a:schemeClr val="dk2"/>
              </a:solidFill>
              <a:latin typeface="Source Code Pro"/>
              <a:ea typeface="Source Code Pro"/>
              <a:cs typeface="Source Code Pro"/>
              <a:sym typeface="Source Code Pro"/>
            </a:endParaRPr>
          </a:p>
        </p:txBody>
      </p:sp>
      <p:sp>
        <p:nvSpPr>
          <p:cNvPr id="123" name="Shape 123"/>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a:solidFill>
                  <a:schemeClr val="dk2"/>
                </a:solidFill>
                <a:latin typeface="Tahoma"/>
                <a:ea typeface="Tahoma"/>
                <a:cs typeface="Tahoma"/>
                <a:sym typeface="Tahoma"/>
              </a:rPr>
              <a:t>How many students do you have in your classes?</a:t>
            </a:r>
          </a:p>
        </p:txBody>
      </p:sp>
      <p:sp>
        <p:nvSpPr>
          <p:cNvPr id="124" name="Shape 124"/>
          <p:cNvSpPr txBox="1">
            <a:spLocks noGrp="1"/>
          </p:cNvSpPr>
          <p:nvPr>
            <p:ph type="body" idx="1"/>
          </p:nvPr>
        </p:nvSpPr>
        <p:spPr>
          <a:xfrm>
            <a:off x="243600" y="1364600"/>
            <a:ext cx="8588700" cy="3599100"/>
          </a:xfrm>
          <a:prstGeom prst="rect">
            <a:avLst/>
          </a:prstGeom>
          <a:noFill/>
          <a:ln>
            <a:noFill/>
          </a:ln>
        </p:spPr>
        <p:txBody>
          <a:bodyPr lIns="91425" tIns="45700" rIns="91425" bIns="45700" anchor="t" anchorCtr="0">
            <a:noAutofit/>
          </a:bodyPr>
          <a:lstStyle/>
          <a:p>
            <a:pPr marL="457200" lvl="0" indent="-228600" rtl="0">
              <a:lnSpc>
                <a:spcPct val="100000"/>
              </a:lnSpc>
              <a:spcBef>
                <a:spcPts val="0"/>
              </a:spcBef>
              <a:spcAft>
                <a:spcPts val="0"/>
              </a:spcAft>
            </a:pPr>
            <a:r>
              <a:rPr lang="en-US"/>
              <a:t>What is your </a:t>
            </a:r>
            <a:r>
              <a:rPr lang="en-US" b="1"/>
              <a:t>maximum class size</a:t>
            </a:r>
            <a:r>
              <a:rPr lang="en-US"/>
              <a:t>?</a:t>
            </a:r>
          </a:p>
          <a:p>
            <a:pPr marL="914400" lvl="1" indent="-228600" rtl="0">
              <a:lnSpc>
                <a:spcPct val="100000"/>
              </a:lnSpc>
              <a:spcBef>
                <a:spcPts val="0"/>
              </a:spcBef>
              <a:spcAft>
                <a:spcPts val="0"/>
              </a:spcAft>
            </a:pPr>
            <a:r>
              <a:rPr lang="en-US"/>
              <a:t>Maximum Class Size: </a:t>
            </a:r>
          </a:p>
          <a:p>
            <a:pPr marL="1371600" lvl="2" indent="-228600" rtl="0">
              <a:lnSpc>
                <a:spcPct val="100000"/>
              </a:lnSpc>
              <a:spcBef>
                <a:spcPts val="0"/>
              </a:spcBef>
              <a:spcAft>
                <a:spcPts val="0"/>
              </a:spcAft>
            </a:pPr>
            <a:r>
              <a:rPr lang="en-US"/>
              <a:t>Set by the PFF Contract and/or the number of student stations in the classroom or laboratory--whichever is smaller. (</a:t>
            </a:r>
            <a:r>
              <a:rPr lang="en-US" u="sng">
                <a:solidFill>
                  <a:schemeClr val="hlink"/>
                </a:solidFill>
                <a:hlinkClick r:id="rId3"/>
              </a:rPr>
              <a:t>http://www.palomar.edu/INSTRUCTION/CourseMaxList.pdf</a:t>
            </a:r>
            <a:r>
              <a:rPr lang="en-US"/>
              <a:t>)</a:t>
            </a:r>
          </a:p>
          <a:p>
            <a:pPr marL="1371600" lvl="2" indent="-228600" rtl="0">
              <a:lnSpc>
                <a:spcPct val="100000"/>
              </a:lnSpc>
              <a:spcBef>
                <a:spcPts val="0"/>
              </a:spcBef>
              <a:spcAft>
                <a:spcPts val="0"/>
              </a:spcAft>
            </a:pPr>
            <a:r>
              <a:rPr lang="en-US"/>
              <a:t>Please do not allow students to sit on the floor or to bring chairs from other rooms.  We need to be concerned about fire code violations.</a:t>
            </a:r>
          </a:p>
          <a:p>
            <a:pPr marL="342900" lvl="0" indent="-266700" rtl="0">
              <a:lnSpc>
                <a:spcPct val="100000"/>
              </a:lnSpc>
              <a:spcBef>
                <a:spcPts val="0"/>
              </a:spcBef>
              <a:spcAft>
                <a:spcPts val="0"/>
              </a:spcAft>
              <a:buChar char="■"/>
            </a:pPr>
            <a:r>
              <a:rPr lang="en-US"/>
              <a:t>What is the </a:t>
            </a:r>
            <a:r>
              <a:rPr lang="en-US" b="1"/>
              <a:t>minimum class size?</a:t>
            </a:r>
          </a:p>
          <a:p>
            <a:pPr marL="914400" lvl="1" indent="-228600" rtl="0">
              <a:lnSpc>
                <a:spcPct val="100000"/>
              </a:lnSpc>
              <a:spcBef>
                <a:spcPts val="0"/>
              </a:spcBef>
              <a:spcAft>
                <a:spcPts val="0"/>
              </a:spcAft>
            </a:pPr>
            <a:r>
              <a:rPr lang="en-US"/>
              <a:t>Consult your department chair if you are concerned about the lack of enrollment in a class to which you are assigned.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7" y="4663216"/>
            <a:ext cx="548700" cy="393600"/>
          </a:xfrm>
          <a:prstGeom prst="rect">
            <a:avLst/>
          </a:prstGeom>
          <a:noFill/>
          <a:ln>
            <a:noFill/>
          </a:ln>
        </p:spPr>
        <p:txBody>
          <a:bodyPr lIns="91425" tIns="45700" rIns="91425" bIns="45700" anchor="b" anchorCtr="0">
            <a:noAutofit/>
          </a:bodyPr>
          <a:lstStyle/>
          <a:p>
            <a:pPr lvl="0" rtl="0">
              <a:spcBef>
                <a:spcPts val="0"/>
              </a:spcBef>
              <a:buNone/>
            </a:pPr>
            <a:fld id="{00000000-1234-1234-1234-123412341234}" type="slidenum">
              <a:rPr lang="en-US" sz="1000">
                <a:solidFill>
                  <a:schemeClr val="dk2"/>
                </a:solidFill>
                <a:latin typeface="Source Code Pro"/>
                <a:ea typeface="Source Code Pro"/>
                <a:cs typeface="Source Code Pro"/>
                <a:sym typeface="Source Code Pro"/>
              </a:rPr>
              <a:t>7</a:t>
            </a:fld>
            <a:endParaRPr lang="en-US" sz="1000">
              <a:solidFill>
                <a:schemeClr val="dk2"/>
              </a:solidFill>
              <a:latin typeface="Source Code Pro"/>
              <a:ea typeface="Source Code Pro"/>
              <a:cs typeface="Source Code Pro"/>
              <a:sym typeface="Source Code Pro"/>
            </a:endParaRPr>
          </a:p>
        </p:txBody>
      </p:sp>
      <p:sp>
        <p:nvSpPr>
          <p:cNvPr id="130" name="Shape 130"/>
          <p:cNvSpPr txBox="1">
            <a:spLocks noGrp="1"/>
          </p:cNvSpPr>
          <p:nvPr>
            <p:ph type="title"/>
          </p:nvPr>
        </p:nvSpPr>
        <p:spPr>
          <a:xfrm>
            <a:off x="243600" y="61275"/>
            <a:ext cx="8588700" cy="10815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Tahoma"/>
                <a:ea typeface="Tahoma"/>
                <a:cs typeface="Tahoma"/>
                <a:sym typeface="Tahoma"/>
              </a:rPr>
              <a:t>Odds and Ends</a:t>
            </a:r>
          </a:p>
        </p:txBody>
      </p:sp>
      <p:sp>
        <p:nvSpPr>
          <p:cNvPr id="131" name="Shape 131"/>
          <p:cNvSpPr txBox="1">
            <a:spLocks noGrp="1"/>
          </p:cNvSpPr>
          <p:nvPr>
            <p:ph type="body" idx="1"/>
          </p:nvPr>
        </p:nvSpPr>
        <p:spPr>
          <a:xfrm>
            <a:off x="102050" y="1306275"/>
            <a:ext cx="8919300" cy="3750600"/>
          </a:xfrm>
          <a:prstGeom prst="rect">
            <a:avLst/>
          </a:prstGeom>
          <a:noFill/>
          <a:ln>
            <a:noFill/>
          </a:ln>
        </p:spPr>
        <p:txBody>
          <a:bodyPr lIns="91425" tIns="45700" rIns="91425" bIns="45700" anchor="t" anchorCtr="0">
            <a:noAutofit/>
          </a:bodyPr>
          <a:lstStyle/>
          <a:p>
            <a:pPr marL="457200" lvl="0" indent="-368300" rtl="0">
              <a:lnSpc>
                <a:spcPct val="100000"/>
              </a:lnSpc>
              <a:spcBef>
                <a:spcPts val="0"/>
              </a:spcBef>
              <a:spcAft>
                <a:spcPts val="0"/>
              </a:spcAft>
              <a:buSzPct val="100000"/>
            </a:pPr>
            <a:r>
              <a:rPr lang="en-US" sz="2200"/>
              <a:t>Textbooks</a:t>
            </a:r>
          </a:p>
          <a:p>
            <a:pPr marL="742950" lvl="1" indent="-369569" rtl="0">
              <a:lnSpc>
                <a:spcPct val="100000"/>
              </a:lnSpc>
              <a:spcBef>
                <a:spcPts val="0"/>
              </a:spcBef>
              <a:spcAft>
                <a:spcPts val="0"/>
              </a:spcAft>
              <a:buSzPct val="100000"/>
              <a:buChar char="■"/>
            </a:pPr>
            <a:r>
              <a:rPr lang="en-US" sz="2200"/>
              <a:t>Contact department ADA.</a:t>
            </a:r>
          </a:p>
          <a:p>
            <a:pPr marL="742950" lvl="1" indent="-369569" rtl="0">
              <a:lnSpc>
                <a:spcPct val="100000"/>
              </a:lnSpc>
              <a:spcBef>
                <a:spcPts val="0"/>
              </a:spcBef>
              <a:spcAft>
                <a:spcPts val="0"/>
              </a:spcAft>
              <a:buSzPct val="100000"/>
              <a:buChar char="■"/>
            </a:pPr>
            <a:r>
              <a:rPr lang="en-US" sz="2200"/>
              <a:t>Note: Never manage textbook or material transactions with students yourself. All required materials must be listed on the enrollment information when students sign up for the course.</a:t>
            </a:r>
          </a:p>
          <a:p>
            <a:pPr marL="457200" lvl="0" indent="-368300" rtl="0">
              <a:lnSpc>
                <a:spcPct val="100000"/>
              </a:lnSpc>
              <a:spcBef>
                <a:spcPts val="0"/>
              </a:spcBef>
              <a:spcAft>
                <a:spcPts val="0"/>
              </a:spcAft>
              <a:buSzPct val="100000"/>
            </a:pPr>
            <a:r>
              <a:rPr lang="en-US" sz="2200"/>
              <a:t>Parking Pass (will be issued at Plenary; easiest to get it then).</a:t>
            </a:r>
          </a:p>
          <a:p>
            <a:pPr marL="742950" lvl="1" indent="-369569" rtl="0">
              <a:lnSpc>
                <a:spcPct val="100000"/>
              </a:lnSpc>
              <a:spcBef>
                <a:spcPts val="0"/>
              </a:spcBef>
              <a:spcAft>
                <a:spcPts val="0"/>
              </a:spcAft>
              <a:buSzPct val="100000"/>
              <a:buChar char="■"/>
            </a:pPr>
            <a:r>
              <a:rPr lang="en-US" sz="2200"/>
              <a:t>Otherwise, go to Campus Police—bring ID.</a:t>
            </a:r>
          </a:p>
          <a:p>
            <a:pPr marL="742950" lvl="1" indent="-369569" rtl="0">
              <a:lnSpc>
                <a:spcPct val="100000"/>
              </a:lnSpc>
              <a:spcBef>
                <a:spcPts val="0"/>
              </a:spcBef>
              <a:spcAft>
                <a:spcPts val="0"/>
              </a:spcAft>
              <a:buSzPct val="100000"/>
              <a:buChar char="■"/>
            </a:pPr>
            <a:r>
              <a:rPr lang="en-US" sz="2200"/>
              <a:t>Other things to think about — Bathrooms, Student Health Services (location &amp; hours), &amp; Security</a:t>
            </a:r>
          </a:p>
          <a:p>
            <a:pPr marL="0" lvl="0" indent="0" rtl="0">
              <a:lnSpc>
                <a:spcPct val="100000"/>
              </a:lnSpc>
              <a:spcBef>
                <a:spcPts val="0"/>
              </a:spcBef>
              <a:spcAft>
                <a:spcPts val="0"/>
              </a:spcAft>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US"/>
              <a:t>“A Study of Syllabi”</a:t>
            </a:r>
          </a:p>
        </p:txBody>
      </p:sp>
      <p:sp>
        <p:nvSpPr>
          <p:cNvPr id="138" name="Shape 138"/>
          <p:cNvSpPr txBox="1">
            <a:spLocks noGrp="1"/>
          </p:cNvSpPr>
          <p:nvPr>
            <p:ph type="body" idx="1"/>
          </p:nvPr>
        </p:nvSpPr>
        <p:spPr>
          <a:xfrm>
            <a:off x="311700" y="1618203"/>
            <a:ext cx="2808000" cy="2950800"/>
          </a:xfrm>
          <a:prstGeom prst="rect">
            <a:avLst/>
          </a:prstGeom>
        </p:spPr>
        <p:txBody>
          <a:bodyPr lIns="91425" tIns="91425" rIns="91425" bIns="91425" anchor="t" anchorCtr="0">
            <a:noAutofit/>
          </a:bodyPr>
          <a:lstStyle/>
          <a:p>
            <a:pPr lvl="0">
              <a:spcBef>
                <a:spcPts val="0"/>
              </a:spcBef>
              <a:buNone/>
            </a:pPr>
            <a:r>
              <a:rPr lang="en-US"/>
              <a:t>Review the syllabus template provided.</a:t>
            </a:r>
          </a:p>
        </p:txBody>
      </p:sp>
      <p:sp>
        <p:nvSpPr>
          <p:cNvPr id="139" name="Shape 13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8</a:t>
            </a:fld>
            <a:endParaRPr lang="en-US"/>
          </a:p>
        </p:txBody>
      </p:sp>
      <p:pic>
        <p:nvPicPr>
          <p:cNvPr id="140" name="Shape 140"/>
          <p:cNvPicPr preferRelativeResize="0"/>
          <p:nvPr/>
        </p:nvPicPr>
        <p:blipFill>
          <a:blip r:embed="rId3">
            <a:alphaModFix/>
          </a:blip>
          <a:stretch>
            <a:fillRect/>
          </a:stretch>
        </p:blipFill>
        <p:spPr>
          <a:xfrm>
            <a:off x="4311049" y="0"/>
            <a:ext cx="4161392"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43600" y="61275"/>
            <a:ext cx="8588700" cy="1081500"/>
          </a:xfrm>
          <a:prstGeom prst="rect">
            <a:avLst/>
          </a:prstGeom>
        </p:spPr>
        <p:txBody>
          <a:bodyPr lIns="91425" tIns="91425" rIns="91425" bIns="91425" anchor="b" anchorCtr="0">
            <a:noAutofit/>
          </a:bodyPr>
          <a:lstStyle/>
          <a:p>
            <a:pPr lvl="0">
              <a:spcBef>
                <a:spcPts val="0"/>
              </a:spcBef>
              <a:buNone/>
            </a:pPr>
            <a:r>
              <a:rPr lang="en-US"/>
              <a:t>Activity: Small group discussion “A Study of Syllabi”</a:t>
            </a:r>
          </a:p>
        </p:txBody>
      </p:sp>
      <p:sp>
        <p:nvSpPr>
          <p:cNvPr id="147" name="Shape 147"/>
          <p:cNvSpPr txBox="1">
            <a:spLocks noGrp="1"/>
          </p:cNvSpPr>
          <p:nvPr>
            <p:ph type="body" idx="1"/>
          </p:nvPr>
        </p:nvSpPr>
        <p:spPr>
          <a:xfrm>
            <a:off x="142225" y="1279924"/>
            <a:ext cx="8588700" cy="3863700"/>
          </a:xfrm>
          <a:prstGeom prst="rect">
            <a:avLst/>
          </a:prstGeom>
        </p:spPr>
        <p:txBody>
          <a:bodyPr lIns="91425" tIns="91425" rIns="91425" bIns="91425" anchor="t" anchorCtr="0">
            <a:noAutofit/>
          </a:bodyPr>
          <a:lstStyle/>
          <a:p>
            <a:pPr marL="457200" lvl="0" indent="-228600">
              <a:spcBef>
                <a:spcPts val="0"/>
              </a:spcBef>
            </a:pPr>
            <a:r>
              <a:rPr lang="en-US"/>
              <a:t>Please get in groups of 2-3 people.</a:t>
            </a:r>
          </a:p>
          <a:p>
            <a:pPr marL="457200" lvl="0" indent="-228600">
              <a:spcBef>
                <a:spcPts val="0"/>
              </a:spcBef>
            </a:pPr>
            <a:r>
              <a:rPr lang="en-US"/>
              <a:t>Using the syllabus template, you have 10 minutes to discuss the following questions:</a:t>
            </a:r>
          </a:p>
          <a:p>
            <a:pPr marL="914400" lvl="1" indent="-228600">
              <a:lnSpc>
                <a:spcPct val="100000"/>
              </a:lnSpc>
              <a:spcBef>
                <a:spcPts val="0"/>
              </a:spcBef>
              <a:spcAft>
                <a:spcPts val="0"/>
              </a:spcAft>
            </a:pPr>
            <a:r>
              <a:rPr lang="en-US"/>
              <a:t>What parts of this template do you already have in your syllabi?</a:t>
            </a:r>
          </a:p>
          <a:p>
            <a:pPr marL="914400" lvl="1" indent="-228600">
              <a:lnSpc>
                <a:spcPct val="100000"/>
              </a:lnSpc>
              <a:spcBef>
                <a:spcPts val="0"/>
              </a:spcBef>
              <a:spcAft>
                <a:spcPts val="0"/>
              </a:spcAft>
            </a:pPr>
            <a:r>
              <a:rPr lang="en-US"/>
              <a:t>What parts of this template could you add to your syllabi?</a:t>
            </a:r>
          </a:p>
          <a:p>
            <a:pPr marL="914400" lvl="1" indent="-228600">
              <a:lnSpc>
                <a:spcPct val="100000"/>
              </a:lnSpc>
              <a:spcBef>
                <a:spcPts val="0"/>
              </a:spcBef>
              <a:spcAft>
                <a:spcPts val="0"/>
              </a:spcAft>
            </a:pPr>
            <a:r>
              <a:rPr lang="en-US"/>
              <a:t>What’s the difference between tracking attendance/participation and grading for attendance/participation?</a:t>
            </a:r>
          </a:p>
          <a:p>
            <a:pPr marL="914400" lvl="1" indent="-228600">
              <a:lnSpc>
                <a:spcPct val="100000"/>
              </a:lnSpc>
              <a:spcBef>
                <a:spcPts val="0"/>
              </a:spcBef>
              <a:spcAft>
                <a:spcPts val="0"/>
              </a:spcAft>
            </a:pPr>
            <a:r>
              <a:rPr lang="en-US"/>
              <a:t>Do you have a statement in your syllabi about ADA accommodations (students with disabilities) and standards of conduct?</a:t>
            </a:r>
          </a:p>
          <a:p>
            <a:pPr marL="914400" lvl="1" indent="-228600">
              <a:lnSpc>
                <a:spcPct val="100000"/>
              </a:lnSpc>
              <a:spcBef>
                <a:spcPts val="0"/>
              </a:spcBef>
              <a:spcAft>
                <a:spcPts val="0"/>
              </a:spcAft>
            </a:pPr>
            <a:r>
              <a:rPr lang="en-US"/>
              <a:t>What would you do if a student complained that you had unfair grading practices?</a:t>
            </a:r>
          </a:p>
          <a:p>
            <a:pPr marL="914400" lvl="1" indent="-228600">
              <a:lnSpc>
                <a:spcPct val="100000"/>
              </a:lnSpc>
              <a:spcBef>
                <a:spcPts val="0"/>
              </a:spcBef>
              <a:spcAft>
                <a:spcPts val="0"/>
              </a:spcAft>
            </a:pPr>
            <a:r>
              <a:rPr lang="en-US"/>
              <a:t>What questions do you have regarding creating a syllabus, getting ready for the first day of class, ensuring a successful semester? </a:t>
            </a:r>
            <a:r>
              <a:rPr lang="en-US" sz="1400">
                <a:highlight>
                  <a:srgbClr val="FFFF00"/>
                </a:highlight>
              </a:rPr>
              <a:t>(Post questions to Padlet Wall)</a:t>
            </a:r>
          </a:p>
        </p:txBody>
      </p:sp>
      <p:sp>
        <p:nvSpPr>
          <p:cNvPr id="148" name="Shape 1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9</a:t>
            </a:fld>
            <a:endParaRPr lang="en-US"/>
          </a:p>
        </p:txBody>
      </p:sp>
    </p:spTree>
  </p:cSld>
  <p:clrMapOvr>
    <a:masterClrMapping/>
  </p:clrMapOvr>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3684</Words>
  <Application>Microsoft Office PowerPoint</Application>
  <PresentationFormat>On-screen Show (16:9)</PresentationFormat>
  <Paragraphs>423</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Oswald</vt:lpstr>
      <vt:lpstr>Tahoma</vt:lpstr>
      <vt:lpstr>Source Code Pro</vt:lpstr>
      <vt:lpstr>Noto Sans Symbols</vt:lpstr>
      <vt:lpstr>modern-writer</vt:lpstr>
      <vt:lpstr> THE NUTS AND BOLTS OF TEACHING AT PALOMAR:   A successful first day and beyond </vt:lpstr>
      <vt:lpstr>Welcome! </vt:lpstr>
      <vt:lpstr>go to:  padlet.com/kfalcone1/NutsBoltsSpr17</vt:lpstr>
      <vt:lpstr>Getting ready for the first day A successful first day of class The semester has begun!</vt:lpstr>
      <vt:lpstr>Getting Ready for the First Day of Class</vt:lpstr>
      <vt:lpstr>How many students do you have in your classes?</vt:lpstr>
      <vt:lpstr>Odds and Ends</vt:lpstr>
      <vt:lpstr>“A Study of Syllabi”</vt:lpstr>
      <vt:lpstr>Activity: Small group discussion “A Study of Syllabi”</vt:lpstr>
      <vt:lpstr>Syllabus is done… now what?</vt:lpstr>
      <vt:lpstr>             Where Are You Going?</vt:lpstr>
      <vt:lpstr>Tips for Your First Day of Class</vt:lpstr>
      <vt:lpstr>A Successful First Day of Class</vt:lpstr>
      <vt:lpstr>Set the tone for a successful first day and semester!</vt:lpstr>
      <vt:lpstr>go to:   https://padlet.com/kfalcone1/NutsBoltsSpr17</vt:lpstr>
      <vt:lpstr>Overlapping Classes and Auditing</vt:lpstr>
      <vt:lpstr>The Semester Has Begun!</vt:lpstr>
      <vt:lpstr>Classroom Breaks</vt:lpstr>
      <vt:lpstr>Basic Skills Toolkit</vt:lpstr>
      <vt:lpstr>Are you familiar with the support available for students? </vt:lpstr>
      <vt:lpstr> Disability Resource Center</vt:lpstr>
      <vt:lpstr>Student Discipline</vt:lpstr>
      <vt:lpstr>Student Incident Reporting</vt:lpstr>
      <vt:lpstr>Student Discipline</vt:lpstr>
      <vt:lpstr>Student Discipline</vt:lpstr>
      <vt:lpstr>Student Grade Disputes</vt:lpstr>
      <vt:lpstr>go to:   https://padlet.com/kfalcone1/NutsBoltsSpr17</vt:lpstr>
      <vt:lpstr>eServices In Depth</vt:lpstr>
      <vt:lpstr> Eservices Instructions</vt:lpstr>
      <vt:lpstr>Who’s in your class? eServices</vt:lpstr>
      <vt:lpstr>eServices</vt:lpstr>
      <vt:lpstr>PowerPoint Presentation</vt:lpstr>
      <vt:lpstr>Do You Have a Wait List?</vt:lpstr>
      <vt:lpstr>Permission Codes</vt:lpstr>
      <vt:lpstr>How do I know if I need to give out permission codes?</vt:lpstr>
      <vt:lpstr>PowerPoint Presentation</vt:lpstr>
      <vt:lpstr> Census Roster </vt:lpstr>
      <vt:lpstr>Drop Roster</vt:lpstr>
      <vt:lpstr>Repeatability and Drop Dates</vt:lpstr>
      <vt:lpstr>Grades</vt:lpstr>
      <vt:lpstr>Grades (cont.)</vt:lpstr>
      <vt:lpstr>go to:   https://padlet.com/kfalcone1/NutsBoltsSpr17</vt:lpstr>
      <vt:lpstr>A few more tidbits about being a successful faculty member</vt:lpstr>
      <vt:lpstr>Reporting Your Absences</vt:lpstr>
      <vt:lpstr>Evening Class Resources</vt:lpstr>
      <vt:lpstr> PD &amp; TERB</vt:lpstr>
      <vt:lpstr> ScanTron Machines</vt:lpstr>
      <vt:lpstr>Human Resource Services</vt:lpstr>
      <vt:lpstr>Who You Gonna Call…?</vt:lpstr>
      <vt:lpstr>Where to find contact information?</vt:lpstr>
      <vt:lpstr>PowerPoint Presentation</vt:lpstr>
      <vt:lpstr>go to:  padlet.com/kfalcone1/NutsBoltsSpr17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NUTS AND BOLTS OF TEACHING AT PALOMAR:   A successful first day and beyond </dc:title>
  <dc:creator>Sivert, Shayla</dc:creator>
  <cp:lastModifiedBy>Administrator</cp:lastModifiedBy>
  <cp:revision>1</cp:revision>
  <dcterms:modified xsi:type="dcterms:W3CDTF">2017-01-26T20:58:52Z</dcterms:modified>
</cp:coreProperties>
</file>