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Lst>
  <p:notesMasterIdLst>
    <p:notesMasterId r:id="rId71"/>
  </p:notesMasterIdLst>
  <p:handoutMasterIdLst>
    <p:handoutMasterId r:id="rId72"/>
  </p:handoutMasterIdLst>
  <p:sldIdLst>
    <p:sldId id="712" r:id="rId2"/>
    <p:sldId id="685" r:id="rId3"/>
    <p:sldId id="550" r:id="rId4"/>
    <p:sldId id="658" r:id="rId5"/>
    <p:sldId id="598" r:id="rId6"/>
    <p:sldId id="599" r:id="rId7"/>
    <p:sldId id="659" r:id="rId8"/>
    <p:sldId id="601" r:id="rId9"/>
    <p:sldId id="602" r:id="rId10"/>
    <p:sldId id="603" r:id="rId11"/>
    <p:sldId id="604" r:id="rId12"/>
    <p:sldId id="605" r:id="rId13"/>
    <p:sldId id="606" r:id="rId14"/>
    <p:sldId id="607" r:id="rId15"/>
    <p:sldId id="608" r:id="rId16"/>
    <p:sldId id="609" r:id="rId17"/>
    <p:sldId id="610" r:id="rId18"/>
    <p:sldId id="657" r:id="rId19"/>
    <p:sldId id="757" r:id="rId20"/>
    <p:sldId id="612" r:id="rId21"/>
    <p:sldId id="613" r:id="rId22"/>
    <p:sldId id="614" r:id="rId23"/>
    <p:sldId id="615" r:id="rId24"/>
    <p:sldId id="616" r:id="rId25"/>
    <p:sldId id="617" r:id="rId26"/>
    <p:sldId id="618" r:id="rId27"/>
    <p:sldId id="619" r:id="rId28"/>
    <p:sldId id="620" r:id="rId29"/>
    <p:sldId id="621" r:id="rId30"/>
    <p:sldId id="622" r:id="rId31"/>
    <p:sldId id="655" r:id="rId32"/>
    <p:sldId id="656" r:id="rId33"/>
    <p:sldId id="687" r:id="rId34"/>
    <p:sldId id="688" r:id="rId35"/>
    <p:sldId id="689" r:id="rId36"/>
    <p:sldId id="734" r:id="rId37"/>
    <p:sldId id="672" r:id="rId38"/>
    <p:sldId id="690" r:id="rId39"/>
    <p:sldId id="733" r:id="rId40"/>
    <p:sldId id="735" r:id="rId41"/>
    <p:sldId id="691" r:id="rId42"/>
    <p:sldId id="730" r:id="rId43"/>
    <p:sldId id="731" r:id="rId44"/>
    <p:sldId id="736" r:id="rId45"/>
    <p:sldId id="740" r:id="rId46"/>
    <p:sldId id="741" r:id="rId47"/>
    <p:sldId id="742" r:id="rId48"/>
    <p:sldId id="743" r:id="rId49"/>
    <p:sldId id="744" r:id="rId50"/>
    <p:sldId id="745" r:id="rId51"/>
    <p:sldId id="738" r:id="rId52"/>
    <p:sldId id="746" r:id="rId53"/>
    <p:sldId id="747" r:id="rId54"/>
    <p:sldId id="748" r:id="rId55"/>
    <p:sldId id="749" r:id="rId56"/>
    <p:sldId id="750" r:id="rId57"/>
    <p:sldId id="751" r:id="rId58"/>
    <p:sldId id="752" r:id="rId59"/>
    <p:sldId id="753" r:id="rId60"/>
    <p:sldId id="754" r:id="rId61"/>
    <p:sldId id="755" r:id="rId62"/>
    <p:sldId id="756" r:id="rId63"/>
    <p:sldId id="684" r:id="rId64"/>
    <p:sldId id="675" r:id="rId65"/>
    <p:sldId id="676" r:id="rId66"/>
    <p:sldId id="680" r:id="rId67"/>
    <p:sldId id="681" r:id="rId68"/>
    <p:sldId id="759" r:id="rId69"/>
    <p:sldId id="682"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3901" autoAdjust="0"/>
  </p:normalViewPr>
  <p:slideViewPr>
    <p:cSldViewPr>
      <p:cViewPr>
        <p:scale>
          <a:sx n="90" d="100"/>
          <a:sy n="90" d="100"/>
        </p:scale>
        <p:origin x="-2328" y="-534"/>
      </p:cViewPr>
      <p:guideLst>
        <p:guide orient="horz" pos="2160"/>
        <p:guide pos="2880"/>
      </p:guideLst>
    </p:cSldViewPr>
  </p:slideViewPr>
  <p:outlineViewPr>
    <p:cViewPr>
      <p:scale>
        <a:sx n="33" d="100"/>
        <a:sy n="33" d="100"/>
      </p:scale>
      <p:origin x="0" y="-25782"/>
    </p:cViewPr>
  </p:outlineViewPr>
  <p:notesTextViewPr>
    <p:cViewPr>
      <p:scale>
        <a:sx n="100" d="100"/>
        <a:sy n="100" d="100"/>
      </p:scale>
      <p:origin x="0" y="0"/>
    </p:cViewPr>
  </p:notesTextViewPr>
  <p:sorterViewPr>
    <p:cViewPr>
      <p:scale>
        <a:sx n="66" d="100"/>
        <a:sy n="66" d="100"/>
      </p:scale>
      <p:origin x="0" y="-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1" hangingPunct="1">
              <a:defRPr sz="1300"/>
            </a:lvl1pPr>
          </a:lstStyle>
          <a:p>
            <a:pPr>
              <a:defRPr/>
            </a:pPr>
            <a:endParaRPr lang="en-US" dirty="0"/>
          </a:p>
        </p:txBody>
      </p:sp>
      <p:sp>
        <p:nvSpPr>
          <p:cNvPr id="686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1" hangingPunct="1">
              <a:defRPr sz="1300"/>
            </a:lvl1pPr>
          </a:lstStyle>
          <a:p>
            <a:pPr>
              <a:defRPr/>
            </a:pPr>
            <a:fld id="{B092CDE7-5833-41F1-8A43-E40034BBA053}" type="datetime1">
              <a:rPr lang="en-US"/>
              <a:pPr>
                <a:defRPr/>
              </a:pPr>
              <a:t>9/14/2015</a:t>
            </a:fld>
            <a:endParaRPr lang="en-US" dirty="0"/>
          </a:p>
        </p:txBody>
      </p:sp>
      <p:sp>
        <p:nvSpPr>
          <p:cNvPr id="686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1" hangingPunct="1">
              <a:defRPr sz="1300"/>
            </a:lvl1pPr>
          </a:lstStyle>
          <a:p>
            <a:pPr>
              <a:defRPr/>
            </a:pPr>
            <a:endParaRPr lang="en-US" dirty="0"/>
          </a:p>
        </p:txBody>
      </p:sp>
      <p:sp>
        <p:nvSpPr>
          <p:cNvPr id="686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1" hangingPunct="1">
              <a:defRPr sz="1300"/>
            </a:lvl1pPr>
          </a:lstStyle>
          <a:p>
            <a:pPr>
              <a:defRPr/>
            </a:pPr>
            <a:fld id="{8D8AAED3-F2AA-41D3-84FF-2A125FCC4B50}" type="slidenum">
              <a:rPr lang="en-US"/>
              <a:pPr>
                <a:defRPr/>
              </a:pPr>
              <a:t>‹#›</a:t>
            </a:fld>
            <a:endParaRPr lang="en-US" dirty="0"/>
          </a:p>
        </p:txBody>
      </p:sp>
    </p:spTree>
    <p:extLst>
      <p:ext uri="{BB962C8B-B14F-4D97-AF65-F5344CB8AC3E}">
        <p14:creationId xmlns:p14="http://schemas.microsoft.com/office/powerpoint/2010/main" val="281219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1" hangingPunct="1">
              <a:defRPr sz="1300"/>
            </a:lvl1pPr>
          </a:lstStyle>
          <a:p>
            <a:pPr>
              <a:defRPr/>
            </a:pPr>
            <a:endParaRPr lang="en-US" dirty="0"/>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1" hangingPunct="1">
              <a:defRPr sz="1300"/>
            </a:lvl1pPr>
          </a:lstStyle>
          <a:p>
            <a:pPr>
              <a:defRPr/>
            </a:pPr>
            <a:fld id="{A765A0BB-85A0-407B-A7D9-82F9E13E7051}" type="datetime1">
              <a:rPr lang="en-US"/>
              <a:pPr>
                <a:defRPr/>
              </a:pPr>
              <a:t>9/14/2015</a:t>
            </a:fld>
            <a:endParaRPr lang="en-US" dirty="0"/>
          </a:p>
        </p:txBody>
      </p:sp>
      <p:sp>
        <p:nvSpPr>
          <p:cNvPr id="471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1" hangingPunct="1">
              <a:defRPr sz="1300"/>
            </a:lvl1pPr>
          </a:lstStyle>
          <a:p>
            <a:pPr>
              <a:defRPr/>
            </a:pPr>
            <a:endParaRPr lang="en-US" dirty="0"/>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1" hangingPunct="1">
              <a:defRPr sz="1300"/>
            </a:lvl1pPr>
          </a:lstStyle>
          <a:p>
            <a:pPr>
              <a:defRPr/>
            </a:pPr>
            <a:fld id="{B85ADF66-F8DA-414A-AAA7-EF54311A1390}" type="slidenum">
              <a:rPr lang="en-US"/>
              <a:pPr>
                <a:defRPr/>
              </a:pPr>
              <a:t>‹#›</a:t>
            </a:fld>
            <a:endParaRPr lang="en-US" dirty="0"/>
          </a:p>
        </p:txBody>
      </p:sp>
    </p:spTree>
    <p:extLst>
      <p:ext uri="{BB962C8B-B14F-4D97-AF65-F5344CB8AC3E}">
        <p14:creationId xmlns:p14="http://schemas.microsoft.com/office/powerpoint/2010/main" val="332254957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821AA8-0B84-4699-89E9-13B124E9E444}" type="slidenum">
              <a:rPr lang="en-US" smtClean="0"/>
              <a:pPr>
                <a:defRPr/>
              </a:pPr>
              <a:t>36</a:t>
            </a:fld>
            <a:endParaRPr lang="en-US" dirty="0"/>
          </a:p>
        </p:txBody>
      </p:sp>
    </p:spTree>
    <p:extLst>
      <p:ext uri="{BB962C8B-B14F-4D97-AF65-F5344CB8AC3E}">
        <p14:creationId xmlns:p14="http://schemas.microsoft.com/office/powerpoint/2010/main" val="79241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1B66EB-C70A-451C-BC30-C52B60F9EC94}" type="slidenum">
              <a:rPr lang="en-US" smtClean="0"/>
              <a:pPr>
                <a:defRPr/>
              </a:pPr>
              <a:t>42</a:t>
            </a:fld>
            <a:endParaRPr lang="en-US" dirty="0"/>
          </a:p>
        </p:txBody>
      </p:sp>
    </p:spTree>
    <p:extLst>
      <p:ext uri="{BB962C8B-B14F-4D97-AF65-F5344CB8AC3E}">
        <p14:creationId xmlns:p14="http://schemas.microsoft.com/office/powerpoint/2010/main" val="290201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1B66EB-C70A-451C-BC30-C52B60F9EC94}" type="slidenum">
              <a:rPr lang="en-US" smtClean="0"/>
              <a:pPr>
                <a:defRPr/>
              </a:pPr>
              <a:t>43</a:t>
            </a:fld>
            <a:endParaRPr lang="en-US" dirty="0"/>
          </a:p>
        </p:txBody>
      </p:sp>
    </p:spTree>
    <p:extLst>
      <p:ext uri="{BB962C8B-B14F-4D97-AF65-F5344CB8AC3E}">
        <p14:creationId xmlns:p14="http://schemas.microsoft.com/office/powerpoint/2010/main" val="372512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63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66</a:t>
            </a:fld>
            <a:endParaRPr lang="en-US" dirty="0"/>
          </a:p>
        </p:txBody>
      </p:sp>
    </p:spTree>
    <p:extLst>
      <p:ext uri="{BB962C8B-B14F-4D97-AF65-F5344CB8AC3E}">
        <p14:creationId xmlns:p14="http://schemas.microsoft.com/office/powerpoint/2010/main" val="36960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 This schedule also allows for</a:t>
            </a:r>
            <a:r>
              <a:rPr lang="en-US" baseline="0" dirty="0" smtClean="0"/>
              <a:t> us to set the stage for the new Superintendent / President.  But also gives  them the opportunity for input </a:t>
            </a:r>
            <a:r>
              <a:rPr lang="en-US" baseline="0" smtClean="0"/>
              <a:t>and influence.</a:t>
            </a:r>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67</a:t>
            </a:fld>
            <a:endParaRPr lang="en-US" dirty="0"/>
          </a:p>
        </p:txBody>
      </p:sp>
    </p:spTree>
    <p:extLst>
      <p:ext uri="{BB962C8B-B14F-4D97-AF65-F5344CB8AC3E}">
        <p14:creationId xmlns:p14="http://schemas.microsoft.com/office/powerpoint/2010/main" val="105886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3E5E9-9CDD-4616-A86E-B93B403FF5DE}" type="slidenum">
              <a:rPr lang="en-US" smtClean="0"/>
              <a:pPr/>
              <a:t>69</a:t>
            </a:fld>
            <a:endParaRPr lang="en-US" dirty="0"/>
          </a:p>
        </p:txBody>
      </p:sp>
    </p:spTree>
    <p:extLst>
      <p:ext uri="{BB962C8B-B14F-4D97-AF65-F5344CB8AC3E}">
        <p14:creationId xmlns:p14="http://schemas.microsoft.com/office/powerpoint/2010/main" val="4003569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26FAF86-327B-4703-8515-FB9AB5B3EECD}" type="datetime1">
              <a:rPr lang="en-US" smtClean="0"/>
              <a:t>9/14/2015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FC9A795D-2CC9-46AE-9227-C3738BBE4974}"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9D41A9F-8BFB-4425-9F0D-FA7D0F487988}" type="datetime1">
              <a:rPr lang="en-US" smtClean="0"/>
              <a:t>9/14/2015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10EAD723-8275-451F-AF0F-B4BF6A302E07}"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EF49C4B-CF96-4059-999E-327849CCBEA1}" type="datetime1">
              <a:rPr lang="en-US" smtClean="0"/>
              <a:t>9/14/2015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899238B-2BE2-4492-80A1-EC9CD51BD62E}"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955BEEA-D183-44F9-AD59-691CF4F2B047}" type="datetime1">
              <a:rPr lang="en-US" smtClean="0"/>
              <a:t>9/14/2015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7434D432-0BDB-41BD-B424-55CA4E8F9245}"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869672E-C92B-46EB-A8D4-FAD4843D8EB8}" type="datetime1">
              <a:rPr lang="en-US" smtClean="0"/>
              <a:t>9/14/2015</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D7CC910-AC2B-43C2-85FC-F139864F2606}"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31B7E25-C936-470D-9241-AB4E2351D024}" type="datetime1">
              <a:rPr lang="en-US" smtClean="0"/>
              <a:t>9/14/2015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98C80A31-432D-4AE9-855D-C6BCE8337C9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18B589A-2AD9-4AA5-9C9C-59B1A7D91B66}" type="datetime1">
              <a:rPr lang="en-US" smtClean="0"/>
              <a:t>9/14/2015</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7E93D50E-64D5-4170-B829-11FB5CAEF1F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1EB3E47C-6228-43F2-BB22-B5DF3E004FBE}" type="datetime1">
              <a:rPr lang="en-US" smtClean="0"/>
              <a:t>9/14/2015</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0439FE63-26FF-4223-9273-41A5564023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1AE0A90-C8DD-4D26-BB3A-83A4C33D0A99}" type="datetime1">
              <a:rPr lang="en-US" smtClean="0"/>
              <a:t>9/14/2015</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55F401F0-6BD4-4D26-90BF-018E278CDEDF}"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09D041A-15AF-4FA1-BA25-C436A28F5021}" type="datetime1">
              <a:rPr lang="en-US" smtClean="0"/>
              <a:t>9/14/2015</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B8BCD4C2-3433-4DE3-898D-E8389385E9C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69C64AAD-D3EE-4E05-9D3B-179C957A7BEF}" type="datetime1">
              <a:rPr lang="en-US" smtClean="0"/>
              <a:t>9/14/2015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83A1EE0E-9645-4A13-A30D-0F607648E26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C834F00A-8FE4-44B1-8464-D95F93C57D53}" type="datetime1">
              <a:rPr lang="en-US" smtClean="0"/>
              <a:t>9/14/2015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E22B0E4-05F1-475E-A40F-32FACB677E3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ransition spd="med">
    <p:fade thruBlk="1"/>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2.ed.gov/admins/finaid/accred/accreditation_pg13.html" TargetMode="External"/><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2.palomar.edu/pages/accreditation/files/2015/04/SelfEvaluation2015-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3200400"/>
            <a:ext cx="8229600" cy="1829761"/>
          </a:xfrm>
        </p:spPr>
        <p:txBody>
          <a:bodyPr>
            <a:normAutofit/>
          </a:bodyPr>
          <a:lstStyle/>
          <a:p>
            <a:r>
              <a:rPr lang="en-US" dirty="0" smtClean="0"/>
              <a:t>Chairs and Directors August, 2015</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5552"/>
            <a:ext cx="1828800" cy="11460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35077"/>
            <a:ext cx="4648200" cy="3078678"/>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C9A795D-2CC9-46AE-9227-C3738BBE4974}" type="slidenum">
              <a:rPr lang="en-US" smtClean="0"/>
              <a:pPr>
                <a:defRPr/>
              </a:pPr>
              <a:t>1</a:t>
            </a:fld>
            <a:endParaRPr lang="en-US" dirty="0"/>
          </a:p>
        </p:txBody>
      </p:sp>
    </p:spTree>
    <p:extLst>
      <p:ext uri="{BB962C8B-B14F-4D97-AF65-F5344CB8AC3E}">
        <p14:creationId xmlns:p14="http://schemas.microsoft.com/office/powerpoint/2010/main" val="4115943079"/>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533400" y="1676400"/>
            <a:ext cx="7927975" cy="4800600"/>
          </a:xfrm>
        </p:spPr>
        <p:txBody>
          <a:bodyPr>
            <a:normAutofit/>
          </a:bodyPr>
          <a:lstStyle/>
          <a:p>
            <a:r>
              <a:rPr lang="en-US" altLang="en-US" sz="2800" b="1" dirty="0" smtClean="0">
                <a:ea typeface="ＭＳ Ｐゴシック" pitchFamily="34" charset="-128"/>
              </a:rPr>
              <a:t>WFCH = Weekly Faculty Contact Hours</a:t>
            </a:r>
          </a:p>
          <a:p>
            <a:pPr lvl="1">
              <a:lnSpc>
                <a:spcPts val="2400"/>
              </a:lnSpc>
            </a:pPr>
            <a:r>
              <a:rPr lang="en-US" altLang="en-US" sz="2800" dirty="0"/>
              <a:t>Tells us how many hours the class meets each week (not to be confused with units</a:t>
            </a:r>
            <a:r>
              <a:rPr lang="en-US" altLang="en-US" sz="2800" dirty="0" smtClean="0"/>
              <a:t>)</a:t>
            </a:r>
            <a:br>
              <a:rPr lang="en-US" altLang="en-US" sz="2800" dirty="0" smtClean="0"/>
            </a:br>
            <a:endParaRPr lang="en-US" altLang="en-US" sz="2800" dirty="0"/>
          </a:p>
          <a:p>
            <a:pPr marL="709613" lvl="1">
              <a:lnSpc>
                <a:spcPts val="2400"/>
              </a:lnSpc>
            </a:pPr>
            <a:r>
              <a:rPr lang="en-US" altLang="en-US" sz="2800" u="sng" dirty="0"/>
              <a:t>Example</a:t>
            </a:r>
            <a:r>
              <a:rPr lang="en-US" altLang="en-US" sz="2800" dirty="0"/>
              <a:t> </a:t>
            </a:r>
            <a:r>
              <a:rPr lang="en-US" altLang="en-US" sz="2800" dirty="0" smtClean="0"/>
              <a:t>–Biology 201 is a five unit class. </a:t>
            </a:r>
          </a:p>
          <a:p>
            <a:pPr marL="947357" lvl="2">
              <a:lnSpc>
                <a:spcPts val="2400"/>
              </a:lnSpc>
            </a:pPr>
            <a:r>
              <a:rPr lang="en-US" altLang="en-US" sz="2800" dirty="0" smtClean="0"/>
              <a:t>The lecture meets 8-9:20 </a:t>
            </a:r>
            <a:r>
              <a:rPr lang="en-US" altLang="en-US" sz="2800" dirty="0"/>
              <a:t>on Mondays and Wednesdays and </a:t>
            </a:r>
          </a:p>
          <a:p>
            <a:pPr marL="947357" lvl="2">
              <a:lnSpc>
                <a:spcPts val="2400"/>
              </a:lnSpc>
            </a:pPr>
            <a:r>
              <a:rPr lang="en-US" altLang="en-US" sz="2800" dirty="0" smtClean="0"/>
              <a:t>The Laboratory meets 9:30-12:20 </a:t>
            </a:r>
            <a:r>
              <a:rPr lang="en-US" altLang="en-US" sz="2800" dirty="0"/>
              <a:t>on Mondays and </a:t>
            </a:r>
            <a:r>
              <a:rPr lang="en-US" altLang="en-US" sz="2800" dirty="0" smtClean="0"/>
              <a:t>Wednesdays</a:t>
            </a:r>
            <a:br>
              <a:rPr lang="en-US" altLang="en-US" sz="2800" dirty="0" smtClean="0"/>
            </a:br>
            <a:endParaRPr lang="en-US" altLang="en-US" sz="2800" dirty="0" smtClean="0"/>
          </a:p>
          <a:p>
            <a:pPr marL="709613" lvl="1">
              <a:lnSpc>
                <a:spcPts val="2400"/>
              </a:lnSpc>
            </a:pPr>
            <a:r>
              <a:rPr lang="en-US" altLang="en-US" sz="2400" b="1" dirty="0" smtClean="0"/>
              <a:t>WFCH = </a:t>
            </a:r>
            <a:endParaRPr lang="en-US" altLang="en-US" sz="2400" b="1"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10</a:t>
            </a:fld>
            <a:endParaRPr lang="en-US" dirty="0"/>
          </a:p>
        </p:txBody>
      </p:sp>
    </p:spTree>
    <p:extLst>
      <p:ext uri="{BB962C8B-B14F-4D97-AF65-F5344CB8AC3E}">
        <p14:creationId xmlns:p14="http://schemas.microsoft.com/office/powerpoint/2010/main" val="179407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533400" y="1676400"/>
            <a:ext cx="7927975" cy="4572000"/>
          </a:xfrm>
        </p:spPr>
        <p:txBody>
          <a:bodyPr>
            <a:noAutofit/>
          </a:bodyPr>
          <a:lstStyle/>
          <a:p>
            <a:r>
              <a:rPr lang="en-US" altLang="en-US" sz="2800" b="1" dirty="0">
                <a:ea typeface="ＭＳ Ｐゴシック" pitchFamily="34" charset="-128"/>
              </a:rPr>
              <a:t>WFCH = Weekly Faculty Contact Hours</a:t>
            </a:r>
          </a:p>
          <a:p>
            <a:pPr lvl="1">
              <a:lnSpc>
                <a:spcPts val="2400"/>
              </a:lnSpc>
            </a:pPr>
            <a:r>
              <a:rPr lang="en-US" altLang="en-US" sz="2800" dirty="0"/>
              <a:t>Tells us how many hours the class meets each week (not to be confused with units</a:t>
            </a:r>
            <a:r>
              <a:rPr lang="en-US" altLang="en-US" sz="2800" dirty="0" smtClean="0"/>
              <a:t>)</a:t>
            </a:r>
            <a:br>
              <a:rPr lang="en-US" altLang="en-US" sz="2800" dirty="0" smtClean="0"/>
            </a:br>
            <a:endParaRPr lang="en-US" altLang="en-US" sz="2800" dirty="0"/>
          </a:p>
          <a:p>
            <a:pPr marL="709613" lvl="1">
              <a:lnSpc>
                <a:spcPts val="2400"/>
              </a:lnSpc>
            </a:pPr>
            <a:r>
              <a:rPr lang="en-US" altLang="en-US" sz="2800" u="sng" dirty="0"/>
              <a:t>Example</a:t>
            </a:r>
            <a:r>
              <a:rPr lang="en-US" altLang="en-US" sz="2800" dirty="0"/>
              <a:t> –Biology 201 is a five unit class. </a:t>
            </a:r>
          </a:p>
          <a:p>
            <a:pPr marL="947357" lvl="2">
              <a:lnSpc>
                <a:spcPts val="2400"/>
              </a:lnSpc>
            </a:pPr>
            <a:r>
              <a:rPr lang="en-US" altLang="en-US" sz="2800" dirty="0"/>
              <a:t>The lecture meets 8-9:20 on Mondays and Wednesdays and </a:t>
            </a:r>
          </a:p>
          <a:p>
            <a:pPr marL="947357" lvl="2">
              <a:lnSpc>
                <a:spcPts val="2400"/>
              </a:lnSpc>
            </a:pPr>
            <a:r>
              <a:rPr lang="en-US" altLang="en-US" sz="2800" dirty="0"/>
              <a:t>The Laboratory meets 9:30-12:20 on Mondays and </a:t>
            </a:r>
            <a:r>
              <a:rPr lang="en-US" altLang="en-US" sz="2800" dirty="0" smtClean="0"/>
              <a:t>Wednesdays</a:t>
            </a:r>
            <a:br>
              <a:rPr lang="en-US" altLang="en-US" sz="2800" dirty="0" smtClean="0"/>
            </a:br>
            <a:endParaRPr lang="en-US" altLang="en-US" sz="2800" dirty="0"/>
          </a:p>
          <a:p>
            <a:pPr marL="709613" lvl="1">
              <a:lnSpc>
                <a:spcPts val="2400"/>
              </a:lnSpc>
            </a:pPr>
            <a:r>
              <a:rPr lang="en-US" altLang="en-US" sz="2400" b="1" dirty="0"/>
              <a:t>WFCH = </a:t>
            </a:r>
            <a:r>
              <a:rPr lang="en-US" altLang="en-US" sz="2400" b="1" dirty="0" smtClean="0">
                <a:solidFill>
                  <a:srgbClr val="FF0000"/>
                </a:solidFill>
              </a:rPr>
              <a:t>9</a:t>
            </a:r>
            <a:endParaRPr lang="en-US" altLang="en-US" sz="2400" b="1" dirty="0">
              <a:solidFill>
                <a:srgbClr val="FF0000"/>
              </a:solidFill>
            </a:endParaRPr>
          </a:p>
          <a:p>
            <a:endParaRPr lang="en-US" altLang="en-US" sz="2800"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11</a:t>
            </a:fld>
            <a:endParaRPr lang="en-US" dirty="0"/>
          </a:p>
        </p:txBody>
      </p:sp>
    </p:spTree>
    <p:extLst>
      <p:ext uri="{BB962C8B-B14F-4D97-AF65-F5344CB8AC3E}">
        <p14:creationId xmlns:p14="http://schemas.microsoft.com/office/powerpoint/2010/main" val="197574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304800" y="1752600"/>
            <a:ext cx="8172449" cy="2562227"/>
          </a:xfrm>
        </p:spPr>
        <p:txBody>
          <a:bodyPr>
            <a:normAutofit/>
          </a:bodyPr>
          <a:lstStyle/>
          <a:p>
            <a:r>
              <a:rPr lang="en-US" altLang="en-US" sz="2800" b="1" dirty="0">
                <a:ea typeface="ＭＳ Ｐゴシック" pitchFamily="34" charset="-128"/>
              </a:rPr>
              <a:t>WSCH = Weekly Student Contact Hours</a:t>
            </a:r>
          </a:p>
          <a:p>
            <a:pPr lvl="1"/>
            <a:r>
              <a:rPr lang="en-US" altLang="en-US" dirty="0">
                <a:ea typeface="ＭＳ Ｐゴシック" pitchFamily="34" charset="-128"/>
              </a:rPr>
              <a:t>Hours class meets per </a:t>
            </a:r>
            <a:r>
              <a:rPr lang="en-US" altLang="en-US" dirty="0" smtClean="0">
                <a:ea typeface="ＭＳ Ｐゴシック" pitchFamily="34" charset="-128"/>
              </a:rPr>
              <a:t>week (WFCH) </a:t>
            </a:r>
            <a:r>
              <a:rPr lang="en-US" altLang="en-US" dirty="0">
                <a:ea typeface="ＭＳ Ｐゴシック" pitchFamily="34" charset="-128"/>
              </a:rPr>
              <a:t>x </a:t>
            </a:r>
            <a:r>
              <a:rPr lang="en-US" altLang="en-US" dirty="0" smtClean="0">
                <a:ea typeface="ＭＳ Ｐゴシック" pitchFamily="34" charset="-128"/>
              </a:rPr>
              <a:t>enrollment</a:t>
            </a:r>
            <a:br>
              <a:rPr lang="en-US" altLang="en-US" dirty="0" smtClean="0">
                <a:ea typeface="ＭＳ Ｐゴシック" pitchFamily="34" charset="-128"/>
              </a:rPr>
            </a:br>
            <a:endParaRPr lang="en-US" altLang="en-US" dirty="0" smtClean="0">
              <a:ea typeface="ＭＳ Ｐゴシック" pitchFamily="34" charset="-128"/>
            </a:endParaRPr>
          </a:p>
          <a:p>
            <a:pPr lvl="1"/>
            <a:r>
              <a:rPr lang="en-US" altLang="en-US" u="sng" dirty="0"/>
              <a:t>Example</a:t>
            </a:r>
            <a:r>
              <a:rPr lang="en-US" altLang="en-US" dirty="0"/>
              <a:t>:  Sociology class of 3 WFCH with 35 students enrolled:    3 x 35 </a:t>
            </a:r>
            <a:r>
              <a:rPr lang="en-US" altLang="en-US" dirty="0" smtClean="0"/>
              <a:t>=</a:t>
            </a:r>
            <a:endParaRPr lang="en-US" altLang="en-US" sz="2800" b="1"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12</a:t>
            </a:fld>
            <a:endParaRPr lang="en-US" dirty="0"/>
          </a:p>
        </p:txBody>
      </p:sp>
    </p:spTree>
    <p:extLst>
      <p:ext uri="{BB962C8B-B14F-4D97-AF65-F5344CB8AC3E}">
        <p14:creationId xmlns:p14="http://schemas.microsoft.com/office/powerpoint/2010/main" val="12285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304800" y="1752600"/>
            <a:ext cx="8172449" cy="2562227"/>
          </a:xfrm>
        </p:spPr>
        <p:txBody>
          <a:bodyPr>
            <a:normAutofit/>
          </a:bodyPr>
          <a:lstStyle/>
          <a:p>
            <a:r>
              <a:rPr lang="en-US" altLang="en-US" sz="2800" b="1" dirty="0">
                <a:ea typeface="ＭＳ Ｐゴシック" pitchFamily="34" charset="-128"/>
              </a:rPr>
              <a:t>WSCH = Weekly Student Contact Hours</a:t>
            </a:r>
          </a:p>
          <a:p>
            <a:pPr lvl="1"/>
            <a:r>
              <a:rPr lang="en-US" altLang="en-US" dirty="0">
                <a:ea typeface="ＭＳ Ｐゴシック" pitchFamily="34" charset="-128"/>
              </a:rPr>
              <a:t>Hours class meets per </a:t>
            </a:r>
            <a:r>
              <a:rPr lang="en-US" altLang="en-US" dirty="0" smtClean="0">
                <a:ea typeface="ＭＳ Ｐゴシック" pitchFamily="34" charset="-128"/>
              </a:rPr>
              <a:t>week (WFCH) </a:t>
            </a:r>
            <a:r>
              <a:rPr lang="en-US" altLang="en-US" dirty="0">
                <a:ea typeface="ＭＳ Ｐゴシック" pitchFamily="34" charset="-128"/>
              </a:rPr>
              <a:t>x </a:t>
            </a:r>
            <a:r>
              <a:rPr lang="en-US" altLang="en-US" dirty="0" smtClean="0">
                <a:ea typeface="ＭＳ Ｐゴシック" pitchFamily="34" charset="-128"/>
              </a:rPr>
              <a:t>enrollment</a:t>
            </a:r>
            <a:br>
              <a:rPr lang="en-US" altLang="en-US" dirty="0" smtClean="0">
                <a:ea typeface="ＭＳ Ｐゴシック" pitchFamily="34" charset="-128"/>
              </a:rPr>
            </a:br>
            <a:endParaRPr lang="en-US" altLang="en-US" dirty="0" smtClean="0">
              <a:ea typeface="ＭＳ Ｐゴシック" pitchFamily="34" charset="-128"/>
            </a:endParaRPr>
          </a:p>
          <a:p>
            <a:pPr lvl="1"/>
            <a:r>
              <a:rPr lang="en-US" altLang="en-US" u="sng" dirty="0"/>
              <a:t>Example</a:t>
            </a:r>
            <a:r>
              <a:rPr lang="en-US" altLang="en-US" dirty="0"/>
              <a:t>:  Sociology class of 3 WFCH with 35 students enrolled:    3 x 35 = </a:t>
            </a:r>
            <a:r>
              <a:rPr lang="en-US" altLang="en-US" dirty="0">
                <a:solidFill>
                  <a:srgbClr val="FF0000"/>
                </a:solidFill>
              </a:rPr>
              <a:t>105 </a:t>
            </a:r>
            <a:r>
              <a:rPr lang="en-US" altLang="en-US" dirty="0" smtClean="0">
                <a:solidFill>
                  <a:srgbClr val="FF0000"/>
                </a:solidFill>
              </a:rPr>
              <a:t>WSCH</a:t>
            </a: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13</a:t>
            </a:fld>
            <a:endParaRPr lang="en-US" dirty="0"/>
          </a:p>
        </p:txBody>
      </p:sp>
    </p:spTree>
    <p:extLst>
      <p:ext uri="{BB962C8B-B14F-4D97-AF65-F5344CB8AC3E}">
        <p14:creationId xmlns:p14="http://schemas.microsoft.com/office/powerpoint/2010/main" val="301484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304800" y="1171573"/>
            <a:ext cx="8382000" cy="5457827"/>
          </a:xfrm>
        </p:spPr>
        <p:txBody>
          <a:bodyPr>
            <a:normAutofit fontScale="92500" lnSpcReduction="20000"/>
          </a:bodyPr>
          <a:lstStyle/>
          <a:p>
            <a:r>
              <a:rPr lang="en-US" altLang="en-US" sz="2800" b="1" dirty="0" smtClean="0">
                <a:ea typeface="ＭＳ Ｐゴシック" pitchFamily="34" charset="-128"/>
              </a:rPr>
              <a:t>WSCH/FTEF—Efficiency value</a:t>
            </a:r>
            <a:endParaRPr lang="en-US" altLang="en-US" sz="2800" dirty="0" smtClean="0">
              <a:ea typeface="ＭＳ Ｐゴシック" pitchFamily="34" charset="-128"/>
            </a:endParaRPr>
          </a:p>
          <a:p>
            <a:pPr lvl="1"/>
            <a:r>
              <a:rPr lang="en-US" altLang="en-US" sz="2600" dirty="0" smtClean="0">
                <a:ea typeface="ＭＳ Ｐゴシック" pitchFamily="34" charset="-128"/>
              </a:rPr>
              <a:t>525 WSCH/FTEF is considered the funding baseline for CC’s</a:t>
            </a:r>
            <a:endParaRPr lang="en-US" altLang="en-US" sz="2600" dirty="0">
              <a:ea typeface="ＭＳ Ｐゴシック" pitchFamily="34" charset="-128"/>
            </a:endParaRPr>
          </a:p>
          <a:p>
            <a:pPr lvl="1"/>
            <a:r>
              <a:rPr lang="en-US" altLang="en-US" sz="2600" dirty="0" smtClean="0">
                <a:ea typeface="ＭＳ Ｐゴシック" pitchFamily="34" charset="-128"/>
              </a:rPr>
              <a:t>WSCH/FTEF = (WFCH x enrollment)/load </a:t>
            </a:r>
          </a:p>
          <a:p>
            <a:pPr marL="457200" lvl="1" indent="0">
              <a:buNone/>
            </a:pPr>
            <a:r>
              <a:rPr lang="en-US" altLang="en-US" sz="2600" b="1" u="sng" dirty="0" smtClean="0">
                <a:ea typeface="ＭＳ Ｐゴシック" pitchFamily="34" charset="-128"/>
              </a:rPr>
              <a:t>Example 1: </a:t>
            </a:r>
            <a:r>
              <a:rPr lang="en-US" altLang="en-US" sz="2600" dirty="0" smtClean="0"/>
              <a:t>Sociology 100 (3 WFCH) 35 students enrolled</a:t>
            </a:r>
            <a:endParaRPr lang="en-US" altLang="en-US" sz="2600" u="sng" dirty="0" smtClean="0">
              <a:ea typeface="ＭＳ Ｐゴシック" pitchFamily="34" charset="-128"/>
            </a:endParaRPr>
          </a:p>
          <a:p>
            <a:pPr lvl="2">
              <a:spcBef>
                <a:spcPct val="0"/>
              </a:spcBef>
            </a:pPr>
            <a:r>
              <a:rPr lang="en-US" altLang="en-US" sz="2600" dirty="0" smtClean="0"/>
              <a:t>3 </a:t>
            </a:r>
            <a:r>
              <a:rPr lang="en-US" altLang="en-US" sz="2600" dirty="0"/>
              <a:t>WFCH X </a:t>
            </a:r>
            <a:r>
              <a:rPr lang="en-US" altLang="en-US" sz="2600" dirty="0" smtClean="0"/>
              <a:t>35 </a:t>
            </a:r>
            <a:r>
              <a:rPr lang="en-US" altLang="en-US" sz="2600" dirty="0"/>
              <a:t>enrolled students = </a:t>
            </a:r>
            <a:r>
              <a:rPr lang="en-US" altLang="en-US" sz="2600" dirty="0" smtClean="0"/>
              <a:t>105 WSCH</a:t>
            </a:r>
          </a:p>
          <a:p>
            <a:pPr lvl="2">
              <a:spcBef>
                <a:spcPct val="0"/>
              </a:spcBef>
            </a:pPr>
            <a:r>
              <a:rPr lang="en-US" altLang="en-US" sz="2600" dirty="0" smtClean="0"/>
              <a:t>105 </a:t>
            </a:r>
            <a:r>
              <a:rPr lang="en-US" altLang="en-US" sz="2600" dirty="0"/>
              <a:t>WSCH/.2 load </a:t>
            </a:r>
            <a:r>
              <a:rPr lang="en-US" altLang="en-US" sz="2600" dirty="0" smtClean="0"/>
              <a:t>=</a:t>
            </a:r>
            <a:endParaRPr lang="en-US" altLang="en-US" sz="2600" dirty="0" smtClean="0">
              <a:solidFill>
                <a:srgbClr val="FF0000"/>
              </a:solidFill>
            </a:endParaRPr>
          </a:p>
          <a:p>
            <a:pPr marL="457200" lvl="1" indent="0">
              <a:buNone/>
            </a:pPr>
            <a:r>
              <a:rPr lang="en-US" altLang="en-US" sz="2600" b="1" u="sng" dirty="0">
                <a:ea typeface="ＭＳ Ｐゴシック" pitchFamily="34" charset="-128"/>
              </a:rPr>
              <a:t>Example </a:t>
            </a:r>
            <a:r>
              <a:rPr lang="en-US" altLang="en-US" sz="2600" b="1" u="sng" dirty="0" smtClean="0">
                <a:ea typeface="ＭＳ Ｐゴシック" pitchFamily="34" charset="-128"/>
              </a:rPr>
              <a:t>2: </a:t>
            </a:r>
            <a:r>
              <a:rPr lang="en-US" altLang="en-US" sz="2600" dirty="0" smtClean="0"/>
              <a:t>Biology 101 </a:t>
            </a:r>
            <a:r>
              <a:rPr lang="en-US" altLang="en-US" sz="2600" dirty="0"/>
              <a:t>(3 WFCH) </a:t>
            </a:r>
            <a:r>
              <a:rPr lang="en-US" altLang="en-US" sz="2600" dirty="0" smtClean="0"/>
              <a:t>60 </a:t>
            </a:r>
            <a:r>
              <a:rPr lang="en-US" altLang="en-US" sz="2600" dirty="0"/>
              <a:t>students enrolled</a:t>
            </a:r>
            <a:endParaRPr lang="en-US" altLang="en-US" sz="2600" u="sng" dirty="0">
              <a:ea typeface="ＭＳ Ｐゴシック" pitchFamily="34" charset="-128"/>
            </a:endParaRPr>
          </a:p>
          <a:p>
            <a:pPr lvl="2">
              <a:spcBef>
                <a:spcPct val="0"/>
              </a:spcBef>
            </a:pPr>
            <a:r>
              <a:rPr lang="en-US" altLang="en-US" sz="2600" dirty="0"/>
              <a:t>3 WFCH X 6</a:t>
            </a:r>
            <a:r>
              <a:rPr lang="en-US" altLang="en-US" sz="2600" dirty="0" smtClean="0"/>
              <a:t>0 </a:t>
            </a:r>
            <a:r>
              <a:rPr lang="en-US" altLang="en-US" sz="2600" dirty="0"/>
              <a:t>enrolled students = </a:t>
            </a:r>
            <a:r>
              <a:rPr lang="en-US" altLang="en-US" sz="2600" dirty="0" smtClean="0"/>
              <a:t>180 </a:t>
            </a:r>
            <a:r>
              <a:rPr lang="en-US" altLang="en-US" sz="2600" dirty="0"/>
              <a:t>WSCH</a:t>
            </a:r>
          </a:p>
          <a:p>
            <a:pPr lvl="2">
              <a:spcBef>
                <a:spcPct val="0"/>
              </a:spcBef>
            </a:pPr>
            <a:r>
              <a:rPr lang="en-US" altLang="en-US" sz="2600" dirty="0" smtClean="0"/>
              <a:t>180 </a:t>
            </a:r>
            <a:r>
              <a:rPr lang="en-US" altLang="en-US" sz="2600" dirty="0"/>
              <a:t>WSCH/.2 load </a:t>
            </a:r>
            <a:r>
              <a:rPr lang="en-US" altLang="en-US" sz="2600" dirty="0" smtClean="0"/>
              <a:t>=</a:t>
            </a:r>
            <a:endParaRPr lang="en-US" altLang="en-US" sz="2600" dirty="0">
              <a:solidFill>
                <a:srgbClr val="FF0000"/>
              </a:solidFill>
            </a:endParaRPr>
          </a:p>
          <a:p>
            <a:pPr marL="457200" lvl="1" indent="0">
              <a:buNone/>
            </a:pPr>
            <a:r>
              <a:rPr lang="en-US" altLang="en-US" sz="2600" b="1" u="sng" dirty="0">
                <a:ea typeface="ＭＳ Ｐゴシック" pitchFamily="34" charset="-128"/>
              </a:rPr>
              <a:t>Example </a:t>
            </a:r>
            <a:r>
              <a:rPr lang="en-US" altLang="en-US" sz="2600" b="1" u="sng" dirty="0" smtClean="0">
                <a:ea typeface="ＭＳ Ｐゴシック" pitchFamily="34" charset="-128"/>
              </a:rPr>
              <a:t>3: </a:t>
            </a:r>
            <a:r>
              <a:rPr lang="en-US" altLang="en-US" sz="2600" dirty="0" smtClean="0"/>
              <a:t>English 100 (4 </a:t>
            </a:r>
            <a:r>
              <a:rPr lang="en-US" altLang="en-US" sz="2600" dirty="0"/>
              <a:t>WFCH) </a:t>
            </a:r>
            <a:r>
              <a:rPr lang="en-US" altLang="en-US" sz="2600" dirty="0" smtClean="0"/>
              <a:t>25 </a:t>
            </a:r>
            <a:r>
              <a:rPr lang="en-US" altLang="en-US" sz="2600" dirty="0"/>
              <a:t>students enrolled</a:t>
            </a:r>
            <a:endParaRPr lang="en-US" altLang="en-US" sz="2600" u="sng" dirty="0">
              <a:ea typeface="ＭＳ Ｐゴシック" pitchFamily="34" charset="-128"/>
            </a:endParaRPr>
          </a:p>
          <a:p>
            <a:pPr lvl="2">
              <a:spcBef>
                <a:spcPct val="0"/>
              </a:spcBef>
            </a:pPr>
            <a:r>
              <a:rPr lang="en-US" altLang="en-US" sz="2600" dirty="0"/>
              <a:t>4</a:t>
            </a:r>
            <a:r>
              <a:rPr lang="en-US" altLang="en-US" sz="2600" dirty="0" smtClean="0"/>
              <a:t> </a:t>
            </a:r>
            <a:r>
              <a:rPr lang="en-US" altLang="en-US" sz="2600" dirty="0"/>
              <a:t>WFCH X </a:t>
            </a:r>
            <a:r>
              <a:rPr lang="en-US" altLang="en-US" sz="2600" dirty="0" smtClean="0"/>
              <a:t>25 </a:t>
            </a:r>
            <a:r>
              <a:rPr lang="en-US" altLang="en-US" sz="2600" dirty="0"/>
              <a:t>enrolled students = </a:t>
            </a:r>
            <a:r>
              <a:rPr lang="en-US" altLang="en-US" sz="2600" dirty="0" smtClean="0"/>
              <a:t>100 </a:t>
            </a:r>
            <a:r>
              <a:rPr lang="en-US" altLang="en-US" sz="2600" dirty="0"/>
              <a:t>WSCH</a:t>
            </a:r>
          </a:p>
          <a:p>
            <a:pPr lvl="2">
              <a:spcBef>
                <a:spcPct val="0"/>
              </a:spcBef>
            </a:pPr>
            <a:r>
              <a:rPr lang="en-US" altLang="en-US" sz="2600" dirty="0" smtClean="0"/>
              <a:t>100 </a:t>
            </a:r>
            <a:r>
              <a:rPr lang="en-US" altLang="en-US" sz="2600" dirty="0"/>
              <a:t>WSCH/.</a:t>
            </a:r>
            <a:r>
              <a:rPr lang="en-US" altLang="en-US" sz="2600" dirty="0" smtClean="0"/>
              <a:t>267 </a:t>
            </a:r>
            <a:r>
              <a:rPr lang="en-US" altLang="en-US" sz="2600" dirty="0"/>
              <a:t>load </a:t>
            </a:r>
            <a:r>
              <a:rPr lang="en-US" altLang="en-US" sz="2600" dirty="0" smtClean="0"/>
              <a:t>= </a:t>
            </a:r>
            <a:endParaRPr lang="en-US" altLang="en-US" sz="2600" dirty="0">
              <a:solidFill>
                <a:srgbClr val="FF0000"/>
              </a:solidFill>
            </a:endParaRPr>
          </a:p>
          <a:p>
            <a:pPr marL="457200" lvl="1" indent="0">
              <a:spcBef>
                <a:spcPct val="0"/>
              </a:spcBef>
              <a:buNone/>
            </a:pPr>
            <a:endParaRPr lang="en-US" altLang="en-US" sz="3000" dirty="0">
              <a:solidFill>
                <a:srgbClr val="FF0000"/>
              </a:solidFill>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14</a:t>
            </a:fld>
            <a:endParaRPr lang="en-US" dirty="0"/>
          </a:p>
        </p:txBody>
      </p:sp>
    </p:spTree>
    <p:extLst>
      <p:ext uri="{BB962C8B-B14F-4D97-AF65-F5344CB8AC3E}">
        <p14:creationId xmlns:p14="http://schemas.microsoft.com/office/powerpoint/2010/main" val="156907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304800" y="1171573"/>
            <a:ext cx="8382000" cy="5457827"/>
          </a:xfrm>
        </p:spPr>
        <p:txBody>
          <a:bodyPr>
            <a:normAutofit fontScale="92500" lnSpcReduction="20000"/>
          </a:bodyPr>
          <a:lstStyle/>
          <a:p>
            <a:r>
              <a:rPr lang="en-US" altLang="en-US" sz="2800" b="1" dirty="0" smtClean="0">
                <a:ea typeface="ＭＳ Ｐゴシック" pitchFamily="34" charset="-128"/>
              </a:rPr>
              <a:t>WSCH/FTEF—Productivity value</a:t>
            </a:r>
            <a:endParaRPr lang="en-US" altLang="en-US" sz="2800" dirty="0" smtClean="0">
              <a:ea typeface="ＭＳ Ｐゴシック" pitchFamily="34" charset="-128"/>
            </a:endParaRPr>
          </a:p>
          <a:p>
            <a:pPr lvl="1"/>
            <a:r>
              <a:rPr lang="en-US" altLang="en-US" sz="2600" dirty="0" smtClean="0">
                <a:ea typeface="ＭＳ Ｐゴシック" pitchFamily="34" charset="-128"/>
              </a:rPr>
              <a:t>525 WSCH/FTEF is considered the funding baseline for CC’s</a:t>
            </a:r>
            <a:endParaRPr lang="en-US" altLang="en-US" sz="2600" dirty="0">
              <a:ea typeface="ＭＳ Ｐゴシック" pitchFamily="34" charset="-128"/>
            </a:endParaRPr>
          </a:p>
          <a:p>
            <a:pPr lvl="1"/>
            <a:r>
              <a:rPr lang="en-US" altLang="en-US" sz="2600" dirty="0" smtClean="0">
                <a:ea typeface="ＭＳ Ｐゴシック" pitchFamily="34" charset="-128"/>
              </a:rPr>
              <a:t>WSCH/FTEF = (WFCH x enrollment)/load </a:t>
            </a:r>
          </a:p>
          <a:p>
            <a:pPr marL="457200" lvl="1" indent="0">
              <a:buNone/>
            </a:pPr>
            <a:r>
              <a:rPr lang="en-US" altLang="en-US" sz="2600" b="1" u="sng" dirty="0" smtClean="0">
                <a:ea typeface="ＭＳ Ｐゴシック" pitchFamily="34" charset="-128"/>
              </a:rPr>
              <a:t>Example 1: </a:t>
            </a:r>
            <a:r>
              <a:rPr lang="en-US" altLang="en-US" sz="2600" dirty="0" smtClean="0"/>
              <a:t>Sociology 100 (3 WFCH) 35 students enrolled</a:t>
            </a:r>
            <a:endParaRPr lang="en-US" altLang="en-US" sz="2600" u="sng" dirty="0" smtClean="0">
              <a:ea typeface="ＭＳ Ｐゴシック" pitchFamily="34" charset="-128"/>
            </a:endParaRPr>
          </a:p>
          <a:p>
            <a:pPr lvl="2">
              <a:spcBef>
                <a:spcPct val="0"/>
              </a:spcBef>
            </a:pPr>
            <a:r>
              <a:rPr lang="en-US" altLang="en-US" sz="2600" dirty="0" smtClean="0"/>
              <a:t>3 </a:t>
            </a:r>
            <a:r>
              <a:rPr lang="en-US" altLang="en-US" sz="2600" dirty="0"/>
              <a:t>WFCH X </a:t>
            </a:r>
            <a:r>
              <a:rPr lang="en-US" altLang="en-US" sz="2600" dirty="0" smtClean="0"/>
              <a:t>35 </a:t>
            </a:r>
            <a:r>
              <a:rPr lang="en-US" altLang="en-US" sz="2600" dirty="0"/>
              <a:t>enrolled students = </a:t>
            </a:r>
            <a:r>
              <a:rPr lang="en-US" altLang="en-US" sz="2600" dirty="0" smtClean="0"/>
              <a:t>105 WSCH</a:t>
            </a:r>
          </a:p>
          <a:p>
            <a:pPr lvl="2">
              <a:spcBef>
                <a:spcPct val="0"/>
              </a:spcBef>
            </a:pPr>
            <a:r>
              <a:rPr lang="en-US" altLang="en-US" sz="2600" dirty="0" smtClean="0"/>
              <a:t>105 </a:t>
            </a:r>
            <a:r>
              <a:rPr lang="en-US" altLang="en-US" sz="2600" dirty="0"/>
              <a:t>WSCH/.2 load = </a:t>
            </a:r>
            <a:r>
              <a:rPr lang="en-US" altLang="en-US" sz="2600" dirty="0">
                <a:solidFill>
                  <a:srgbClr val="FF0000"/>
                </a:solidFill>
              </a:rPr>
              <a:t>525 WSCH/FTEF  </a:t>
            </a:r>
            <a:endParaRPr lang="en-US" altLang="en-US" sz="2600" dirty="0" smtClean="0">
              <a:solidFill>
                <a:srgbClr val="FF0000"/>
              </a:solidFill>
            </a:endParaRPr>
          </a:p>
          <a:p>
            <a:pPr marL="457200" lvl="1" indent="0">
              <a:buNone/>
            </a:pPr>
            <a:r>
              <a:rPr lang="en-US" altLang="en-US" sz="2600" b="1" u="sng" dirty="0">
                <a:ea typeface="ＭＳ Ｐゴシック" pitchFamily="34" charset="-128"/>
              </a:rPr>
              <a:t>Example </a:t>
            </a:r>
            <a:r>
              <a:rPr lang="en-US" altLang="en-US" sz="2600" b="1" u="sng" dirty="0" smtClean="0">
                <a:ea typeface="ＭＳ Ｐゴシック" pitchFamily="34" charset="-128"/>
              </a:rPr>
              <a:t>2: </a:t>
            </a:r>
            <a:r>
              <a:rPr lang="en-US" altLang="en-US" sz="2600" dirty="0" smtClean="0"/>
              <a:t>Biology 101 </a:t>
            </a:r>
            <a:r>
              <a:rPr lang="en-US" altLang="en-US" sz="2600" dirty="0"/>
              <a:t>(3 WFCH) </a:t>
            </a:r>
            <a:r>
              <a:rPr lang="en-US" altLang="en-US" sz="2600" dirty="0" smtClean="0"/>
              <a:t>60 </a:t>
            </a:r>
            <a:r>
              <a:rPr lang="en-US" altLang="en-US" sz="2600" dirty="0"/>
              <a:t>students enrolled</a:t>
            </a:r>
            <a:endParaRPr lang="en-US" altLang="en-US" sz="2600" u="sng" dirty="0">
              <a:ea typeface="ＭＳ Ｐゴシック" pitchFamily="34" charset="-128"/>
            </a:endParaRPr>
          </a:p>
          <a:p>
            <a:pPr lvl="2">
              <a:spcBef>
                <a:spcPct val="0"/>
              </a:spcBef>
            </a:pPr>
            <a:r>
              <a:rPr lang="en-US" altLang="en-US" sz="2600" dirty="0"/>
              <a:t>3 WFCH X 6</a:t>
            </a:r>
            <a:r>
              <a:rPr lang="en-US" altLang="en-US" sz="2600" dirty="0" smtClean="0"/>
              <a:t>0 </a:t>
            </a:r>
            <a:r>
              <a:rPr lang="en-US" altLang="en-US" sz="2600" dirty="0"/>
              <a:t>enrolled students = </a:t>
            </a:r>
            <a:r>
              <a:rPr lang="en-US" altLang="en-US" sz="2600" dirty="0" smtClean="0"/>
              <a:t>180 </a:t>
            </a:r>
            <a:r>
              <a:rPr lang="en-US" altLang="en-US" sz="2600" dirty="0"/>
              <a:t>WSCH</a:t>
            </a:r>
          </a:p>
          <a:p>
            <a:pPr lvl="2">
              <a:spcBef>
                <a:spcPct val="0"/>
              </a:spcBef>
            </a:pPr>
            <a:r>
              <a:rPr lang="en-US" altLang="en-US" sz="2600" dirty="0" smtClean="0"/>
              <a:t>180 </a:t>
            </a:r>
            <a:r>
              <a:rPr lang="en-US" altLang="en-US" sz="2600" dirty="0"/>
              <a:t>WSCH/.2 load = </a:t>
            </a:r>
            <a:r>
              <a:rPr lang="en-US" altLang="en-US" sz="2600" dirty="0" smtClean="0">
                <a:solidFill>
                  <a:srgbClr val="FF0000"/>
                </a:solidFill>
              </a:rPr>
              <a:t>900 </a:t>
            </a:r>
            <a:r>
              <a:rPr lang="en-US" altLang="en-US" sz="2600" dirty="0">
                <a:solidFill>
                  <a:srgbClr val="FF0000"/>
                </a:solidFill>
              </a:rPr>
              <a:t>WSCH/FTEF  </a:t>
            </a:r>
          </a:p>
          <a:p>
            <a:pPr marL="457200" lvl="1" indent="0">
              <a:buNone/>
            </a:pPr>
            <a:r>
              <a:rPr lang="en-US" altLang="en-US" sz="2600" b="1" u="sng" dirty="0">
                <a:ea typeface="ＭＳ Ｐゴシック" pitchFamily="34" charset="-128"/>
              </a:rPr>
              <a:t>Example </a:t>
            </a:r>
            <a:r>
              <a:rPr lang="en-US" altLang="en-US" sz="2600" b="1" u="sng" dirty="0" smtClean="0">
                <a:ea typeface="ＭＳ Ｐゴシック" pitchFamily="34" charset="-128"/>
              </a:rPr>
              <a:t>3: </a:t>
            </a:r>
            <a:r>
              <a:rPr lang="en-US" altLang="en-US" sz="2600" dirty="0" smtClean="0"/>
              <a:t>English </a:t>
            </a:r>
            <a:r>
              <a:rPr lang="en-US" altLang="en-US" sz="2600" dirty="0"/>
              <a:t>100 </a:t>
            </a:r>
            <a:r>
              <a:rPr lang="en-US" altLang="en-US" sz="2600" dirty="0" smtClean="0"/>
              <a:t>(4 </a:t>
            </a:r>
            <a:r>
              <a:rPr lang="en-US" altLang="en-US" sz="2600" dirty="0"/>
              <a:t>WFCH) </a:t>
            </a:r>
            <a:r>
              <a:rPr lang="en-US" altLang="en-US" sz="2600" dirty="0" smtClean="0"/>
              <a:t>25 </a:t>
            </a:r>
            <a:r>
              <a:rPr lang="en-US" altLang="en-US" sz="2600" dirty="0"/>
              <a:t>students enrolled</a:t>
            </a:r>
            <a:endParaRPr lang="en-US" altLang="en-US" sz="2600" u="sng" dirty="0">
              <a:ea typeface="ＭＳ Ｐゴシック" pitchFamily="34" charset="-128"/>
            </a:endParaRPr>
          </a:p>
          <a:p>
            <a:pPr lvl="2">
              <a:spcBef>
                <a:spcPct val="0"/>
              </a:spcBef>
            </a:pPr>
            <a:r>
              <a:rPr lang="en-US" altLang="en-US" sz="2600" dirty="0"/>
              <a:t>4</a:t>
            </a:r>
            <a:r>
              <a:rPr lang="en-US" altLang="en-US" sz="2600" dirty="0" smtClean="0"/>
              <a:t> </a:t>
            </a:r>
            <a:r>
              <a:rPr lang="en-US" altLang="en-US" sz="2600" dirty="0"/>
              <a:t>WFCH X </a:t>
            </a:r>
            <a:r>
              <a:rPr lang="en-US" altLang="en-US" sz="2600" dirty="0" smtClean="0"/>
              <a:t>25 </a:t>
            </a:r>
            <a:r>
              <a:rPr lang="en-US" altLang="en-US" sz="2600" dirty="0"/>
              <a:t>enrolled students = </a:t>
            </a:r>
            <a:r>
              <a:rPr lang="en-US" altLang="en-US" sz="2600" dirty="0" smtClean="0"/>
              <a:t>100 </a:t>
            </a:r>
            <a:r>
              <a:rPr lang="en-US" altLang="en-US" sz="2600" dirty="0"/>
              <a:t>WSCH</a:t>
            </a:r>
          </a:p>
          <a:p>
            <a:pPr lvl="2">
              <a:spcBef>
                <a:spcPct val="0"/>
              </a:spcBef>
            </a:pPr>
            <a:r>
              <a:rPr lang="en-US" altLang="en-US" sz="2600" dirty="0" smtClean="0"/>
              <a:t>100 </a:t>
            </a:r>
            <a:r>
              <a:rPr lang="en-US" altLang="en-US" sz="2600" dirty="0"/>
              <a:t>WSCH/.</a:t>
            </a:r>
            <a:r>
              <a:rPr lang="en-US" altLang="en-US" sz="2600" dirty="0" smtClean="0"/>
              <a:t>267 </a:t>
            </a:r>
            <a:r>
              <a:rPr lang="en-US" altLang="en-US" sz="2600" dirty="0"/>
              <a:t>load = </a:t>
            </a:r>
            <a:r>
              <a:rPr lang="en-US" altLang="en-US" sz="2600" dirty="0" smtClean="0">
                <a:solidFill>
                  <a:srgbClr val="FF0000"/>
                </a:solidFill>
              </a:rPr>
              <a:t>375 </a:t>
            </a:r>
            <a:r>
              <a:rPr lang="en-US" altLang="en-US" sz="2600" dirty="0">
                <a:solidFill>
                  <a:srgbClr val="FF0000"/>
                </a:solidFill>
              </a:rPr>
              <a:t>WSCH/FTEF  </a:t>
            </a:r>
          </a:p>
          <a:p>
            <a:pPr marL="457200" lvl="1" indent="0">
              <a:spcBef>
                <a:spcPct val="0"/>
              </a:spcBef>
              <a:buNone/>
            </a:pPr>
            <a:endParaRPr lang="en-US" altLang="en-US" sz="3000" dirty="0">
              <a:solidFill>
                <a:srgbClr val="FF0000"/>
              </a:solidFill>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15</a:t>
            </a:fld>
            <a:endParaRPr lang="en-US" dirty="0"/>
          </a:p>
        </p:txBody>
      </p:sp>
    </p:spTree>
    <p:extLst>
      <p:ext uri="{BB962C8B-B14F-4D97-AF65-F5344CB8AC3E}">
        <p14:creationId xmlns:p14="http://schemas.microsoft.com/office/powerpoint/2010/main" val="428680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549274" y="1171573"/>
            <a:ext cx="7927975" cy="5276851"/>
          </a:xfrm>
        </p:spPr>
        <p:txBody>
          <a:bodyPr>
            <a:normAutofit/>
          </a:bodyPr>
          <a:lstStyle/>
          <a:p>
            <a:r>
              <a:rPr lang="en-US" altLang="en-US" sz="2800" b="1" dirty="0" smtClean="0">
                <a:ea typeface="ＭＳ Ｐゴシック" pitchFamily="34" charset="-128"/>
              </a:rPr>
              <a:t>WSCH/FTEF—Why a baseline of 525?</a:t>
            </a:r>
            <a:endParaRPr lang="en-US" altLang="en-US" sz="2800" dirty="0" smtClean="0">
              <a:ea typeface="ＭＳ Ｐゴシック" pitchFamily="34" charset="-128"/>
            </a:endParaRPr>
          </a:p>
          <a:p>
            <a:pPr lvl="1"/>
            <a:r>
              <a:rPr lang="en-US" altLang="en-US" sz="2800" dirty="0" smtClean="0">
                <a:ea typeface="ＭＳ Ｐゴシック" pitchFamily="34" charset="-128"/>
              </a:rPr>
              <a:t>Typical load = 15 hours = Five three-unit classes</a:t>
            </a:r>
          </a:p>
          <a:p>
            <a:pPr lvl="1"/>
            <a:r>
              <a:rPr lang="en-US" altLang="en-US" sz="2800" dirty="0" smtClean="0">
                <a:ea typeface="ＭＳ Ｐゴシック" pitchFamily="34" charset="-128"/>
              </a:rPr>
              <a:t>The state expects there to be at least 35 students per class x five classes = </a:t>
            </a:r>
            <a:r>
              <a:rPr lang="en-US" altLang="en-US" sz="2800" dirty="0" smtClean="0">
                <a:solidFill>
                  <a:srgbClr val="FF0000"/>
                </a:solidFill>
                <a:ea typeface="ＭＳ Ｐゴシック" pitchFamily="34" charset="-128"/>
              </a:rPr>
              <a:t>175 students per week</a:t>
            </a:r>
          </a:p>
          <a:p>
            <a:pPr lvl="1"/>
            <a:r>
              <a:rPr lang="en-US" altLang="en-US" sz="2800" dirty="0" smtClean="0">
                <a:ea typeface="ＭＳ Ｐゴシック" pitchFamily="34" charset="-128"/>
              </a:rPr>
              <a:t>175 students per week, meeting 3 hours per week = </a:t>
            </a:r>
            <a:r>
              <a:rPr lang="en-US" altLang="en-US" sz="2800" dirty="0" smtClean="0">
                <a:solidFill>
                  <a:srgbClr val="FF0000"/>
                </a:solidFill>
                <a:ea typeface="ＭＳ Ｐゴシック" pitchFamily="34" charset="-128"/>
              </a:rPr>
              <a:t>525 WSCH (175 x 3)</a:t>
            </a:r>
            <a:br>
              <a:rPr lang="en-US" altLang="en-US" sz="2800" dirty="0" smtClean="0">
                <a:solidFill>
                  <a:srgbClr val="FF0000"/>
                </a:solidFill>
                <a:ea typeface="ＭＳ Ｐゴシック" pitchFamily="34" charset="-128"/>
              </a:rPr>
            </a:br>
            <a:endParaRPr lang="en-US" altLang="en-US" sz="2800" dirty="0" smtClean="0">
              <a:solidFill>
                <a:srgbClr val="FF0000"/>
              </a:solidFill>
              <a:ea typeface="ＭＳ Ｐゴシック" pitchFamily="34" charset="-128"/>
            </a:endParaRPr>
          </a:p>
          <a:p>
            <a:pPr lvl="1"/>
            <a:r>
              <a:rPr lang="en-US" altLang="en-US" sz="2800" dirty="0" smtClean="0">
                <a:ea typeface="ＭＳ Ｐゴシック" pitchFamily="34" charset="-128"/>
              </a:rPr>
              <a:t>A hold-over from the days of K-14</a:t>
            </a:r>
            <a:endParaRPr lang="en-US" altLang="en-US" sz="2800" dirty="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16</a:t>
            </a:fld>
            <a:endParaRPr lang="en-US" dirty="0"/>
          </a:p>
        </p:txBody>
      </p:sp>
    </p:spTree>
    <p:extLst>
      <p:ext uri="{BB962C8B-B14F-4D97-AF65-F5344CB8AC3E}">
        <p14:creationId xmlns:p14="http://schemas.microsoft.com/office/powerpoint/2010/main" val="1663494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685800"/>
            <a:ext cx="7467600" cy="1201738"/>
          </a:xfrm>
        </p:spPr>
        <p:txBody>
          <a:bodyPr/>
          <a:lstStyle/>
          <a:p>
            <a:pPr eaLnBrk="1" hangingPunct="1"/>
            <a:r>
              <a:rPr lang="en-US" altLang="en-US" dirty="0" smtClean="0"/>
              <a:t>FTES Calculation (2015-16)</a:t>
            </a:r>
          </a:p>
        </p:txBody>
      </p:sp>
      <p:sp>
        <p:nvSpPr>
          <p:cNvPr id="3" name="Content Placeholder 2"/>
          <p:cNvSpPr>
            <a:spLocks noGrp="1"/>
          </p:cNvSpPr>
          <p:nvPr>
            <p:ph idx="1"/>
          </p:nvPr>
        </p:nvSpPr>
        <p:spPr>
          <a:xfrm>
            <a:off x="685801" y="1828800"/>
            <a:ext cx="7924800" cy="4038600"/>
          </a:xfrm>
        </p:spPr>
        <p:txBody>
          <a:bodyPr rtlCol="0">
            <a:normAutofit/>
          </a:bodyPr>
          <a:lstStyle/>
          <a:p>
            <a:pPr marL="274320" indent="-274320">
              <a:defRPr/>
            </a:pPr>
            <a:r>
              <a:rPr lang="en-US" dirty="0"/>
              <a:t>FTES = </a:t>
            </a:r>
            <a:r>
              <a:rPr lang="en-US" dirty="0" smtClean="0"/>
              <a:t>WFCH </a:t>
            </a:r>
            <a:r>
              <a:rPr lang="en-US" dirty="0"/>
              <a:t>x </a:t>
            </a:r>
            <a:r>
              <a:rPr lang="en-US" dirty="0" smtClean="0"/>
              <a:t>enrollment </a:t>
            </a:r>
            <a:r>
              <a:rPr lang="en-US" dirty="0"/>
              <a:t>x </a:t>
            </a:r>
            <a:r>
              <a:rPr lang="en-US" dirty="0" smtClean="0"/>
              <a:t>17.5/525</a:t>
            </a:r>
            <a:br>
              <a:rPr lang="en-US" dirty="0" smtClean="0"/>
            </a:br>
            <a:endParaRPr lang="en-US" dirty="0"/>
          </a:p>
          <a:p>
            <a:pPr marL="274320" indent="-274320" eaLnBrk="1" fontAlgn="auto" hangingPunct="1">
              <a:spcAft>
                <a:spcPts val="0"/>
              </a:spcAft>
              <a:defRPr/>
            </a:pPr>
            <a:r>
              <a:rPr lang="en-US" dirty="0" smtClean="0"/>
              <a:t>FTES = WSCH x 17.5/525</a:t>
            </a:r>
            <a:br>
              <a:rPr lang="en-US" dirty="0" smtClean="0"/>
            </a:br>
            <a:endParaRPr lang="en-US" dirty="0" smtClean="0"/>
          </a:p>
          <a:p>
            <a:pPr marL="274320" indent="-274320" eaLnBrk="1" fontAlgn="auto" hangingPunct="1">
              <a:spcAft>
                <a:spcPts val="0"/>
              </a:spcAft>
              <a:defRPr/>
            </a:pPr>
            <a:r>
              <a:rPr lang="en-US" dirty="0" smtClean="0"/>
              <a:t>FTES = WSCH/30</a:t>
            </a:r>
            <a:endParaRPr lang="en-US"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17</a:t>
            </a:fld>
            <a:endParaRPr lang="en-US" dirty="0"/>
          </a:p>
        </p:txBody>
      </p:sp>
    </p:spTree>
    <p:extLst>
      <p:ext uri="{BB962C8B-B14F-4D97-AF65-F5344CB8AC3E}">
        <p14:creationId xmlns:p14="http://schemas.microsoft.com/office/powerpoint/2010/main" val="177498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FTES Calculation Examples</a:t>
            </a:r>
            <a:endParaRPr lang="en-US" dirty="0"/>
          </a:p>
        </p:txBody>
      </p:sp>
      <p:sp>
        <p:nvSpPr>
          <p:cNvPr id="7171" name="Content Placeholder 4"/>
          <p:cNvSpPr>
            <a:spLocks noGrp="1"/>
          </p:cNvSpPr>
          <p:nvPr>
            <p:ph idx="1"/>
          </p:nvPr>
        </p:nvSpPr>
        <p:spPr>
          <a:xfrm>
            <a:off x="304800" y="1171573"/>
            <a:ext cx="8382000" cy="5457827"/>
          </a:xfrm>
        </p:spPr>
        <p:txBody>
          <a:bodyPr>
            <a:normAutofit/>
          </a:bodyPr>
          <a:lstStyle/>
          <a:p>
            <a:pPr marL="457200" lvl="1" indent="0">
              <a:buNone/>
            </a:pPr>
            <a:r>
              <a:rPr lang="en-US" altLang="en-US" sz="2600" u="sng" dirty="0" smtClean="0">
                <a:ea typeface="ＭＳ Ｐゴシック" pitchFamily="34" charset="-128"/>
              </a:rPr>
              <a:t>Example 1: </a:t>
            </a:r>
            <a:r>
              <a:rPr lang="en-US" altLang="en-US" sz="2600" dirty="0" smtClean="0"/>
              <a:t>Sociology 100 (3 WFCH) 35 students enrolled</a:t>
            </a:r>
            <a:endParaRPr lang="en-US" altLang="en-US" sz="2600" u="sng" dirty="0" smtClean="0">
              <a:ea typeface="ＭＳ Ｐゴシック" pitchFamily="34" charset="-128"/>
            </a:endParaRPr>
          </a:p>
          <a:p>
            <a:pPr lvl="2">
              <a:spcBef>
                <a:spcPct val="0"/>
              </a:spcBef>
            </a:pPr>
            <a:r>
              <a:rPr lang="en-US" altLang="en-US" sz="2600" dirty="0" smtClean="0"/>
              <a:t>3 </a:t>
            </a:r>
            <a:r>
              <a:rPr lang="en-US" altLang="en-US" sz="2600" dirty="0"/>
              <a:t>WFCH X </a:t>
            </a:r>
            <a:r>
              <a:rPr lang="en-US" altLang="en-US" sz="2600" dirty="0" smtClean="0"/>
              <a:t>35 </a:t>
            </a:r>
            <a:r>
              <a:rPr lang="en-US" altLang="en-US" sz="2600" dirty="0"/>
              <a:t>enrolled students = </a:t>
            </a:r>
            <a:r>
              <a:rPr lang="en-US" altLang="en-US" sz="2600" dirty="0" smtClean="0"/>
              <a:t>105 WSCH</a:t>
            </a:r>
          </a:p>
          <a:p>
            <a:pPr lvl="2">
              <a:spcBef>
                <a:spcPct val="0"/>
              </a:spcBef>
            </a:pPr>
            <a:r>
              <a:rPr lang="en-US" altLang="en-US" sz="2600" dirty="0" smtClean="0"/>
              <a:t>105 x 17.5/525  = 105/30 = </a:t>
            </a:r>
          </a:p>
          <a:p>
            <a:pPr marL="457200" lvl="1" indent="0">
              <a:spcBef>
                <a:spcPct val="0"/>
              </a:spcBef>
              <a:buNone/>
            </a:pPr>
            <a:r>
              <a:rPr lang="en-US" altLang="en-US" sz="2600" u="sng" dirty="0" smtClean="0">
                <a:ea typeface="ＭＳ Ｐゴシック" pitchFamily="34" charset="-128"/>
              </a:rPr>
              <a:t>Example 2: </a:t>
            </a:r>
            <a:r>
              <a:rPr lang="en-US" altLang="en-US" sz="2600" dirty="0" smtClean="0"/>
              <a:t>Biology 101 (3 WFCH) 60 students enrolled</a:t>
            </a:r>
            <a:endParaRPr lang="en-US" altLang="en-US" sz="2600" u="sng" dirty="0" smtClean="0">
              <a:ea typeface="ＭＳ Ｐゴシック" pitchFamily="34" charset="-128"/>
            </a:endParaRPr>
          </a:p>
          <a:p>
            <a:pPr lvl="2">
              <a:spcBef>
                <a:spcPct val="0"/>
              </a:spcBef>
            </a:pPr>
            <a:r>
              <a:rPr lang="en-US" altLang="en-US" sz="2600" dirty="0" smtClean="0"/>
              <a:t>3 </a:t>
            </a:r>
            <a:r>
              <a:rPr lang="en-US" altLang="en-US" sz="2600" dirty="0"/>
              <a:t>WFCH X 6</a:t>
            </a:r>
            <a:r>
              <a:rPr lang="en-US" altLang="en-US" sz="2600" dirty="0" smtClean="0"/>
              <a:t>0 </a:t>
            </a:r>
            <a:r>
              <a:rPr lang="en-US" altLang="en-US" sz="2600" dirty="0"/>
              <a:t>enrolled students = </a:t>
            </a:r>
            <a:r>
              <a:rPr lang="en-US" altLang="en-US" sz="2600" dirty="0" smtClean="0"/>
              <a:t>180 </a:t>
            </a:r>
            <a:r>
              <a:rPr lang="en-US" altLang="en-US" sz="2600" dirty="0"/>
              <a:t>WSCH</a:t>
            </a:r>
          </a:p>
          <a:p>
            <a:pPr lvl="2">
              <a:spcBef>
                <a:spcPct val="0"/>
              </a:spcBef>
            </a:pPr>
            <a:r>
              <a:rPr lang="en-US" altLang="en-US" sz="2600" dirty="0" smtClean="0"/>
              <a:t>180 x 17.5/525 = 180/30 = </a:t>
            </a:r>
            <a:endParaRPr lang="en-US" altLang="en-US" sz="2600" dirty="0" smtClean="0">
              <a:solidFill>
                <a:srgbClr val="FF0000"/>
              </a:solidFill>
            </a:endParaRPr>
          </a:p>
          <a:p>
            <a:pPr marL="457200" lvl="1" indent="0">
              <a:buNone/>
            </a:pPr>
            <a:r>
              <a:rPr lang="en-US" altLang="en-US" sz="2600" u="sng" dirty="0" smtClean="0">
                <a:ea typeface="ＭＳ Ｐゴシック" pitchFamily="34" charset="-128"/>
              </a:rPr>
              <a:t>Example 2: </a:t>
            </a:r>
            <a:r>
              <a:rPr lang="en-US" altLang="en-US" sz="2600" dirty="0" smtClean="0"/>
              <a:t>English 100 (4 WFCH) 25 students enrolled</a:t>
            </a:r>
            <a:endParaRPr lang="en-US" altLang="en-US" sz="2600" u="sng" dirty="0" smtClean="0">
              <a:ea typeface="ＭＳ Ｐゴシック" pitchFamily="34" charset="-128"/>
            </a:endParaRPr>
          </a:p>
          <a:p>
            <a:pPr lvl="2">
              <a:spcBef>
                <a:spcPct val="0"/>
              </a:spcBef>
            </a:pPr>
            <a:r>
              <a:rPr lang="en-US" altLang="en-US" sz="2600" dirty="0" smtClean="0"/>
              <a:t>4 </a:t>
            </a:r>
            <a:r>
              <a:rPr lang="en-US" altLang="en-US" sz="2600" dirty="0"/>
              <a:t>WFCH X </a:t>
            </a:r>
            <a:r>
              <a:rPr lang="en-US" altLang="en-US" sz="2600" dirty="0" smtClean="0"/>
              <a:t>25 </a:t>
            </a:r>
            <a:r>
              <a:rPr lang="en-US" altLang="en-US" sz="2600" dirty="0"/>
              <a:t>enrolled students = </a:t>
            </a:r>
            <a:r>
              <a:rPr lang="en-US" altLang="en-US" sz="2600" dirty="0" smtClean="0"/>
              <a:t>100 </a:t>
            </a:r>
            <a:r>
              <a:rPr lang="en-US" altLang="en-US" sz="2600" dirty="0"/>
              <a:t>WSCH</a:t>
            </a:r>
          </a:p>
          <a:p>
            <a:pPr lvl="2">
              <a:spcBef>
                <a:spcPct val="0"/>
              </a:spcBef>
            </a:pPr>
            <a:r>
              <a:rPr lang="en-US" altLang="en-US" sz="2600" dirty="0" smtClean="0"/>
              <a:t>100 WSCH x 17.5/525 = 100/30 = </a:t>
            </a:r>
            <a:endParaRPr lang="en-US" altLang="en-US" sz="2600" dirty="0" smtClean="0">
              <a:solidFill>
                <a:srgbClr val="FF0000"/>
              </a:solidFill>
            </a:endParaRPr>
          </a:p>
          <a:p>
            <a:pPr marL="457200" lvl="1" indent="0">
              <a:spcBef>
                <a:spcPct val="0"/>
              </a:spcBef>
              <a:buNone/>
            </a:pPr>
            <a:endParaRPr lang="en-US" altLang="en-US" sz="3000" dirty="0">
              <a:solidFill>
                <a:srgbClr val="FF0000"/>
              </a:solidFill>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18</a:t>
            </a:fld>
            <a:endParaRPr lang="en-US" dirty="0"/>
          </a:p>
        </p:txBody>
      </p:sp>
    </p:spTree>
    <p:extLst>
      <p:ext uri="{BB962C8B-B14F-4D97-AF65-F5344CB8AC3E}">
        <p14:creationId xmlns:p14="http://schemas.microsoft.com/office/powerpoint/2010/main" val="326247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FTES Calculation Examples</a:t>
            </a:r>
            <a:endParaRPr lang="en-US" dirty="0"/>
          </a:p>
        </p:txBody>
      </p:sp>
      <p:sp>
        <p:nvSpPr>
          <p:cNvPr id="7171" name="Content Placeholder 4"/>
          <p:cNvSpPr>
            <a:spLocks noGrp="1"/>
          </p:cNvSpPr>
          <p:nvPr>
            <p:ph idx="1"/>
          </p:nvPr>
        </p:nvSpPr>
        <p:spPr>
          <a:xfrm>
            <a:off x="304800" y="1171573"/>
            <a:ext cx="8382000" cy="5457827"/>
          </a:xfrm>
        </p:spPr>
        <p:txBody>
          <a:bodyPr>
            <a:normAutofit/>
          </a:bodyPr>
          <a:lstStyle/>
          <a:p>
            <a:pPr marL="457200" lvl="1" indent="0">
              <a:buNone/>
            </a:pPr>
            <a:r>
              <a:rPr lang="en-US" altLang="en-US" sz="2600" u="sng" dirty="0" smtClean="0">
                <a:ea typeface="ＭＳ Ｐゴシック" pitchFamily="34" charset="-128"/>
              </a:rPr>
              <a:t>Example 1: </a:t>
            </a:r>
            <a:r>
              <a:rPr lang="en-US" altLang="en-US" sz="2600" dirty="0" smtClean="0"/>
              <a:t>Sociology 100 (3 WFCH) 35 students enrolled</a:t>
            </a:r>
            <a:endParaRPr lang="en-US" altLang="en-US" sz="2600" u="sng" dirty="0" smtClean="0">
              <a:ea typeface="ＭＳ Ｐゴシック" pitchFamily="34" charset="-128"/>
            </a:endParaRPr>
          </a:p>
          <a:p>
            <a:pPr lvl="2">
              <a:spcBef>
                <a:spcPct val="0"/>
              </a:spcBef>
            </a:pPr>
            <a:r>
              <a:rPr lang="en-US" altLang="en-US" sz="2600" dirty="0" smtClean="0"/>
              <a:t>3 </a:t>
            </a:r>
            <a:r>
              <a:rPr lang="en-US" altLang="en-US" sz="2600" dirty="0"/>
              <a:t>WFCH X </a:t>
            </a:r>
            <a:r>
              <a:rPr lang="en-US" altLang="en-US" sz="2600" dirty="0" smtClean="0"/>
              <a:t>35 </a:t>
            </a:r>
            <a:r>
              <a:rPr lang="en-US" altLang="en-US" sz="2600" dirty="0"/>
              <a:t>enrolled students = </a:t>
            </a:r>
            <a:r>
              <a:rPr lang="en-US" altLang="en-US" sz="2600" dirty="0" smtClean="0"/>
              <a:t>105 WSCH</a:t>
            </a:r>
          </a:p>
          <a:p>
            <a:pPr lvl="2">
              <a:spcBef>
                <a:spcPct val="0"/>
              </a:spcBef>
            </a:pPr>
            <a:r>
              <a:rPr lang="en-US" altLang="en-US" sz="2600" dirty="0" smtClean="0"/>
              <a:t>105 x 17.5/525  = 105/30 = </a:t>
            </a:r>
            <a:r>
              <a:rPr lang="en-US" altLang="en-US" sz="2600" dirty="0">
                <a:solidFill>
                  <a:srgbClr val="FF0000"/>
                </a:solidFill>
              </a:rPr>
              <a:t>3.5 </a:t>
            </a:r>
            <a:r>
              <a:rPr lang="en-US" altLang="en-US" sz="2600" dirty="0" smtClean="0">
                <a:solidFill>
                  <a:srgbClr val="FF0000"/>
                </a:solidFill>
              </a:rPr>
              <a:t>FTES</a:t>
            </a:r>
            <a:endParaRPr lang="en-US" altLang="en-US" sz="2600" dirty="0" smtClean="0"/>
          </a:p>
          <a:p>
            <a:pPr marL="457200" lvl="1" indent="0">
              <a:spcBef>
                <a:spcPct val="0"/>
              </a:spcBef>
              <a:buNone/>
            </a:pPr>
            <a:r>
              <a:rPr lang="en-US" altLang="en-US" sz="2600" u="sng" dirty="0" smtClean="0">
                <a:ea typeface="ＭＳ Ｐゴシック" pitchFamily="34" charset="-128"/>
              </a:rPr>
              <a:t>Example 2: </a:t>
            </a:r>
            <a:r>
              <a:rPr lang="en-US" altLang="en-US" sz="2600" dirty="0" smtClean="0"/>
              <a:t>Biology 101 </a:t>
            </a:r>
            <a:r>
              <a:rPr lang="en-US" altLang="en-US" sz="2600" dirty="0"/>
              <a:t>(3 WFCH) </a:t>
            </a:r>
            <a:r>
              <a:rPr lang="en-US" altLang="en-US" sz="2600" dirty="0" smtClean="0"/>
              <a:t>60 </a:t>
            </a:r>
            <a:r>
              <a:rPr lang="en-US" altLang="en-US" sz="2600" dirty="0"/>
              <a:t>students enrolled</a:t>
            </a:r>
            <a:endParaRPr lang="en-US" altLang="en-US" sz="2600" u="sng" dirty="0">
              <a:ea typeface="ＭＳ Ｐゴシック" pitchFamily="34" charset="-128"/>
            </a:endParaRPr>
          </a:p>
          <a:p>
            <a:pPr lvl="2">
              <a:spcBef>
                <a:spcPct val="0"/>
              </a:spcBef>
            </a:pPr>
            <a:r>
              <a:rPr lang="en-US" altLang="en-US" sz="2600" dirty="0"/>
              <a:t>3 WFCH X 6</a:t>
            </a:r>
            <a:r>
              <a:rPr lang="en-US" altLang="en-US" sz="2600" dirty="0" smtClean="0"/>
              <a:t>0 </a:t>
            </a:r>
            <a:r>
              <a:rPr lang="en-US" altLang="en-US" sz="2600" dirty="0"/>
              <a:t>enrolled students = </a:t>
            </a:r>
            <a:r>
              <a:rPr lang="en-US" altLang="en-US" sz="2600" dirty="0" smtClean="0"/>
              <a:t>180 </a:t>
            </a:r>
            <a:r>
              <a:rPr lang="en-US" altLang="en-US" sz="2600" dirty="0"/>
              <a:t>WSCH</a:t>
            </a:r>
          </a:p>
          <a:p>
            <a:pPr lvl="2">
              <a:spcBef>
                <a:spcPct val="0"/>
              </a:spcBef>
            </a:pPr>
            <a:r>
              <a:rPr lang="en-US" altLang="en-US" sz="2600" dirty="0" smtClean="0"/>
              <a:t>180 x 17.5/525 = 180/30 = </a:t>
            </a:r>
            <a:r>
              <a:rPr lang="en-US" altLang="en-US" sz="2600" dirty="0" smtClean="0">
                <a:solidFill>
                  <a:srgbClr val="FF0000"/>
                </a:solidFill>
              </a:rPr>
              <a:t>6 FTES</a:t>
            </a:r>
            <a:endParaRPr lang="en-US" altLang="en-US" sz="2600" dirty="0">
              <a:solidFill>
                <a:srgbClr val="FF0000"/>
              </a:solidFill>
            </a:endParaRPr>
          </a:p>
          <a:p>
            <a:pPr marL="457200" lvl="1" indent="0">
              <a:buNone/>
            </a:pPr>
            <a:r>
              <a:rPr lang="en-US" altLang="en-US" sz="2600" u="sng" dirty="0">
                <a:ea typeface="ＭＳ Ｐゴシック" pitchFamily="34" charset="-128"/>
              </a:rPr>
              <a:t>Example 2: </a:t>
            </a:r>
            <a:r>
              <a:rPr lang="en-US" altLang="en-US" sz="2600" dirty="0" smtClean="0"/>
              <a:t>English </a:t>
            </a:r>
            <a:r>
              <a:rPr lang="en-US" altLang="en-US" sz="2600" dirty="0"/>
              <a:t>100 </a:t>
            </a:r>
            <a:r>
              <a:rPr lang="en-US" altLang="en-US" sz="2600" dirty="0" smtClean="0"/>
              <a:t>(4 </a:t>
            </a:r>
            <a:r>
              <a:rPr lang="en-US" altLang="en-US" sz="2600" dirty="0"/>
              <a:t>WFCH) </a:t>
            </a:r>
            <a:r>
              <a:rPr lang="en-US" altLang="en-US" sz="2600" dirty="0" smtClean="0"/>
              <a:t>25 </a:t>
            </a:r>
            <a:r>
              <a:rPr lang="en-US" altLang="en-US" sz="2600" dirty="0"/>
              <a:t>students enrolled</a:t>
            </a:r>
            <a:endParaRPr lang="en-US" altLang="en-US" sz="2600" u="sng" dirty="0">
              <a:ea typeface="ＭＳ Ｐゴシック" pitchFamily="34" charset="-128"/>
            </a:endParaRPr>
          </a:p>
          <a:p>
            <a:pPr lvl="2">
              <a:spcBef>
                <a:spcPct val="0"/>
              </a:spcBef>
            </a:pPr>
            <a:r>
              <a:rPr lang="en-US" altLang="en-US" sz="2600" dirty="0"/>
              <a:t>4</a:t>
            </a:r>
            <a:r>
              <a:rPr lang="en-US" altLang="en-US" sz="2600" dirty="0" smtClean="0"/>
              <a:t> </a:t>
            </a:r>
            <a:r>
              <a:rPr lang="en-US" altLang="en-US" sz="2600" dirty="0"/>
              <a:t>WFCH X </a:t>
            </a:r>
            <a:r>
              <a:rPr lang="en-US" altLang="en-US" sz="2600" dirty="0" smtClean="0"/>
              <a:t>25 </a:t>
            </a:r>
            <a:r>
              <a:rPr lang="en-US" altLang="en-US" sz="2600" dirty="0"/>
              <a:t>enrolled students = </a:t>
            </a:r>
            <a:r>
              <a:rPr lang="en-US" altLang="en-US" sz="2600" dirty="0" smtClean="0"/>
              <a:t>100 </a:t>
            </a:r>
            <a:r>
              <a:rPr lang="en-US" altLang="en-US" sz="2600" dirty="0"/>
              <a:t>WSCH</a:t>
            </a:r>
          </a:p>
          <a:p>
            <a:pPr lvl="2">
              <a:spcBef>
                <a:spcPct val="0"/>
              </a:spcBef>
            </a:pPr>
            <a:r>
              <a:rPr lang="en-US" altLang="en-US" sz="2600" dirty="0" smtClean="0"/>
              <a:t>100 WSCH x 17.5/525 = 100/30 = </a:t>
            </a:r>
            <a:r>
              <a:rPr lang="en-US" altLang="en-US" sz="2600" dirty="0" smtClean="0">
                <a:solidFill>
                  <a:srgbClr val="FF0000"/>
                </a:solidFill>
              </a:rPr>
              <a:t>3.3 FTES</a:t>
            </a:r>
            <a:endParaRPr lang="en-US" altLang="en-US" sz="2600" dirty="0">
              <a:solidFill>
                <a:srgbClr val="FF0000"/>
              </a:solidFill>
            </a:endParaRPr>
          </a:p>
          <a:p>
            <a:pPr marL="457200" lvl="1" indent="0">
              <a:spcBef>
                <a:spcPct val="0"/>
              </a:spcBef>
              <a:buNone/>
            </a:pPr>
            <a:endParaRPr lang="en-US" altLang="en-US" sz="3000" dirty="0">
              <a:solidFill>
                <a:srgbClr val="FF0000"/>
              </a:solidFill>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19</a:t>
            </a:fld>
            <a:endParaRPr lang="en-US" dirty="0"/>
          </a:p>
        </p:txBody>
      </p:sp>
    </p:spTree>
    <p:extLst>
      <p:ext uri="{BB962C8B-B14F-4D97-AF65-F5344CB8AC3E}">
        <p14:creationId xmlns:p14="http://schemas.microsoft.com/office/powerpoint/2010/main" val="149013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3200400"/>
            <a:ext cx="7772400" cy="1829761"/>
          </a:xfrm>
        </p:spPr>
        <p:txBody>
          <a:bodyPr>
            <a:normAutofit fontScale="90000"/>
          </a:bodyPr>
          <a:lstStyle/>
          <a:p>
            <a:r>
              <a:rPr lang="en-US" dirty="0" smtClean="0"/>
              <a:t>Enrollment, Budget, and The “Planning” Work Ahead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5552"/>
            <a:ext cx="1828800" cy="11460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35077"/>
            <a:ext cx="4648200" cy="3078678"/>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C9A795D-2CC9-46AE-9227-C3738BBE4974}" type="slidenum">
              <a:rPr lang="en-US" smtClean="0"/>
              <a:pPr>
                <a:defRPr/>
              </a:pPr>
              <a:t>2</a:t>
            </a:fld>
            <a:endParaRPr lang="en-US" dirty="0"/>
          </a:p>
        </p:txBody>
      </p:sp>
    </p:spTree>
    <p:extLst>
      <p:ext uri="{BB962C8B-B14F-4D97-AF65-F5344CB8AC3E}">
        <p14:creationId xmlns:p14="http://schemas.microsoft.com/office/powerpoint/2010/main" val="3773069482"/>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42276" cy="1066800"/>
          </a:xfrm>
        </p:spPr>
        <p:txBody>
          <a:bodyPr anchor="b">
            <a:normAutofit fontScale="90000"/>
          </a:bodyPr>
          <a:lstStyle/>
          <a:p>
            <a:r>
              <a:rPr lang="en-US" dirty="0" smtClean="0"/>
              <a:t>Enrollment Management Defined</a:t>
            </a:r>
            <a:endParaRPr lang="en-US" dirty="0"/>
          </a:p>
        </p:txBody>
      </p:sp>
      <p:sp>
        <p:nvSpPr>
          <p:cNvPr id="3" name="Content Placeholder 2"/>
          <p:cNvSpPr>
            <a:spLocks noGrp="1"/>
          </p:cNvSpPr>
          <p:nvPr>
            <p:ph idx="1"/>
          </p:nvPr>
        </p:nvSpPr>
        <p:spPr>
          <a:xfrm>
            <a:off x="533400" y="1600200"/>
            <a:ext cx="8042276" cy="4524376"/>
          </a:xfrm>
        </p:spPr>
        <p:txBody>
          <a:bodyPr>
            <a:normAutofit lnSpcReduction="10000"/>
          </a:bodyPr>
          <a:lstStyle/>
          <a:p>
            <a:pPr marL="0" indent="0">
              <a:buNone/>
            </a:pPr>
            <a:r>
              <a:rPr lang="en-US" sz="3200" dirty="0" smtClean="0"/>
              <a:t>An ongoing plan to effectively schedule in support of student achievement while honoring a district’s community, academic, and fiscal responsibilities.</a:t>
            </a:r>
          </a:p>
          <a:p>
            <a:pPr lvl="1"/>
            <a:r>
              <a:rPr lang="en-US" sz="3200" dirty="0" smtClean="0"/>
              <a:t>Involves a management team</a:t>
            </a:r>
          </a:p>
          <a:p>
            <a:pPr lvl="1"/>
            <a:r>
              <a:rPr lang="en-US" sz="3200" dirty="0" smtClean="0"/>
              <a:t>Consider past, present, and future</a:t>
            </a:r>
          </a:p>
          <a:p>
            <a:pPr lvl="1"/>
            <a:r>
              <a:rPr lang="en-US" sz="3200" dirty="0" smtClean="0"/>
              <a:t>Requires DATA</a:t>
            </a:r>
          </a:p>
          <a:p>
            <a:pPr lvl="1"/>
            <a:r>
              <a:rPr lang="en-US" sz="3200" dirty="0" smtClean="0"/>
              <a:t>Involves the entire campus community</a:t>
            </a: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20</a:t>
            </a:fld>
            <a:endParaRPr lang="en-US" dirty="0"/>
          </a:p>
        </p:txBody>
      </p:sp>
    </p:spTree>
    <p:extLst>
      <p:ext uri="{BB962C8B-B14F-4D97-AF65-F5344CB8AC3E}">
        <p14:creationId xmlns:p14="http://schemas.microsoft.com/office/powerpoint/2010/main" val="148231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035" y="543552"/>
            <a:ext cx="3842402" cy="5852048"/>
          </a:xfrm>
        </p:spPr>
        <p:txBody>
          <a:bodyPr>
            <a:normAutofit lnSpcReduction="10000"/>
          </a:bodyPr>
          <a:lstStyle/>
          <a:p>
            <a:pPr marL="285750" indent="-285750" algn="l">
              <a:buFont typeface="Arial"/>
              <a:buChar char="•"/>
            </a:pPr>
            <a:r>
              <a:rPr lang="en-US" sz="1800" dirty="0" smtClean="0">
                <a:solidFill>
                  <a:srgbClr val="000000"/>
                </a:solidFill>
                <a:latin typeface="Comic Sans MS"/>
                <a:cs typeface="Comic Sans MS"/>
              </a:rPr>
              <a:t>Term Length Multiplier</a:t>
            </a:r>
          </a:p>
          <a:p>
            <a:pPr marL="285750" indent="-285750" algn="l">
              <a:buFont typeface="Arial"/>
              <a:buChar char="•"/>
            </a:pPr>
            <a:r>
              <a:rPr lang="en-US" sz="1800" dirty="0" smtClean="0">
                <a:solidFill>
                  <a:srgbClr val="000000"/>
                </a:solidFill>
                <a:latin typeface="Comic Sans MS"/>
                <a:cs typeface="Comic Sans MS"/>
              </a:rPr>
              <a:t>Issues with data: accuracy (factor); x-listed courses/stacked courses; access to reports</a:t>
            </a:r>
          </a:p>
          <a:p>
            <a:pPr marL="285750" indent="-285750" algn="l">
              <a:buFont typeface="Arial"/>
              <a:buChar char="•"/>
            </a:pPr>
            <a:r>
              <a:rPr lang="en-US" sz="1800" dirty="0" smtClean="0">
                <a:solidFill>
                  <a:srgbClr val="000000"/>
                </a:solidFill>
                <a:latin typeface="Comic Sans MS"/>
                <a:cs typeface="Comic Sans MS"/>
              </a:rPr>
              <a:t>Fill rates</a:t>
            </a:r>
          </a:p>
          <a:p>
            <a:pPr marL="285750" indent="-285750" algn="l">
              <a:buFont typeface="Arial"/>
              <a:buChar char="•"/>
            </a:pPr>
            <a:r>
              <a:rPr lang="en-US" sz="1800" dirty="0" smtClean="0">
                <a:solidFill>
                  <a:srgbClr val="000000"/>
                </a:solidFill>
                <a:latin typeface="Comic Sans MS"/>
                <a:cs typeface="Comic Sans MS"/>
              </a:rPr>
              <a:t>Wait lists (problems)</a:t>
            </a:r>
          </a:p>
          <a:p>
            <a:pPr marL="285750" indent="-285750" algn="l">
              <a:buFont typeface="Arial"/>
              <a:buChar char="•"/>
            </a:pPr>
            <a:r>
              <a:rPr lang="en-US" sz="1800" dirty="0" smtClean="0">
                <a:solidFill>
                  <a:srgbClr val="000000"/>
                </a:solidFill>
                <a:latin typeface="Comic Sans MS"/>
                <a:cs typeface="Comic Sans MS"/>
              </a:rPr>
              <a:t># of classes below 35</a:t>
            </a:r>
          </a:p>
          <a:p>
            <a:pPr marL="285750" indent="-285750" algn="l">
              <a:buFont typeface="Arial"/>
              <a:buChar char="•"/>
            </a:pPr>
            <a:r>
              <a:rPr lang="en-US" sz="1800" dirty="0" smtClean="0">
                <a:solidFill>
                  <a:srgbClr val="000000"/>
                </a:solidFill>
                <a:latin typeface="Comic Sans MS"/>
                <a:cs typeface="Comic Sans MS"/>
              </a:rPr>
              <a:t>WSCH/FTEF</a:t>
            </a:r>
          </a:p>
          <a:p>
            <a:pPr marL="285750" indent="-285750" algn="l">
              <a:buFont typeface="Arial"/>
              <a:buChar char="•"/>
            </a:pPr>
            <a:r>
              <a:rPr lang="en-US" sz="1800" dirty="0" smtClean="0">
                <a:solidFill>
                  <a:srgbClr val="000000"/>
                </a:solidFill>
                <a:latin typeface="Comic Sans MS"/>
                <a:cs typeface="Comic Sans MS"/>
              </a:rPr>
              <a:t>FTES/FTEF</a:t>
            </a:r>
          </a:p>
          <a:p>
            <a:pPr marL="285750" indent="-285750" algn="l">
              <a:buFont typeface="Arial"/>
              <a:buChar char="•"/>
            </a:pPr>
            <a:r>
              <a:rPr lang="en-US" sz="1800" dirty="0" smtClean="0">
                <a:solidFill>
                  <a:srgbClr val="000000"/>
                </a:solidFill>
                <a:latin typeface="Comic Sans MS"/>
                <a:cs typeface="Comic Sans MS"/>
              </a:rPr>
              <a:t>FTES Cap</a:t>
            </a:r>
          </a:p>
          <a:p>
            <a:pPr marL="285750" indent="-285750" algn="l">
              <a:buFont typeface="Arial"/>
              <a:buChar char="•"/>
            </a:pPr>
            <a:r>
              <a:rPr lang="en-US" sz="1800" dirty="0" smtClean="0">
                <a:solidFill>
                  <a:srgbClr val="000000"/>
                </a:solidFill>
                <a:latin typeface="Comic Sans MS"/>
                <a:cs typeface="Comic Sans MS"/>
              </a:rPr>
              <a:t>FTES Target</a:t>
            </a:r>
          </a:p>
          <a:p>
            <a:pPr marL="285750" indent="-285750" algn="l">
              <a:buFont typeface="Arial"/>
              <a:buChar char="•"/>
            </a:pPr>
            <a:r>
              <a:rPr lang="en-US" sz="1800" dirty="0" smtClean="0">
                <a:solidFill>
                  <a:srgbClr val="000000"/>
                </a:solidFill>
                <a:latin typeface="Comic Sans MS"/>
                <a:cs typeface="Comic Sans MS"/>
              </a:rPr>
              <a:t>FTES generated/semester</a:t>
            </a:r>
          </a:p>
          <a:p>
            <a:pPr marL="285750" indent="-285750" algn="l">
              <a:buFont typeface="Arial"/>
              <a:buChar char="•"/>
            </a:pPr>
            <a:r>
              <a:rPr lang="en-US" sz="1800" dirty="0" smtClean="0">
                <a:solidFill>
                  <a:srgbClr val="000000"/>
                </a:solidFill>
                <a:latin typeface="Comic Sans MS"/>
                <a:cs typeface="Comic Sans MS"/>
              </a:rPr>
              <a:t>Did you borrow FTES?</a:t>
            </a:r>
          </a:p>
          <a:p>
            <a:pPr marL="285750" indent="-285750" algn="l">
              <a:buFont typeface="Arial"/>
              <a:buChar char="•"/>
            </a:pPr>
            <a:r>
              <a:rPr lang="en-US" sz="1800" dirty="0" smtClean="0">
                <a:solidFill>
                  <a:srgbClr val="000000"/>
                </a:solidFill>
                <a:latin typeface="Comic Sans MS"/>
                <a:cs typeface="Comic Sans MS"/>
              </a:rPr>
              <a:t>Contract issues</a:t>
            </a:r>
          </a:p>
          <a:p>
            <a:pPr marL="285750" indent="-285750" algn="l">
              <a:buFont typeface="Arial"/>
              <a:buChar char="•"/>
            </a:pPr>
            <a:r>
              <a:rPr lang="en-US" sz="1800" dirty="0" smtClean="0">
                <a:solidFill>
                  <a:srgbClr val="000000"/>
                </a:solidFill>
                <a:latin typeface="Comic Sans MS"/>
                <a:cs typeface="Comic Sans MS"/>
              </a:rPr>
              <a:t>Compliance issues</a:t>
            </a:r>
          </a:p>
          <a:p>
            <a:pPr marL="285750" indent="-285750" algn="l">
              <a:buFont typeface="Arial"/>
              <a:buChar char="•"/>
            </a:pPr>
            <a:r>
              <a:rPr lang="en-US" sz="1800" dirty="0" smtClean="0">
                <a:solidFill>
                  <a:srgbClr val="000000"/>
                </a:solidFill>
                <a:latin typeface="Comic Sans MS"/>
                <a:cs typeface="Comic Sans MS"/>
              </a:rPr>
              <a:t>Class caps; what and who makes them</a:t>
            </a:r>
          </a:p>
          <a:p>
            <a:pPr marL="285750" indent="-285750" algn="l">
              <a:buFont typeface="Arial"/>
              <a:buChar char="•"/>
            </a:pPr>
            <a:r>
              <a:rPr lang="en-US" sz="1800" dirty="0" smtClean="0">
                <a:solidFill>
                  <a:srgbClr val="000000"/>
                </a:solidFill>
                <a:latin typeface="Comic Sans MS"/>
                <a:cs typeface="Comic Sans MS"/>
              </a:rPr>
              <a:t>Bottlenecks</a:t>
            </a:r>
            <a:endParaRPr lang="en-US" sz="1800" dirty="0">
              <a:solidFill>
                <a:srgbClr val="000000"/>
              </a:solidFill>
              <a:latin typeface="Comic Sans MS"/>
              <a:cs typeface="Comic Sans MS"/>
            </a:endParaRPr>
          </a:p>
        </p:txBody>
      </p:sp>
      <p:sp>
        <p:nvSpPr>
          <p:cNvPr id="4" name="Subtitle 2"/>
          <p:cNvSpPr txBox="1">
            <a:spLocks/>
          </p:cNvSpPr>
          <p:nvPr/>
        </p:nvSpPr>
        <p:spPr>
          <a:xfrm>
            <a:off x="4300437" y="384875"/>
            <a:ext cx="4223060" cy="608271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a:buChar char="•"/>
            </a:pPr>
            <a:r>
              <a:rPr lang="en-US" sz="1800" dirty="0" smtClean="0">
                <a:solidFill>
                  <a:srgbClr val="000000"/>
                </a:solidFill>
                <a:latin typeface="Comic Sans MS"/>
                <a:cs typeface="Comic Sans MS"/>
              </a:rPr>
              <a:t>Classroom issues</a:t>
            </a:r>
          </a:p>
          <a:p>
            <a:pPr marL="285750" indent="-285750" algn="l">
              <a:buFont typeface="Arial"/>
              <a:buChar char="•"/>
            </a:pPr>
            <a:r>
              <a:rPr lang="en-US" sz="1800" dirty="0" smtClean="0">
                <a:solidFill>
                  <a:srgbClr val="000000"/>
                </a:solidFill>
                <a:latin typeface="Comic Sans MS"/>
                <a:cs typeface="Comic Sans MS"/>
              </a:rPr>
              <a:t>Who creates target-when and how</a:t>
            </a:r>
          </a:p>
          <a:p>
            <a:pPr marL="285750" indent="-285750" algn="l">
              <a:buFont typeface="Arial"/>
              <a:buChar char="•"/>
            </a:pPr>
            <a:r>
              <a:rPr lang="en-US" sz="1800" dirty="0" smtClean="0">
                <a:solidFill>
                  <a:srgbClr val="000000"/>
                </a:solidFill>
                <a:latin typeface="Comic Sans MS"/>
                <a:cs typeface="Comic Sans MS"/>
              </a:rPr>
              <a:t>College issues/hotspots (eg </a:t>
            </a:r>
          </a:p>
          <a:p>
            <a:pPr algn="l"/>
            <a:r>
              <a:rPr lang="en-US" sz="1800" dirty="0">
                <a:solidFill>
                  <a:srgbClr val="000000"/>
                </a:solidFill>
                <a:latin typeface="Comic Sans MS"/>
                <a:cs typeface="Comic Sans MS"/>
              </a:rPr>
              <a:t> </a:t>
            </a:r>
            <a:r>
              <a:rPr lang="en-US" sz="1800" dirty="0" smtClean="0">
                <a:solidFill>
                  <a:srgbClr val="000000"/>
                </a:solidFill>
                <a:latin typeface="Comic Sans MS"/>
                <a:cs typeface="Comic Sans MS"/>
              </a:rPr>
              <a:t>    in-service courses)</a:t>
            </a:r>
          </a:p>
          <a:p>
            <a:pPr marL="285750" indent="-285750" algn="l">
              <a:buFont typeface="Arial"/>
              <a:buChar char="•"/>
            </a:pPr>
            <a:r>
              <a:rPr lang="en-US" sz="1800" dirty="0" smtClean="0">
                <a:solidFill>
                  <a:srgbClr val="000000"/>
                </a:solidFill>
                <a:latin typeface="Comic Sans MS"/>
                <a:cs typeface="Comic Sans MS"/>
              </a:rPr>
              <a:t>Audit issues</a:t>
            </a:r>
          </a:p>
          <a:p>
            <a:pPr marL="285750" indent="-285750" algn="l">
              <a:buFont typeface="Arial"/>
              <a:buChar char="•"/>
            </a:pPr>
            <a:r>
              <a:rPr lang="en-US" sz="1800" dirty="0" smtClean="0">
                <a:solidFill>
                  <a:srgbClr val="000000"/>
                </a:solidFill>
                <a:latin typeface="Comic Sans MS"/>
                <a:cs typeface="Comic Sans MS"/>
              </a:rPr>
              <a:t>320 who ? And When?</a:t>
            </a:r>
          </a:p>
          <a:p>
            <a:pPr marL="285750" indent="-285750" algn="l">
              <a:buFont typeface="Arial"/>
              <a:buChar char="•"/>
            </a:pPr>
            <a:r>
              <a:rPr lang="en-US" sz="1800" dirty="0" smtClean="0">
                <a:solidFill>
                  <a:srgbClr val="000000"/>
                </a:solidFill>
                <a:latin typeface="Comic Sans MS"/>
                <a:cs typeface="Comic Sans MS"/>
              </a:rPr>
              <a:t>Local manner in which FTEF/</a:t>
            </a:r>
          </a:p>
          <a:p>
            <a:pPr marL="285750" indent="-285750" algn="l">
              <a:buFont typeface="Arial"/>
              <a:buChar char="•"/>
            </a:pPr>
            <a:r>
              <a:rPr lang="en-US" sz="1800" dirty="0" smtClean="0">
                <a:solidFill>
                  <a:srgbClr val="000000"/>
                </a:solidFill>
                <a:latin typeface="Comic Sans MS"/>
                <a:cs typeface="Comic Sans MS"/>
              </a:rPr>
              <a:t>FTES are allocated and tracked</a:t>
            </a:r>
          </a:p>
          <a:p>
            <a:pPr marL="285750" indent="-285750" algn="l">
              <a:buFont typeface="Arial"/>
              <a:buChar char="•"/>
            </a:pPr>
            <a:r>
              <a:rPr lang="en-US" sz="1800" dirty="0" smtClean="0">
                <a:solidFill>
                  <a:srgbClr val="000000"/>
                </a:solidFill>
                <a:latin typeface="Comic Sans MS"/>
                <a:cs typeface="Comic Sans MS"/>
              </a:rPr>
              <a:t>Is there an annual plan developed? By whom and when? Who monitors it?  When are changes made?</a:t>
            </a:r>
          </a:p>
          <a:p>
            <a:pPr marL="285750" indent="-285750" algn="l">
              <a:buFont typeface="Arial"/>
              <a:buChar char="•"/>
            </a:pPr>
            <a:r>
              <a:rPr lang="en-US" sz="1800" dirty="0" smtClean="0">
                <a:solidFill>
                  <a:srgbClr val="000000"/>
                </a:solidFill>
                <a:latin typeface="Comic Sans MS"/>
                <a:cs typeface="Comic Sans MS"/>
              </a:rPr>
              <a:t>Do departments have 2-year plans?</a:t>
            </a:r>
          </a:p>
          <a:p>
            <a:pPr marL="285750" indent="-285750" algn="l">
              <a:buFont typeface="Arial"/>
              <a:buChar char="•"/>
            </a:pPr>
            <a:r>
              <a:rPr lang="en-US" sz="1800" dirty="0" smtClean="0">
                <a:solidFill>
                  <a:srgbClr val="000000"/>
                </a:solidFill>
                <a:latin typeface="Comic Sans MS"/>
                <a:cs typeface="Comic Sans MS"/>
              </a:rPr>
              <a:t>Is calendar developed and followed?</a:t>
            </a:r>
          </a:p>
          <a:p>
            <a:pPr marL="285750" indent="-285750" algn="l">
              <a:buFont typeface="Arial"/>
              <a:buChar char="•"/>
            </a:pPr>
            <a:r>
              <a:rPr lang="en-US" sz="1800" dirty="0" smtClean="0">
                <a:solidFill>
                  <a:srgbClr val="000000"/>
                </a:solidFill>
                <a:latin typeface="Comic Sans MS"/>
                <a:cs typeface="Comic Sans MS"/>
              </a:rPr>
              <a:t>How are ed plans integrated into schedule development?</a:t>
            </a:r>
          </a:p>
          <a:p>
            <a:pPr marL="285750" indent="-285750" algn="l">
              <a:buFont typeface="Arial"/>
              <a:buChar char="•"/>
            </a:pPr>
            <a:r>
              <a:rPr lang="en-US" sz="1800" dirty="0" smtClean="0">
                <a:solidFill>
                  <a:srgbClr val="000000"/>
                </a:solidFill>
                <a:latin typeface="Comic Sans MS"/>
                <a:cs typeface="Comic Sans MS"/>
              </a:rPr>
              <a:t>How is student success measured and rewarded for departments?</a:t>
            </a:r>
          </a:p>
          <a:p>
            <a:pPr marL="285750" indent="-285750" algn="l">
              <a:buFont typeface="Arial"/>
              <a:buChar char="•"/>
            </a:pPr>
            <a:endParaRPr lang="en-US" sz="1800" dirty="0" smtClean="0">
              <a:solidFill>
                <a:srgbClr val="000000"/>
              </a:solidFill>
              <a:latin typeface="Comic Sans MS"/>
              <a:cs typeface="Comic Sans MS"/>
            </a:endParaRPr>
          </a:p>
          <a:p>
            <a:pPr marL="285750" indent="-285750" algn="l">
              <a:buFont typeface="Arial"/>
              <a:buChar char="•"/>
            </a:pPr>
            <a:endParaRPr lang="en-US" sz="1800" dirty="0" smtClean="0">
              <a:solidFill>
                <a:srgbClr val="000000"/>
              </a:solidFill>
              <a:latin typeface="Comic Sans MS"/>
              <a:cs typeface="Comic Sans MS"/>
            </a:endParaRPr>
          </a:p>
          <a:p>
            <a:pPr marL="285750" indent="-285750" algn="l">
              <a:buFont typeface="Arial"/>
              <a:buChar char="•"/>
            </a:pPr>
            <a:endParaRPr lang="en-US" sz="1800" dirty="0" smtClean="0">
              <a:solidFill>
                <a:srgbClr val="000000"/>
              </a:solidFill>
              <a:latin typeface="Comic Sans MS"/>
              <a:cs typeface="Comic Sans MS"/>
            </a:endParaRPr>
          </a:p>
          <a:p>
            <a:pPr marL="285750" indent="-285750" algn="l">
              <a:buFont typeface="Arial"/>
              <a:buChar char="•"/>
            </a:pPr>
            <a:endParaRPr lang="en-US" sz="1800" dirty="0">
              <a:solidFill>
                <a:srgbClr val="000000"/>
              </a:solidFill>
              <a:latin typeface="Comic Sans MS"/>
              <a:cs typeface="Comic Sans MS"/>
            </a:endParaRPr>
          </a:p>
        </p:txBody>
      </p:sp>
      <p:sp>
        <p:nvSpPr>
          <p:cNvPr id="2" name="Slide Number Placeholder 1"/>
          <p:cNvSpPr>
            <a:spLocks noGrp="1"/>
          </p:cNvSpPr>
          <p:nvPr>
            <p:ph type="sldNum" sz="quarter" idx="12"/>
          </p:nvPr>
        </p:nvSpPr>
        <p:spPr/>
        <p:txBody>
          <a:bodyPr/>
          <a:lstStyle/>
          <a:p>
            <a:pPr>
              <a:defRPr/>
            </a:pPr>
            <a:fld id="{FC9A795D-2CC9-46AE-9227-C3738BBE4974}" type="slidenum">
              <a:rPr lang="en-US" smtClean="0"/>
              <a:pPr>
                <a:defRPr/>
              </a:pPr>
              <a:t>21</a:t>
            </a:fld>
            <a:endParaRPr lang="en-US" dirty="0"/>
          </a:p>
        </p:txBody>
      </p:sp>
    </p:spTree>
    <p:extLst>
      <p:ext uri="{BB962C8B-B14F-4D97-AF65-F5344CB8AC3E}">
        <p14:creationId xmlns:p14="http://schemas.microsoft.com/office/powerpoint/2010/main" val="15385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042276" cy="1524000"/>
          </a:xfrm>
        </p:spPr>
        <p:txBody>
          <a:bodyPr anchor="b">
            <a:noAutofit/>
          </a:bodyPr>
          <a:lstStyle/>
          <a:p>
            <a:r>
              <a:rPr lang="en-US" sz="4800" dirty="0" smtClean="0"/>
              <a:t>Practical Enrollment Management</a:t>
            </a:r>
            <a:endParaRPr lang="en-US" sz="4800" dirty="0"/>
          </a:p>
        </p:txBody>
      </p:sp>
      <p:sp>
        <p:nvSpPr>
          <p:cNvPr id="3" name="Content Placeholder 2"/>
          <p:cNvSpPr>
            <a:spLocks noGrp="1"/>
          </p:cNvSpPr>
          <p:nvPr>
            <p:ph idx="1"/>
          </p:nvPr>
        </p:nvSpPr>
        <p:spPr>
          <a:xfrm>
            <a:off x="533400" y="1981200"/>
            <a:ext cx="8042276" cy="3810000"/>
          </a:xfrm>
        </p:spPr>
        <p:txBody>
          <a:bodyPr>
            <a:normAutofit lnSpcReduction="10000"/>
          </a:bodyPr>
          <a:lstStyle/>
          <a:p>
            <a:r>
              <a:rPr lang="en-US" sz="4000" dirty="0" smtClean="0"/>
              <a:t>Establish an Instructional budget</a:t>
            </a:r>
          </a:p>
          <a:p>
            <a:r>
              <a:rPr lang="en-US" sz="4000" dirty="0" smtClean="0"/>
              <a:t>Determine WFCH that will support that budget</a:t>
            </a:r>
          </a:p>
          <a:p>
            <a:r>
              <a:rPr lang="en-US" sz="4000" dirty="0" smtClean="0"/>
              <a:t>Schedule within the limitations of the WFCH cap</a:t>
            </a:r>
          </a:p>
          <a:p>
            <a:endParaRPr lang="en-US" sz="4000" dirty="0" smtClean="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22</a:t>
            </a:fld>
            <a:endParaRPr lang="en-US" dirty="0"/>
          </a:p>
        </p:txBody>
      </p:sp>
    </p:spTree>
    <p:extLst>
      <p:ext uri="{BB962C8B-B14F-4D97-AF65-F5344CB8AC3E}">
        <p14:creationId xmlns:p14="http://schemas.microsoft.com/office/powerpoint/2010/main" val="345780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Reaching the Target</a:t>
            </a:r>
            <a:endParaRPr lang="en-US" dirty="0"/>
          </a:p>
        </p:txBody>
      </p:sp>
      <p:sp>
        <p:nvSpPr>
          <p:cNvPr id="7171" name="Content Placeholder 4"/>
          <p:cNvSpPr>
            <a:spLocks noGrp="1"/>
          </p:cNvSpPr>
          <p:nvPr>
            <p:ph idx="1"/>
          </p:nvPr>
        </p:nvSpPr>
        <p:spPr>
          <a:xfrm>
            <a:off x="533400" y="1066800"/>
            <a:ext cx="7747000" cy="5562600"/>
          </a:xfrm>
        </p:spPr>
        <p:txBody>
          <a:bodyPr>
            <a:normAutofit fontScale="92500"/>
          </a:bodyPr>
          <a:lstStyle/>
          <a:p>
            <a:r>
              <a:rPr lang="en-US" altLang="en-US" sz="2800" dirty="0" smtClean="0">
                <a:ea typeface="ＭＳ Ｐゴシック" pitchFamily="34" charset="-128"/>
              </a:rPr>
              <a:t>Traditionally PC has budgeted as a Large College, a target set by the Chancellor’s Office </a:t>
            </a:r>
          </a:p>
          <a:p>
            <a:r>
              <a:rPr lang="en-US" altLang="en-US" sz="2800" dirty="0" smtClean="0">
                <a:ea typeface="ＭＳ Ｐゴシック" pitchFamily="34" charset="-128"/>
              </a:rPr>
              <a:t>Large colleges get a $1M Bonus  in addition to apportionment (funding from enrollment)</a:t>
            </a:r>
          </a:p>
          <a:p>
            <a:r>
              <a:rPr lang="en-US" altLang="en-US" sz="2800" dirty="0" smtClean="0">
                <a:ea typeface="ＭＳ Ｐゴシック" pitchFamily="34" charset="-128"/>
              </a:rPr>
              <a:t>This year the large college cap is 19,880 FTES</a:t>
            </a:r>
          </a:p>
          <a:p>
            <a:r>
              <a:rPr lang="en-US" altLang="en-US" sz="2800" dirty="0" smtClean="0">
                <a:ea typeface="ＭＳ Ｐゴシック" pitchFamily="34" charset="-128"/>
              </a:rPr>
              <a:t>Cap reached through Summer, Fall, and Spring enrollments plus Intersessions</a:t>
            </a:r>
          </a:p>
          <a:p>
            <a:pPr marL="342900" lvl="1" indent="-342900">
              <a:buFont typeface="Arial" panose="020B0604020202020204" pitchFamily="34" charset="0"/>
              <a:buChar char="•"/>
            </a:pPr>
            <a:r>
              <a:rPr lang="en-US" altLang="en-US" sz="2800" dirty="0">
                <a:ea typeface="ＭＳ Ｐゴシック" pitchFamily="34" charset="-128"/>
              </a:rPr>
              <a:t>Most of summer enrollment is </a:t>
            </a:r>
            <a:r>
              <a:rPr lang="en-US" altLang="en-US" sz="2800" dirty="0" smtClean="0">
                <a:ea typeface="ＭＳ Ｐゴシック" pitchFamily="34" charset="-128"/>
              </a:rPr>
              <a:t>flexible so if a shortfall, summer can be applied to the previous year (“Borrowing”)--</a:t>
            </a:r>
            <a:r>
              <a:rPr lang="en-US" altLang="en-US" sz="2600" b="1" dirty="0" smtClean="0">
                <a:solidFill>
                  <a:srgbClr val="FF0000"/>
                </a:solidFill>
                <a:ea typeface="ＭＳ Ｐゴシック" pitchFamily="34" charset="-128"/>
              </a:rPr>
              <a:t>330 </a:t>
            </a:r>
            <a:r>
              <a:rPr lang="en-US" altLang="en-US" sz="2600" b="1" dirty="0">
                <a:solidFill>
                  <a:srgbClr val="FF0000"/>
                </a:solidFill>
                <a:ea typeface="ＭＳ Ｐゴシック" pitchFamily="34" charset="-128"/>
              </a:rPr>
              <a:t>FTES (‘12-13), 540 FTES (‘13-14), </a:t>
            </a:r>
            <a:r>
              <a:rPr lang="en-US" altLang="en-US" sz="2600" b="1" dirty="0" smtClean="0">
                <a:solidFill>
                  <a:srgbClr val="FF0000"/>
                </a:solidFill>
                <a:ea typeface="ＭＳ Ｐゴシック" pitchFamily="34" charset="-128"/>
              </a:rPr>
              <a:t>1217 </a:t>
            </a:r>
            <a:r>
              <a:rPr lang="en-US" altLang="en-US" sz="2600" b="1" dirty="0">
                <a:solidFill>
                  <a:srgbClr val="FF0000"/>
                </a:solidFill>
                <a:ea typeface="ＭＳ Ｐゴシック" pitchFamily="34" charset="-128"/>
              </a:rPr>
              <a:t>FTES (‘14-15)</a:t>
            </a:r>
          </a:p>
          <a:p>
            <a:endParaRPr lang="en-US" altLang="en-US" sz="2800"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pPr marL="685800" lvl="2" indent="0">
              <a:buNone/>
            </a:pPr>
            <a:endParaRPr lang="en-US" altLang="en-US"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23</a:t>
            </a:fld>
            <a:endParaRPr lang="en-US" dirty="0"/>
          </a:p>
        </p:txBody>
      </p:sp>
    </p:spTree>
    <p:extLst>
      <p:ext uri="{BB962C8B-B14F-4D97-AF65-F5344CB8AC3E}">
        <p14:creationId xmlns:p14="http://schemas.microsoft.com/office/powerpoint/2010/main" val="4242321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Reaching the Target</a:t>
            </a:r>
            <a:endParaRPr lang="en-US" dirty="0"/>
          </a:p>
        </p:txBody>
      </p:sp>
      <p:sp>
        <p:nvSpPr>
          <p:cNvPr id="3" name="Right Arrow 2"/>
          <p:cNvSpPr/>
          <p:nvPr/>
        </p:nvSpPr>
        <p:spPr>
          <a:xfrm>
            <a:off x="549275" y="2286000"/>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628774" y="2295525"/>
            <a:ext cx="2638425" cy="2857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4410075" y="2295525"/>
            <a:ext cx="2266950" cy="28575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835775" y="2295525"/>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743700"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3075" y="2697718"/>
            <a:ext cx="1079499" cy="369332"/>
          </a:xfrm>
          <a:prstGeom prst="rect">
            <a:avLst/>
          </a:prstGeom>
          <a:noFill/>
        </p:spPr>
        <p:txBody>
          <a:bodyPr wrap="square" rtlCol="0">
            <a:spAutoFit/>
          </a:bodyPr>
          <a:lstStyle/>
          <a:p>
            <a:r>
              <a:rPr lang="en-US" dirty="0" smtClean="0"/>
              <a:t>Summer</a:t>
            </a:r>
            <a:endParaRPr lang="en-US" dirty="0"/>
          </a:p>
        </p:txBody>
      </p:sp>
      <p:sp>
        <p:nvSpPr>
          <p:cNvPr id="12" name="TextBox 11"/>
          <p:cNvSpPr txBox="1"/>
          <p:nvPr/>
        </p:nvSpPr>
        <p:spPr>
          <a:xfrm>
            <a:off x="2594767" y="2669143"/>
            <a:ext cx="706437" cy="369332"/>
          </a:xfrm>
          <a:prstGeom prst="rect">
            <a:avLst/>
          </a:prstGeom>
          <a:noFill/>
        </p:spPr>
        <p:txBody>
          <a:bodyPr wrap="square" rtlCol="0">
            <a:spAutoFit/>
          </a:bodyPr>
          <a:lstStyle/>
          <a:p>
            <a:r>
              <a:rPr lang="en-US" dirty="0" smtClean="0"/>
              <a:t>Fall</a:t>
            </a:r>
            <a:endParaRPr lang="en-US" dirty="0"/>
          </a:p>
        </p:txBody>
      </p:sp>
      <p:sp>
        <p:nvSpPr>
          <p:cNvPr id="13" name="TextBox 12"/>
          <p:cNvSpPr txBox="1"/>
          <p:nvPr/>
        </p:nvSpPr>
        <p:spPr>
          <a:xfrm>
            <a:off x="5086350" y="2697718"/>
            <a:ext cx="914400" cy="369332"/>
          </a:xfrm>
          <a:prstGeom prst="rect">
            <a:avLst/>
          </a:prstGeom>
          <a:noFill/>
        </p:spPr>
        <p:txBody>
          <a:bodyPr wrap="square" rtlCol="0">
            <a:spAutoFit/>
          </a:bodyPr>
          <a:lstStyle/>
          <a:p>
            <a:r>
              <a:rPr lang="en-US" dirty="0" smtClean="0"/>
              <a:t>Spring</a:t>
            </a:r>
            <a:endParaRPr lang="en-US" dirty="0"/>
          </a:p>
        </p:txBody>
      </p:sp>
      <p:sp>
        <p:nvSpPr>
          <p:cNvPr id="14" name="TextBox 13"/>
          <p:cNvSpPr txBox="1"/>
          <p:nvPr/>
        </p:nvSpPr>
        <p:spPr>
          <a:xfrm>
            <a:off x="6950075" y="2669143"/>
            <a:ext cx="1079499" cy="646331"/>
          </a:xfrm>
          <a:prstGeom prst="rect">
            <a:avLst/>
          </a:prstGeom>
          <a:noFill/>
        </p:spPr>
        <p:txBody>
          <a:bodyPr wrap="square" rtlCol="0">
            <a:spAutoFit/>
          </a:bodyPr>
          <a:lstStyle/>
          <a:p>
            <a:r>
              <a:rPr lang="en-US" dirty="0" smtClean="0"/>
              <a:t>Summer Yr 2</a:t>
            </a:r>
            <a:endParaRPr lang="en-US"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24</a:t>
            </a:fld>
            <a:endParaRPr lang="en-US" dirty="0"/>
          </a:p>
        </p:txBody>
      </p:sp>
    </p:spTree>
    <p:extLst>
      <p:ext uri="{BB962C8B-B14F-4D97-AF65-F5344CB8AC3E}">
        <p14:creationId xmlns:p14="http://schemas.microsoft.com/office/powerpoint/2010/main" val="209332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Reaching the Target</a:t>
            </a:r>
            <a:endParaRPr lang="en-US" dirty="0"/>
          </a:p>
        </p:txBody>
      </p:sp>
      <p:sp>
        <p:nvSpPr>
          <p:cNvPr id="3" name="Right Arrow 2"/>
          <p:cNvSpPr/>
          <p:nvPr/>
        </p:nvSpPr>
        <p:spPr>
          <a:xfrm>
            <a:off x="549275" y="2286000"/>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628774" y="2295525"/>
            <a:ext cx="2638425" cy="2857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4410075" y="2295525"/>
            <a:ext cx="1819275" cy="28575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835775" y="2295525"/>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743700"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3075" y="2697718"/>
            <a:ext cx="1079499" cy="369332"/>
          </a:xfrm>
          <a:prstGeom prst="rect">
            <a:avLst/>
          </a:prstGeom>
          <a:noFill/>
        </p:spPr>
        <p:txBody>
          <a:bodyPr wrap="square" rtlCol="0">
            <a:spAutoFit/>
          </a:bodyPr>
          <a:lstStyle/>
          <a:p>
            <a:r>
              <a:rPr lang="en-US" dirty="0" smtClean="0"/>
              <a:t>Summer</a:t>
            </a:r>
            <a:endParaRPr lang="en-US" dirty="0"/>
          </a:p>
        </p:txBody>
      </p:sp>
      <p:sp>
        <p:nvSpPr>
          <p:cNvPr id="12" name="TextBox 11"/>
          <p:cNvSpPr txBox="1"/>
          <p:nvPr/>
        </p:nvSpPr>
        <p:spPr>
          <a:xfrm>
            <a:off x="2594767" y="2669143"/>
            <a:ext cx="706437" cy="369332"/>
          </a:xfrm>
          <a:prstGeom prst="rect">
            <a:avLst/>
          </a:prstGeom>
          <a:noFill/>
        </p:spPr>
        <p:txBody>
          <a:bodyPr wrap="square" rtlCol="0">
            <a:spAutoFit/>
          </a:bodyPr>
          <a:lstStyle/>
          <a:p>
            <a:r>
              <a:rPr lang="en-US" dirty="0" smtClean="0"/>
              <a:t>Fall</a:t>
            </a:r>
            <a:endParaRPr lang="en-US" dirty="0"/>
          </a:p>
        </p:txBody>
      </p:sp>
      <p:sp>
        <p:nvSpPr>
          <p:cNvPr id="13" name="TextBox 12"/>
          <p:cNvSpPr txBox="1"/>
          <p:nvPr/>
        </p:nvSpPr>
        <p:spPr>
          <a:xfrm>
            <a:off x="5086350" y="2697718"/>
            <a:ext cx="914400" cy="369332"/>
          </a:xfrm>
          <a:prstGeom prst="rect">
            <a:avLst/>
          </a:prstGeom>
          <a:noFill/>
        </p:spPr>
        <p:txBody>
          <a:bodyPr wrap="square" rtlCol="0">
            <a:spAutoFit/>
          </a:bodyPr>
          <a:lstStyle/>
          <a:p>
            <a:r>
              <a:rPr lang="en-US" dirty="0" smtClean="0"/>
              <a:t>Spring</a:t>
            </a:r>
            <a:endParaRPr lang="en-US" dirty="0"/>
          </a:p>
        </p:txBody>
      </p:sp>
      <p:sp>
        <p:nvSpPr>
          <p:cNvPr id="14" name="TextBox 13"/>
          <p:cNvSpPr txBox="1"/>
          <p:nvPr/>
        </p:nvSpPr>
        <p:spPr>
          <a:xfrm>
            <a:off x="6950075" y="2669143"/>
            <a:ext cx="1079499" cy="646331"/>
          </a:xfrm>
          <a:prstGeom prst="rect">
            <a:avLst/>
          </a:prstGeom>
          <a:noFill/>
        </p:spPr>
        <p:txBody>
          <a:bodyPr wrap="square" rtlCol="0">
            <a:spAutoFit/>
          </a:bodyPr>
          <a:lstStyle/>
          <a:p>
            <a:r>
              <a:rPr lang="en-US" dirty="0" smtClean="0"/>
              <a:t>Summer Yr 2</a:t>
            </a:r>
            <a:endParaRPr lang="en-US" dirty="0"/>
          </a:p>
        </p:txBody>
      </p:sp>
      <p:cxnSp>
        <p:nvCxnSpPr>
          <p:cNvPr id="15" name="Straight Connector 14"/>
          <p:cNvCxnSpPr/>
          <p:nvPr/>
        </p:nvCxnSpPr>
        <p:spPr>
          <a:xfrm>
            <a:off x="6219825"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25</a:t>
            </a:fld>
            <a:endParaRPr lang="en-US" dirty="0"/>
          </a:p>
        </p:txBody>
      </p:sp>
    </p:spTree>
    <p:extLst>
      <p:ext uri="{BB962C8B-B14F-4D97-AF65-F5344CB8AC3E}">
        <p14:creationId xmlns:p14="http://schemas.microsoft.com/office/powerpoint/2010/main" val="142290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Reaching the Target</a:t>
            </a:r>
            <a:endParaRPr lang="en-US" dirty="0"/>
          </a:p>
        </p:txBody>
      </p:sp>
      <p:sp>
        <p:nvSpPr>
          <p:cNvPr id="3" name="Right Arrow 2"/>
          <p:cNvSpPr/>
          <p:nvPr/>
        </p:nvSpPr>
        <p:spPr>
          <a:xfrm>
            <a:off x="549275" y="2286000"/>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628774" y="2295525"/>
            <a:ext cx="2638425" cy="2857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4410075" y="2295525"/>
            <a:ext cx="1819275" cy="28575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280150" y="2309812"/>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743700"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3075" y="2697718"/>
            <a:ext cx="1079499" cy="369332"/>
          </a:xfrm>
          <a:prstGeom prst="rect">
            <a:avLst/>
          </a:prstGeom>
          <a:noFill/>
        </p:spPr>
        <p:txBody>
          <a:bodyPr wrap="square" rtlCol="0">
            <a:spAutoFit/>
          </a:bodyPr>
          <a:lstStyle/>
          <a:p>
            <a:r>
              <a:rPr lang="en-US" dirty="0" smtClean="0"/>
              <a:t>Summer</a:t>
            </a:r>
            <a:endParaRPr lang="en-US" dirty="0"/>
          </a:p>
        </p:txBody>
      </p:sp>
      <p:sp>
        <p:nvSpPr>
          <p:cNvPr id="12" name="TextBox 11"/>
          <p:cNvSpPr txBox="1"/>
          <p:nvPr/>
        </p:nvSpPr>
        <p:spPr>
          <a:xfrm>
            <a:off x="2594767" y="2669143"/>
            <a:ext cx="706437" cy="369332"/>
          </a:xfrm>
          <a:prstGeom prst="rect">
            <a:avLst/>
          </a:prstGeom>
          <a:noFill/>
        </p:spPr>
        <p:txBody>
          <a:bodyPr wrap="square" rtlCol="0">
            <a:spAutoFit/>
          </a:bodyPr>
          <a:lstStyle/>
          <a:p>
            <a:r>
              <a:rPr lang="en-US" dirty="0" smtClean="0"/>
              <a:t>Fall</a:t>
            </a:r>
            <a:endParaRPr lang="en-US" dirty="0"/>
          </a:p>
        </p:txBody>
      </p:sp>
      <p:sp>
        <p:nvSpPr>
          <p:cNvPr id="13" name="TextBox 12"/>
          <p:cNvSpPr txBox="1"/>
          <p:nvPr/>
        </p:nvSpPr>
        <p:spPr>
          <a:xfrm>
            <a:off x="5086350" y="2697718"/>
            <a:ext cx="914400" cy="369332"/>
          </a:xfrm>
          <a:prstGeom prst="rect">
            <a:avLst/>
          </a:prstGeom>
          <a:noFill/>
        </p:spPr>
        <p:txBody>
          <a:bodyPr wrap="square" rtlCol="0">
            <a:spAutoFit/>
          </a:bodyPr>
          <a:lstStyle/>
          <a:p>
            <a:r>
              <a:rPr lang="en-US" dirty="0" smtClean="0"/>
              <a:t>Spring</a:t>
            </a:r>
            <a:endParaRPr lang="en-US" dirty="0"/>
          </a:p>
        </p:txBody>
      </p:sp>
      <p:sp>
        <p:nvSpPr>
          <p:cNvPr id="14" name="TextBox 13"/>
          <p:cNvSpPr txBox="1"/>
          <p:nvPr/>
        </p:nvSpPr>
        <p:spPr>
          <a:xfrm>
            <a:off x="6950075" y="2669143"/>
            <a:ext cx="1079499" cy="646331"/>
          </a:xfrm>
          <a:prstGeom prst="rect">
            <a:avLst/>
          </a:prstGeom>
          <a:noFill/>
        </p:spPr>
        <p:txBody>
          <a:bodyPr wrap="square" rtlCol="0">
            <a:spAutoFit/>
          </a:bodyPr>
          <a:lstStyle/>
          <a:p>
            <a:r>
              <a:rPr lang="en-US" dirty="0" smtClean="0"/>
              <a:t>Summer Yr 2</a:t>
            </a:r>
            <a:endParaRPr lang="en-US" dirty="0"/>
          </a:p>
        </p:txBody>
      </p:sp>
      <p:cxnSp>
        <p:nvCxnSpPr>
          <p:cNvPr id="15" name="Straight Connector 14"/>
          <p:cNvCxnSpPr/>
          <p:nvPr/>
        </p:nvCxnSpPr>
        <p:spPr>
          <a:xfrm>
            <a:off x="6219825"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26</a:t>
            </a:fld>
            <a:endParaRPr lang="en-US" dirty="0"/>
          </a:p>
        </p:txBody>
      </p:sp>
    </p:spTree>
    <p:extLst>
      <p:ext uri="{BB962C8B-B14F-4D97-AF65-F5344CB8AC3E}">
        <p14:creationId xmlns:p14="http://schemas.microsoft.com/office/powerpoint/2010/main" val="230123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Reaching the Target</a:t>
            </a:r>
            <a:endParaRPr lang="en-US" dirty="0"/>
          </a:p>
        </p:txBody>
      </p:sp>
      <p:sp>
        <p:nvSpPr>
          <p:cNvPr id="3" name="Right Arrow 2"/>
          <p:cNvSpPr/>
          <p:nvPr/>
        </p:nvSpPr>
        <p:spPr>
          <a:xfrm>
            <a:off x="549275" y="2286000"/>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628774" y="2295525"/>
            <a:ext cx="2638425" cy="2857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4410075" y="2295525"/>
            <a:ext cx="1819275" cy="28575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280150" y="2309812"/>
            <a:ext cx="473075"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743700"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3075" y="2697718"/>
            <a:ext cx="1079499" cy="369332"/>
          </a:xfrm>
          <a:prstGeom prst="rect">
            <a:avLst/>
          </a:prstGeom>
          <a:noFill/>
        </p:spPr>
        <p:txBody>
          <a:bodyPr wrap="square" rtlCol="0">
            <a:spAutoFit/>
          </a:bodyPr>
          <a:lstStyle/>
          <a:p>
            <a:r>
              <a:rPr lang="en-US" dirty="0" smtClean="0"/>
              <a:t>Summer</a:t>
            </a:r>
            <a:endParaRPr lang="en-US" dirty="0"/>
          </a:p>
        </p:txBody>
      </p:sp>
      <p:sp>
        <p:nvSpPr>
          <p:cNvPr id="12" name="TextBox 11"/>
          <p:cNvSpPr txBox="1"/>
          <p:nvPr/>
        </p:nvSpPr>
        <p:spPr>
          <a:xfrm>
            <a:off x="2594767" y="2669143"/>
            <a:ext cx="706437" cy="369332"/>
          </a:xfrm>
          <a:prstGeom prst="rect">
            <a:avLst/>
          </a:prstGeom>
          <a:noFill/>
        </p:spPr>
        <p:txBody>
          <a:bodyPr wrap="square" rtlCol="0">
            <a:spAutoFit/>
          </a:bodyPr>
          <a:lstStyle/>
          <a:p>
            <a:r>
              <a:rPr lang="en-US" dirty="0" smtClean="0"/>
              <a:t>Fall</a:t>
            </a:r>
            <a:endParaRPr lang="en-US" dirty="0"/>
          </a:p>
        </p:txBody>
      </p:sp>
      <p:sp>
        <p:nvSpPr>
          <p:cNvPr id="13" name="TextBox 12"/>
          <p:cNvSpPr txBox="1"/>
          <p:nvPr/>
        </p:nvSpPr>
        <p:spPr>
          <a:xfrm>
            <a:off x="5086350" y="2697718"/>
            <a:ext cx="914400" cy="369332"/>
          </a:xfrm>
          <a:prstGeom prst="rect">
            <a:avLst/>
          </a:prstGeom>
          <a:noFill/>
        </p:spPr>
        <p:txBody>
          <a:bodyPr wrap="square" rtlCol="0">
            <a:spAutoFit/>
          </a:bodyPr>
          <a:lstStyle/>
          <a:p>
            <a:r>
              <a:rPr lang="en-US" dirty="0" smtClean="0"/>
              <a:t>Spring</a:t>
            </a:r>
            <a:endParaRPr lang="en-US" dirty="0"/>
          </a:p>
        </p:txBody>
      </p:sp>
      <p:sp>
        <p:nvSpPr>
          <p:cNvPr id="14" name="TextBox 13"/>
          <p:cNvSpPr txBox="1"/>
          <p:nvPr/>
        </p:nvSpPr>
        <p:spPr>
          <a:xfrm>
            <a:off x="6950075" y="2669143"/>
            <a:ext cx="1079499" cy="646331"/>
          </a:xfrm>
          <a:prstGeom prst="rect">
            <a:avLst/>
          </a:prstGeom>
          <a:noFill/>
        </p:spPr>
        <p:txBody>
          <a:bodyPr wrap="square" rtlCol="0">
            <a:spAutoFit/>
          </a:bodyPr>
          <a:lstStyle/>
          <a:p>
            <a:r>
              <a:rPr lang="en-US" dirty="0" smtClean="0"/>
              <a:t>Summer Yr 2</a:t>
            </a:r>
            <a:endParaRPr lang="en-US" dirty="0"/>
          </a:p>
        </p:txBody>
      </p:sp>
      <p:sp>
        <p:nvSpPr>
          <p:cNvPr id="16" name="Right Arrow 15"/>
          <p:cNvSpPr/>
          <p:nvPr/>
        </p:nvSpPr>
        <p:spPr>
          <a:xfrm>
            <a:off x="6764337" y="2314574"/>
            <a:ext cx="46355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27</a:t>
            </a:fld>
            <a:endParaRPr lang="en-US" dirty="0"/>
          </a:p>
        </p:txBody>
      </p:sp>
    </p:spTree>
    <p:extLst>
      <p:ext uri="{BB962C8B-B14F-4D97-AF65-F5344CB8AC3E}">
        <p14:creationId xmlns:p14="http://schemas.microsoft.com/office/powerpoint/2010/main" val="341993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Reaching the Target</a:t>
            </a:r>
            <a:endParaRPr lang="en-US" dirty="0"/>
          </a:p>
        </p:txBody>
      </p:sp>
      <p:sp>
        <p:nvSpPr>
          <p:cNvPr id="3" name="Right Arrow 2"/>
          <p:cNvSpPr/>
          <p:nvPr/>
        </p:nvSpPr>
        <p:spPr>
          <a:xfrm>
            <a:off x="549275" y="2286000"/>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Arrow 5"/>
          <p:cNvSpPr/>
          <p:nvPr/>
        </p:nvSpPr>
        <p:spPr>
          <a:xfrm>
            <a:off x="1628774" y="2295525"/>
            <a:ext cx="2638425" cy="2857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4410075" y="2295525"/>
            <a:ext cx="1819275" cy="28575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280150" y="2309812"/>
            <a:ext cx="473075"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743700" y="1838325"/>
            <a:ext cx="9525" cy="1228725"/>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3075" y="2697718"/>
            <a:ext cx="1079499" cy="369332"/>
          </a:xfrm>
          <a:prstGeom prst="rect">
            <a:avLst/>
          </a:prstGeom>
          <a:noFill/>
        </p:spPr>
        <p:txBody>
          <a:bodyPr wrap="square" rtlCol="0">
            <a:spAutoFit/>
          </a:bodyPr>
          <a:lstStyle/>
          <a:p>
            <a:r>
              <a:rPr lang="en-US" dirty="0" smtClean="0"/>
              <a:t>Summer</a:t>
            </a:r>
            <a:endParaRPr lang="en-US" dirty="0"/>
          </a:p>
        </p:txBody>
      </p:sp>
      <p:sp>
        <p:nvSpPr>
          <p:cNvPr id="12" name="TextBox 11"/>
          <p:cNvSpPr txBox="1"/>
          <p:nvPr/>
        </p:nvSpPr>
        <p:spPr>
          <a:xfrm>
            <a:off x="2594767" y="2669143"/>
            <a:ext cx="706437" cy="369332"/>
          </a:xfrm>
          <a:prstGeom prst="rect">
            <a:avLst/>
          </a:prstGeom>
          <a:noFill/>
        </p:spPr>
        <p:txBody>
          <a:bodyPr wrap="square" rtlCol="0">
            <a:spAutoFit/>
          </a:bodyPr>
          <a:lstStyle/>
          <a:p>
            <a:r>
              <a:rPr lang="en-US" dirty="0" smtClean="0"/>
              <a:t>Fall</a:t>
            </a:r>
            <a:endParaRPr lang="en-US" dirty="0"/>
          </a:p>
        </p:txBody>
      </p:sp>
      <p:sp>
        <p:nvSpPr>
          <p:cNvPr id="13" name="TextBox 12"/>
          <p:cNvSpPr txBox="1"/>
          <p:nvPr/>
        </p:nvSpPr>
        <p:spPr>
          <a:xfrm>
            <a:off x="5086350" y="2697718"/>
            <a:ext cx="914400" cy="369332"/>
          </a:xfrm>
          <a:prstGeom prst="rect">
            <a:avLst/>
          </a:prstGeom>
          <a:noFill/>
        </p:spPr>
        <p:txBody>
          <a:bodyPr wrap="square" rtlCol="0">
            <a:spAutoFit/>
          </a:bodyPr>
          <a:lstStyle/>
          <a:p>
            <a:r>
              <a:rPr lang="en-US" dirty="0" smtClean="0"/>
              <a:t>Spring</a:t>
            </a:r>
            <a:endParaRPr lang="en-US" dirty="0"/>
          </a:p>
        </p:txBody>
      </p:sp>
      <p:sp>
        <p:nvSpPr>
          <p:cNvPr id="14" name="TextBox 13"/>
          <p:cNvSpPr txBox="1"/>
          <p:nvPr/>
        </p:nvSpPr>
        <p:spPr>
          <a:xfrm>
            <a:off x="6950075" y="2669143"/>
            <a:ext cx="1079499" cy="646331"/>
          </a:xfrm>
          <a:prstGeom prst="rect">
            <a:avLst/>
          </a:prstGeom>
          <a:noFill/>
        </p:spPr>
        <p:txBody>
          <a:bodyPr wrap="square" rtlCol="0">
            <a:spAutoFit/>
          </a:bodyPr>
          <a:lstStyle/>
          <a:p>
            <a:r>
              <a:rPr lang="en-US" dirty="0" smtClean="0"/>
              <a:t>Summer Yr 2</a:t>
            </a:r>
            <a:endParaRPr lang="en-US" dirty="0"/>
          </a:p>
        </p:txBody>
      </p:sp>
      <p:sp>
        <p:nvSpPr>
          <p:cNvPr id="16" name="Right Arrow 15"/>
          <p:cNvSpPr/>
          <p:nvPr/>
        </p:nvSpPr>
        <p:spPr>
          <a:xfrm>
            <a:off x="6764337" y="2314574"/>
            <a:ext cx="46355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a:off x="6753225" y="2057400"/>
            <a:ext cx="927100" cy="28575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28</a:t>
            </a:fld>
            <a:endParaRPr lang="en-US" dirty="0"/>
          </a:p>
        </p:txBody>
      </p:sp>
    </p:spTree>
    <p:extLst>
      <p:ext uri="{BB962C8B-B14F-4D97-AF65-F5344CB8AC3E}">
        <p14:creationId xmlns:p14="http://schemas.microsoft.com/office/powerpoint/2010/main" val="400213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normAutofit/>
          </a:bodyPr>
          <a:lstStyle/>
          <a:p>
            <a:pPr algn="ctr">
              <a:defRPr/>
            </a:pPr>
            <a:r>
              <a:rPr lang="en-US" dirty="0" smtClean="0"/>
              <a:t>Are We a Large College?</a:t>
            </a:r>
            <a:endParaRPr lang="en-US" dirty="0"/>
          </a:p>
        </p:txBody>
      </p:sp>
      <p:sp>
        <p:nvSpPr>
          <p:cNvPr id="7171" name="Content Placeholder 4"/>
          <p:cNvSpPr>
            <a:spLocks noGrp="1"/>
          </p:cNvSpPr>
          <p:nvPr>
            <p:ph idx="1"/>
          </p:nvPr>
        </p:nvSpPr>
        <p:spPr>
          <a:xfrm>
            <a:off x="549274" y="1171573"/>
            <a:ext cx="7927975" cy="5324477"/>
          </a:xfrm>
        </p:spPr>
        <p:txBody>
          <a:bodyPr>
            <a:normAutofit/>
          </a:bodyPr>
          <a:lstStyle/>
          <a:p>
            <a:r>
              <a:rPr lang="en-US" altLang="en-US" sz="2600" dirty="0" smtClean="0">
                <a:ea typeface="ＭＳ Ｐゴシック" pitchFamily="34" charset="-128"/>
              </a:rPr>
              <a:t>For 2015-16, to remain a large college, we must meet the 19,880 FTES target, and make up the 1217 FTES we applied to the 2014-15 cap, i.e. generate 21,097 FTES (19,880 + 1,217)</a:t>
            </a:r>
          </a:p>
          <a:p>
            <a:r>
              <a:rPr lang="en-US" altLang="en-US" sz="2600" dirty="0" smtClean="0">
                <a:ea typeface="ＭＳ Ｐゴシック" pitchFamily="34" charset="-128"/>
              </a:rPr>
              <a:t>The 2014-15 schedule produced 18,643 FTES, and did so very inefficiently  at 435 WSCH/FTEF</a:t>
            </a:r>
          </a:p>
          <a:p>
            <a:r>
              <a:rPr lang="en-US" altLang="en-US" sz="2600" dirty="0">
                <a:ea typeface="ＭＳ Ｐゴシック" pitchFamily="34" charset="-128"/>
              </a:rPr>
              <a:t>Fall 2015 enrollment is currently down over </a:t>
            </a:r>
            <a:r>
              <a:rPr lang="en-US" altLang="en-US" sz="2600" dirty="0" smtClean="0">
                <a:ea typeface="ＭＳ Ｐゴシック" pitchFamily="34" charset="-128"/>
              </a:rPr>
              <a:t>4% </a:t>
            </a:r>
            <a:r>
              <a:rPr lang="en-US" altLang="en-US" sz="2600" dirty="0">
                <a:ea typeface="ＭＳ Ｐゴシック" pitchFamily="34" charset="-128"/>
              </a:rPr>
              <a:t>compared to Fall 2014 enrollment </a:t>
            </a:r>
            <a:r>
              <a:rPr lang="en-US" altLang="en-US" sz="2600" dirty="0" smtClean="0">
                <a:ea typeface="ＭＳ Ｐゴシック" pitchFamily="34" charset="-128"/>
              </a:rPr>
              <a:t>meaning our schedule will generate 17,897 FTES (18,643 x 0.96)</a:t>
            </a:r>
            <a:endParaRPr lang="en-US" altLang="en-US" sz="28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29</a:t>
            </a:fld>
            <a:endParaRPr lang="en-US" dirty="0"/>
          </a:p>
        </p:txBody>
      </p:sp>
    </p:spTree>
    <p:extLst>
      <p:ext uri="{BB962C8B-B14F-4D97-AF65-F5344CB8AC3E}">
        <p14:creationId xmlns:p14="http://schemas.microsoft.com/office/powerpoint/2010/main" val="1868727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ubtitle 6"/>
          <p:cNvSpPr>
            <a:spLocks noGrp="1"/>
          </p:cNvSpPr>
          <p:nvPr>
            <p:ph type="subTitle" idx="1"/>
          </p:nvPr>
        </p:nvSpPr>
        <p:spPr>
          <a:xfrm>
            <a:off x="685800" y="2229296"/>
            <a:ext cx="7772400" cy="2037904"/>
          </a:xfrm>
        </p:spPr>
        <p:txBody>
          <a:bodyPr>
            <a:noAutofit/>
          </a:bodyPr>
          <a:lstStyle/>
          <a:p>
            <a:pPr algn="ctr"/>
            <a:r>
              <a:rPr lang="en-US" altLang="en-US" sz="3600" dirty="0" smtClean="0"/>
              <a:t>How We Are Funded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5552"/>
            <a:ext cx="1828800" cy="1146048"/>
          </a:xfrm>
          <a:prstGeom prst="rect">
            <a:avLst/>
          </a:prstGeom>
        </p:spPr>
      </p:pic>
      <p:sp>
        <p:nvSpPr>
          <p:cNvPr id="2" name="Slide Number Placeholder 1"/>
          <p:cNvSpPr>
            <a:spLocks noGrp="1"/>
          </p:cNvSpPr>
          <p:nvPr>
            <p:ph type="sldNum" sz="quarter" idx="12"/>
          </p:nvPr>
        </p:nvSpPr>
        <p:spPr/>
        <p:txBody>
          <a:bodyPr/>
          <a:lstStyle/>
          <a:p>
            <a:pPr>
              <a:defRPr/>
            </a:pPr>
            <a:fld id="{FC9A795D-2CC9-46AE-9227-C3738BBE4974}" type="slidenum">
              <a:rPr lang="en-US" smtClean="0"/>
              <a:pPr>
                <a:defRPr/>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normAutofit/>
          </a:bodyPr>
          <a:lstStyle/>
          <a:p>
            <a:pPr algn="ctr">
              <a:defRPr/>
            </a:pPr>
            <a:r>
              <a:rPr lang="en-US" dirty="0" smtClean="0"/>
              <a:t>Are We a Large College?</a:t>
            </a:r>
            <a:endParaRPr lang="en-US" dirty="0"/>
          </a:p>
        </p:txBody>
      </p:sp>
      <p:sp>
        <p:nvSpPr>
          <p:cNvPr id="7171" name="Content Placeholder 4"/>
          <p:cNvSpPr>
            <a:spLocks noGrp="1"/>
          </p:cNvSpPr>
          <p:nvPr>
            <p:ph idx="1"/>
          </p:nvPr>
        </p:nvSpPr>
        <p:spPr>
          <a:xfrm>
            <a:off x="457200" y="1171573"/>
            <a:ext cx="8153400" cy="5324477"/>
          </a:xfrm>
        </p:spPr>
        <p:txBody>
          <a:bodyPr>
            <a:normAutofit/>
          </a:bodyPr>
          <a:lstStyle/>
          <a:p>
            <a:r>
              <a:rPr lang="en-US" altLang="en-US" sz="2800" dirty="0" smtClean="0">
                <a:ea typeface="ＭＳ Ｐゴシック" pitchFamily="34" charset="-128"/>
              </a:rPr>
              <a:t>We will need to borrow 3,199 FTES from Summer 2016 to reach the large college cap (21,097 -17,897)</a:t>
            </a:r>
          </a:p>
          <a:p>
            <a:r>
              <a:rPr lang="en-US" altLang="en-US" sz="2800" dirty="0" smtClean="0">
                <a:ea typeface="ＭＳ Ｐゴシック" pitchFamily="34" charset="-128"/>
              </a:rPr>
              <a:t>Summer enrollment does not produce 3,199FTES</a:t>
            </a:r>
          </a:p>
          <a:p>
            <a:r>
              <a:rPr lang="en-US" altLang="en-US" sz="2800" dirty="0" smtClean="0">
                <a:ea typeface="ＭＳ Ｐゴシック" pitchFamily="34" charset="-128"/>
              </a:rPr>
              <a:t>We are not a large college</a:t>
            </a: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30</a:t>
            </a:fld>
            <a:endParaRPr lang="en-US" dirty="0"/>
          </a:p>
        </p:txBody>
      </p:sp>
    </p:spTree>
    <p:extLst>
      <p:ext uri="{BB962C8B-B14F-4D97-AF65-F5344CB8AC3E}">
        <p14:creationId xmlns:p14="http://schemas.microsoft.com/office/powerpoint/2010/main" val="369074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610600" cy="1206874"/>
          </a:xfrm>
        </p:spPr>
        <p:txBody>
          <a:bodyPr>
            <a:normAutofit fontScale="90000"/>
          </a:bodyPr>
          <a:lstStyle/>
          <a:p>
            <a:pPr algn="ctr">
              <a:defRPr/>
            </a:pPr>
            <a:r>
              <a:rPr lang="en-US" dirty="0" smtClean="0"/>
              <a:t>Will We Reach Our Budgeted Apportionment?</a:t>
            </a:r>
            <a:endParaRPr lang="en-US" dirty="0"/>
          </a:p>
        </p:txBody>
      </p:sp>
      <p:sp>
        <p:nvSpPr>
          <p:cNvPr id="7171" name="Content Placeholder 4"/>
          <p:cNvSpPr>
            <a:spLocks noGrp="1"/>
          </p:cNvSpPr>
          <p:nvPr>
            <p:ph idx="1"/>
          </p:nvPr>
        </p:nvSpPr>
        <p:spPr>
          <a:xfrm>
            <a:off x="533400" y="1524000"/>
            <a:ext cx="7927975" cy="4924427"/>
          </a:xfrm>
        </p:spPr>
        <p:txBody>
          <a:bodyPr>
            <a:normAutofit lnSpcReduction="10000"/>
          </a:bodyPr>
          <a:lstStyle/>
          <a:p>
            <a:r>
              <a:rPr lang="en-US" altLang="en-US" sz="2600" dirty="0" smtClean="0">
                <a:ea typeface="ＭＳ Ｐゴシック" pitchFamily="34" charset="-128"/>
              </a:rPr>
              <a:t>We have budgeted for an apportionment of 19,320 FTES </a:t>
            </a:r>
            <a:r>
              <a:rPr lang="en-US" altLang="en-US" sz="2600" dirty="0">
                <a:ea typeface="ＭＳ Ｐゴシック" pitchFamily="34" charset="-128"/>
              </a:rPr>
              <a:t>in 2015-16 </a:t>
            </a:r>
            <a:endParaRPr lang="en-US" altLang="en-US" sz="2600" dirty="0" smtClean="0">
              <a:ea typeface="ＭＳ Ｐゴシック" pitchFamily="34" charset="-128"/>
            </a:endParaRPr>
          </a:p>
          <a:p>
            <a:r>
              <a:rPr lang="en-US" altLang="en-US" sz="2600" dirty="0" smtClean="0">
                <a:ea typeface="ＭＳ Ｐゴシック" pitchFamily="34" charset="-128"/>
              </a:rPr>
              <a:t>We must meet the 19,320 FTES target, and make up the 1217 FTES we applied to the 2014-15 cap, i.e. generate 20,537 FTES (19,320 + 1,217)</a:t>
            </a:r>
          </a:p>
          <a:p>
            <a:r>
              <a:rPr lang="en-US" altLang="en-US" sz="2600" dirty="0" smtClean="0">
                <a:ea typeface="ＭＳ Ｐゴシック" pitchFamily="34" charset="-128"/>
              </a:rPr>
              <a:t>The 2014-15 schedule produced 18,643 FTES, and did so very inefficiently  at 435 WSCH/FTEF</a:t>
            </a:r>
          </a:p>
          <a:p>
            <a:r>
              <a:rPr lang="en-US" altLang="en-US" sz="2600" dirty="0">
                <a:ea typeface="ＭＳ Ｐゴシック" pitchFamily="34" charset="-128"/>
              </a:rPr>
              <a:t>Fall 2015 enrollment is currently down over </a:t>
            </a:r>
            <a:r>
              <a:rPr lang="en-US" altLang="en-US" sz="2600" dirty="0" smtClean="0">
                <a:ea typeface="ＭＳ Ｐゴシック" pitchFamily="34" charset="-128"/>
              </a:rPr>
              <a:t>4% </a:t>
            </a:r>
            <a:r>
              <a:rPr lang="en-US" altLang="en-US" sz="2600" dirty="0">
                <a:ea typeface="ＭＳ Ｐゴシック" pitchFamily="34" charset="-128"/>
              </a:rPr>
              <a:t>compared to Fall 2014 enrollment </a:t>
            </a:r>
            <a:r>
              <a:rPr lang="en-US" altLang="en-US" sz="2600" dirty="0" smtClean="0">
                <a:ea typeface="ＭＳ Ｐゴシック" pitchFamily="34" charset="-128"/>
              </a:rPr>
              <a:t>meaning our schedule will generate </a:t>
            </a:r>
            <a:r>
              <a:rPr lang="en-US" altLang="en-US" sz="2400" dirty="0">
                <a:ea typeface="ＭＳ Ｐゴシック" pitchFamily="34" charset="-128"/>
              </a:rPr>
              <a:t>17,897</a:t>
            </a:r>
            <a:r>
              <a:rPr lang="en-US" altLang="en-US" sz="2600" dirty="0" smtClean="0">
                <a:ea typeface="ＭＳ Ｐゴシック" pitchFamily="34" charset="-128"/>
              </a:rPr>
              <a:t> FTES (18,643 x 0.97)</a:t>
            </a:r>
            <a:endParaRPr lang="en-US" altLang="en-US" sz="28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31</a:t>
            </a:fld>
            <a:endParaRPr lang="en-US" dirty="0"/>
          </a:p>
        </p:txBody>
      </p:sp>
    </p:spTree>
    <p:extLst>
      <p:ext uri="{BB962C8B-B14F-4D97-AF65-F5344CB8AC3E}">
        <p14:creationId xmlns:p14="http://schemas.microsoft.com/office/powerpoint/2010/main" val="971174063"/>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042276" cy="1206874"/>
          </a:xfrm>
        </p:spPr>
        <p:txBody>
          <a:bodyPr>
            <a:normAutofit fontScale="90000"/>
          </a:bodyPr>
          <a:lstStyle/>
          <a:p>
            <a:pPr>
              <a:defRPr/>
            </a:pPr>
            <a:r>
              <a:rPr lang="en-US" dirty="0"/>
              <a:t>Will We Reach Our Budgeted Apportionment?</a:t>
            </a:r>
          </a:p>
        </p:txBody>
      </p:sp>
      <p:sp>
        <p:nvSpPr>
          <p:cNvPr id="7171" name="Content Placeholder 4"/>
          <p:cNvSpPr>
            <a:spLocks noGrp="1"/>
          </p:cNvSpPr>
          <p:nvPr>
            <p:ph idx="1"/>
          </p:nvPr>
        </p:nvSpPr>
        <p:spPr>
          <a:xfrm>
            <a:off x="457200" y="1524000"/>
            <a:ext cx="8153400" cy="3933827"/>
          </a:xfrm>
        </p:spPr>
        <p:txBody>
          <a:bodyPr>
            <a:normAutofit/>
          </a:bodyPr>
          <a:lstStyle/>
          <a:p>
            <a:r>
              <a:rPr lang="en-US" altLang="en-US" sz="2800" dirty="0" smtClean="0">
                <a:ea typeface="ＭＳ Ｐゴシック" pitchFamily="34" charset="-128"/>
              </a:rPr>
              <a:t>We will need to borrow 2,640 FTES from Summer 2016 to reach our budgeted apportionment (20,537 </a:t>
            </a:r>
            <a:r>
              <a:rPr lang="en-US" altLang="en-US" sz="2800" dirty="0">
                <a:ea typeface="ＭＳ Ｐゴシック" pitchFamily="34" charset="-128"/>
              </a:rPr>
              <a:t>- 17,897)</a:t>
            </a:r>
          </a:p>
          <a:p>
            <a:r>
              <a:rPr lang="en-US" altLang="en-US" sz="2800" dirty="0" smtClean="0">
                <a:ea typeface="ＭＳ Ｐゴシック" pitchFamily="34" charset="-128"/>
              </a:rPr>
              <a:t>Summer enrollment does not produce 2,640 FTES</a:t>
            </a:r>
          </a:p>
          <a:p>
            <a:r>
              <a:rPr lang="en-US" altLang="en-US" sz="2800" dirty="0" smtClean="0">
                <a:ea typeface="ＭＳ Ｐゴシック" pitchFamily="34" charset="-128"/>
              </a:rPr>
              <a:t>We will not reach our budgeted apportionment</a:t>
            </a: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32</a:t>
            </a:fld>
            <a:endParaRPr lang="en-US" dirty="0"/>
          </a:p>
        </p:txBody>
      </p:sp>
    </p:spTree>
    <p:extLst>
      <p:ext uri="{BB962C8B-B14F-4D97-AF65-F5344CB8AC3E}">
        <p14:creationId xmlns:p14="http://schemas.microsoft.com/office/powerpoint/2010/main" val="2758755768"/>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dirty="0" smtClean="0"/>
              <a:t>3-year Process</a:t>
            </a:r>
          </a:p>
          <a:p>
            <a:r>
              <a:rPr lang="en-US" dirty="0" smtClean="0"/>
              <a:t>Occurs when a district does not attain its base FTES in any given year</a:t>
            </a:r>
          </a:p>
          <a:p>
            <a:r>
              <a:rPr lang="en-US" dirty="0" smtClean="0"/>
              <a:t>1</a:t>
            </a:r>
            <a:r>
              <a:rPr lang="en-US" baseline="30000" dirty="0" smtClean="0"/>
              <a:t>st</a:t>
            </a:r>
            <a:r>
              <a:rPr lang="en-US" dirty="0" smtClean="0"/>
              <a:t> year - funded as though the district reached its base plus $1M LC Bonus</a:t>
            </a:r>
          </a:p>
          <a:p>
            <a:r>
              <a:rPr lang="en-US" dirty="0" smtClean="0"/>
              <a:t>2</a:t>
            </a:r>
            <a:r>
              <a:rPr lang="en-US" baseline="30000" dirty="0" smtClean="0"/>
              <a:t>nd</a:t>
            </a:r>
            <a:r>
              <a:rPr lang="en-US" dirty="0" smtClean="0"/>
              <a:t> and 3</a:t>
            </a:r>
            <a:r>
              <a:rPr lang="en-US" baseline="30000" dirty="0" smtClean="0"/>
              <a:t>rd</a:t>
            </a:r>
            <a:r>
              <a:rPr lang="en-US" dirty="0" smtClean="0"/>
              <a:t> years apportionment will be based upon </a:t>
            </a:r>
            <a:r>
              <a:rPr lang="en-US" smtClean="0"/>
              <a:t>actual </a:t>
            </a:r>
            <a:r>
              <a:rPr lang="en-US"/>
              <a:t>FTES plus $1M LC </a:t>
            </a:r>
            <a:r>
              <a:rPr lang="en-US" smtClean="0"/>
              <a:t>Bonus</a:t>
            </a:r>
            <a:endParaRPr lang="en-US" dirty="0" smtClean="0"/>
          </a:p>
          <a:p>
            <a:r>
              <a:rPr lang="en-US" dirty="0" smtClean="0"/>
              <a:t>After the 3</a:t>
            </a:r>
            <a:r>
              <a:rPr lang="en-US" baseline="30000" dirty="0" smtClean="0"/>
              <a:t>rd</a:t>
            </a:r>
            <a:r>
              <a:rPr lang="en-US" dirty="0" smtClean="0"/>
              <a:t> year, the district will be re-benched to its actual FTES</a:t>
            </a:r>
            <a:endParaRPr lang="en-US" dirty="0"/>
          </a:p>
        </p:txBody>
      </p:sp>
      <p:sp>
        <p:nvSpPr>
          <p:cNvPr id="4" name="Title 3"/>
          <p:cNvSpPr>
            <a:spLocks noGrp="1"/>
          </p:cNvSpPr>
          <p:nvPr>
            <p:ph type="title"/>
          </p:nvPr>
        </p:nvSpPr>
        <p:spPr/>
        <p:txBody>
          <a:bodyPr/>
          <a:lstStyle/>
          <a:p>
            <a:pPr algn="ctr"/>
            <a:r>
              <a:rPr lang="en-US" dirty="0" smtClean="0"/>
              <a:t>Stability Funding	</a:t>
            </a:r>
            <a:endParaRPr lang="en-US" dirty="0"/>
          </a:p>
        </p:txBody>
      </p:sp>
      <p:sp>
        <p:nvSpPr>
          <p:cNvPr id="5" name="Slide Number Placeholder 4"/>
          <p:cNvSpPr>
            <a:spLocks noGrp="1"/>
          </p:cNvSpPr>
          <p:nvPr>
            <p:ph type="sldNum" sz="quarter" idx="12"/>
          </p:nvPr>
        </p:nvSpPr>
        <p:spPr/>
        <p:txBody>
          <a:bodyPr/>
          <a:lstStyle/>
          <a:p>
            <a:pPr>
              <a:defRPr/>
            </a:pPr>
            <a:fld id="{7434D432-0BDB-41BD-B424-55CA4E8F9245}" type="slidenum">
              <a:rPr lang="en-US" smtClean="0"/>
              <a:pPr>
                <a:defRPr/>
              </a:pPr>
              <a:t>33</a:t>
            </a:fld>
            <a:endParaRPr lang="en-US" dirty="0"/>
          </a:p>
        </p:txBody>
      </p:sp>
    </p:spTree>
    <p:extLst>
      <p:ext uri="{BB962C8B-B14F-4D97-AF65-F5344CB8AC3E}">
        <p14:creationId xmlns:p14="http://schemas.microsoft.com/office/powerpoint/2010/main" val="897745282"/>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sz="2800" dirty="0"/>
              <a:t>Occurs when a district does not attain </a:t>
            </a:r>
            <a:r>
              <a:rPr lang="en-US" sz="2800" dirty="0" smtClean="0"/>
              <a:t>the large college CAP in </a:t>
            </a:r>
            <a:r>
              <a:rPr lang="en-US" sz="2800" dirty="0"/>
              <a:t>any given </a:t>
            </a:r>
            <a:r>
              <a:rPr lang="en-US" sz="2800" dirty="0" smtClean="0"/>
              <a:t>year</a:t>
            </a:r>
          </a:p>
          <a:p>
            <a:r>
              <a:rPr lang="en-US" sz="2800" dirty="0" smtClean="0"/>
              <a:t>Difference between large and medium designation</a:t>
            </a:r>
          </a:p>
          <a:p>
            <a:pPr lvl="1"/>
            <a:r>
              <a:rPr lang="en-US" sz="2800" dirty="0" smtClean="0"/>
              <a:t>Approx. $1M</a:t>
            </a:r>
            <a:endParaRPr lang="en-US" sz="2800" dirty="0"/>
          </a:p>
          <a:p>
            <a:r>
              <a:rPr lang="en-US" sz="2800" dirty="0" smtClean="0"/>
              <a:t>The District will keep large college funding for a total of 3 years</a:t>
            </a:r>
          </a:p>
          <a:p>
            <a:r>
              <a:rPr lang="en-US" sz="2800" dirty="0" smtClean="0"/>
              <a:t>After the 3</a:t>
            </a:r>
            <a:r>
              <a:rPr lang="en-US" sz="2800" baseline="30000" dirty="0" smtClean="0"/>
              <a:t>rd</a:t>
            </a:r>
            <a:r>
              <a:rPr lang="en-US" sz="2800" dirty="0" smtClean="0"/>
              <a:t> year, district will be funded for their actual size (large, medium, small)</a:t>
            </a:r>
            <a:endParaRPr lang="en-US" sz="2800" dirty="0"/>
          </a:p>
          <a:p>
            <a:endParaRPr lang="en-US" dirty="0"/>
          </a:p>
        </p:txBody>
      </p:sp>
      <p:sp>
        <p:nvSpPr>
          <p:cNvPr id="4" name="Title 3"/>
          <p:cNvSpPr>
            <a:spLocks noGrp="1"/>
          </p:cNvSpPr>
          <p:nvPr>
            <p:ph type="title"/>
          </p:nvPr>
        </p:nvSpPr>
        <p:spPr/>
        <p:txBody>
          <a:bodyPr>
            <a:normAutofit/>
          </a:bodyPr>
          <a:lstStyle/>
          <a:p>
            <a:pPr algn="ctr"/>
            <a:r>
              <a:rPr lang="en-US" sz="3600" dirty="0" smtClean="0"/>
              <a:t>Large College Designation/Funding</a:t>
            </a:r>
            <a:endParaRPr lang="en-US" sz="3600" dirty="0"/>
          </a:p>
        </p:txBody>
      </p:sp>
      <p:sp>
        <p:nvSpPr>
          <p:cNvPr id="5" name="Slide Number Placeholder 4"/>
          <p:cNvSpPr>
            <a:spLocks noGrp="1"/>
          </p:cNvSpPr>
          <p:nvPr>
            <p:ph type="sldNum" sz="quarter" idx="12"/>
          </p:nvPr>
        </p:nvSpPr>
        <p:spPr/>
        <p:txBody>
          <a:bodyPr/>
          <a:lstStyle/>
          <a:p>
            <a:pPr>
              <a:defRPr/>
            </a:pPr>
            <a:fld id="{7434D432-0BDB-41BD-B424-55CA4E8F9245}" type="slidenum">
              <a:rPr lang="en-US" smtClean="0"/>
              <a:pPr>
                <a:defRPr/>
              </a:pPr>
              <a:t>34</a:t>
            </a:fld>
            <a:endParaRPr lang="en-US" dirty="0"/>
          </a:p>
        </p:txBody>
      </p:sp>
    </p:spTree>
    <p:extLst>
      <p:ext uri="{BB962C8B-B14F-4D97-AF65-F5344CB8AC3E}">
        <p14:creationId xmlns:p14="http://schemas.microsoft.com/office/powerpoint/2010/main" val="3119872612"/>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452241"/>
              </p:ext>
            </p:extLst>
          </p:nvPr>
        </p:nvGraphicFramePr>
        <p:xfrm>
          <a:off x="76199" y="1481138"/>
          <a:ext cx="8915404" cy="5192076"/>
        </p:xfrm>
        <a:graphic>
          <a:graphicData uri="http://schemas.openxmlformats.org/drawingml/2006/table">
            <a:tbl>
              <a:tblPr firstRow="1" bandRow="1">
                <a:tableStyleId>{5C22544A-7EE6-4342-B048-85BDC9FD1C3A}</a:tableStyleId>
              </a:tblPr>
              <a:tblGrid>
                <a:gridCol w="1075999"/>
                <a:gridCol w="1229710"/>
                <a:gridCol w="666092"/>
                <a:gridCol w="1255330"/>
                <a:gridCol w="725871"/>
                <a:gridCol w="1195551"/>
                <a:gridCol w="709448"/>
                <a:gridCol w="1600200"/>
                <a:gridCol w="457203"/>
              </a:tblGrid>
              <a:tr h="938212">
                <a:tc>
                  <a:txBody>
                    <a:bodyPr/>
                    <a:lstStyle/>
                    <a:p>
                      <a:pPr algn="ctr"/>
                      <a:endParaRPr lang="en-US" dirty="0"/>
                    </a:p>
                  </a:txBody>
                  <a:tcPr/>
                </a:tc>
                <a:tc>
                  <a:txBody>
                    <a:bodyPr/>
                    <a:lstStyle/>
                    <a:p>
                      <a:pPr algn="ctr"/>
                      <a:endParaRPr lang="en-US" dirty="0" smtClean="0"/>
                    </a:p>
                    <a:p>
                      <a:pPr algn="ctr"/>
                      <a:r>
                        <a:rPr lang="en-US" dirty="0" smtClean="0"/>
                        <a:t>FY </a:t>
                      </a:r>
                    </a:p>
                    <a:p>
                      <a:pPr algn="ctr"/>
                      <a:r>
                        <a:rPr lang="en-US" dirty="0" smtClean="0"/>
                        <a:t>15-16</a:t>
                      </a:r>
                      <a:endParaRPr lang="en-US" dirty="0"/>
                    </a:p>
                  </a:txBody>
                  <a:tcPr/>
                </a:tc>
                <a:tc>
                  <a:txBody>
                    <a:bodyPr/>
                    <a:lstStyle/>
                    <a:p>
                      <a:pPr algn="ctr"/>
                      <a:endParaRPr lang="en-US" dirty="0"/>
                    </a:p>
                  </a:txBody>
                  <a:tcPr/>
                </a:tc>
                <a:tc>
                  <a:txBody>
                    <a:bodyPr/>
                    <a:lstStyle/>
                    <a:p>
                      <a:pPr algn="ctr"/>
                      <a:endParaRPr lang="en-US" dirty="0" smtClean="0"/>
                    </a:p>
                    <a:p>
                      <a:pPr algn="ctr"/>
                      <a:r>
                        <a:rPr lang="en-US" dirty="0" smtClean="0"/>
                        <a:t>FY </a:t>
                      </a:r>
                    </a:p>
                    <a:p>
                      <a:pPr algn="ctr"/>
                      <a:r>
                        <a:rPr lang="en-US" dirty="0" smtClean="0"/>
                        <a:t>16-17</a:t>
                      </a:r>
                      <a:endParaRPr lang="en-US" dirty="0"/>
                    </a:p>
                  </a:txBody>
                  <a:tcPr/>
                </a:tc>
                <a:tc>
                  <a:txBody>
                    <a:bodyPr/>
                    <a:lstStyle/>
                    <a:p>
                      <a:pPr algn="ctr"/>
                      <a:endParaRPr lang="en-US" dirty="0"/>
                    </a:p>
                  </a:txBody>
                  <a:tcPr/>
                </a:tc>
                <a:tc>
                  <a:txBody>
                    <a:bodyPr/>
                    <a:lstStyle/>
                    <a:p>
                      <a:pPr algn="ctr"/>
                      <a:endParaRPr lang="en-US" dirty="0" smtClean="0"/>
                    </a:p>
                    <a:p>
                      <a:pPr algn="ctr"/>
                      <a:r>
                        <a:rPr lang="en-US" dirty="0" smtClean="0"/>
                        <a:t>FY </a:t>
                      </a:r>
                    </a:p>
                    <a:p>
                      <a:pPr algn="ctr"/>
                      <a:r>
                        <a:rPr lang="en-US" dirty="0" smtClean="0"/>
                        <a:t>17-18</a:t>
                      </a:r>
                      <a:endParaRPr lang="en-US" dirty="0"/>
                    </a:p>
                  </a:txBody>
                  <a:tcPr/>
                </a:tc>
                <a:tc>
                  <a:txBody>
                    <a:bodyPr/>
                    <a:lstStyle/>
                    <a:p>
                      <a:pPr algn="ctr"/>
                      <a:endParaRPr lang="en-US" dirty="0"/>
                    </a:p>
                  </a:txBody>
                  <a:tcPr/>
                </a:tc>
                <a:tc>
                  <a:txBody>
                    <a:bodyPr/>
                    <a:lstStyle/>
                    <a:p>
                      <a:pPr algn="ctr"/>
                      <a:endParaRPr lang="en-US" dirty="0" smtClean="0"/>
                    </a:p>
                    <a:p>
                      <a:pPr algn="ctr"/>
                      <a:r>
                        <a:rPr lang="en-US" dirty="0" smtClean="0"/>
                        <a:t>FY</a:t>
                      </a:r>
                    </a:p>
                    <a:p>
                      <a:pPr algn="ctr"/>
                      <a:r>
                        <a:rPr lang="en-US" dirty="0" smtClean="0"/>
                        <a:t>18-19</a:t>
                      </a:r>
                      <a:endParaRPr lang="en-US" dirty="0"/>
                    </a:p>
                  </a:txBody>
                  <a:tcPr/>
                </a:tc>
                <a:tc>
                  <a:txBody>
                    <a:bodyPr/>
                    <a:lstStyle/>
                    <a:p>
                      <a:pPr algn="ctr"/>
                      <a:endParaRPr lang="en-US" dirty="0"/>
                    </a:p>
                  </a:txBody>
                  <a:tcPr/>
                </a:tc>
              </a:tr>
              <a:tr h="938212">
                <a:tc>
                  <a:txBody>
                    <a:bodyPr/>
                    <a:lstStyle/>
                    <a:p>
                      <a:pPr algn="ctr"/>
                      <a:endParaRPr lang="en-US" dirty="0" smtClean="0"/>
                    </a:p>
                    <a:p>
                      <a:pPr algn="ctr"/>
                      <a:endParaRPr lang="en-US" dirty="0" smtClean="0"/>
                    </a:p>
                    <a:p>
                      <a:pPr algn="ctr"/>
                      <a:r>
                        <a:rPr lang="en-US" dirty="0" smtClean="0"/>
                        <a:t>Stability</a:t>
                      </a:r>
                      <a:endParaRPr lang="en-US" dirty="0"/>
                    </a:p>
                  </a:txBody>
                  <a:tcPr/>
                </a:tc>
                <a:tc>
                  <a:txBody>
                    <a:bodyPr/>
                    <a:lstStyle/>
                    <a:p>
                      <a:pPr algn="ctr"/>
                      <a:endParaRPr lang="en-US" dirty="0" smtClean="0"/>
                    </a:p>
                    <a:p>
                      <a:pPr algn="ctr"/>
                      <a:endParaRPr lang="en-US" dirty="0" smtClean="0"/>
                    </a:p>
                    <a:p>
                      <a:pPr algn="ctr"/>
                      <a:r>
                        <a:rPr lang="en-US" dirty="0" smtClean="0"/>
                        <a:t>19,320</a:t>
                      </a:r>
                      <a:endParaRPr lang="en-US" dirty="0"/>
                    </a:p>
                  </a:txBody>
                  <a:tcPr/>
                </a:tc>
                <a:tc>
                  <a:txBody>
                    <a:bodyPr/>
                    <a:lstStyle/>
                    <a:p>
                      <a:pPr algn="ctr"/>
                      <a:endParaRPr lang="en-US" dirty="0"/>
                    </a:p>
                  </a:txBody>
                  <a:tcPr/>
                </a:tc>
                <a:tc>
                  <a:txBody>
                    <a:bodyPr/>
                    <a:lstStyle/>
                    <a:p>
                      <a:pPr algn="ctr"/>
                      <a:endParaRPr lang="en-US" dirty="0" smtClean="0"/>
                    </a:p>
                    <a:p>
                      <a:pPr algn="ctr"/>
                      <a:r>
                        <a:rPr lang="en-US" dirty="0" smtClean="0"/>
                        <a:t>Actual </a:t>
                      </a:r>
                    </a:p>
                    <a:p>
                      <a:pPr algn="ctr"/>
                      <a:r>
                        <a:rPr lang="en-US" dirty="0" smtClean="0"/>
                        <a:t>FTES</a:t>
                      </a:r>
                      <a:endParaRPr lang="en-US" dirty="0"/>
                    </a:p>
                  </a:txBody>
                  <a:tcPr/>
                </a:tc>
                <a:tc>
                  <a:txBody>
                    <a:bodyPr/>
                    <a:lstStyle/>
                    <a:p>
                      <a:pPr algn="ctr"/>
                      <a:endParaRPr lang="en-US" dirty="0"/>
                    </a:p>
                  </a:txBody>
                  <a:tcPr/>
                </a:tc>
                <a:tc>
                  <a:txBody>
                    <a:bodyPr/>
                    <a:lstStyle/>
                    <a:p>
                      <a:pPr algn="ctr"/>
                      <a:endParaRPr lang="en-US" dirty="0" smtClean="0"/>
                    </a:p>
                    <a:p>
                      <a:pPr algn="ctr"/>
                      <a:r>
                        <a:rPr lang="en-US" dirty="0" smtClean="0"/>
                        <a:t>Actual </a:t>
                      </a:r>
                    </a:p>
                    <a:p>
                      <a:pPr algn="ctr"/>
                      <a:r>
                        <a:rPr lang="en-US" dirty="0" smtClean="0"/>
                        <a:t>FTES</a:t>
                      </a:r>
                      <a:endParaRPr lang="en-US" dirty="0"/>
                    </a:p>
                  </a:txBody>
                  <a:tcPr/>
                </a:tc>
                <a:tc>
                  <a:txBody>
                    <a:bodyPr/>
                    <a:lstStyle/>
                    <a:p>
                      <a:pPr algn="ctr"/>
                      <a:endParaRPr lang="en-US" dirty="0"/>
                    </a:p>
                  </a:txBody>
                  <a:tcPr/>
                </a:tc>
                <a:tc>
                  <a:txBody>
                    <a:bodyPr/>
                    <a:lstStyle/>
                    <a:p>
                      <a:pPr algn="ctr"/>
                      <a:endParaRPr lang="en-US" dirty="0" smtClean="0"/>
                    </a:p>
                    <a:p>
                      <a:pPr algn="ctr"/>
                      <a:r>
                        <a:rPr lang="en-US" dirty="0" smtClean="0"/>
                        <a:t>Re-bench</a:t>
                      </a:r>
                    </a:p>
                    <a:p>
                      <a:pPr algn="ctr"/>
                      <a:r>
                        <a:rPr lang="en-US" dirty="0" smtClean="0"/>
                        <a:t>New</a:t>
                      </a:r>
                      <a:r>
                        <a:rPr lang="en-US" baseline="0" dirty="0" smtClean="0"/>
                        <a:t> FTES Base</a:t>
                      </a:r>
                      <a:endParaRPr lang="en-US" dirty="0"/>
                    </a:p>
                  </a:txBody>
                  <a:tcPr/>
                </a:tc>
                <a:tc>
                  <a:txBody>
                    <a:bodyPr/>
                    <a:lstStyle/>
                    <a:p>
                      <a:pPr algn="ctr"/>
                      <a:endParaRPr lang="en-US" dirty="0"/>
                    </a:p>
                  </a:txBody>
                  <a:tcPr/>
                </a:tc>
              </a:tr>
              <a:tr h="938212">
                <a:tc>
                  <a:txBody>
                    <a:bodyPr/>
                    <a:lstStyle/>
                    <a:p>
                      <a:pPr algn="ctr"/>
                      <a:endParaRPr lang="en-US" dirty="0" smtClean="0"/>
                    </a:p>
                    <a:p>
                      <a:pPr algn="ctr"/>
                      <a:r>
                        <a:rPr lang="en-US" dirty="0" smtClean="0"/>
                        <a:t>Large</a:t>
                      </a:r>
                      <a:r>
                        <a:rPr lang="en-US" baseline="0" dirty="0" smtClean="0"/>
                        <a:t> College</a:t>
                      </a:r>
                      <a:endParaRPr lang="en-US" dirty="0"/>
                    </a:p>
                  </a:txBody>
                  <a:tcPr/>
                </a:tc>
                <a:tc>
                  <a:txBody>
                    <a:bodyPr/>
                    <a:lstStyle/>
                    <a:p>
                      <a:pPr algn="ctr"/>
                      <a:endParaRPr lang="en-US" dirty="0" smtClean="0"/>
                    </a:p>
                    <a:p>
                      <a:pPr algn="ctr"/>
                      <a:endParaRPr lang="en-US" dirty="0" smtClean="0"/>
                    </a:p>
                    <a:p>
                      <a:pPr algn="ctr"/>
                      <a:r>
                        <a:rPr lang="en-US" dirty="0" smtClean="0"/>
                        <a:t>$1M</a:t>
                      </a:r>
                      <a:endParaRPr lang="en-US" dirty="0"/>
                    </a:p>
                  </a:txBody>
                  <a:tcPr/>
                </a:tc>
                <a:tc>
                  <a:txBody>
                    <a:bodyPr/>
                    <a:lstStyle/>
                    <a:p>
                      <a:pPr algn="ctr"/>
                      <a:endParaRPr lang="en-US" dirty="0"/>
                    </a:p>
                  </a:txBody>
                  <a:tcPr/>
                </a:tc>
                <a:tc>
                  <a:txBody>
                    <a:bodyPr/>
                    <a:lstStyle/>
                    <a:p>
                      <a:pPr algn="ctr"/>
                      <a:endParaRPr lang="en-US" dirty="0" smtClean="0"/>
                    </a:p>
                    <a:p>
                      <a:pPr algn="ctr"/>
                      <a:endParaRPr lang="en-US" dirty="0" smtClean="0"/>
                    </a:p>
                    <a:p>
                      <a:pPr algn="ctr"/>
                      <a:r>
                        <a:rPr lang="en-US" dirty="0" smtClean="0"/>
                        <a:t>$1M</a:t>
                      </a:r>
                      <a:endParaRPr lang="en-US" dirty="0"/>
                    </a:p>
                  </a:txBody>
                  <a:tcPr/>
                </a:tc>
                <a:tc>
                  <a:txBody>
                    <a:bodyPr/>
                    <a:lstStyle/>
                    <a:p>
                      <a:pPr algn="ctr"/>
                      <a:endParaRPr lang="en-US" dirty="0"/>
                    </a:p>
                  </a:txBody>
                  <a:tcPr/>
                </a:tc>
                <a:tc>
                  <a:txBody>
                    <a:bodyPr/>
                    <a:lstStyle/>
                    <a:p>
                      <a:pPr algn="ctr"/>
                      <a:endParaRPr lang="en-US" dirty="0" smtClean="0"/>
                    </a:p>
                    <a:p>
                      <a:pPr algn="ctr"/>
                      <a:endParaRPr lang="en-US" dirty="0" smtClean="0"/>
                    </a:p>
                    <a:p>
                      <a:pPr algn="ctr"/>
                      <a:r>
                        <a:rPr lang="en-US" dirty="0" smtClean="0"/>
                        <a:t>$1M</a:t>
                      </a:r>
                      <a:endParaRPr lang="en-US" dirty="0"/>
                    </a:p>
                  </a:txBody>
                  <a:tcPr/>
                </a:tc>
                <a:tc>
                  <a:txBody>
                    <a:bodyPr/>
                    <a:lstStyle/>
                    <a:p>
                      <a:pPr algn="ctr"/>
                      <a:endParaRPr lang="en-US" dirty="0"/>
                    </a:p>
                  </a:txBody>
                  <a:tcPr/>
                </a:tc>
                <a:tc>
                  <a:txBody>
                    <a:bodyPr/>
                    <a:lstStyle/>
                    <a:p>
                      <a:pPr algn="ctr"/>
                      <a:endParaRPr lang="en-US" dirty="0" smtClean="0"/>
                    </a:p>
                    <a:p>
                      <a:pPr algn="ctr"/>
                      <a:endParaRPr lang="en-US" dirty="0" smtClean="0"/>
                    </a:p>
                    <a:p>
                      <a:pPr algn="ctr"/>
                      <a:r>
                        <a:rPr lang="en-US" dirty="0" smtClean="0"/>
                        <a:t>$0</a:t>
                      </a:r>
                      <a:endParaRPr lang="en-US" dirty="0"/>
                    </a:p>
                  </a:txBody>
                  <a:tcPr/>
                </a:tc>
                <a:tc>
                  <a:txBody>
                    <a:bodyPr/>
                    <a:lstStyle/>
                    <a:p>
                      <a:pPr algn="ctr"/>
                      <a:endParaRPr lang="en-US" dirty="0"/>
                    </a:p>
                  </a:txBody>
                  <a:tcPr/>
                </a:tc>
              </a:tr>
              <a:tr h="938212">
                <a:tc>
                  <a:txBody>
                    <a:bodyPr/>
                    <a:lstStyle/>
                    <a:p>
                      <a:pPr algn="ctr"/>
                      <a:endParaRPr lang="en-US" dirty="0" smtClean="0"/>
                    </a:p>
                    <a:p>
                      <a:pPr algn="ctr"/>
                      <a:endParaRPr lang="en-US" dirty="0" smtClean="0"/>
                    </a:p>
                  </a:txBody>
                  <a:tcPr/>
                </a:tc>
                <a:tc>
                  <a:txBody>
                    <a:bodyPr/>
                    <a:lstStyle/>
                    <a:p>
                      <a:pPr algn="ctr"/>
                      <a:endParaRPr lang="en-US" dirty="0" smtClean="0"/>
                    </a:p>
                  </a:txBody>
                  <a:tcPr/>
                </a:tc>
                <a:tc>
                  <a:txBody>
                    <a:bodyPr/>
                    <a:lstStyle/>
                    <a:p>
                      <a:pPr algn="ctr"/>
                      <a:endParaRPr lang="en-US" dirty="0"/>
                    </a:p>
                  </a:txBody>
                  <a:tcPr/>
                </a:tc>
                <a:tc>
                  <a:txBody>
                    <a:bodyPr/>
                    <a:lstStyle/>
                    <a:p>
                      <a:pPr algn="ctr"/>
                      <a:endParaRPr lang="en-US" dirty="0" smtClean="0"/>
                    </a:p>
                  </a:txBody>
                  <a:tcPr/>
                </a:tc>
                <a:tc>
                  <a:txBody>
                    <a:bodyPr/>
                    <a:lstStyle/>
                    <a:p>
                      <a:pPr algn="ctr"/>
                      <a:endParaRPr lang="en-US" dirty="0"/>
                    </a:p>
                  </a:txBody>
                  <a:tcPr/>
                </a:tc>
                <a:tc>
                  <a:txBody>
                    <a:bodyPr/>
                    <a:lstStyle/>
                    <a:p>
                      <a:pPr algn="ctr"/>
                      <a:endParaRPr lang="en-US" dirty="0" smtClean="0"/>
                    </a:p>
                    <a:p>
                      <a:pPr algn="ctr"/>
                      <a:endParaRPr lang="en-US" dirty="0" smtClean="0"/>
                    </a:p>
                    <a:p>
                      <a:pPr algn="ctr"/>
                      <a:endParaRPr lang="en-US" dirty="0" smtClean="0"/>
                    </a:p>
                  </a:txBody>
                  <a:tcPr/>
                </a:tc>
                <a:tc>
                  <a:txBody>
                    <a:bodyPr/>
                    <a:lstStyle/>
                    <a:p>
                      <a:pPr algn="ctr"/>
                      <a:endParaRPr lang="en-US" dirty="0"/>
                    </a:p>
                  </a:txBody>
                  <a:tcPr/>
                </a:tc>
                <a:tc>
                  <a:txBody>
                    <a:bodyPr/>
                    <a:lstStyle/>
                    <a:p>
                      <a:pPr algn="ctr"/>
                      <a:endParaRPr lang="en-US" dirty="0" smtClean="0"/>
                    </a:p>
                    <a:p>
                      <a:pPr algn="ctr"/>
                      <a:r>
                        <a:rPr lang="en-US" dirty="0" smtClean="0"/>
                        <a:t>New</a:t>
                      </a:r>
                    </a:p>
                    <a:p>
                      <a:pPr algn="ctr"/>
                      <a:r>
                        <a:rPr lang="en-US" dirty="0" smtClean="0"/>
                        <a:t>Designation - Medium</a:t>
                      </a:r>
                      <a:endParaRPr lang="en-US" dirty="0"/>
                    </a:p>
                  </a:txBody>
                  <a:tcPr/>
                </a:tc>
                <a:tc>
                  <a:txBody>
                    <a:bodyPr/>
                    <a:lstStyle/>
                    <a:p>
                      <a:pPr algn="ctr"/>
                      <a:endParaRPr lang="en-US" dirty="0"/>
                    </a:p>
                  </a:txBody>
                  <a:tcPr/>
                </a:tc>
              </a:tr>
              <a:tr h="938212">
                <a:tc>
                  <a:txBody>
                    <a:bodyPr/>
                    <a:lstStyle/>
                    <a:p>
                      <a:pPr algn="ctr"/>
                      <a:endParaRPr lang="en-US" dirty="0"/>
                    </a:p>
                  </a:txBody>
                  <a:tcPr/>
                </a:tc>
                <a:tc>
                  <a:txBody>
                    <a:bodyPr/>
                    <a:lstStyle/>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itle 3"/>
          <p:cNvSpPr>
            <a:spLocks noGrp="1"/>
          </p:cNvSpPr>
          <p:nvPr>
            <p:ph type="title"/>
          </p:nvPr>
        </p:nvSpPr>
        <p:spPr/>
        <p:txBody>
          <a:bodyPr>
            <a:normAutofit/>
          </a:bodyPr>
          <a:lstStyle/>
          <a:p>
            <a:pPr algn="ctr"/>
            <a:r>
              <a:rPr lang="en-US" sz="4400" dirty="0" smtClean="0"/>
              <a:t>Simulation Purposes Only</a:t>
            </a:r>
            <a:endParaRPr lang="en-US" sz="4400" dirty="0"/>
          </a:p>
        </p:txBody>
      </p:sp>
      <p:sp>
        <p:nvSpPr>
          <p:cNvPr id="3" name="Slide Number Placeholder 2"/>
          <p:cNvSpPr>
            <a:spLocks noGrp="1"/>
          </p:cNvSpPr>
          <p:nvPr>
            <p:ph type="sldNum" sz="quarter" idx="12"/>
          </p:nvPr>
        </p:nvSpPr>
        <p:spPr/>
        <p:txBody>
          <a:bodyPr/>
          <a:lstStyle/>
          <a:p>
            <a:pPr>
              <a:defRPr/>
            </a:pPr>
            <a:fld id="{7434D432-0BDB-41BD-B424-55CA4E8F9245}" type="slidenum">
              <a:rPr lang="en-US" smtClean="0"/>
              <a:pPr>
                <a:defRPr/>
              </a:pPr>
              <a:t>35</a:t>
            </a:fld>
            <a:endParaRPr lang="en-US" dirty="0"/>
          </a:p>
        </p:txBody>
      </p:sp>
    </p:spTree>
    <p:extLst>
      <p:ext uri="{BB962C8B-B14F-4D97-AF65-F5344CB8AC3E}">
        <p14:creationId xmlns:p14="http://schemas.microsoft.com/office/powerpoint/2010/main" val="3242604033"/>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0531" y="609600"/>
            <a:ext cx="8534400" cy="76944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b="1" cap="small" dirty="0" smtClean="0">
                <a:ln w="12700">
                  <a:solidFill>
                    <a:schemeClr val="tx2">
                      <a:lumMod val="50000"/>
                    </a:schemeClr>
                  </a:solidFill>
                  <a:prstDash val="solid"/>
                </a:ln>
                <a:solidFill>
                  <a:schemeClr val="tx2"/>
                </a:solidFill>
                <a:effectLst>
                  <a:outerShdw blurRad="41275" dist="20320" dir="1800000" algn="tl" rotWithShape="0">
                    <a:srgbClr val="000000">
                      <a:alpha val="40000"/>
                    </a:srgbClr>
                  </a:outerShdw>
                </a:effectLst>
                <a:latin typeface="+mj-lt"/>
              </a:rPr>
              <a:t>Fund Balance History</a:t>
            </a:r>
            <a:endParaRPr lang="en-US" sz="4800" b="1" cap="small" dirty="0">
              <a:ln w="12700">
                <a:solidFill>
                  <a:schemeClr val="tx2">
                    <a:lumMod val="50000"/>
                  </a:schemeClr>
                </a:solidFill>
                <a:prstDash val="solid"/>
              </a:ln>
              <a:solidFill>
                <a:schemeClr val="tx2"/>
              </a:solidFill>
              <a:effectLst>
                <a:outerShdw blurRad="41275" dist="20320" dir="1800000" algn="tl" rotWithShape="0">
                  <a:srgbClr val="000000">
                    <a:alpha val="40000"/>
                  </a:srgbClr>
                </a:outerShdw>
              </a:effectLst>
              <a:latin typeface="+mj-lt"/>
            </a:endParaRPr>
          </a:p>
        </p:txBody>
      </p:sp>
      <p:sp>
        <p:nvSpPr>
          <p:cNvPr id="8" name="TextBox 7"/>
          <p:cNvSpPr txBox="1"/>
          <p:nvPr/>
        </p:nvSpPr>
        <p:spPr>
          <a:xfrm>
            <a:off x="7391400" y="4876800"/>
            <a:ext cx="381000" cy="307777"/>
          </a:xfrm>
          <a:prstGeom prst="rect">
            <a:avLst/>
          </a:prstGeom>
          <a:noFill/>
        </p:spPr>
        <p:txBody>
          <a:bodyPr wrap="square" rtlCol="0">
            <a:spAutoFit/>
          </a:bodyPr>
          <a:lstStyle/>
          <a:p>
            <a:r>
              <a:rPr lang="en-US" sz="1400" dirty="0" smtClean="0">
                <a:solidFill>
                  <a:schemeClr val="bg1"/>
                </a:solidFill>
              </a:rPr>
              <a:t>* </a:t>
            </a:r>
            <a:endParaRPr lang="en-US" sz="1400" dirty="0">
              <a:solidFill>
                <a:schemeClr val="bg1"/>
              </a:solidFill>
            </a:endParaRPr>
          </a:p>
        </p:txBody>
      </p:sp>
      <p:sp>
        <p:nvSpPr>
          <p:cNvPr id="9" name="TextBox 8"/>
          <p:cNvSpPr txBox="1"/>
          <p:nvPr/>
        </p:nvSpPr>
        <p:spPr>
          <a:xfrm>
            <a:off x="7678600" y="6016823"/>
            <a:ext cx="981074" cy="723275"/>
          </a:xfrm>
          <a:prstGeom prst="rect">
            <a:avLst/>
          </a:prstGeom>
          <a:noFill/>
        </p:spPr>
        <p:txBody>
          <a:bodyPr wrap="square" rtlCol="0">
            <a:spAutoFit/>
          </a:bodyPr>
          <a:lstStyle/>
          <a:p>
            <a:r>
              <a:rPr lang="en-US" sz="1400" dirty="0" smtClean="0">
                <a:latin typeface="+mj-lt"/>
              </a:rPr>
              <a:t>** </a:t>
            </a:r>
            <a:r>
              <a:rPr lang="en-US" sz="900" dirty="0" smtClean="0">
                <a:latin typeface="+mj-lt"/>
              </a:rPr>
              <a:t>projected with SRP Savings of $3.3M</a:t>
            </a:r>
            <a:endParaRPr lang="en-US" sz="900" dirty="0">
              <a:latin typeface="+mj-lt"/>
            </a:endParaRPr>
          </a:p>
        </p:txBody>
      </p:sp>
      <p:sp>
        <p:nvSpPr>
          <p:cNvPr id="11" name="TextBox 10"/>
          <p:cNvSpPr txBox="1"/>
          <p:nvPr/>
        </p:nvSpPr>
        <p:spPr>
          <a:xfrm>
            <a:off x="6662976" y="6016823"/>
            <a:ext cx="981074" cy="307777"/>
          </a:xfrm>
          <a:prstGeom prst="rect">
            <a:avLst/>
          </a:prstGeom>
          <a:noFill/>
        </p:spPr>
        <p:txBody>
          <a:bodyPr wrap="square" rtlCol="0">
            <a:spAutoFit/>
          </a:bodyPr>
          <a:lstStyle/>
          <a:p>
            <a:r>
              <a:rPr lang="en-US" sz="1400" dirty="0" smtClean="0">
                <a:latin typeface="+mj-lt"/>
              </a:rPr>
              <a:t>* </a:t>
            </a:r>
            <a:r>
              <a:rPr lang="en-US" sz="900" dirty="0" smtClean="0">
                <a:latin typeface="+mj-lt"/>
              </a:rPr>
              <a:t>estimated</a:t>
            </a:r>
            <a:endParaRPr lang="en-US" sz="900" dirty="0">
              <a:latin typeface="+mj-lt"/>
            </a:endParaRPr>
          </a:p>
        </p:txBody>
      </p:sp>
      <p:sp>
        <p:nvSpPr>
          <p:cNvPr id="12" name="TextBox 11"/>
          <p:cNvSpPr txBox="1"/>
          <p:nvPr/>
        </p:nvSpPr>
        <p:spPr>
          <a:xfrm>
            <a:off x="8229600" y="4876800"/>
            <a:ext cx="381000" cy="307777"/>
          </a:xfrm>
          <a:prstGeom prst="rect">
            <a:avLst/>
          </a:prstGeom>
          <a:noFill/>
        </p:spPr>
        <p:txBody>
          <a:bodyPr wrap="square" rtlCol="0">
            <a:spAutoFit/>
          </a:bodyPr>
          <a:lstStyle/>
          <a:p>
            <a:r>
              <a:rPr lang="en-US" sz="1400" dirty="0" smtClean="0">
                <a:solidFill>
                  <a:schemeClr val="bg1"/>
                </a:solidFill>
              </a:rPr>
              <a:t>** </a:t>
            </a:r>
            <a:endParaRPr lang="en-US" sz="1400" dirty="0">
              <a:solidFill>
                <a:schemeClr val="bg1"/>
              </a:solidFill>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36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22" y="1306086"/>
            <a:ext cx="8331617" cy="54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867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7" name="Title 6"/>
          <p:cNvSpPr>
            <a:spLocks noGrp="1"/>
          </p:cNvSpPr>
          <p:nvPr>
            <p:ph type="title"/>
          </p:nvPr>
        </p:nvSpPr>
        <p:spPr/>
        <p:txBody>
          <a:bodyPr/>
          <a:lstStyle/>
          <a:p>
            <a:pPr algn="ctr"/>
            <a:r>
              <a:rPr lang="en-US" dirty="0" smtClean="0"/>
              <a:t>FTES Reporting – Three Years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78429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05600" y="6629400"/>
            <a:ext cx="1905000" cy="369332"/>
          </a:xfrm>
          <a:prstGeom prst="rect">
            <a:avLst/>
          </a:prstGeom>
          <a:noFill/>
        </p:spPr>
        <p:txBody>
          <a:bodyPr wrap="square" rtlCol="0">
            <a:spAutoFit/>
          </a:bodyPr>
          <a:lstStyle/>
          <a:p>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6461641"/>
            <a:ext cx="18383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37</a:t>
            </a:fld>
            <a:endParaRPr lang="en-US" dirty="0"/>
          </a:p>
        </p:txBody>
      </p:sp>
    </p:spTree>
    <p:extLst>
      <p:ext uri="{BB962C8B-B14F-4D97-AF65-F5344CB8AC3E}">
        <p14:creationId xmlns:p14="http://schemas.microsoft.com/office/powerpoint/2010/main" val="1415040166"/>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t>Actual Apportionments</a:t>
            </a:r>
            <a:endParaRPr lang="en-US" sz="4400" dirty="0"/>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38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7376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28801" y="4495800"/>
            <a:ext cx="690216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85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8001000" cy="1201738"/>
          </a:xfrm>
        </p:spPr>
        <p:txBody>
          <a:bodyPr>
            <a:normAutofit fontScale="90000"/>
          </a:bodyPr>
          <a:lstStyle/>
          <a:p>
            <a:pPr eaLnBrk="1" hangingPunct="1"/>
            <a:r>
              <a:rPr lang="en-US" altLang="en-US" dirty="0" smtClean="0"/>
              <a:t>Faculty Obligation Number (FON)</a:t>
            </a:r>
          </a:p>
        </p:txBody>
      </p:sp>
      <p:sp>
        <p:nvSpPr>
          <p:cNvPr id="3" name="Content Placeholder 2"/>
          <p:cNvSpPr>
            <a:spLocks noGrp="1"/>
          </p:cNvSpPr>
          <p:nvPr>
            <p:ph idx="1"/>
          </p:nvPr>
        </p:nvSpPr>
        <p:spPr>
          <a:xfrm>
            <a:off x="685801" y="1371600"/>
            <a:ext cx="7848599" cy="4876800"/>
          </a:xfrm>
        </p:spPr>
        <p:txBody>
          <a:bodyPr rtlCol="0">
            <a:normAutofit/>
          </a:bodyPr>
          <a:lstStyle/>
          <a:p>
            <a:pPr marL="274320" indent="-274320">
              <a:defRPr/>
            </a:pPr>
            <a:r>
              <a:rPr lang="en-US" sz="2800" dirty="0" smtClean="0"/>
              <a:t>A number of factors are used to determine the minimum # of FT Faculty a college must have on staff = FON</a:t>
            </a:r>
          </a:p>
          <a:p>
            <a:pPr marL="274320" indent="-274320">
              <a:defRPr/>
            </a:pPr>
            <a:r>
              <a:rPr lang="en-US" sz="2800" dirty="0" smtClean="0"/>
              <a:t>FON is set, in part, by apportionment</a:t>
            </a:r>
          </a:p>
          <a:p>
            <a:pPr marL="274320" indent="-274320">
              <a:defRPr/>
            </a:pPr>
            <a:r>
              <a:rPr lang="en-US" sz="2800" dirty="0" smtClean="0"/>
              <a:t>This year’s FON based on last year’s apportionment (19,320 FTES)</a:t>
            </a:r>
          </a:p>
          <a:p>
            <a:pPr marL="274320" indent="-274320">
              <a:defRPr/>
            </a:pPr>
            <a:r>
              <a:rPr lang="en-US" sz="2800" dirty="0" smtClean="0"/>
              <a:t>This year’s schedule will produce less than 18K FTES</a:t>
            </a:r>
          </a:p>
          <a:p>
            <a:pPr marL="274320" indent="-274320">
              <a:defRPr/>
            </a:pPr>
            <a:r>
              <a:rPr lang="en-US" sz="2800" dirty="0" smtClean="0"/>
              <a:t>We are investigating our options</a:t>
            </a: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spcBef>
                <a:spcPct val="0"/>
              </a:spcBef>
              <a:buClrTx/>
              <a:buSzTx/>
              <a:buFontTx/>
              <a:buNone/>
            </a:pPr>
            <a:fld id="{576A8353-104C-4D6E-9039-466B44E5A804}" type="datetime1">
              <a:rPr lang="en-US" altLang="en-US" sz="1200" smtClean="0">
                <a:solidFill>
                  <a:schemeClr val="tx2"/>
                </a:solidFill>
                <a:latin typeface="Rage Italic" pitchFamily="66" charset="0"/>
              </a:rPr>
              <a:pPr>
                <a:spcBef>
                  <a:spcPct val="0"/>
                </a:spcBef>
                <a:buClrTx/>
                <a:buSzTx/>
                <a:buFontTx/>
                <a:buNone/>
              </a:pPr>
              <a:t>9/14/2015</a:t>
            </a:fld>
            <a:endParaRPr lang="en-US" altLang="en-US" sz="1200" smtClean="0">
              <a:solidFill>
                <a:schemeClr val="tx2"/>
              </a:solidFill>
              <a:latin typeface="Rage Italic" pitchFamily="66" charset="0"/>
            </a:endParaRPr>
          </a:p>
        </p:txBody>
      </p:sp>
      <p:sp>
        <p:nvSpPr>
          <p:cNvPr id="163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spcBef>
                <a:spcPct val="0"/>
              </a:spcBef>
              <a:buClrTx/>
              <a:buSzTx/>
              <a:buFontTx/>
              <a:buNone/>
            </a:pPr>
            <a:fld id="{ABEC7CF5-99BA-48F2-B8E8-4700A5DC76A0}" type="slidenum">
              <a:rPr lang="en-US" altLang="en-US" sz="1400" smtClean="0">
                <a:solidFill>
                  <a:schemeClr val="tx2"/>
                </a:solidFill>
                <a:latin typeface="Rage Italic" pitchFamily="66" charset="0"/>
              </a:rPr>
              <a:pPr>
                <a:spcBef>
                  <a:spcPct val="0"/>
                </a:spcBef>
                <a:buClrTx/>
                <a:buSzTx/>
                <a:buFontTx/>
                <a:buNone/>
              </a:pPr>
              <a:t>39</a:t>
            </a:fld>
            <a:endParaRPr lang="en-US" altLang="en-US" sz="1400" smtClean="0">
              <a:solidFill>
                <a:schemeClr val="tx2"/>
              </a:solidFill>
              <a:latin typeface="Rage Italic" pitchFamily="66" charset="0"/>
            </a:endParaRPr>
          </a:p>
        </p:txBody>
      </p:sp>
    </p:spTree>
    <p:extLst>
      <p:ext uri="{BB962C8B-B14F-4D97-AF65-F5344CB8AC3E}">
        <p14:creationId xmlns:p14="http://schemas.microsoft.com/office/powerpoint/2010/main" val="340488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371476" y="1362073"/>
            <a:ext cx="8448674" cy="4943477"/>
          </a:xfrm>
        </p:spPr>
        <p:txBody>
          <a:bodyPr>
            <a:normAutofit/>
          </a:bodyPr>
          <a:lstStyle/>
          <a:p>
            <a:r>
              <a:rPr lang="en-US" altLang="en-US" sz="2800" b="1" dirty="0" smtClean="0">
                <a:ea typeface="ＭＳ Ｐゴシック" pitchFamily="34" charset="-128"/>
              </a:rPr>
              <a:t>FTES = Full-time Equivalent Student</a:t>
            </a:r>
          </a:p>
          <a:p>
            <a:pPr lvl="1"/>
            <a:r>
              <a:rPr lang="en-US" altLang="en-US" sz="2800" dirty="0" smtClean="0">
                <a:ea typeface="ＭＳ Ｐゴシック" pitchFamily="34" charset="-128"/>
              </a:rPr>
              <a:t> A Full-time student attends 15 hours/wk (not 12) x 2 semesters</a:t>
            </a:r>
            <a:endParaRPr lang="en-US" altLang="en-US" sz="2800" dirty="0">
              <a:ea typeface="ＭＳ Ｐゴシック" pitchFamily="34" charset="-128"/>
            </a:endParaRPr>
          </a:p>
          <a:p>
            <a:pPr lvl="1"/>
            <a:r>
              <a:rPr lang="en-US" altLang="en-US" sz="2800" dirty="0" smtClean="0">
                <a:ea typeface="ＭＳ Ｐゴシック" pitchFamily="34" charset="-128"/>
              </a:rPr>
              <a:t>We are funded per FTES (</a:t>
            </a:r>
            <a:r>
              <a:rPr lang="en-US" altLang="en-US" sz="2800" dirty="0" smtClean="0">
                <a:solidFill>
                  <a:srgbClr val="FF0000"/>
                </a:solidFill>
                <a:ea typeface="ＭＳ Ｐゴシック" pitchFamily="34" charset="-128"/>
              </a:rPr>
              <a:t>$4943/FTES</a:t>
            </a:r>
            <a:r>
              <a:rPr lang="en-US" altLang="en-US" sz="2800" dirty="0" smtClean="0">
                <a:ea typeface="ＭＳ Ｐゴシック" pitchFamily="34" charset="-128"/>
              </a:rPr>
              <a:t>)</a:t>
            </a:r>
          </a:p>
          <a:p>
            <a:pPr lvl="1"/>
            <a:r>
              <a:rPr lang="en-US" altLang="en-US" sz="2800" dirty="0" smtClean="0">
                <a:ea typeface="ＭＳ Ｐゴシック" pitchFamily="34" charset="-128"/>
              </a:rPr>
              <a:t>We budget to an FTES Target/Cap (Base + Growth)</a:t>
            </a:r>
            <a:br>
              <a:rPr lang="en-US" altLang="en-US" sz="2800" dirty="0" smtClean="0">
                <a:ea typeface="ＭＳ Ｐゴシック" pitchFamily="34" charset="-128"/>
              </a:rPr>
            </a:br>
            <a:endParaRPr lang="en-US" altLang="en-US" sz="2800" dirty="0" smtClean="0">
              <a:ea typeface="ＭＳ Ｐゴシック" pitchFamily="34" charset="-128"/>
            </a:endParaRPr>
          </a:p>
          <a:p>
            <a:r>
              <a:rPr lang="en-US" altLang="en-US" sz="2800" b="1" dirty="0" smtClean="0">
                <a:ea typeface="ＭＳ Ｐゴシック" pitchFamily="34" charset="-128"/>
              </a:rPr>
              <a:t>Student Headcount</a:t>
            </a:r>
          </a:p>
          <a:p>
            <a:pPr lvl="1"/>
            <a:r>
              <a:rPr lang="en-US" altLang="en-US" sz="2800" dirty="0" smtClean="0">
                <a:ea typeface="ＭＳ Ｐゴシック" pitchFamily="34" charset="-128"/>
              </a:rPr>
              <a:t>Actual number of students taking classes</a:t>
            </a:r>
          </a:p>
          <a:p>
            <a:pPr lvl="1"/>
            <a:r>
              <a:rPr lang="en-US" altLang="en-US" sz="2800" dirty="0">
                <a:ea typeface="ＭＳ Ｐゴシック" pitchFamily="34" charset="-128"/>
              </a:rPr>
              <a:t>H</a:t>
            </a:r>
            <a:r>
              <a:rPr lang="en-US" altLang="en-US" sz="2800" dirty="0" smtClean="0">
                <a:ea typeface="ＭＳ Ｐゴシック" pitchFamily="34" charset="-128"/>
              </a:rPr>
              <a:t>igher than FTES</a:t>
            </a: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4</a:t>
            </a:fld>
            <a:endParaRPr lang="en-US" dirty="0"/>
          </a:p>
        </p:txBody>
      </p:sp>
    </p:spTree>
    <p:extLst>
      <p:ext uri="{BB962C8B-B14F-4D97-AF65-F5344CB8AC3E}">
        <p14:creationId xmlns:p14="http://schemas.microsoft.com/office/powerpoint/2010/main" val="135584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 Cultural Change</a:t>
            </a:r>
            <a:endParaRPr lang="en-US" dirty="0"/>
          </a:p>
        </p:txBody>
      </p:sp>
      <p:sp>
        <p:nvSpPr>
          <p:cNvPr id="7171" name="Content Placeholder 4"/>
          <p:cNvSpPr>
            <a:spLocks noGrp="1"/>
          </p:cNvSpPr>
          <p:nvPr>
            <p:ph idx="1"/>
          </p:nvPr>
        </p:nvSpPr>
        <p:spPr>
          <a:xfrm>
            <a:off x="549274" y="1171573"/>
            <a:ext cx="7927975" cy="5324477"/>
          </a:xfrm>
        </p:spPr>
        <p:txBody>
          <a:bodyPr>
            <a:normAutofit/>
          </a:bodyPr>
          <a:lstStyle/>
          <a:p>
            <a:r>
              <a:rPr lang="en-US" altLang="en-US" sz="3200" dirty="0" smtClean="0">
                <a:ea typeface="ＭＳ Ｐゴシック" pitchFamily="34" charset="-128"/>
              </a:rPr>
              <a:t>Commitment to targets</a:t>
            </a:r>
          </a:p>
          <a:p>
            <a:r>
              <a:rPr lang="en-US" altLang="en-US" sz="3200" dirty="0" smtClean="0">
                <a:ea typeface="ＭＳ Ｐゴシック" pitchFamily="34" charset="-128"/>
              </a:rPr>
              <a:t>Appreciate the value of FTES</a:t>
            </a:r>
          </a:p>
          <a:p>
            <a:r>
              <a:rPr lang="en-US" altLang="en-US" sz="3200" dirty="0" smtClean="0">
                <a:ea typeface="ＭＳ Ｐゴシック" pitchFamily="34" charset="-128"/>
              </a:rPr>
              <a:t>Appreciate the value of WSCH/FTES</a:t>
            </a:r>
          </a:p>
          <a:p>
            <a:r>
              <a:rPr lang="en-US" altLang="en-US" sz="3200" dirty="0" smtClean="0">
                <a:ea typeface="ＭＳ Ｐゴシック" pitchFamily="34" charset="-128"/>
              </a:rPr>
              <a:t>Schedule for student success, needs, and convenience</a:t>
            </a:r>
          </a:p>
          <a:p>
            <a:r>
              <a:rPr lang="en-US" altLang="en-US" sz="3200" dirty="0" smtClean="0">
                <a:ea typeface="ＭＳ Ｐゴシック" pitchFamily="34" charset="-128"/>
              </a:rPr>
              <a:t>True program review</a:t>
            </a:r>
          </a:p>
          <a:p>
            <a:r>
              <a:rPr lang="en-US" altLang="en-US" sz="3200" dirty="0" smtClean="0">
                <a:ea typeface="ＭＳ Ｐゴシック" pitchFamily="34" charset="-128"/>
              </a:rPr>
              <a:t>Faculty participation</a:t>
            </a:r>
          </a:p>
          <a:p>
            <a:pPr lvl="1"/>
            <a:endParaRPr lang="en-US" altLang="en-US" sz="26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3871033784"/>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434D432-0BDB-41BD-B424-55CA4E8F9245}" type="slidenum">
              <a:rPr lang="en-US" smtClean="0"/>
              <a:pPr>
                <a:defRPr/>
              </a:pPr>
              <a:t>41</a:t>
            </a:fld>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763000" cy="562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218184"/>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561534" y="1268677"/>
            <a:ext cx="8555832" cy="5257800"/>
          </a:xfrm>
        </p:spPr>
        <p:txBody>
          <a:bodyPr>
            <a:normAutofit lnSpcReduction="10000"/>
          </a:bodyPr>
          <a:lstStyle/>
          <a:p>
            <a:pPr eaLnBrk="1" hangingPunct="1">
              <a:spcBef>
                <a:spcPts val="700"/>
              </a:spcBef>
              <a:buClrTx/>
              <a:buSzPct val="100000"/>
              <a:buFont typeface="Wingdings" panose="05000000000000000000" pitchFamily="2" charset="2"/>
              <a:buChar char="§"/>
            </a:pPr>
            <a:r>
              <a:rPr lang="en-US" sz="2600" dirty="0" smtClean="0"/>
              <a:t>Balance Budget </a:t>
            </a:r>
          </a:p>
          <a:p>
            <a:pPr lvl="1">
              <a:spcBef>
                <a:spcPts val="700"/>
              </a:spcBef>
              <a:buClrTx/>
              <a:buFont typeface="Wingdings" panose="05000000000000000000" pitchFamily="2" charset="2"/>
              <a:buChar char="§"/>
            </a:pPr>
            <a:r>
              <a:rPr lang="en-US" sz="2200" dirty="0"/>
              <a:t>Continuous expenditures with continuous revenue</a:t>
            </a:r>
          </a:p>
          <a:p>
            <a:pPr lvl="1">
              <a:spcBef>
                <a:spcPts val="700"/>
              </a:spcBef>
              <a:buClrTx/>
              <a:buFont typeface="Wingdings" panose="05000000000000000000" pitchFamily="2" charset="2"/>
              <a:buChar char="§"/>
            </a:pPr>
            <a:endParaRPr lang="en-US" sz="2200" dirty="0" smtClean="0"/>
          </a:p>
          <a:p>
            <a:pPr eaLnBrk="1" hangingPunct="1">
              <a:spcBef>
                <a:spcPts val="700"/>
              </a:spcBef>
              <a:buClrTx/>
              <a:buSzPct val="100000"/>
              <a:buFont typeface="Wingdings" panose="05000000000000000000" pitchFamily="2" charset="2"/>
              <a:buChar char="§"/>
            </a:pPr>
            <a:r>
              <a:rPr lang="en-US" sz="2600" dirty="0" smtClean="0"/>
              <a:t>Accreditation </a:t>
            </a:r>
          </a:p>
          <a:p>
            <a:pPr lvl="1">
              <a:spcBef>
                <a:spcPts val="700"/>
              </a:spcBef>
              <a:buClrTx/>
              <a:buFont typeface="Wingdings" panose="05000000000000000000" pitchFamily="2" charset="2"/>
              <a:buChar char="§"/>
            </a:pPr>
            <a:r>
              <a:rPr lang="en-US" sz="2200" dirty="0" smtClean="0"/>
              <a:t>Enhanced fiscal monitoring</a:t>
            </a:r>
          </a:p>
          <a:p>
            <a:pPr lvl="1">
              <a:spcBef>
                <a:spcPts val="700"/>
              </a:spcBef>
              <a:buClrTx/>
              <a:buFont typeface="Wingdings" panose="05000000000000000000" pitchFamily="2" charset="2"/>
              <a:buChar char="§"/>
            </a:pPr>
            <a:r>
              <a:rPr lang="en-US" sz="2200" dirty="0" smtClean="0"/>
              <a:t>ACCJC Recommendations</a:t>
            </a:r>
          </a:p>
          <a:p>
            <a:pPr lvl="1">
              <a:spcBef>
                <a:spcPts val="700"/>
              </a:spcBef>
              <a:buClrTx/>
              <a:buFont typeface="Wingdings" panose="05000000000000000000" pitchFamily="2" charset="2"/>
              <a:buChar char="§"/>
            </a:pPr>
            <a:endParaRPr lang="en-US" sz="2200" dirty="0" smtClean="0"/>
          </a:p>
          <a:p>
            <a:pPr eaLnBrk="1" hangingPunct="1">
              <a:spcBef>
                <a:spcPts val="700"/>
              </a:spcBef>
              <a:buClrTx/>
              <a:buSzPct val="100000"/>
              <a:buFont typeface="Wingdings" panose="05000000000000000000" pitchFamily="2" charset="2"/>
              <a:buChar char="§"/>
            </a:pPr>
            <a:r>
              <a:rPr lang="en-US" sz="2600" dirty="0" smtClean="0"/>
              <a:t>Retiree Health – Fund 69</a:t>
            </a:r>
          </a:p>
          <a:p>
            <a:pPr lvl="1">
              <a:spcBef>
                <a:spcPts val="700"/>
              </a:spcBef>
              <a:buClrTx/>
              <a:buFont typeface="Wingdings" panose="05000000000000000000" pitchFamily="2" charset="2"/>
              <a:buChar char="§"/>
            </a:pPr>
            <a:r>
              <a:rPr lang="en-US" sz="2200" dirty="0" smtClean="0"/>
              <a:t>$72M Unfunded Liability</a:t>
            </a:r>
          </a:p>
          <a:p>
            <a:pPr eaLnBrk="1" hangingPunct="1">
              <a:spcBef>
                <a:spcPts val="700"/>
              </a:spcBef>
              <a:buClrTx/>
              <a:buFont typeface="Arial" pitchFamily="34" charset="0"/>
              <a:buChar char="•"/>
            </a:pPr>
            <a:endParaRPr lang="en-US" sz="2600" dirty="0" smtClean="0"/>
          </a:p>
          <a:p>
            <a:pPr>
              <a:buClrTx/>
              <a:buSzPct val="100000"/>
              <a:buFont typeface="Wingdings" panose="05000000000000000000" pitchFamily="2" charset="2"/>
              <a:buChar char="§"/>
            </a:pPr>
            <a:r>
              <a:rPr lang="en-US" sz="2600" dirty="0"/>
              <a:t>STRS/PERS Increases</a:t>
            </a:r>
          </a:p>
          <a:p>
            <a:pPr lvl="1">
              <a:buClrTx/>
              <a:buFont typeface="Wingdings" panose="05000000000000000000" pitchFamily="2" charset="2"/>
              <a:buChar char="§"/>
            </a:pPr>
            <a:r>
              <a:rPr lang="en-US" sz="2200" dirty="0"/>
              <a:t>Gradual Increase to double in 2021</a:t>
            </a:r>
          </a:p>
          <a:p>
            <a:pPr lvl="1">
              <a:spcBef>
                <a:spcPts val="700"/>
              </a:spcBef>
              <a:buClr>
                <a:schemeClr val="accent6"/>
              </a:buClr>
              <a:buFont typeface="Wingdings" panose="05000000000000000000" pitchFamily="2" charset="2"/>
              <a:buChar char="§"/>
            </a:pPr>
            <a:endParaRPr lang="en-US" sz="2600" dirty="0" smtClean="0"/>
          </a:p>
          <a:p>
            <a:pPr eaLnBrk="1" hangingPunct="1"/>
            <a:endParaRPr lang="en-US" sz="2800" dirty="0" smtClean="0"/>
          </a:p>
          <a:p>
            <a:pPr eaLnBrk="1" hangingPunct="1">
              <a:buFontTx/>
              <a:buNone/>
            </a:pPr>
            <a:endParaRPr lang="en-US" sz="2800" dirty="0" smtClean="0"/>
          </a:p>
        </p:txBody>
      </p:sp>
      <p:sp>
        <p:nvSpPr>
          <p:cNvPr id="6" name="Rectangle 5"/>
          <p:cNvSpPr/>
          <p:nvPr/>
        </p:nvSpPr>
        <p:spPr>
          <a:xfrm>
            <a:off x="152400" y="533400"/>
            <a:ext cx="8784431" cy="76944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b="1" cap="small" dirty="0" smtClean="0">
                <a:ln w="12700">
                  <a:solidFill>
                    <a:schemeClr val="tx2">
                      <a:lumMod val="50000"/>
                    </a:schemeClr>
                  </a:solidFill>
                  <a:prstDash val="solid"/>
                </a:ln>
                <a:solidFill>
                  <a:schemeClr val="tx2"/>
                </a:solidFill>
                <a:effectLst>
                  <a:outerShdw blurRad="41275" dist="20320" dir="1800000" algn="tl" rotWithShape="0">
                    <a:srgbClr val="000000">
                      <a:alpha val="40000"/>
                    </a:srgbClr>
                  </a:outerShdw>
                </a:effectLst>
                <a:latin typeface="+mj-lt"/>
              </a:rPr>
              <a:t>District-Wide Concerns</a:t>
            </a:r>
            <a:endParaRPr lang="en-US" sz="4400" b="1" cap="small" dirty="0">
              <a:ln w="12700">
                <a:solidFill>
                  <a:schemeClr val="tx2">
                    <a:lumMod val="50000"/>
                  </a:schemeClr>
                </a:solidFill>
                <a:prstDash val="solid"/>
              </a:ln>
              <a:solidFill>
                <a:schemeClr val="tx2"/>
              </a:solidFill>
              <a:effectLst>
                <a:outerShdw blurRad="41275" dist="20320" dir="1800000" algn="tl" rotWithShape="0">
                  <a:srgbClr val="000000">
                    <a:alpha val="40000"/>
                  </a:srgbClr>
                </a:outerShdw>
              </a:effectLst>
              <a:latin typeface="+mj-lt"/>
            </a:endParaRPr>
          </a:p>
        </p:txBody>
      </p:sp>
      <p:sp>
        <p:nvSpPr>
          <p:cNvPr id="3" name="Slide Number Placeholder 2"/>
          <p:cNvSpPr>
            <a:spLocks noGrp="1"/>
          </p:cNvSpPr>
          <p:nvPr>
            <p:ph type="sldNum" sz="quarter" idx="12"/>
          </p:nvPr>
        </p:nvSpPr>
        <p:spPr/>
        <p:txBody>
          <a:bodyPr/>
          <a:lstStyle/>
          <a:p>
            <a:pPr>
              <a:defRPr/>
            </a:pPr>
            <a:fld id="{7434D432-0BDB-41BD-B424-55CA4E8F9245}" type="slidenum">
              <a:rPr lang="en-US" smtClean="0"/>
              <a:pPr>
                <a:defRPr/>
              </a:pPr>
              <a:t>42</a:t>
            </a:fld>
            <a:endParaRPr lang="en-US" dirty="0"/>
          </a:p>
        </p:txBody>
      </p:sp>
    </p:spTree>
    <p:custDataLst>
      <p:tags r:id="rId1"/>
    </p:custDataLst>
    <p:extLst>
      <p:ext uri="{BB962C8B-B14F-4D97-AF65-F5344CB8AC3E}">
        <p14:creationId xmlns:p14="http://schemas.microsoft.com/office/powerpoint/2010/main" val="8700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380999" y="1506611"/>
            <a:ext cx="8555832" cy="5257800"/>
          </a:xfrm>
        </p:spPr>
        <p:txBody>
          <a:bodyPr>
            <a:normAutofit/>
          </a:bodyPr>
          <a:lstStyle/>
          <a:p>
            <a:pPr>
              <a:buClrTx/>
              <a:buSzPct val="100000"/>
              <a:buFont typeface="Wingdings" panose="05000000000000000000" pitchFamily="2" charset="2"/>
              <a:buChar char="§"/>
            </a:pPr>
            <a:r>
              <a:rPr lang="en-US" sz="2600" dirty="0" smtClean="0"/>
              <a:t>Prop </a:t>
            </a:r>
            <a:r>
              <a:rPr lang="en-US" sz="2600" dirty="0"/>
              <a:t>30 Tax Expiration</a:t>
            </a:r>
          </a:p>
          <a:p>
            <a:pPr lvl="1">
              <a:buClrTx/>
              <a:buSzPct val="75000"/>
              <a:buFont typeface="Wingdings" panose="05000000000000000000" pitchFamily="2" charset="2"/>
              <a:buChar char="§"/>
              <a:defRPr/>
            </a:pPr>
            <a:r>
              <a:rPr lang="en-US" sz="2200" dirty="0" smtClean="0"/>
              <a:t>¼ % </a:t>
            </a:r>
            <a:r>
              <a:rPr lang="en-US" sz="2200" dirty="0"/>
              <a:t>Sales Tax</a:t>
            </a:r>
          </a:p>
          <a:p>
            <a:pPr lvl="2">
              <a:buClrTx/>
              <a:buSzPct val="75000"/>
              <a:buFont typeface="Wingdings" panose="05000000000000000000" pitchFamily="2" charset="2"/>
              <a:buChar char="§"/>
              <a:defRPr/>
            </a:pPr>
            <a:r>
              <a:rPr lang="en-US" sz="2000" dirty="0"/>
              <a:t>4 years, 2013 through 2016</a:t>
            </a:r>
          </a:p>
          <a:p>
            <a:pPr lvl="1">
              <a:buClrTx/>
              <a:buSzPct val="75000"/>
              <a:buFont typeface="Wingdings" panose="05000000000000000000" pitchFamily="2" charset="2"/>
              <a:buChar char="§"/>
              <a:defRPr/>
            </a:pPr>
            <a:r>
              <a:rPr lang="en-US" sz="2200" dirty="0"/>
              <a:t>Increased income tax - $250,000 </a:t>
            </a:r>
          </a:p>
          <a:p>
            <a:pPr lvl="2">
              <a:buClrTx/>
              <a:buSzPct val="75000"/>
              <a:buFont typeface="Wingdings" panose="05000000000000000000" pitchFamily="2" charset="2"/>
              <a:buChar char="§"/>
              <a:defRPr/>
            </a:pPr>
            <a:r>
              <a:rPr lang="en-US" sz="2000" dirty="0"/>
              <a:t>7 years, 2012 through 2018</a:t>
            </a:r>
          </a:p>
          <a:p>
            <a:pPr lvl="1">
              <a:buClrTx/>
              <a:buSzPct val="75000"/>
              <a:buFont typeface="Wingdings" panose="05000000000000000000" pitchFamily="2" charset="2"/>
              <a:buChar char="§"/>
            </a:pPr>
            <a:r>
              <a:rPr lang="en-US" sz="2200" dirty="0"/>
              <a:t>15.0% of Apportionment Revenue</a:t>
            </a:r>
          </a:p>
          <a:p>
            <a:pPr>
              <a:buClrTx/>
              <a:buFont typeface="Wingdings" panose="05000000000000000000" pitchFamily="2" charset="2"/>
              <a:buChar char="§"/>
            </a:pPr>
            <a:endParaRPr lang="en-US" sz="2600" dirty="0"/>
          </a:p>
          <a:p>
            <a:pPr>
              <a:spcBef>
                <a:spcPts val="700"/>
              </a:spcBef>
              <a:buClrTx/>
              <a:buSzPct val="100000"/>
              <a:buFont typeface="Wingdings" panose="05000000000000000000" pitchFamily="2" charset="2"/>
              <a:buChar char="§"/>
            </a:pPr>
            <a:r>
              <a:rPr lang="en-US" sz="2600" dirty="0"/>
              <a:t>Declining Enrollment</a:t>
            </a:r>
          </a:p>
          <a:p>
            <a:pPr lvl="1">
              <a:spcBef>
                <a:spcPts val="700"/>
              </a:spcBef>
              <a:buClrTx/>
              <a:buFont typeface="Wingdings" panose="05000000000000000000" pitchFamily="2" charset="2"/>
              <a:buChar char="§"/>
            </a:pPr>
            <a:r>
              <a:rPr lang="en-US" sz="2200" dirty="0"/>
              <a:t>Large College Designation</a:t>
            </a:r>
          </a:p>
          <a:p>
            <a:pPr lvl="1">
              <a:spcBef>
                <a:spcPts val="700"/>
              </a:spcBef>
              <a:buClrTx/>
              <a:buFont typeface="Wingdings" panose="05000000000000000000" pitchFamily="2" charset="2"/>
              <a:buChar char="§"/>
            </a:pPr>
            <a:r>
              <a:rPr lang="en-US" sz="2200" dirty="0"/>
              <a:t>Stability Funding/Right Sizing</a:t>
            </a:r>
          </a:p>
          <a:p>
            <a:pPr marL="109728" indent="0" eaLnBrk="1" hangingPunct="1">
              <a:buNone/>
            </a:pPr>
            <a:endParaRPr lang="en-US" sz="2800" dirty="0" smtClean="0"/>
          </a:p>
          <a:p>
            <a:pPr eaLnBrk="1" hangingPunct="1">
              <a:buFontTx/>
              <a:buNone/>
            </a:pPr>
            <a:endParaRPr lang="en-US" sz="2800" dirty="0" smtClean="0"/>
          </a:p>
        </p:txBody>
      </p:sp>
      <p:sp>
        <p:nvSpPr>
          <p:cNvPr id="6" name="Rectangle 5"/>
          <p:cNvSpPr/>
          <p:nvPr/>
        </p:nvSpPr>
        <p:spPr>
          <a:xfrm>
            <a:off x="152400" y="533400"/>
            <a:ext cx="8784431" cy="769441"/>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b="1" cap="small" dirty="0" smtClean="0">
                <a:ln w="12700">
                  <a:solidFill>
                    <a:schemeClr val="tx2">
                      <a:lumMod val="50000"/>
                    </a:schemeClr>
                  </a:solidFill>
                  <a:prstDash val="solid"/>
                </a:ln>
                <a:solidFill>
                  <a:schemeClr val="tx2"/>
                </a:solidFill>
                <a:effectLst>
                  <a:outerShdw blurRad="41275" dist="20320" dir="1800000" algn="tl" rotWithShape="0">
                    <a:srgbClr val="000000">
                      <a:alpha val="40000"/>
                    </a:srgbClr>
                  </a:outerShdw>
                </a:effectLst>
                <a:latin typeface="+mj-lt"/>
              </a:rPr>
              <a:t>District-Wide Concerns</a:t>
            </a:r>
            <a:endParaRPr lang="en-US" sz="4400" b="1" cap="small" dirty="0">
              <a:ln w="12700">
                <a:solidFill>
                  <a:schemeClr val="tx2">
                    <a:lumMod val="50000"/>
                  </a:schemeClr>
                </a:solidFill>
                <a:prstDash val="solid"/>
              </a:ln>
              <a:solidFill>
                <a:schemeClr val="tx2"/>
              </a:solidFill>
              <a:effectLst>
                <a:outerShdw blurRad="41275" dist="20320" dir="1800000" algn="tl" rotWithShape="0">
                  <a:srgbClr val="000000">
                    <a:alpha val="40000"/>
                  </a:srgbClr>
                </a:outerShdw>
              </a:effectLst>
              <a:latin typeface="+mj-lt"/>
            </a:endParaRPr>
          </a:p>
        </p:txBody>
      </p:sp>
      <p:sp>
        <p:nvSpPr>
          <p:cNvPr id="3" name="Slide Number Placeholder 2"/>
          <p:cNvSpPr>
            <a:spLocks noGrp="1"/>
          </p:cNvSpPr>
          <p:nvPr>
            <p:ph type="sldNum" sz="quarter" idx="12"/>
          </p:nvPr>
        </p:nvSpPr>
        <p:spPr/>
        <p:txBody>
          <a:bodyPr/>
          <a:lstStyle/>
          <a:p>
            <a:pPr>
              <a:defRPr/>
            </a:pPr>
            <a:fld id="{7434D432-0BDB-41BD-B424-55CA4E8F9245}" type="slidenum">
              <a:rPr lang="en-US" smtClean="0"/>
              <a:pPr>
                <a:defRPr/>
              </a:pPr>
              <a:t>43</a:t>
            </a:fld>
            <a:endParaRPr lang="en-US" dirty="0"/>
          </a:p>
        </p:txBody>
      </p:sp>
    </p:spTree>
    <p:custDataLst>
      <p:tags r:id="rId1"/>
    </p:custDataLst>
    <p:extLst>
      <p:ext uri="{BB962C8B-B14F-4D97-AF65-F5344CB8AC3E}">
        <p14:creationId xmlns:p14="http://schemas.microsoft.com/office/powerpoint/2010/main" val="181137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sz="5400" dirty="0" smtClean="0"/>
              <a:t>Accreditation</a:t>
            </a:r>
            <a:endParaRPr lang="en-US" sz="5400" dirty="0"/>
          </a:p>
        </p:txBody>
      </p:sp>
      <p:sp>
        <p:nvSpPr>
          <p:cNvPr id="7171" name="Content Placeholder 4"/>
          <p:cNvSpPr>
            <a:spLocks noGrp="1"/>
          </p:cNvSpPr>
          <p:nvPr>
            <p:ph idx="1"/>
          </p:nvPr>
        </p:nvSpPr>
        <p:spPr>
          <a:xfrm>
            <a:off x="457200" y="1219200"/>
            <a:ext cx="8251826" cy="5324477"/>
          </a:xfrm>
        </p:spPr>
        <p:txBody>
          <a:bodyPr>
            <a:normAutofit/>
          </a:bodyPr>
          <a:lstStyle/>
          <a:p>
            <a:pPr marL="0" indent="0" algn="ctr">
              <a:buNone/>
            </a:pPr>
            <a:endParaRPr lang="en-US" sz="2800" b="1" dirty="0" smtClean="0"/>
          </a:p>
          <a:p>
            <a:pPr marL="0" indent="0" algn="ctr">
              <a:buNone/>
            </a:pPr>
            <a:r>
              <a:rPr lang="en-US" sz="3600" b="1" dirty="0" smtClean="0">
                <a:solidFill>
                  <a:srgbClr val="FF0000"/>
                </a:solidFill>
              </a:rPr>
              <a:t>REAFFIRMED </a:t>
            </a:r>
            <a:r>
              <a:rPr lang="en-US" sz="3600" b="1" dirty="0">
                <a:solidFill>
                  <a:srgbClr val="FF0000"/>
                </a:solidFill>
              </a:rPr>
              <a:t>ACCREDITATION ON THE BASIS OF A COMPREHENSIVE </a:t>
            </a:r>
            <a:r>
              <a:rPr lang="en-US" sz="3600" b="1" dirty="0" smtClean="0">
                <a:solidFill>
                  <a:srgbClr val="FF0000"/>
                </a:solidFill>
              </a:rPr>
              <a:t>EVALUATION</a:t>
            </a:r>
          </a:p>
          <a:p>
            <a:pPr marL="0" indent="0" algn="ctr">
              <a:buNone/>
            </a:pPr>
            <a:endParaRPr lang="en-US" altLang="en-US" dirty="0" smtClean="0"/>
          </a:p>
          <a:p>
            <a:pPr marL="0" indent="0" algn="ctr">
              <a:buNone/>
            </a:pPr>
            <a:r>
              <a:rPr lang="en-US" altLang="en-US" dirty="0" smtClean="0"/>
              <a:t>(</a:t>
            </a:r>
            <a:r>
              <a:rPr lang="en-US" altLang="en-US" dirty="0"/>
              <a:t>With a follow-up report due October of 2016, and a site visit by an evaluation team) </a:t>
            </a:r>
            <a:endParaRPr lang="en-US" altLang="en-US" dirty="0">
              <a:ea typeface="ＭＳ Ｐゴシック" pitchFamily="34" charset="-128"/>
            </a:endParaRPr>
          </a:p>
          <a:p>
            <a:pPr marL="0" indent="0" algn="ctr">
              <a:buNone/>
            </a:pPr>
            <a:endParaRPr lang="en-US" sz="3600" b="1" dirty="0"/>
          </a:p>
        </p:txBody>
      </p:sp>
    </p:spTree>
    <p:extLst>
      <p:ext uri="{BB962C8B-B14F-4D97-AF65-F5344CB8AC3E}">
        <p14:creationId xmlns:p14="http://schemas.microsoft.com/office/powerpoint/2010/main" val="3164886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normAutofit/>
          </a:bodyPr>
          <a:lstStyle/>
          <a:p>
            <a:pPr algn="ctr">
              <a:defRPr/>
            </a:pPr>
            <a:r>
              <a:rPr lang="en-US" sz="5400" dirty="0" smtClean="0"/>
              <a:t>Task Force Findings</a:t>
            </a:r>
            <a:endParaRPr lang="en-US" sz="5400" dirty="0"/>
          </a:p>
        </p:txBody>
      </p:sp>
      <p:sp>
        <p:nvSpPr>
          <p:cNvPr id="7171" name="Content Placeholder 4"/>
          <p:cNvSpPr>
            <a:spLocks noGrp="1"/>
          </p:cNvSpPr>
          <p:nvPr>
            <p:ph idx="1"/>
          </p:nvPr>
        </p:nvSpPr>
        <p:spPr>
          <a:xfrm>
            <a:off x="549274" y="1171573"/>
            <a:ext cx="7927975" cy="5324477"/>
          </a:xfrm>
        </p:spPr>
        <p:txBody>
          <a:bodyPr>
            <a:normAutofit/>
          </a:bodyPr>
          <a:lstStyle/>
          <a:p>
            <a:r>
              <a:rPr lang="en-US" sz="2800" dirty="0"/>
              <a:t>The structure of accreditation in this region no </a:t>
            </a:r>
            <a:r>
              <a:rPr lang="en-US" sz="2800" dirty="0" smtClean="0"/>
              <a:t>longer meets </a:t>
            </a:r>
            <a:r>
              <a:rPr lang="en-US" sz="2800" dirty="0"/>
              <a:t>the current and anticipated needs of </a:t>
            </a:r>
            <a:r>
              <a:rPr lang="en-US" sz="2800" dirty="0" smtClean="0"/>
              <a:t>the California </a:t>
            </a:r>
            <a:r>
              <a:rPr lang="en-US" sz="2800" dirty="0"/>
              <a:t>Community Colleges</a:t>
            </a:r>
            <a:r>
              <a:rPr lang="en-US" sz="2800" dirty="0" smtClean="0"/>
              <a:t>.</a:t>
            </a:r>
            <a:br>
              <a:rPr lang="en-US" sz="2800" dirty="0" smtClean="0"/>
            </a:br>
            <a:endParaRPr lang="en-US" sz="2800" dirty="0"/>
          </a:p>
          <a:p>
            <a:r>
              <a:rPr lang="en-US" sz="2800" dirty="0"/>
              <a:t>The ACCJC has consistently failed to meet </a:t>
            </a:r>
            <a:r>
              <a:rPr lang="en-US" sz="2800" dirty="0" smtClean="0"/>
              <a:t>the expectations </a:t>
            </a:r>
            <a:r>
              <a:rPr lang="en-US" sz="2800" dirty="0"/>
              <a:t>outlined in section three of this report</a:t>
            </a:r>
            <a:r>
              <a:rPr lang="en-US" sz="2800" dirty="0" smtClean="0"/>
              <a:t>.</a:t>
            </a:r>
            <a:endParaRPr lang="en-US" sz="2800" dirty="0"/>
          </a:p>
        </p:txBody>
      </p:sp>
    </p:spTree>
    <p:extLst>
      <p:ext uri="{BB962C8B-B14F-4D97-AF65-F5344CB8AC3E}">
        <p14:creationId xmlns:p14="http://schemas.microsoft.com/office/powerpoint/2010/main" val="1283587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normAutofit/>
          </a:bodyPr>
          <a:lstStyle/>
          <a:p>
            <a:pPr algn="ctr">
              <a:defRPr/>
            </a:pPr>
            <a:r>
              <a:rPr lang="en-US" sz="5400" dirty="0"/>
              <a:t>Task Force Findings</a:t>
            </a:r>
          </a:p>
        </p:txBody>
      </p:sp>
      <p:sp>
        <p:nvSpPr>
          <p:cNvPr id="7171" name="Content Placeholder 4"/>
          <p:cNvSpPr>
            <a:spLocks noGrp="1"/>
          </p:cNvSpPr>
          <p:nvPr>
            <p:ph idx="1"/>
          </p:nvPr>
        </p:nvSpPr>
        <p:spPr>
          <a:xfrm>
            <a:off x="549274" y="1171573"/>
            <a:ext cx="7927975" cy="5324477"/>
          </a:xfrm>
        </p:spPr>
        <p:txBody>
          <a:bodyPr>
            <a:normAutofit/>
          </a:bodyPr>
          <a:lstStyle/>
          <a:p>
            <a:r>
              <a:rPr lang="en-US" sz="2800" dirty="0" smtClean="0"/>
              <a:t></a:t>
            </a:r>
            <a:r>
              <a:rPr lang="en-US" sz="2800" dirty="0"/>
              <a:t>On several occasions the ACCJC has </a:t>
            </a:r>
            <a:r>
              <a:rPr lang="en-US" sz="2800" dirty="0" smtClean="0"/>
              <a:t>promised changes </a:t>
            </a:r>
            <a:r>
              <a:rPr lang="en-US" sz="2800" dirty="0"/>
              <a:t>and has offered reports detailing </a:t>
            </a:r>
            <a:r>
              <a:rPr lang="en-US" sz="2800" dirty="0" smtClean="0"/>
              <a:t>their efforts </a:t>
            </a:r>
            <a:r>
              <a:rPr lang="en-US" sz="2800" dirty="0"/>
              <a:t>to address concerns, but these promises </a:t>
            </a:r>
            <a:r>
              <a:rPr lang="en-US" sz="2800" dirty="0" smtClean="0"/>
              <a:t>and reports </a:t>
            </a:r>
            <a:r>
              <a:rPr lang="en-US" sz="2800" dirty="0"/>
              <a:t>have led to few significant improvements</a:t>
            </a:r>
            <a:r>
              <a:rPr lang="en-US" sz="2800" dirty="0" smtClean="0"/>
              <a:t>.</a:t>
            </a:r>
            <a:br>
              <a:rPr lang="en-US" sz="2800" dirty="0" smtClean="0"/>
            </a:br>
            <a:endParaRPr lang="en-US" sz="2800" dirty="0"/>
          </a:p>
          <a:p>
            <a:r>
              <a:rPr lang="en-US" sz="2800" dirty="0"/>
              <a:t>The California Community College system and </a:t>
            </a:r>
            <a:r>
              <a:rPr lang="en-US" sz="2800" dirty="0" smtClean="0"/>
              <a:t>its member </a:t>
            </a:r>
            <a:r>
              <a:rPr lang="en-US" sz="2800" dirty="0"/>
              <a:t>institutions have lost confidence in </a:t>
            </a:r>
            <a:r>
              <a:rPr lang="en-US" sz="2800" dirty="0" err="1" smtClean="0"/>
              <a:t>theACCJC</a:t>
            </a:r>
            <a:r>
              <a:rPr lang="en-US" sz="2800" dirty="0"/>
              <a:t>.</a:t>
            </a:r>
            <a:endParaRPr lang="en-US" altLang="en-US" sz="2200" dirty="0" smtClean="0">
              <a:ea typeface="ＭＳ Ｐゴシック" pitchFamily="34" charset="-128"/>
            </a:endParaRPr>
          </a:p>
        </p:txBody>
      </p:sp>
    </p:spTree>
    <p:extLst>
      <p:ext uri="{BB962C8B-B14F-4D97-AF65-F5344CB8AC3E}">
        <p14:creationId xmlns:p14="http://schemas.microsoft.com/office/powerpoint/2010/main" val="197889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276" y="304800"/>
            <a:ext cx="8839199" cy="1054474"/>
          </a:xfrm>
        </p:spPr>
        <p:txBody>
          <a:bodyPr>
            <a:normAutofit fontScale="90000"/>
          </a:bodyPr>
          <a:lstStyle/>
          <a:p>
            <a:pPr algn="ctr">
              <a:defRPr/>
            </a:pPr>
            <a:r>
              <a:rPr lang="en-US" sz="5400" dirty="0"/>
              <a:t>Task Force </a:t>
            </a:r>
            <a:r>
              <a:rPr lang="en-US" sz="5400" dirty="0" smtClean="0"/>
              <a:t>Recommendations</a:t>
            </a:r>
            <a:endParaRPr lang="en-US" sz="5400" dirty="0"/>
          </a:p>
        </p:txBody>
      </p:sp>
      <p:sp>
        <p:nvSpPr>
          <p:cNvPr id="7171" name="Content Placeholder 4"/>
          <p:cNvSpPr>
            <a:spLocks noGrp="1"/>
          </p:cNvSpPr>
          <p:nvPr>
            <p:ph idx="1"/>
          </p:nvPr>
        </p:nvSpPr>
        <p:spPr>
          <a:xfrm>
            <a:off x="609600" y="1981200"/>
            <a:ext cx="7927975" cy="2819400"/>
          </a:xfrm>
        </p:spPr>
        <p:txBody>
          <a:bodyPr>
            <a:normAutofit/>
          </a:bodyPr>
          <a:lstStyle/>
          <a:p>
            <a:r>
              <a:rPr lang="en-US" sz="2800" dirty="0" smtClean="0"/>
              <a:t></a:t>
            </a:r>
            <a:r>
              <a:rPr lang="en-US" sz="2800" dirty="0"/>
              <a:t>1.The Chancellor’s Office should investigate all </a:t>
            </a:r>
            <a:r>
              <a:rPr lang="en-US" sz="2800" dirty="0" smtClean="0"/>
              <a:t>available avenues </a:t>
            </a:r>
            <a:r>
              <a:rPr lang="en-US" sz="2800" dirty="0"/>
              <a:t>for establishing a new model for </a:t>
            </a:r>
            <a:r>
              <a:rPr lang="en-US" sz="2800" dirty="0" smtClean="0"/>
              <a:t>accreditation, including </a:t>
            </a:r>
            <a:r>
              <a:rPr lang="en-US" sz="2800" dirty="0"/>
              <a:t>options such as the following</a:t>
            </a:r>
            <a:r>
              <a:rPr lang="en-US" sz="2800" dirty="0" smtClean="0"/>
              <a:t>:</a:t>
            </a:r>
            <a:endParaRPr lang="en-US" sz="2800" dirty="0"/>
          </a:p>
        </p:txBody>
      </p:sp>
    </p:spTree>
    <p:extLst>
      <p:ext uri="{BB962C8B-B14F-4D97-AF65-F5344CB8AC3E}">
        <p14:creationId xmlns:p14="http://schemas.microsoft.com/office/powerpoint/2010/main" val="463985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276" y="304800"/>
            <a:ext cx="8839199" cy="1054474"/>
          </a:xfrm>
        </p:spPr>
        <p:txBody>
          <a:bodyPr>
            <a:normAutofit fontScale="90000"/>
          </a:bodyPr>
          <a:lstStyle/>
          <a:p>
            <a:pPr algn="ctr">
              <a:defRPr/>
            </a:pPr>
            <a:r>
              <a:rPr lang="en-US" sz="5400" dirty="0"/>
              <a:t>Task Force </a:t>
            </a:r>
            <a:r>
              <a:rPr lang="en-US" sz="5400" dirty="0" smtClean="0"/>
              <a:t>Recommendations</a:t>
            </a:r>
            <a:endParaRPr lang="en-US" sz="5400" dirty="0"/>
          </a:p>
        </p:txBody>
      </p:sp>
      <p:sp>
        <p:nvSpPr>
          <p:cNvPr id="7171" name="Content Placeholder 4"/>
          <p:cNvSpPr>
            <a:spLocks noGrp="1"/>
          </p:cNvSpPr>
          <p:nvPr>
            <p:ph idx="1"/>
          </p:nvPr>
        </p:nvSpPr>
        <p:spPr>
          <a:xfrm>
            <a:off x="609600" y="1752600"/>
            <a:ext cx="7927975" cy="4343400"/>
          </a:xfrm>
        </p:spPr>
        <p:txBody>
          <a:bodyPr>
            <a:normAutofit lnSpcReduction="10000"/>
          </a:bodyPr>
          <a:lstStyle/>
          <a:p>
            <a:pPr lvl="1"/>
            <a:r>
              <a:rPr lang="en-US" sz="2800" dirty="0" smtClean="0"/>
              <a:t>a</a:t>
            </a:r>
            <a:r>
              <a:rPr lang="en-US" sz="2800" dirty="0"/>
              <a:t>. Form a combined single accrediting </a:t>
            </a:r>
            <a:r>
              <a:rPr lang="en-US" sz="2800" dirty="0" smtClean="0"/>
              <a:t>commission with </a:t>
            </a:r>
            <a:r>
              <a:rPr lang="en-US" sz="2800" dirty="0"/>
              <a:t>community colleges joining WASC </a:t>
            </a:r>
            <a:r>
              <a:rPr lang="en-US" sz="2800" dirty="0" smtClean="0"/>
              <a:t>Senior College </a:t>
            </a:r>
            <a:r>
              <a:rPr lang="en-US" sz="2800" dirty="0"/>
              <a:t>and University Commission, in </a:t>
            </a:r>
            <a:r>
              <a:rPr lang="en-US" sz="2800" dirty="0" smtClean="0"/>
              <a:t>keeping with </a:t>
            </a:r>
            <a:r>
              <a:rPr lang="en-US" sz="2800" dirty="0"/>
              <a:t>the prevalent model for regional accreditation</a:t>
            </a:r>
            <a:r>
              <a:rPr lang="en-US" sz="2800" dirty="0" smtClean="0"/>
              <a:t>.</a:t>
            </a:r>
            <a:br>
              <a:rPr lang="en-US" sz="2800" dirty="0" smtClean="0"/>
            </a:br>
            <a:endParaRPr lang="en-US" sz="2800" dirty="0"/>
          </a:p>
          <a:p>
            <a:pPr lvl="1"/>
            <a:r>
              <a:rPr lang="en-US" sz="2800" dirty="0"/>
              <a:t>b. Identify other regional accreditors that </a:t>
            </a:r>
            <a:r>
              <a:rPr lang="en-US" sz="2800" dirty="0" smtClean="0"/>
              <a:t>could serve </a:t>
            </a:r>
            <a:r>
              <a:rPr lang="en-US" sz="2800" dirty="0"/>
              <a:t>the California Community Colleges.</a:t>
            </a:r>
            <a:endParaRPr lang="en-US" altLang="en-US" sz="2800" dirty="0" smtClean="0">
              <a:ea typeface="ＭＳ Ｐゴシック" pitchFamily="34" charset="-128"/>
            </a:endParaRPr>
          </a:p>
        </p:txBody>
      </p:sp>
    </p:spTree>
    <p:extLst>
      <p:ext uri="{BB962C8B-B14F-4D97-AF65-F5344CB8AC3E}">
        <p14:creationId xmlns:p14="http://schemas.microsoft.com/office/powerpoint/2010/main" val="139303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416424"/>
          </a:xfrm>
        </p:spPr>
        <p:txBody>
          <a:bodyPr>
            <a:normAutofit fontScale="90000"/>
          </a:bodyPr>
          <a:lstStyle/>
          <a:p>
            <a:pPr algn="ctr">
              <a:defRPr/>
            </a:pPr>
            <a:r>
              <a:rPr lang="en-US" sz="5400" dirty="0"/>
              <a:t>Task Force Recommendations</a:t>
            </a:r>
          </a:p>
        </p:txBody>
      </p:sp>
      <p:sp>
        <p:nvSpPr>
          <p:cNvPr id="7171" name="Content Placeholder 4"/>
          <p:cNvSpPr>
            <a:spLocks noGrp="1"/>
          </p:cNvSpPr>
          <p:nvPr>
            <p:ph idx="1"/>
          </p:nvPr>
        </p:nvSpPr>
        <p:spPr>
          <a:xfrm>
            <a:off x="457200" y="1676400"/>
            <a:ext cx="7927975" cy="4800600"/>
          </a:xfrm>
        </p:spPr>
        <p:txBody>
          <a:bodyPr>
            <a:normAutofit/>
          </a:bodyPr>
          <a:lstStyle/>
          <a:p>
            <a:r>
              <a:rPr lang="en-US" sz="2800" dirty="0"/>
              <a:t>2. The Chancellor’s Office should evaluate </a:t>
            </a:r>
            <a:r>
              <a:rPr lang="en-US" sz="2800" dirty="0" smtClean="0"/>
              <a:t>possible accrediting </a:t>
            </a:r>
            <a:r>
              <a:rPr lang="en-US" sz="2800" dirty="0"/>
              <a:t>agents for the California </a:t>
            </a:r>
            <a:r>
              <a:rPr lang="en-US" sz="2800" dirty="0" smtClean="0"/>
              <a:t>Community Colleges </a:t>
            </a:r>
            <a:r>
              <a:rPr lang="en-US" sz="2800" dirty="0"/>
              <a:t>in a thorough yet expeditious manner </a:t>
            </a:r>
            <a:r>
              <a:rPr lang="en-US" sz="2800" dirty="0" smtClean="0"/>
              <a:t>and, working </a:t>
            </a:r>
            <a:r>
              <a:rPr lang="en-US" sz="2800" dirty="0"/>
              <a:t>through the system’s established </a:t>
            </a:r>
            <a:r>
              <a:rPr lang="en-US" sz="2800" dirty="0" smtClean="0"/>
              <a:t>consultation processes</a:t>
            </a:r>
            <a:r>
              <a:rPr lang="en-US" sz="2800" dirty="0"/>
              <a:t>, bring a recommendation for </a:t>
            </a:r>
            <a:r>
              <a:rPr lang="en-US" sz="2800" dirty="0" smtClean="0"/>
              <a:t>action to </a:t>
            </a:r>
            <a:r>
              <a:rPr lang="en-US" sz="2800" dirty="0"/>
              <a:t>the Board of Governors by Spring 2016</a:t>
            </a:r>
            <a:r>
              <a:rPr lang="en-US" sz="2800" dirty="0" smtClean="0"/>
              <a:t>.</a:t>
            </a:r>
            <a:endParaRPr lang="en-US" sz="2800" dirty="0"/>
          </a:p>
        </p:txBody>
      </p:sp>
    </p:spTree>
    <p:extLst>
      <p:ext uri="{BB962C8B-B14F-4D97-AF65-F5344CB8AC3E}">
        <p14:creationId xmlns:p14="http://schemas.microsoft.com/office/powerpoint/2010/main" val="45790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Example</a:t>
            </a:r>
            <a:endParaRPr lang="en-US" dirty="0"/>
          </a:p>
        </p:txBody>
      </p:sp>
      <p:sp>
        <p:nvSpPr>
          <p:cNvPr id="7171" name="Content Placeholder 4"/>
          <p:cNvSpPr>
            <a:spLocks noGrp="1"/>
          </p:cNvSpPr>
          <p:nvPr>
            <p:ph idx="1"/>
          </p:nvPr>
        </p:nvSpPr>
        <p:spPr>
          <a:xfrm>
            <a:off x="549275" y="1362073"/>
            <a:ext cx="7747000" cy="4943477"/>
          </a:xfrm>
        </p:spPr>
        <p:txBody>
          <a:bodyPr>
            <a:normAutofit/>
          </a:bodyPr>
          <a:lstStyle/>
          <a:p>
            <a:r>
              <a:rPr lang="en-US" altLang="en-US" sz="2800" dirty="0" smtClean="0">
                <a:ea typeface="ＭＳ Ｐゴシック" pitchFamily="34" charset="-128"/>
              </a:rPr>
              <a:t>Student A takes 9 hrs/wk</a:t>
            </a:r>
          </a:p>
          <a:p>
            <a:r>
              <a:rPr lang="en-US" altLang="en-US" sz="2800" dirty="0">
                <a:ea typeface="ＭＳ Ｐゴシック" pitchFamily="34" charset="-128"/>
              </a:rPr>
              <a:t>Student </a:t>
            </a:r>
            <a:r>
              <a:rPr lang="en-US" altLang="en-US" sz="2800" dirty="0" smtClean="0">
                <a:ea typeface="ＭＳ Ｐゴシック" pitchFamily="34" charset="-128"/>
              </a:rPr>
              <a:t>B </a:t>
            </a:r>
            <a:r>
              <a:rPr lang="en-US" altLang="en-US" sz="2800" dirty="0">
                <a:ea typeface="ＭＳ Ｐゴシック" pitchFamily="34" charset="-128"/>
              </a:rPr>
              <a:t>takes </a:t>
            </a:r>
            <a:r>
              <a:rPr lang="en-US" altLang="en-US" sz="2800" dirty="0" smtClean="0">
                <a:ea typeface="ＭＳ Ｐゴシック" pitchFamily="34" charset="-128"/>
              </a:rPr>
              <a:t>4 </a:t>
            </a:r>
            <a:r>
              <a:rPr lang="en-US" altLang="en-US" sz="2800" dirty="0">
                <a:ea typeface="ＭＳ Ｐゴシック" pitchFamily="34" charset="-128"/>
              </a:rPr>
              <a:t>hrs/wk</a:t>
            </a:r>
          </a:p>
          <a:p>
            <a:r>
              <a:rPr lang="en-US" altLang="en-US" sz="2800" dirty="0">
                <a:ea typeface="ＭＳ Ｐゴシック" pitchFamily="34" charset="-128"/>
              </a:rPr>
              <a:t>Student C</a:t>
            </a:r>
            <a:r>
              <a:rPr lang="en-US" altLang="en-US" sz="2800" dirty="0" smtClean="0">
                <a:ea typeface="ＭＳ Ｐゴシック" pitchFamily="34" charset="-128"/>
              </a:rPr>
              <a:t> </a:t>
            </a:r>
            <a:r>
              <a:rPr lang="en-US" altLang="en-US" sz="2800" dirty="0">
                <a:ea typeface="ＭＳ Ｐゴシック" pitchFamily="34" charset="-128"/>
              </a:rPr>
              <a:t>takes </a:t>
            </a:r>
            <a:r>
              <a:rPr lang="en-US" altLang="en-US" sz="2800" dirty="0" smtClean="0">
                <a:ea typeface="ＭＳ Ｐゴシック" pitchFamily="34" charset="-128"/>
              </a:rPr>
              <a:t>5 </a:t>
            </a:r>
            <a:r>
              <a:rPr lang="en-US" altLang="en-US" sz="2800" dirty="0">
                <a:ea typeface="ＭＳ Ｐゴシック" pitchFamily="34" charset="-128"/>
              </a:rPr>
              <a:t>hrs/wk</a:t>
            </a:r>
          </a:p>
          <a:p>
            <a:r>
              <a:rPr lang="en-US" altLang="en-US" sz="2800" dirty="0">
                <a:ea typeface="ＭＳ Ｐゴシック" pitchFamily="34" charset="-128"/>
              </a:rPr>
              <a:t>Student </a:t>
            </a:r>
            <a:r>
              <a:rPr lang="en-US" altLang="en-US" sz="2800" dirty="0" smtClean="0">
                <a:ea typeface="ＭＳ Ｐゴシック" pitchFamily="34" charset="-128"/>
              </a:rPr>
              <a:t>D </a:t>
            </a:r>
            <a:r>
              <a:rPr lang="en-US" altLang="en-US" sz="2800" dirty="0">
                <a:ea typeface="ＭＳ Ｐゴシック" pitchFamily="34" charset="-128"/>
              </a:rPr>
              <a:t>takes </a:t>
            </a:r>
            <a:r>
              <a:rPr lang="en-US" altLang="en-US" sz="2800" dirty="0" smtClean="0">
                <a:ea typeface="ＭＳ Ｐゴシック" pitchFamily="34" charset="-128"/>
              </a:rPr>
              <a:t>18 </a:t>
            </a:r>
            <a:r>
              <a:rPr lang="en-US" altLang="en-US" sz="2800" dirty="0">
                <a:ea typeface="ＭＳ Ｐゴシック" pitchFamily="34" charset="-128"/>
              </a:rPr>
              <a:t>hrs/wk</a:t>
            </a:r>
          </a:p>
          <a:p>
            <a:endParaRPr lang="en-US" altLang="en-US" sz="2800" dirty="0">
              <a:ea typeface="ＭＳ Ｐゴシック" pitchFamily="34" charset="-128"/>
            </a:endParaRPr>
          </a:p>
          <a:p>
            <a:pPr marL="0" indent="0">
              <a:buNone/>
            </a:pPr>
            <a:r>
              <a:rPr lang="en-US" altLang="en-US" sz="2800" dirty="0" smtClean="0">
                <a:ea typeface="ＭＳ Ｐゴシック" pitchFamily="34" charset="-128"/>
              </a:rPr>
              <a:t>How many FTES?</a:t>
            </a:r>
          </a:p>
          <a:p>
            <a:pPr marL="0" indent="0">
              <a:buNone/>
            </a:pPr>
            <a:endParaRPr lang="en-US" altLang="en-US" sz="2800" dirty="0">
              <a:ea typeface="ＭＳ Ｐゴシック" pitchFamily="34" charset="-128"/>
            </a:endParaRPr>
          </a:p>
          <a:p>
            <a:pPr marL="0" indent="0">
              <a:buNone/>
            </a:pPr>
            <a:r>
              <a:rPr lang="en-US" altLang="en-US" sz="2800" dirty="0" smtClean="0">
                <a:ea typeface="ＭＳ Ｐゴシック" pitchFamily="34" charset="-128"/>
              </a:rPr>
              <a:t>What is the Student Headcount?</a:t>
            </a:r>
          </a:p>
          <a:p>
            <a:pPr lvl="1"/>
            <a:endParaRPr lang="en-US" altLang="en-US" sz="26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5</a:t>
            </a:fld>
            <a:endParaRPr lang="en-US" dirty="0"/>
          </a:p>
        </p:txBody>
      </p:sp>
    </p:spTree>
    <p:extLst>
      <p:ext uri="{BB962C8B-B14F-4D97-AF65-F5344CB8AC3E}">
        <p14:creationId xmlns:p14="http://schemas.microsoft.com/office/powerpoint/2010/main" val="387232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416424"/>
          </a:xfrm>
        </p:spPr>
        <p:txBody>
          <a:bodyPr>
            <a:normAutofit fontScale="90000"/>
          </a:bodyPr>
          <a:lstStyle/>
          <a:p>
            <a:pPr algn="ctr">
              <a:defRPr/>
            </a:pPr>
            <a:r>
              <a:rPr lang="en-US" sz="5400" dirty="0"/>
              <a:t>Task Force Recommendations</a:t>
            </a:r>
          </a:p>
        </p:txBody>
      </p:sp>
      <p:sp>
        <p:nvSpPr>
          <p:cNvPr id="7171" name="Content Placeholder 4"/>
          <p:cNvSpPr>
            <a:spLocks noGrp="1"/>
          </p:cNvSpPr>
          <p:nvPr>
            <p:ph idx="1"/>
          </p:nvPr>
        </p:nvSpPr>
        <p:spPr>
          <a:xfrm>
            <a:off x="457200" y="1676400"/>
            <a:ext cx="7927975" cy="4800600"/>
          </a:xfrm>
        </p:spPr>
        <p:txBody>
          <a:bodyPr>
            <a:normAutofit/>
          </a:bodyPr>
          <a:lstStyle/>
          <a:p>
            <a:r>
              <a:rPr lang="en-US" sz="2800" dirty="0" smtClean="0"/>
              <a:t>3</a:t>
            </a:r>
            <a:r>
              <a:rPr lang="en-US" sz="2800" dirty="0"/>
              <a:t>. Until a new accrediting agent for the system </a:t>
            </a:r>
            <a:r>
              <a:rPr lang="en-US" sz="2800" dirty="0" smtClean="0"/>
              <a:t>is identified</a:t>
            </a:r>
            <a:r>
              <a:rPr lang="en-US" sz="2800" dirty="0"/>
              <a:t>, </a:t>
            </a:r>
            <a:r>
              <a:rPr lang="en-US" sz="2800" dirty="0" smtClean="0"/>
              <a:t>system constituencies </a:t>
            </a:r>
            <a:r>
              <a:rPr lang="en-US" sz="2800" dirty="0"/>
              <a:t>should </a:t>
            </a:r>
            <a:r>
              <a:rPr lang="en-US" sz="2800" dirty="0" smtClean="0"/>
              <a:t>continue to </a:t>
            </a:r>
            <a:r>
              <a:rPr lang="en-US" sz="2800" dirty="0"/>
              <a:t>work in a cooperative and proactive manner </a:t>
            </a:r>
            <a:r>
              <a:rPr lang="en-US" sz="2800" dirty="0" smtClean="0"/>
              <a:t>with the </a:t>
            </a:r>
            <a:r>
              <a:rPr lang="en-US" sz="2800" dirty="0"/>
              <a:t>ACCJC to ensure the continuity of the </a:t>
            </a:r>
            <a:r>
              <a:rPr lang="en-US" sz="2800" dirty="0" smtClean="0"/>
              <a:t>accreditation process </a:t>
            </a:r>
            <a:r>
              <a:rPr lang="en-US" sz="2800" dirty="0"/>
              <a:t>for all colleges within the system.</a:t>
            </a:r>
            <a:endParaRPr lang="en-US" altLang="en-US" sz="2200" dirty="0" smtClean="0">
              <a:ea typeface="ＭＳ Ｐゴシック" pitchFamily="34" charset="-128"/>
            </a:endParaRPr>
          </a:p>
        </p:txBody>
      </p:sp>
    </p:spTree>
    <p:extLst>
      <p:ext uri="{BB962C8B-B14F-4D97-AF65-F5344CB8AC3E}">
        <p14:creationId xmlns:p14="http://schemas.microsoft.com/office/powerpoint/2010/main" val="70400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normAutofit/>
          </a:bodyPr>
          <a:lstStyle/>
          <a:p>
            <a:pPr algn="ctr">
              <a:defRPr/>
            </a:pPr>
            <a:r>
              <a:rPr lang="en-US" sz="5400" dirty="0" smtClean="0"/>
              <a:t>Accreditation</a:t>
            </a:r>
            <a:endParaRPr lang="en-US" sz="5400" dirty="0"/>
          </a:p>
        </p:txBody>
      </p:sp>
      <p:sp>
        <p:nvSpPr>
          <p:cNvPr id="7171" name="Content Placeholder 4"/>
          <p:cNvSpPr>
            <a:spLocks noGrp="1"/>
          </p:cNvSpPr>
          <p:nvPr>
            <p:ph idx="1"/>
          </p:nvPr>
        </p:nvSpPr>
        <p:spPr>
          <a:xfrm>
            <a:off x="549274" y="1171573"/>
            <a:ext cx="7927975" cy="5324477"/>
          </a:xfrm>
        </p:spPr>
        <p:txBody>
          <a:bodyPr>
            <a:normAutofit/>
          </a:bodyPr>
          <a:lstStyle/>
          <a:p>
            <a:r>
              <a:rPr lang="en-US" altLang="en-US" sz="2800" dirty="0" smtClean="0">
                <a:ea typeface="ＭＳ Ｐゴシック" pitchFamily="34" charset="-128"/>
              </a:rPr>
              <a:t>Recommendations (8)</a:t>
            </a:r>
          </a:p>
          <a:p>
            <a:pPr lvl="1"/>
            <a:r>
              <a:rPr lang="en-US" altLang="en-US" sz="2800" dirty="0" smtClean="0">
                <a:ea typeface="ＭＳ Ｐゴシック" pitchFamily="34" charset="-128"/>
              </a:rPr>
              <a:t>Meeting Standards—Compliance (2)</a:t>
            </a:r>
          </a:p>
          <a:p>
            <a:pPr lvl="2"/>
            <a:endParaRPr lang="en-US" altLang="en-US" sz="2600" dirty="0" smtClean="0">
              <a:ea typeface="ＭＳ Ｐゴシック" pitchFamily="34" charset="-128"/>
            </a:endParaRPr>
          </a:p>
          <a:p>
            <a:pPr lvl="1"/>
            <a:r>
              <a:rPr lang="en-US" altLang="en-US" sz="2800" dirty="0" smtClean="0">
                <a:ea typeface="ＭＳ Ｐゴシック" pitchFamily="34" charset="-128"/>
              </a:rPr>
              <a:t>Institutional Effectiveness (6)</a:t>
            </a:r>
          </a:p>
        </p:txBody>
      </p:sp>
    </p:spTree>
    <p:extLst>
      <p:ext uri="{BB962C8B-B14F-4D97-AF65-F5344CB8AC3E}">
        <p14:creationId xmlns:p14="http://schemas.microsoft.com/office/powerpoint/2010/main" val="53695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042276" cy="1536887"/>
          </a:xfrm>
        </p:spPr>
        <p:txBody>
          <a:bodyPr/>
          <a:lstStyle/>
          <a:p>
            <a:pPr algn="ctr">
              <a:defRPr/>
            </a:pPr>
            <a:r>
              <a:rPr lang="en-US" dirty="0" smtClean="0"/>
              <a:t>Recommendations--Compliance</a:t>
            </a:r>
            <a:endParaRPr lang="en-US" dirty="0"/>
          </a:p>
        </p:txBody>
      </p:sp>
      <p:sp>
        <p:nvSpPr>
          <p:cNvPr id="7171" name="Content Placeholder 4"/>
          <p:cNvSpPr>
            <a:spLocks noGrp="1"/>
          </p:cNvSpPr>
          <p:nvPr>
            <p:ph idx="1"/>
          </p:nvPr>
        </p:nvSpPr>
        <p:spPr>
          <a:xfrm>
            <a:off x="549274" y="1771649"/>
            <a:ext cx="7927975" cy="4514852"/>
          </a:xfrm>
        </p:spPr>
        <p:txBody>
          <a:bodyPr>
            <a:normAutofit/>
          </a:bodyPr>
          <a:lstStyle/>
          <a:p>
            <a:pPr marL="0" indent="0">
              <a:buNone/>
            </a:pPr>
            <a:r>
              <a:rPr lang="en-US" altLang="en-US" sz="2800" b="1" dirty="0" smtClean="0">
                <a:ea typeface="ＭＳ Ｐゴシック" pitchFamily="34" charset="-128"/>
              </a:rPr>
              <a:t>Recommendation 1</a:t>
            </a:r>
          </a:p>
          <a:p>
            <a:pPr marL="0" indent="0">
              <a:buNone/>
            </a:pPr>
            <a:r>
              <a:rPr lang="en-US" sz="2800" dirty="0"/>
              <a:t>To meet the standards, the Team recommends the College ensure adequate tutorial support for distance education students.  In addition, the Team recommends that the College provide students at Camp Pendleton accessible student services commensurate with the offerings at the San Marcos and Escondido sites</a:t>
            </a:r>
            <a:r>
              <a:rPr lang="en-US" sz="2800" i="1" dirty="0"/>
              <a:t>. (</a:t>
            </a:r>
            <a:r>
              <a:rPr lang="en-US" sz="2800" i="1" u="sng" dirty="0">
                <a:hlinkClick r:id="rId2"/>
              </a:rPr>
              <a:t>II.C.1.c</a:t>
            </a:r>
            <a:r>
              <a:rPr lang="en-US" sz="2800" i="1" dirty="0"/>
              <a:t>, </a:t>
            </a:r>
            <a:r>
              <a:rPr lang="en-US" sz="2800" i="1" u="sng" dirty="0">
                <a:hlinkClick r:id="rId2"/>
              </a:rPr>
              <a:t>III.C.1.a</a:t>
            </a:r>
            <a:r>
              <a:rPr lang="en-US" sz="2800" i="1" dirty="0"/>
              <a:t>)</a:t>
            </a:r>
            <a:endParaRPr lang="en-US" sz="2800" dirty="0"/>
          </a:p>
          <a:p>
            <a:pPr marL="0" indent="0">
              <a:buNone/>
            </a:pPr>
            <a:endParaRPr lang="en-US" altLang="en-US" sz="2800" dirty="0" smtClean="0">
              <a:ea typeface="ＭＳ Ｐゴシック" pitchFamily="34" charset="-128"/>
            </a:endParaRPr>
          </a:p>
          <a:p>
            <a:pPr lvl="1"/>
            <a:endParaRPr lang="en-US" altLang="en-US" sz="26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196393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33400" y="1828800"/>
            <a:ext cx="7927975" cy="3695702"/>
          </a:xfrm>
        </p:spPr>
        <p:txBody>
          <a:bodyPr>
            <a:normAutofit/>
          </a:bodyPr>
          <a:lstStyle/>
          <a:p>
            <a:pPr marL="0" indent="0">
              <a:buNone/>
            </a:pPr>
            <a:r>
              <a:rPr lang="en-US" altLang="en-US" sz="2800" b="1" dirty="0" smtClean="0">
                <a:ea typeface="ＭＳ Ｐゴシック" pitchFamily="34" charset="-128"/>
              </a:rPr>
              <a:t>Recommendation 2</a:t>
            </a:r>
          </a:p>
          <a:p>
            <a:pPr marL="0" indent="0">
              <a:buNone/>
            </a:pPr>
            <a:r>
              <a:rPr lang="en-US" sz="2800" dirty="0"/>
              <a:t>To meet the standard, the Team recommends the College create an environment that includes the participation of all employees in participatory governance and appropriate councils, committees, subcommittees, task forces, and workgroups.</a:t>
            </a:r>
            <a:r>
              <a:rPr lang="en-US" sz="2800" i="1" dirty="0"/>
              <a:t> (</a:t>
            </a:r>
            <a:r>
              <a:rPr lang="en-US" sz="2800" i="1" u="sng" dirty="0">
                <a:hlinkClick r:id="rId2"/>
              </a:rPr>
              <a:t>IV.A.1</a:t>
            </a:r>
            <a:r>
              <a:rPr lang="en-US" sz="2800" i="1" dirty="0"/>
              <a:t>, </a:t>
            </a:r>
            <a:r>
              <a:rPr lang="en-US" sz="2800" i="1" u="sng" dirty="0">
                <a:hlinkClick r:id="rId2"/>
              </a:rPr>
              <a:t>IV.A.3</a:t>
            </a:r>
            <a:r>
              <a:rPr lang="en-US" sz="2800" i="1" dirty="0"/>
              <a:t>)</a:t>
            </a:r>
            <a:endParaRPr lang="en-US" sz="2800" dirty="0"/>
          </a:p>
          <a:p>
            <a:pPr marL="0" indent="0">
              <a:buNone/>
            </a:pPr>
            <a:endParaRPr lang="en-US" altLang="en-US" sz="2800" dirty="0" smtClean="0">
              <a:ea typeface="ＭＳ Ｐゴシック" pitchFamily="34" charset="-128"/>
            </a:endParaRPr>
          </a:p>
          <a:p>
            <a:pPr marL="349250" lvl="1" indent="0">
              <a:buNone/>
            </a:pPr>
            <a:endParaRPr lang="en-US" altLang="en-US" sz="2600" dirty="0" smtClean="0">
              <a:ea typeface="ＭＳ Ｐゴシック" pitchFamily="34" charset="-128"/>
            </a:endParaRPr>
          </a:p>
          <a:p>
            <a:endParaRPr lang="en-US" altLang="en-US" sz="2800" dirty="0" smtClean="0">
              <a:ea typeface="ＭＳ Ｐゴシック" pitchFamily="34" charset="-128"/>
            </a:endParaRPr>
          </a:p>
        </p:txBody>
      </p:sp>
      <p:sp>
        <p:nvSpPr>
          <p:cNvPr id="5" name="Title 3"/>
          <p:cNvSpPr>
            <a:spLocks noGrp="1"/>
          </p:cNvSpPr>
          <p:nvPr>
            <p:ph type="title"/>
          </p:nvPr>
        </p:nvSpPr>
        <p:spPr>
          <a:xfrm>
            <a:off x="533400" y="304800"/>
            <a:ext cx="8042276" cy="1336956"/>
          </a:xfrm>
        </p:spPr>
        <p:txBody>
          <a:bodyPr>
            <a:normAutofit fontScale="90000"/>
          </a:bodyPr>
          <a:lstStyle/>
          <a:p>
            <a:pPr algn="ctr">
              <a:defRPr/>
            </a:pPr>
            <a:r>
              <a:rPr lang="en-US" dirty="0" smtClean="0"/>
              <a:t>Recommendations--Compliance</a:t>
            </a:r>
            <a:endParaRPr lang="en-US" dirty="0"/>
          </a:p>
        </p:txBody>
      </p:sp>
    </p:spTree>
    <p:extLst>
      <p:ext uri="{BB962C8B-B14F-4D97-AF65-F5344CB8AC3E}">
        <p14:creationId xmlns:p14="http://schemas.microsoft.com/office/powerpoint/2010/main" val="2515814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0500"/>
            <a:ext cx="8042276" cy="1498787"/>
          </a:xfrm>
        </p:spPr>
        <p:txBody>
          <a:bodyPr/>
          <a:lstStyle/>
          <a:p>
            <a:pPr algn="ctr">
              <a:defRPr/>
            </a:pPr>
            <a:r>
              <a:rPr lang="en-US" dirty="0" smtClean="0"/>
              <a:t>Recommendations-- Institutional Effectiveness</a:t>
            </a:r>
            <a:endParaRPr lang="en-US" dirty="0"/>
          </a:p>
        </p:txBody>
      </p:sp>
      <p:sp>
        <p:nvSpPr>
          <p:cNvPr id="7171" name="Content Placeholder 4"/>
          <p:cNvSpPr>
            <a:spLocks noGrp="1"/>
          </p:cNvSpPr>
          <p:nvPr>
            <p:ph idx="1"/>
          </p:nvPr>
        </p:nvSpPr>
        <p:spPr>
          <a:xfrm>
            <a:off x="533400" y="2057400"/>
            <a:ext cx="7927975" cy="3943350"/>
          </a:xfrm>
        </p:spPr>
        <p:txBody>
          <a:bodyPr>
            <a:normAutofit fontScale="92500"/>
          </a:bodyPr>
          <a:lstStyle/>
          <a:p>
            <a:pPr marL="0" indent="0">
              <a:buNone/>
            </a:pPr>
            <a:r>
              <a:rPr lang="en-US" sz="2800" b="1" dirty="0" smtClean="0"/>
              <a:t>Recommendation </a:t>
            </a:r>
            <a:r>
              <a:rPr lang="en-US" sz="2800" b="1" dirty="0"/>
              <a:t>3 – Enrollment Management</a:t>
            </a:r>
          </a:p>
          <a:p>
            <a:pPr marL="0" indent="0">
              <a:buNone/>
            </a:pPr>
            <a:r>
              <a:rPr lang="en-US" sz="2800" dirty="0"/>
              <a:t>To increase institutional effectiveness, the Team recommends the College develop and implement a comprehensive district wide enrollment management plan to ensure enhanced student access and success and maintain the fiscal viability and integrity of the institution by reducing its reliance on reserves to balance its annual budget. (</a:t>
            </a:r>
            <a:r>
              <a:rPr lang="en-US" sz="2800" u="sng" dirty="0">
                <a:hlinkClick r:id="rId2"/>
              </a:rPr>
              <a:t>III.D.1.b</a:t>
            </a:r>
            <a:r>
              <a:rPr lang="en-US" sz="2800" dirty="0"/>
              <a:t>, </a:t>
            </a:r>
            <a:r>
              <a:rPr lang="en-US" sz="2800" u="sng" dirty="0">
                <a:hlinkClick r:id="rId2"/>
              </a:rPr>
              <a:t>IV.B.2.d</a:t>
            </a:r>
            <a:r>
              <a:rPr lang="en-US" sz="2800" dirty="0"/>
              <a:t>)</a:t>
            </a:r>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62088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0500"/>
            <a:ext cx="8042276" cy="1498787"/>
          </a:xfrm>
        </p:spPr>
        <p:txBody>
          <a:bodyPr/>
          <a:lstStyle/>
          <a:p>
            <a:pPr algn="ctr">
              <a:defRPr/>
            </a:pPr>
            <a:r>
              <a:rPr lang="en-US" dirty="0" smtClean="0"/>
              <a:t>Recommendations-- Institutional Effectiveness</a:t>
            </a:r>
            <a:endParaRPr lang="en-US" dirty="0"/>
          </a:p>
        </p:txBody>
      </p:sp>
      <p:sp>
        <p:nvSpPr>
          <p:cNvPr id="7171" name="Content Placeholder 4"/>
          <p:cNvSpPr>
            <a:spLocks noGrp="1"/>
          </p:cNvSpPr>
          <p:nvPr>
            <p:ph idx="1"/>
          </p:nvPr>
        </p:nvSpPr>
        <p:spPr>
          <a:xfrm>
            <a:off x="549274" y="2076448"/>
            <a:ext cx="7927975" cy="4448177"/>
          </a:xfrm>
        </p:spPr>
        <p:txBody>
          <a:bodyPr>
            <a:normAutofit/>
          </a:bodyPr>
          <a:lstStyle/>
          <a:p>
            <a:pPr marL="0" indent="0">
              <a:buNone/>
            </a:pPr>
            <a:r>
              <a:rPr lang="en-US" sz="2800" b="1" dirty="0" smtClean="0"/>
              <a:t>Recommendation </a:t>
            </a:r>
            <a:r>
              <a:rPr lang="en-US" sz="2800" b="1" dirty="0"/>
              <a:t>4 – </a:t>
            </a:r>
            <a:r>
              <a:rPr lang="en-US" sz="2800" b="1" dirty="0" smtClean="0"/>
              <a:t>Staffing</a:t>
            </a:r>
          </a:p>
          <a:p>
            <a:pPr marL="0" indent="0">
              <a:buNone/>
            </a:pPr>
            <a:r>
              <a:rPr lang="en-US" sz="2800" dirty="0"/>
              <a:t>To increase institutional effectiveness, the Team recommends the College develop a college wide process for determining the number of classified staff and administrators with appropriate preparation and experience to provide adequate support for the institution’s mission and purposes. (</a:t>
            </a:r>
            <a:r>
              <a:rPr lang="en-US" sz="2800" u="sng" dirty="0">
                <a:hlinkClick r:id="rId2"/>
              </a:rPr>
              <a:t>III.A.2</a:t>
            </a:r>
            <a:r>
              <a:rPr lang="en-US" sz="2800" dirty="0"/>
              <a:t>)</a:t>
            </a:r>
          </a:p>
          <a:p>
            <a:pPr marL="0" indent="0">
              <a:buNone/>
            </a:pPr>
            <a:endParaRPr lang="en-US" sz="2800" b="1" dirty="0"/>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384251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0500"/>
            <a:ext cx="8042276" cy="1498787"/>
          </a:xfrm>
        </p:spPr>
        <p:txBody>
          <a:bodyPr/>
          <a:lstStyle/>
          <a:p>
            <a:pPr algn="ctr">
              <a:defRPr/>
            </a:pPr>
            <a:r>
              <a:rPr lang="en-US" dirty="0" smtClean="0"/>
              <a:t>Recommendations-- Institutional Effectiveness</a:t>
            </a:r>
            <a:endParaRPr lang="en-US" dirty="0"/>
          </a:p>
        </p:txBody>
      </p:sp>
      <p:sp>
        <p:nvSpPr>
          <p:cNvPr id="7171" name="Content Placeholder 4"/>
          <p:cNvSpPr>
            <a:spLocks noGrp="1"/>
          </p:cNvSpPr>
          <p:nvPr>
            <p:ph idx="1"/>
          </p:nvPr>
        </p:nvSpPr>
        <p:spPr>
          <a:xfrm>
            <a:off x="549274" y="2076448"/>
            <a:ext cx="7927975" cy="4448177"/>
          </a:xfrm>
        </p:spPr>
        <p:txBody>
          <a:bodyPr>
            <a:normAutofit fontScale="92500" lnSpcReduction="10000"/>
          </a:bodyPr>
          <a:lstStyle/>
          <a:p>
            <a:pPr marL="0" indent="0">
              <a:buNone/>
            </a:pPr>
            <a:r>
              <a:rPr lang="en-US" sz="2800" b="1" dirty="0" smtClean="0"/>
              <a:t>Recommendation </a:t>
            </a:r>
            <a:r>
              <a:rPr lang="en-US" sz="2800" b="1" dirty="0"/>
              <a:t>5 – Program </a:t>
            </a:r>
            <a:r>
              <a:rPr lang="en-US" sz="2800" b="1" dirty="0" smtClean="0"/>
              <a:t>Review</a:t>
            </a:r>
          </a:p>
          <a:p>
            <a:pPr marL="0" indent="0">
              <a:buNone/>
            </a:pPr>
            <a:r>
              <a:rPr lang="en-US" sz="2800" dirty="0"/>
              <a:t>To increase institutional effectiveness, the Team recommends the College create program review plans for Human Resource Services and finance and Administrative Services that include the same level of detailed narrative and analyses as other College division programs.  Additionally, the Team recommends that the College include Program Review Plans for all other College service areas as part of the program review process.  (</a:t>
            </a:r>
            <a:r>
              <a:rPr lang="en-US" sz="2800" u="sng" dirty="0">
                <a:hlinkClick r:id="rId2"/>
              </a:rPr>
              <a:t>I.B.3</a:t>
            </a:r>
            <a:r>
              <a:rPr lang="en-US" sz="2800" dirty="0"/>
              <a:t>)</a:t>
            </a:r>
          </a:p>
          <a:p>
            <a:pPr marL="0" indent="0">
              <a:buNone/>
            </a:pPr>
            <a:endParaRPr lang="en-US" sz="2800" b="1" dirty="0"/>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1638857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0500"/>
            <a:ext cx="8042276" cy="1498787"/>
          </a:xfrm>
        </p:spPr>
        <p:txBody>
          <a:bodyPr/>
          <a:lstStyle/>
          <a:p>
            <a:pPr algn="ctr">
              <a:defRPr/>
            </a:pPr>
            <a:r>
              <a:rPr lang="en-US" dirty="0" smtClean="0"/>
              <a:t>Recommendations-- Institutional Effectiveness</a:t>
            </a:r>
            <a:endParaRPr lang="en-US" dirty="0"/>
          </a:p>
        </p:txBody>
      </p:sp>
      <p:sp>
        <p:nvSpPr>
          <p:cNvPr id="7171" name="Content Placeholder 4"/>
          <p:cNvSpPr>
            <a:spLocks noGrp="1"/>
          </p:cNvSpPr>
          <p:nvPr>
            <p:ph idx="1"/>
          </p:nvPr>
        </p:nvSpPr>
        <p:spPr>
          <a:xfrm>
            <a:off x="549274" y="2076448"/>
            <a:ext cx="8175626" cy="4448177"/>
          </a:xfrm>
        </p:spPr>
        <p:txBody>
          <a:bodyPr>
            <a:normAutofit/>
          </a:bodyPr>
          <a:lstStyle/>
          <a:p>
            <a:pPr marL="0" indent="0">
              <a:buNone/>
            </a:pPr>
            <a:r>
              <a:rPr lang="en-US" sz="2800" b="1" dirty="0" smtClean="0"/>
              <a:t>Recommendation </a:t>
            </a:r>
            <a:r>
              <a:rPr lang="en-US" sz="2800" b="1" dirty="0"/>
              <a:t>6 – Institution Set Standards</a:t>
            </a:r>
          </a:p>
          <a:p>
            <a:pPr marL="0" indent="0">
              <a:buNone/>
            </a:pPr>
            <a:r>
              <a:rPr lang="en-US" sz="2800" dirty="0"/>
              <a:t>To increase institutional effectiveness, the Team recommends the College utilize institution-set standards and other student achievement data to develop program-level standards for all College programs. (</a:t>
            </a:r>
            <a:r>
              <a:rPr lang="en-US" sz="2800" u="sng" dirty="0">
                <a:hlinkClick r:id="rId2"/>
              </a:rPr>
              <a:t>I.B.3</a:t>
            </a:r>
            <a:r>
              <a:rPr lang="en-US" sz="2800" dirty="0"/>
              <a:t>, </a:t>
            </a:r>
            <a:r>
              <a:rPr lang="en-US" sz="2800" u="sng" dirty="0">
                <a:hlinkClick r:id="rId3"/>
              </a:rPr>
              <a:t>U.S.D.E 602.17(f)</a:t>
            </a:r>
            <a:r>
              <a:rPr lang="en-US" sz="2800" dirty="0"/>
              <a:t>)</a:t>
            </a:r>
          </a:p>
          <a:p>
            <a:pPr marL="0" indent="0">
              <a:buNone/>
            </a:pPr>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408343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0500"/>
            <a:ext cx="8042276" cy="1498787"/>
          </a:xfrm>
        </p:spPr>
        <p:txBody>
          <a:bodyPr/>
          <a:lstStyle/>
          <a:p>
            <a:pPr algn="ctr">
              <a:defRPr/>
            </a:pPr>
            <a:r>
              <a:rPr lang="en-US" dirty="0" smtClean="0"/>
              <a:t>Recommendations-- Institutional Effectiveness</a:t>
            </a:r>
            <a:endParaRPr lang="en-US" dirty="0"/>
          </a:p>
        </p:txBody>
      </p:sp>
      <p:sp>
        <p:nvSpPr>
          <p:cNvPr id="7171" name="Content Placeholder 4"/>
          <p:cNvSpPr>
            <a:spLocks noGrp="1"/>
          </p:cNvSpPr>
          <p:nvPr>
            <p:ph idx="1"/>
          </p:nvPr>
        </p:nvSpPr>
        <p:spPr>
          <a:xfrm>
            <a:off x="549274" y="2076448"/>
            <a:ext cx="7927975" cy="4448177"/>
          </a:xfrm>
        </p:spPr>
        <p:txBody>
          <a:bodyPr>
            <a:normAutofit/>
          </a:bodyPr>
          <a:lstStyle/>
          <a:p>
            <a:pPr marL="0" indent="0">
              <a:buNone/>
            </a:pPr>
            <a:r>
              <a:rPr lang="en-US" sz="2800" b="1" dirty="0" smtClean="0"/>
              <a:t>Recommendation </a:t>
            </a:r>
            <a:r>
              <a:rPr lang="en-US" sz="2800" b="1" dirty="0"/>
              <a:t>7 – SLOs</a:t>
            </a:r>
          </a:p>
          <a:p>
            <a:pPr marL="0" indent="0">
              <a:buNone/>
            </a:pPr>
            <a:r>
              <a:rPr lang="en-US" sz="2800" dirty="0"/>
              <a:t>To increase institutional effectiveness, the Team recommends the College takes steps to more clearly define the distinction between course objectives and student learning outcomes and to ensure that the student learning outcomes included in course syllabi are in full conformity with the student learning outcomes adopted by the institution. (</a:t>
            </a:r>
            <a:r>
              <a:rPr lang="en-US" sz="2800" u="sng" dirty="0">
                <a:hlinkClick r:id="rId2"/>
              </a:rPr>
              <a:t>II.A.6</a:t>
            </a:r>
            <a:r>
              <a:rPr lang="en-US" sz="2800" dirty="0"/>
              <a:t>)</a:t>
            </a:r>
          </a:p>
          <a:p>
            <a:pPr marL="0" indent="0">
              <a:buNone/>
            </a:pPr>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164940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0500"/>
            <a:ext cx="8042276" cy="1498787"/>
          </a:xfrm>
        </p:spPr>
        <p:txBody>
          <a:bodyPr/>
          <a:lstStyle/>
          <a:p>
            <a:pPr algn="ctr">
              <a:defRPr/>
            </a:pPr>
            <a:r>
              <a:rPr lang="en-US" dirty="0" smtClean="0"/>
              <a:t>Recommendations-- Institutional Effectiveness</a:t>
            </a:r>
            <a:endParaRPr lang="en-US" dirty="0"/>
          </a:p>
        </p:txBody>
      </p:sp>
      <p:sp>
        <p:nvSpPr>
          <p:cNvPr id="7171" name="Content Placeholder 4"/>
          <p:cNvSpPr>
            <a:spLocks noGrp="1"/>
          </p:cNvSpPr>
          <p:nvPr>
            <p:ph idx="1"/>
          </p:nvPr>
        </p:nvSpPr>
        <p:spPr>
          <a:xfrm>
            <a:off x="549274" y="2076448"/>
            <a:ext cx="7927975" cy="4448177"/>
          </a:xfrm>
        </p:spPr>
        <p:txBody>
          <a:bodyPr>
            <a:normAutofit/>
          </a:bodyPr>
          <a:lstStyle/>
          <a:p>
            <a:pPr marL="0" indent="0">
              <a:buNone/>
            </a:pPr>
            <a:r>
              <a:rPr lang="en-US" sz="2800" b="1" dirty="0" smtClean="0"/>
              <a:t>Recommendation </a:t>
            </a:r>
            <a:r>
              <a:rPr lang="en-US" sz="2800" b="1" dirty="0"/>
              <a:t>8 – Discipline Preparation</a:t>
            </a:r>
          </a:p>
          <a:p>
            <a:pPr marL="0" indent="0">
              <a:buNone/>
            </a:pPr>
            <a:r>
              <a:rPr lang="en-US" sz="2800" dirty="0"/>
              <a:t>To increase institutional effectiveness, the Team recommends the College curriculum committee stipulate the discipline preparation appropriate to courses in the College’s curriculum within course outlines of record. (</a:t>
            </a:r>
            <a:r>
              <a:rPr lang="en-US" sz="2800" u="sng" dirty="0">
                <a:hlinkClick r:id="rId2"/>
              </a:rPr>
              <a:t>II.A.2.b</a:t>
            </a:r>
            <a:r>
              <a:rPr lang="en-US" sz="2800" dirty="0"/>
              <a:t>, </a:t>
            </a:r>
            <a:r>
              <a:rPr lang="en-US" sz="2800" u="sng" dirty="0">
                <a:hlinkClick r:id="rId2"/>
              </a:rPr>
              <a:t>III.A.1.a</a:t>
            </a:r>
            <a:r>
              <a:rPr lang="en-US" sz="2800" dirty="0"/>
              <a:t>)</a:t>
            </a:r>
          </a:p>
          <a:p>
            <a:pPr marL="0" indent="0">
              <a:buNone/>
            </a:pPr>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extLst>
      <p:ext uri="{BB962C8B-B14F-4D97-AF65-F5344CB8AC3E}">
        <p14:creationId xmlns:p14="http://schemas.microsoft.com/office/powerpoint/2010/main" val="349394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Example</a:t>
            </a:r>
            <a:endParaRPr lang="en-US" dirty="0"/>
          </a:p>
        </p:txBody>
      </p:sp>
      <p:sp>
        <p:nvSpPr>
          <p:cNvPr id="7171" name="Content Placeholder 4"/>
          <p:cNvSpPr>
            <a:spLocks noGrp="1"/>
          </p:cNvSpPr>
          <p:nvPr>
            <p:ph idx="1"/>
          </p:nvPr>
        </p:nvSpPr>
        <p:spPr>
          <a:xfrm>
            <a:off x="549275" y="1362073"/>
            <a:ext cx="7747000" cy="4943477"/>
          </a:xfrm>
        </p:spPr>
        <p:txBody>
          <a:bodyPr>
            <a:normAutofit/>
          </a:bodyPr>
          <a:lstStyle/>
          <a:p>
            <a:r>
              <a:rPr lang="en-US" altLang="en-US" sz="2800" dirty="0">
                <a:ea typeface="ＭＳ Ｐゴシック" pitchFamily="34" charset="-128"/>
              </a:rPr>
              <a:t>Student A takes 9 </a:t>
            </a:r>
            <a:r>
              <a:rPr lang="en-US" altLang="en-US" sz="2800" dirty="0" err="1">
                <a:ea typeface="ＭＳ Ｐゴシック" pitchFamily="34" charset="-128"/>
              </a:rPr>
              <a:t>hrs</a:t>
            </a:r>
            <a:r>
              <a:rPr lang="en-US" altLang="en-US" sz="2800" dirty="0">
                <a:ea typeface="ＭＳ Ｐゴシック" pitchFamily="34" charset="-128"/>
              </a:rPr>
              <a:t>/</a:t>
            </a:r>
            <a:r>
              <a:rPr lang="en-US" altLang="en-US" sz="2800" dirty="0" err="1">
                <a:ea typeface="ＭＳ Ｐゴシック" pitchFamily="34" charset="-128"/>
              </a:rPr>
              <a:t>wk</a:t>
            </a:r>
            <a:endParaRPr lang="en-US" altLang="en-US" sz="2800" dirty="0">
              <a:ea typeface="ＭＳ Ｐゴシック" pitchFamily="34" charset="-128"/>
            </a:endParaRPr>
          </a:p>
          <a:p>
            <a:r>
              <a:rPr lang="en-US" altLang="en-US" sz="2800" dirty="0">
                <a:ea typeface="ＭＳ Ｐゴシック" pitchFamily="34" charset="-128"/>
              </a:rPr>
              <a:t>Student B takes 4 </a:t>
            </a:r>
            <a:r>
              <a:rPr lang="en-US" altLang="en-US" sz="2800" dirty="0" err="1">
                <a:ea typeface="ＭＳ Ｐゴシック" pitchFamily="34" charset="-128"/>
              </a:rPr>
              <a:t>hrs</a:t>
            </a:r>
            <a:r>
              <a:rPr lang="en-US" altLang="en-US" sz="2800" dirty="0">
                <a:ea typeface="ＭＳ Ｐゴシック" pitchFamily="34" charset="-128"/>
              </a:rPr>
              <a:t>/</a:t>
            </a:r>
            <a:r>
              <a:rPr lang="en-US" altLang="en-US" sz="2800" dirty="0" err="1">
                <a:ea typeface="ＭＳ Ｐゴシック" pitchFamily="34" charset="-128"/>
              </a:rPr>
              <a:t>wk</a:t>
            </a:r>
            <a:endParaRPr lang="en-US" altLang="en-US" sz="2800" dirty="0">
              <a:ea typeface="ＭＳ Ｐゴシック" pitchFamily="34" charset="-128"/>
            </a:endParaRPr>
          </a:p>
          <a:p>
            <a:r>
              <a:rPr lang="en-US" altLang="en-US" sz="2800" dirty="0">
                <a:ea typeface="ＭＳ Ｐゴシック" pitchFamily="34" charset="-128"/>
              </a:rPr>
              <a:t>Student C takes 5 </a:t>
            </a:r>
            <a:r>
              <a:rPr lang="en-US" altLang="en-US" sz="2800" dirty="0" err="1">
                <a:ea typeface="ＭＳ Ｐゴシック" pitchFamily="34" charset="-128"/>
              </a:rPr>
              <a:t>hrs</a:t>
            </a:r>
            <a:r>
              <a:rPr lang="en-US" altLang="en-US" sz="2800" dirty="0">
                <a:ea typeface="ＭＳ Ｐゴシック" pitchFamily="34" charset="-128"/>
              </a:rPr>
              <a:t>/</a:t>
            </a:r>
            <a:r>
              <a:rPr lang="en-US" altLang="en-US" sz="2800" dirty="0" err="1">
                <a:ea typeface="ＭＳ Ｐゴシック" pitchFamily="34" charset="-128"/>
              </a:rPr>
              <a:t>wk</a:t>
            </a:r>
            <a:endParaRPr lang="en-US" altLang="en-US" sz="2800" dirty="0">
              <a:ea typeface="ＭＳ Ｐゴシック" pitchFamily="34" charset="-128"/>
            </a:endParaRPr>
          </a:p>
          <a:p>
            <a:r>
              <a:rPr lang="en-US" altLang="en-US" sz="2800" dirty="0">
                <a:ea typeface="ＭＳ Ｐゴシック" pitchFamily="34" charset="-128"/>
              </a:rPr>
              <a:t>Student D takes 18 </a:t>
            </a:r>
            <a:r>
              <a:rPr lang="en-US" altLang="en-US" sz="2800" dirty="0" err="1">
                <a:ea typeface="ＭＳ Ｐゴシック" pitchFamily="34" charset="-128"/>
              </a:rPr>
              <a:t>hrs</a:t>
            </a:r>
            <a:r>
              <a:rPr lang="en-US" altLang="en-US" sz="2800" dirty="0">
                <a:ea typeface="ＭＳ Ｐゴシック" pitchFamily="34" charset="-128"/>
              </a:rPr>
              <a:t>/</a:t>
            </a:r>
            <a:r>
              <a:rPr lang="en-US" altLang="en-US" sz="2800" dirty="0" err="1">
                <a:ea typeface="ＭＳ Ｐゴシック" pitchFamily="34" charset="-128"/>
              </a:rPr>
              <a:t>wk</a:t>
            </a:r>
            <a:endParaRPr lang="en-US" altLang="en-US" sz="2800" dirty="0">
              <a:ea typeface="ＭＳ Ｐゴシック" pitchFamily="34" charset="-128"/>
            </a:endParaRPr>
          </a:p>
          <a:p>
            <a:endParaRPr lang="en-US" altLang="en-US" sz="2800" dirty="0">
              <a:ea typeface="ＭＳ Ｐゴシック" pitchFamily="34" charset="-128"/>
            </a:endParaRPr>
          </a:p>
          <a:p>
            <a:pPr marL="0" indent="0">
              <a:buNone/>
            </a:pPr>
            <a:r>
              <a:rPr lang="en-US" altLang="en-US" sz="2800" dirty="0" smtClean="0">
                <a:ea typeface="ＭＳ Ｐゴシック" pitchFamily="34" charset="-128"/>
              </a:rPr>
              <a:t>How many FTES? (36/15) = </a:t>
            </a:r>
            <a:r>
              <a:rPr lang="en-US" altLang="en-US" sz="2800" dirty="0" smtClean="0">
                <a:solidFill>
                  <a:srgbClr val="FF0000"/>
                </a:solidFill>
                <a:ea typeface="ＭＳ Ｐゴシック" pitchFamily="34" charset="-128"/>
              </a:rPr>
              <a:t>2.4 FTES*</a:t>
            </a:r>
          </a:p>
          <a:p>
            <a:pPr marL="0" indent="0">
              <a:buNone/>
            </a:pPr>
            <a:endParaRPr lang="en-US" altLang="en-US" sz="2800" dirty="0">
              <a:ea typeface="ＭＳ Ｐゴシック" pitchFamily="34" charset="-128"/>
            </a:endParaRPr>
          </a:p>
          <a:p>
            <a:pPr marL="0" indent="0">
              <a:buNone/>
            </a:pPr>
            <a:r>
              <a:rPr lang="en-US" altLang="en-US" sz="2800" dirty="0" smtClean="0">
                <a:ea typeface="ＭＳ Ｐゴシック" pitchFamily="34" charset="-128"/>
              </a:rPr>
              <a:t>What is the Student Headcount? </a:t>
            </a:r>
            <a:r>
              <a:rPr lang="en-US" altLang="en-US" sz="2800" dirty="0" smtClean="0">
                <a:solidFill>
                  <a:srgbClr val="FF0000"/>
                </a:solidFill>
                <a:ea typeface="ＭＳ Ｐゴシック" pitchFamily="34" charset="-128"/>
              </a:rPr>
              <a:t>4.0</a:t>
            </a:r>
          </a:p>
          <a:p>
            <a:pPr lvl="1"/>
            <a:endParaRPr lang="en-US" altLang="en-US" sz="2600" dirty="0" smtClean="0">
              <a:ea typeface="ＭＳ Ｐゴシック" pitchFamily="34" charset="-128"/>
            </a:endParaRPr>
          </a:p>
          <a:p>
            <a:pPr marL="393192" lvl="1" indent="0">
              <a:buNone/>
            </a:pPr>
            <a:r>
              <a:rPr lang="en-US" altLang="en-US" sz="2000" dirty="0" smtClean="0">
                <a:solidFill>
                  <a:srgbClr val="FF0000"/>
                </a:solidFill>
                <a:ea typeface="ＭＳ Ｐゴシック" pitchFamily="34" charset="-128"/>
              </a:rPr>
              <a:t>*</a:t>
            </a:r>
            <a:r>
              <a:rPr lang="en-US" altLang="en-US" sz="2000" dirty="0" smtClean="0">
                <a:ea typeface="ＭＳ Ｐゴシック" pitchFamily="34" charset="-128"/>
              </a:rPr>
              <a:t>Not the official calculation of FTES, for conceptual purposes only</a:t>
            </a:r>
            <a:endParaRPr lang="en-US" altLang="en-US" sz="2000" dirty="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6</a:t>
            </a:fld>
            <a:endParaRPr lang="en-US" dirty="0"/>
          </a:p>
        </p:txBody>
      </p:sp>
    </p:spTree>
    <p:extLst>
      <p:ext uri="{BB962C8B-B14F-4D97-AF65-F5344CB8AC3E}">
        <p14:creationId xmlns:p14="http://schemas.microsoft.com/office/powerpoint/2010/main" val="915297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49275" y="1717673"/>
            <a:ext cx="7927975" cy="4816477"/>
          </a:xfrm>
        </p:spPr>
        <p:txBody>
          <a:bodyPr>
            <a:normAutofit/>
          </a:bodyPr>
          <a:lstStyle/>
          <a:p>
            <a:r>
              <a:rPr lang="en-US" sz="2800" dirty="0" smtClean="0"/>
              <a:t>ACCJC developed a Composite Financial Index (CFI)</a:t>
            </a:r>
          </a:p>
          <a:p>
            <a:r>
              <a:rPr lang="en-US" sz="2800" dirty="0" smtClean="0"/>
              <a:t>Based on index colleges assigned into one of the following categories of scrutiny.</a:t>
            </a:r>
          </a:p>
          <a:p>
            <a:pPr lvl="1"/>
            <a:r>
              <a:rPr lang="en-US" sz="2800" dirty="0" smtClean="0"/>
              <a:t>N (Normal)</a:t>
            </a:r>
          </a:p>
          <a:p>
            <a:pPr lvl="1"/>
            <a:r>
              <a:rPr lang="en-US" sz="2800" dirty="0" smtClean="0"/>
              <a:t>M (Enhanced Monitoring)</a:t>
            </a:r>
          </a:p>
          <a:p>
            <a:pPr lvl="1"/>
            <a:r>
              <a:rPr lang="en-US" sz="2800" dirty="0" smtClean="0"/>
              <a:t>R (Referred)</a:t>
            </a:r>
            <a:endParaRPr lang="en-US" sz="2800" dirty="0"/>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
        <p:nvSpPr>
          <p:cNvPr id="7" name="Title 3"/>
          <p:cNvSpPr>
            <a:spLocks noGrp="1"/>
          </p:cNvSpPr>
          <p:nvPr>
            <p:ph type="title"/>
          </p:nvPr>
        </p:nvSpPr>
        <p:spPr>
          <a:xfrm>
            <a:off x="549275" y="190500"/>
            <a:ext cx="8042275" cy="1498600"/>
          </a:xfrm>
        </p:spPr>
        <p:txBody>
          <a:bodyPr/>
          <a:lstStyle/>
          <a:p>
            <a:pPr algn="ctr">
              <a:defRPr/>
            </a:pPr>
            <a:r>
              <a:rPr lang="en-US" dirty="0" smtClean="0"/>
              <a:t>Annual Financial Report Monitoring Status</a:t>
            </a:r>
            <a:endParaRPr lang="en-US" dirty="0"/>
          </a:p>
        </p:txBody>
      </p:sp>
    </p:spTree>
    <p:extLst>
      <p:ext uri="{BB962C8B-B14F-4D97-AF65-F5344CB8AC3E}">
        <p14:creationId xmlns:p14="http://schemas.microsoft.com/office/powerpoint/2010/main" val="1589366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49275" y="1717673"/>
            <a:ext cx="7927975" cy="4816477"/>
          </a:xfrm>
        </p:spPr>
        <p:txBody>
          <a:bodyPr>
            <a:normAutofit/>
          </a:bodyPr>
          <a:lstStyle/>
          <a:p>
            <a:r>
              <a:rPr lang="en-US" sz="2800" dirty="0" smtClean="0"/>
              <a:t>ACCJC developed a Composite Financial Index (CFI)</a:t>
            </a:r>
          </a:p>
          <a:p>
            <a:r>
              <a:rPr lang="en-US" sz="2800" dirty="0" smtClean="0"/>
              <a:t>Based on index colleges assigned into one of the following categories of scrutiny.</a:t>
            </a:r>
          </a:p>
          <a:p>
            <a:pPr lvl="1"/>
            <a:r>
              <a:rPr lang="en-US" sz="2800" dirty="0" smtClean="0"/>
              <a:t>N (Normal)</a:t>
            </a:r>
          </a:p>
          <a:p>
            <a:pPr lvl="1"/>
            <a:r>
              <a:rPr lang="en-US" sz="2800" dirty="0" smtClean="0">
                <a:solidFill>
                  <a:srgbClr val="FF0000"/>
                </a:solidFill>
              </a:rPr>
              <a:t>M (Enhanced Monitoring)</a:t>
            </a:r>
          </a:p>
          <a:p>
            <a:pPr lvl="1"/>
            <a:r>
              <a:rPr lang="en-US" sz="2800" dirty="0" smtClean="0"/>
              <a:t>R (Referred)</a:t>
            </a:r>
            <a:endParaRPr lang="en-US" sz="2800" dirty="0"/>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
        <p:nvSpPr>
          <p:cNvPr id="7" name="Title 3"/>
          <p:cNvSpPr>
            <a:spLocks noGrp="1"/>
          </p:cNvSpPr>
          <p:nvPr>
            <p:ph type="title"/>
          </p:nvPr>
        </p:nvSpPr>
        <p:spPr>
          <a:xfrm>
            <a:off x="549275" y="190500"/>
            <a:ext cx="8042275" cy="1498600"/>
          </a:xfrm>
        </p:spPr>
        <p:txBody>
          <a:bodyPr/>
          <a:lstStyle/>
          <a:p>
            <a:pPr algn="ctr">
              <a:defRPr/>
            </a:pPr>
            <a:r>
              <a:rPr lang="en-US" dirty="0" smtClean="0"/>
              <a:t>Annual Financial Report Monitoring Status</a:t>
            </a:r>
            <a:endParaRPr lang="en-US" dirty="0"/>
          </a:p>
        </p:txBody>
      </p:sp>
    </p:spTree>
    <p:extLst>
      <p:ext uri="{BB962C8B-B14F-4D97-AF65-F5344CB8AC3E}">
        <p14:creationId xmlns:p14="http://schemas.microsoft.com/office/powerpoint/2010/main" val="256668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49275" y="1717673"/>
            <a:ext cx="7927975" cy="4816477"/>
          </a:xfrm>
        </p:spPr>
        <p:txBody>
          <a:bodyPr>
            <a:normAutofit/>
          </a:bodyPr>
          <a:lstStyle/>
          <a:p>
            <a:r>
              <a:rPr lang="en-US" sz="2800" dirty="0" smtClean="0"/>
              <a:t>Operating revenue ratio</a:t>
            </a:r>
          </a:p>
          <a:p>
            <a:r>
              <a:rPr lang="en-US" sz="2800" dirty="0" smtClean="0"/>
              <a:t>Operating deficit</a:t>
            </a:r>
          </a:p>
          <a:p>
            <a:r>
              <a:rPr lang="en-US" sz="2800" dirty="0" smtClean="0"/>
              <a:t>Salary and benefits percentage</a:t>
            </a:r>
          </a:p>
          <a:p>
            <a:r>
              <a:rPr lang="en-US" sz="2800" dirty="0" smtClean="0"/>
              <a:t>Enrollment change</a:t>
            </a:r>
          </a:p>
          <a:p>
            <a:r>
              <a:rPr lang="en-US" sz="2800" dirty="0" smtClean="0"/>
              <a:t>Negative change in cash balance</a:t>
            </a:r>
          </a:p>
          <a:p>
            <a:r>
              <a:rPr lang="en-US" sz="2800" dirty="0" smtClean="0"/>
              <a:t>Student loan defaults</a:t>
            </a:r>
          </a:p>
          <a:p>
            <a:r>
              <a:rPr lang="en-US" sz="2800" dirty="0" smtClean="0"/>
              <a:t>Excess COLA</a:t>
            </a:r>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
        <p:nvSpPr>
          <p:cNvPr id="7" name="Title 3"/>
          <p:cNvSpPr>
            <a:spLocks noGrp="1"/>
          </p:cNvSpPr>
          <p:nvPr>
            <p:ph type="title"/>
          </p:nvPr>
        </p:nvSpPr>
        <p:spPr>
          <a:xfrm>
            <a:off x="549275" y="190500"/>
            <a:ext cx="8042275" cy="1498600"/>
          </a:xfrm>
        </p:spPr>
        <p:txBody>
          <a:bodyPr/>
          <a:lstStyle/>
          <a:p>
            <a:pPr algn="ctr">
              <a:defRPr/>
            </a:pPr>
            <a:r>
              <a:rPr lang="en-US" dirty="0" smtClean="0"/>
              <a:t>Annual Financial Report Monitoring Status</a:t>
            </a:r>
            <a:endParaRPr lang="en-US" dirty="0"/>
          </a:p>
        </p:txBody>
      </p:sp>
    </p:spTree>
    <p:extLst>
      <p:ext uri="{BB962C8B-B14F-4D97-AF65-F5344CB8AC3E}">
        <p14:creationId xmlns:p14="http://schemas.microsoft.com/office/powerpoint/2010/main" val="3269234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2702" y="4381254"/>
            <a:ext cx="7696200" cy="888754"/>
          </a:xfrm>
        </p:spPr>
        <p:txBody>
          <a:bodyPr>
            <a:normAutofit/>
          </a:bodyPr>
          <a:lstStyle/>
          <a:p>
            <a:pPr algn="r"/>
            <a:r>
              <a:rPr lang="en-US" dirty="0" smtClean="0"/>
              <a:t>The Work Ahead!</a:t>
            </a:r>
            <a:endParaRPr lang="en-US" dirty="0"/>
          </a:p>
        </p:txBody>
      </p:sp>
      <p:sp>
        <p:nvSpPr>
          <p:cNvPr id="3" name="Subtitle 2"/>
          <p:cNvSpPr>
            <a:spLocks noGrp="1"/>
          </p:cNvSpPr>
          <p:nvPr>
            <p:ph type="subTitle" idx="1"/>
          </p:nvPr>
        </p:nvSpPr>
        <p:spPr>
          <a:xfrm>
            <a:off x="2590800" y="6096000"/>
            <a:ext cx="6324600" cy="914400"/>
          </a:xfrm>
        </p:spPr>
        <p:txBody>
          <a:bodyPr>
            <a:normAutofit/>
          </a:bodyPr>
          <a:lstStyle/>
          <a:p>
            <a:pPr algn="r"/>
            <a:endParaRPr lang="en-US" dirty="0"/>
          </a:p>
        </p:txBody>
      </p:sp>
      <p:pic>
        <p:nvPicPr>
          <p:cNvPr id="1026" name="Picture 2" descr="C:\Users\MBarton\AppData\Local\Microsoft\Windows\Temporary Internet Files\Content.Outlook\2V6C1ZDF\DSC_9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436" y="609600"/>
            <a:ext cx="2491800" cy="3762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MBarton\AppData\Local\Microsoft\Windows\Temporary Internet Files\Content.Outlook\2V6C1ZDF\DSC_51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015" y="1143000"/>
            <a:ext cx="4371787"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lide Number Placeholder 3"/>
          <p:cNvSpPr>
            <a:spLocks noGrp="1"/>
          </p:cNvSpPr>
          <p:nvPr>
            <p:ph type="sldNum" sz="quarter" idx="12"/>
          </p:nvPr>
        </p:nvSpPr>
        <p:spPr/>
        <p:txBody>
          <a:bodyPr/>
          <a:lstStyle/>
          <a:p>
            <a:pPr>
              <a:defRPr/>
            </a:pPr>
            <a:fld id="{FC9A795D-2CC9-46AE-9227-C3738BBE4974}" type="slidenum">
              <a:rPr lang="en-US" smtClean="0"/>
              <a:pPr>
                <a:defRPr/>
              </a:pPr>
              <a:t>63</a:t>
            </a:fld>
            <a:endParaRPr lang="en-US" dirty="0"/>
          </a:p>
        </p:txBody>
      </p:sp>
    </p:spTree>
    <p:extLst>
      <p:ext uri="{BB962C8B-B14F-4D97-AF65-F5344CB8AC3E}">
        <p14:creationId xmlns:p14="http://schemas.microsoft.com/office/powerpoint/2010/main" val="2846465675"/>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IPM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7600" y="15922"/>
            <a:ext cx="5181600" cy="6691145"/>
          </a:xfrm>
          <a:prstGeom prst="rect">
            <a:avLst/>
          </a:prstGeom>
          <a:noFill/>
          <a:ln w="9525">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a:off x="304800" y="609600"/>
            <a:ext cx="3008313" cy="4691063"/>
          </a:xfrm>
        </p:spPr>
        <p:txBody>
          <a:bodyPr/>
          <a:lstStyle/>
          <a:p>
            <a:pPr algn="ctr"/>
            <a:r>
              <a:rPr lang="en-US" b="1" u="sng" dirty="0" smtClean="0"/>
              <a:t>The IPM</a:t>
            </a:r>
          </a:p>
          <a:p>
            <a:pPr marL="285750" indent="-285750" algn="l">
              <a:buFont typeface="Arial" panose="020B0604020202020204" pitchFamily="34" charset="0"/>
              <a:buChar char="•"/>
            </a:pPr>
            <a:r>
              <a:rPr lang="en-US" dirty="0" smtClean="0"/>
              <a:t>Integrates our long-term, medium-term, short-term planning</a:t>
            </a:r>
          </a:p>
          <a:p>
            <a:pPr marL="285750" indent="-285750" algn="l">
              <a:buFont typeface="Arial" panose="020B0604020202020204" pitchFamily="34" charset="0"/>
              <a:buChar char="•"/>
            </a:pPr>
            <a:r>
              <a:rPr lang="en-US" dirty="0" smtClean="0"/>
              <a:t>Plans should speak to each other.</a:t>
            </a:r>
          </a:p>
          <a:p>
            <a:pPr marL="285750" indent="-285750" algn="l">
              <a:buFont typeface="Arial" panose="020B0604020202020204" pitchFamily="34" charset="0"/>
              <a:buChar char="•"/>
            </a:pPr>
            <a:r>
              <a:rPr lang="en-US" b="1" i="1" u="sng" dirty="0" smtClean="0"/>
              <a:t>Institutional</a:t>
            </a:r>
            <a:r>
              <a:rPr lang="en-US" dirty="0" smtClean="0"/>
              <a:t> priorities from the longer-term plans and the shorter-term operational planning come together in the Strategic Plan</a:t>
            </a:r>
          </a:p>
          <a:p>
            <a:pPr marL="285750" indent="-285750" algn="l">
              <a:buFont typeface="Arial" panose="020B0604020202020204" pitchFamily="34" charset="0"/>
              <a:buChar char="•"/>
            </a:pPr>
            <a:r>
              <a:rPr lang="en-US" dirty="0" smtClean="0"/>
              <a:t>Model includes an annual implementation or action plan</a:t>
            </a:r>
          </a:p>
          <a:p>
            <a:pPr marL="285750" indent="-285750" algn="l">
              <a:buFont typeface="Arial" panose="020B0604020202020204" pitchFamily="34" charset="0"/>
              <a:buChar char="•"/>
            </a:pPr>
            <a:r>
              <a:rPr lang="en-US" dirty="0" smtClean="0"/>
              <a:t>Model links resource allocations to planning</a:t>
            </a:r>
          </a:p>
          <a:p>
            <a:pPr marL="285750" indent="-285750" algn="l">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pPr>
              <a:defRPr/>
            </a:pPr>
            <a:fld id="{B8BCD4C2-3433-4DE3-898D-E8389385E9C4}" type="slidenum">
              <a:rPr lang="en-US" smtClean="0"/>
              <a:pPr>
                <a:defRPr/>
              </a:pPr>
              <a:t>64</a:t>
            </a:fld>
            <a:endParaRPr lang="en-US" dirty="0"/>
          </a:p>
        </p:txBody>
      </p:sp>
    </p:spTree>
    <p:extLst>
      <p:ext uri="{BB962C8B-B14F-4D97-AF65-F5344CB8AC3E}">
        <p14:creationId xmlns:p14="http://schemas.microsoft.com/office/powerpoint/2010/main" val="2242791264"/>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Planning Cycles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1"/>
            <a:ext cx="8303512" cy="5591612"/>
          </a:xfrm>
          <a:prstGeom prst="rect">
            <a:avLst/>
          </a:prstGeom>
          <a:noFill/>
          <a:ln w="9525">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65</a:t>
            </a:fld>
            <a:endParaRPr lang="en-US" dirty="0"/>
          </a:p>
        </p:txBody>
      </p:sp>
    </p:spTree>
    <p:extLst>
      <p:ext uri="{BB962C8B-B14F-4D97-AF65-F5344CB8AC3E}">
        <p14:creationId xmlns:p14="http://schemas.microsoft.com/office/powerpoint/2010/main" val="865230810"/>
      </p:ext>
    </p:extLst>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Approach</a:t>
            </a:r>
            <a:endParaRPr lang="en-US" dirty="0"/>
          </a:p>
        </p:txBody>
      </p:sp>
      <p:sp>
        <p:nvSpPr>
          <p:cNvPr id="3" name="Content Placeholder 2"/>
          <p:cNvSpPr>
            <a:spLocks noGrp="1"/>
          </p:cNvSpPr>
          <p:nvPr>
            <p:ph idx="1"/>
          </p:nvPr>
        </p:nvSpPr>
        <p:spPr/>
        <p:txBody>
          <a:bodyPr>
            <a:normAutofit/>
          </a:bodyPr>
          <a:lstStyle/>
          <a:p>
            <a:r>
              <a:rPr lang="en-US" dirty="0" smtClean="0"/>
              <a:t>We have some opportunities that make planning critical</a:t>
            </a:r>
          </a:p>
          <a:p>
            <a:pPr lvl="1"/>
            <a:r>
              <a:rPr lang="en-US" dirty="0" smtClean="0"/>
              <a:t>Enrollment Management</a:t>
            </a:r>
          </a:p>
          <a:p>
            <a:pPr lvl="1"/>
            <a:r>
              <a:rPr lang="en-US" dirty="0" smtClean="0"/>
              <a:t>Budget</a:t>
            </a:r>
          </a:p>
          <a:p>
            <a:pPr lvl="1"/>
            <a:r>
              <a:rPr lang="en-US" dirty="0" smtClean="0"/>
              <a:t>Staffing</a:t>
            </a:r>
          </a:p>
          <a:p>
            <a:pPr lvl="1"/>
            <a:r>
              <a:rPr lang="en-US" dirty="0" smtClean="0"/>
              <a:t>Technology</a:t>
            </a:r>
          </a:p>
          <a:p>
            <a:pPr lvl="1"/>
            <a:r>
              <a:rPr lang="en-US" dirty="0" smtClean="0"/>
              <a:t>Student Success and Equity </a:t>
            </a:r>
            <a:endParaRPr lang="en-US" dirty="0"/>
          </a:p>
          <a:p>
            <a:pPr lvl="1"/>
            <a:r>
              <a:rPr lang="en-US" dirty="0" smtClean="0"/>
              <a:t>Communication</a:t>
            </a:r>
          </a:p>
        </p:txBody>
      </p:sp>
      <p:sp>
        <p:nvSpPr>
          <p:cNvPr id="5" name="Slide Number Placeholder 4"/>
          <p:cNvSpPr>
            <a:spLocks noGrp="1"/>
          </p:cNvSpPr>
          <p:nvPr>
            <p:ph type="sldNum" sz="quarter" idx="12"/>
          </p:nvPr>
        </p:nvSpPr>
        <p:spPr/>
        <p:txBody>
          <a:bodyPr/>
          <a:lstStyle/>
          <a:p>
            <a:pPr>
              <a:defRPr/>
            </a:pPr>
            <a:fld id="{7434D432-0BDB-41BD-B424-55CA4E8F9245}" type="slidenum">
              <a:rPr lang="en-US" smtClean="0"/>
              <a:pPr>
                <a:defRPr/>
              </a:pPr>
              <a:t>66</a:t>
            </a:fld>
            <a:endParaRPr lang="en-US" dirty="0"/>
          </a:p>
        </p:txBody>
      </p:sp>
    </p:spTree>
    <p:extLst>
      <p:ext uri="{BB962C8B-B14F-4D97-AF65-F5344CB8AC3E}">
        <p14:creationId xmlns:p14="http://schemas.microsoft.com/office/powerpoint/2010/main" val="720628878"/>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Fall 2015</a:t>
            </a:r>
          </a:p>
          <a:p>
            <a:pPr lvl="1"/>
            <a:r>
              <a:rPr lang="en-US" dirty="0" smtClean="0"/>
              <a:t>Dialogue and conversation around some “big topics”</a:t>
            </a:r>
          </a:p>
          <a:p>
            <a:pPr lvl="1"/>
            <a:r>
              <a:rPr lang="en-US" dirty="0" smtClean="0"/>
              <a:t>What are the “problems?” What are some strategies for addressing them?</a:t>
            </a:r>
          </a:p>
          <a:p>
            <a:pPr lvl="1"/>
            <a:r>
              <a:rPr lang="en-US" dirty="0" smtClean="0"/>
              <a:t>Councils, Employee and Constituent Groups, Chairs and Directors, etc…</a:t>
            </a:r>
          </a:p>
          <a:p>
            <a:pPr lvl="1"/>
            <a:r>
              <a:rPr lang="en-US" dirty="0" smtClean="0"/>
              <a:t>Summarize what we learn, what we hear</a:t>
            </a:r>
          </a:p>
          <a:p>
            <a:r>
              <a:rPr lang="en-US" dirty="0" smtClean="0"/>
              <a:t>Spring 2015</a:t>
            </a:r>
          </a:p>
          <a:p>
            <a:pPr lvl="1"/>
            <a:r>
              <a:rPr lang="en-US" dirty="0" smtClean="0"/>
              <a:t>Move what we have learned from our dialogue into the planning councils for planning and action development</a:t>
            </a:r>
            <a:endParaRPr lang="en-US" dirty="0"/>
          </a:p>
        </p:txBody>
      </p:sp>
      <p:sp>
        <p:nvSpPr>
          <p:cNvPr id="5" name="Slide Number Placeholder 4"/>
          <p:cNvSpPr>
            <a:spLocks noGrp="1"/>
          </p:cNvSpPr>
          <p:nvPr>
            <p:ph type="sldNum" sz="quarter" idx="12"/>
          </p:nvPr>
        </p:nvSpPr>
        <p:spPr/>
        <p:txBody>
          <a:bodyPr/>
          <a:lstStyle/>
          <a:p>
            <a:pPr>
              <a:defRPr/>
            </a:pPr>
            <a:fld id="{7434D432-0BDB-41BD-B424-55CA4E8F9245}" type="slidenum">
              <a:rPr lang="en-US" smtClean="0"/>
              <a:pPr>
                <a:defRPr/>
              </a:pPr>
              <a:t>67</a:t>
            </a:fld>
            <a:endParaRPr lang="en-US" dirty="0"/>
          </a:p>
        </p:txBody>
      </p:sp>
    </p:spTree>
    <p:extLst>
      <p:ext uri="{BB962C8B-B14F-4D97-AF65-F5344CB8AC3E}">
        <p14:creationId xmlns:p14="http://schemas.microsoft.com/office/powerpoint/2010/main" val="1543553116"/>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sz="3600" dirty="0" smtClean="0"/>
              <a:t>Get the information out</a:t>
            </a:r>
          </a:p>
          <a:p>
            <a:endParaRPr lang="en-US" sz="3600" dirty="0"/>
          </a:p>
          <a:p>
            <a:r>
              <a:rPr lang="en-US" sz="3600" dirty="0" smtClean="0"/>
              <a:t>Strategize, plan, implement</a:t>
            </a:r>
          </a:p>
          <a:p>
            <a:endParaRPr lang="en-US" sz="3600" dirty="0" smtClean="0"/>
          </a:p>
          <a:p>
            <a:r>
              <a:rPr lang="en-US" sz="3600" dirty="0" smtClean="0"/>
              <a:t>FTES drives Apportionment</a:t>
            </a:r>
          </a:p>
          <a:p>
            <a:endParaRPr lang="en-US" dirty="0" smtClean="0"/>
          </a:p>
        </p:txBody>
      </p:sp>
      <p:sp>
        <p:nvSpPr>
          <p:cNvPr id="4" name="Title 3"/>
          <p:cNvSpPr>
            <a:spLocks noGrp="1"/>
          </p:cNvSpPr>
          <p:nvPr>
            <p:ph type="title"/>
          </p:nvPr>
        </p:nvSpPr>
        <p:spPr/>
        <p:txBody>
          <a:bodyPr/>
          <a:lstStyle/>
          <a:p>
            <a:pPr algn="ctr"/>
            <a:r>
              <a:rPr lang="en-US" dirty="0" smtClean="0"/>
              <a:t>Next Steps</a:t>
            </a:r>
            <a:endParaRPr lang="en-US" dirty="0"/>
          </a:p>
        </p:txBody>
      </p:sp>
      <p:sp>
        <p:nvSpPr>
          <p:cNvPr id="3" name="Slide Number Placeholder 2"/>
          <p:cNvSpPr>
            <a:spLocks noGrp="1"/>
          </p:cNvSpPr>
          <p:nvPr>
            <p:ph type="sldNum" sz="quarter" idx="12"/>
          </p:nvPr>
        </p:nvSpPr>
        <p:spPr/>
        <p:txBody>
          <a:bodyPr/>
          <a:lstStyle/>
          <a:p>
            <a:pPr>
              <a:defRPr/>
            </a:pPr>
            <a:fld id="{7434D432-0BDB-41BD-B424-55CA4E8F9245}" type="slidenum">
              <a:rPr lang="en-US" smtClean="0"/>
              <a:pPr>
                <a:defRPr/>
              </a:pPr>
              <a:t>68</a:t>
            </a:fld>
            <a:endParaRPr lang="en-US" dirty="0"/>
          </a:p>
        </p:txBody>
      </p:sp>
    </p:spTree>
    <p:extLst>
      <p:ext uri="{BB962C8B-B14F-4D97-AF65-F5344CB8AC3E}">
        <p14:creationId xmlns:p14="http://schemas.microsoft.com/office/powerpoint/2010/main" val="186101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971800" y="1219200"/>
            <a:ext cx="7696200" cy="1752600"/>
          </a:xfrm>
        </p:spPr>
        <p:txBody>
          <a:bodyPr/>
          <a:lstStyle/>
          <a:p>
            <a:endParaRPr lang="en-US" dirty="0" smtClean="0"/>
          </a:p>
          <a:p>
            <a:pPr algn="ctr"/>
            <a:r>
              <a:rPr lang="en-US" dirty="0" smtClean="0">
                <a:solidFill>
                  <a:schemeClr val="bg2">
                    <a:lumMod val="25000"/>
                  </a:schemeClr>
                </a:solidFill>
              </a:rPr>
              <a:t>THE END!</a:t>
            </a:r>
            <a:endParaRPr lang="en-US" dirty="0">
              <a:solidFill>
                <a:schemeClr val="bg2">
                  <a:lumMod val="25000"/>
                </a:schemeClr>
              </a:solidFill>
            </a:endParaRPr>
          </a:p>
        </p:txBody>
      </p:sp>
      <p:pic>
        <p:nvPicPr>
          <p:cNvPr id="3074" name="Picture 2" descr="C:\Users\MBarton\AppData\Local\Microsoft\Windows\Temporary Internet Files\Content.Outlook\2V6C1ZDF\DSC_26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
            <a:ext cx="3626728" cy="4585010"/>
          </a:xfrm>
          <a:prstGeom prst="rect">
            <a:avLst/>
          </a:prstGeom>
          <a:noFill/>
          <a:ln w="76200">
            <a:solidFill>
              <a:schemeClr val="bg2">
                <a:lumMod val="25000"/>
              </a:schemeClr>
            </a:solid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C9A795D-2CC9-46AE-9227-C3738BBE4974}" type="slidenum">
              <a:rPr lang="en-US" smtClean="0"/>
              <a:pPr>
                <a:defRPr/>
              </a:pPr>
              <a:t>69</a:t>
            </a:fld>
            <a:endParaRPr lang="en-US" dirty="0"/>
          </a:p>
        </p:txBody>
      </p:sp>
    </p:spTree>
    <p:extLst>
      <p:ext uri="{BB962C8B-B14F-4D97-AF65-F5344CB8AC3E}">
        <p14:creationId xmlns:p14="http://schemas.microsoft.com/office/powerpoint/2010/main" val="220882135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Important Terms</a:t>
            </a:r>
            <a:endParaRPr lang="en-US" dirty="0"/>
          </a:p>
        </p:txBody>
      </p:sp>
      <p:sp>
        <p:nvSpPr>
          <p:cNvPr id="7171" name="Content Placeholder 4"/>
          <p:cNvSpPr>
            <a:spLocks noGrp="1"/>
          </p:cNvSpPr>
          <p:nvPr>
            <p:ph idx="1"/>
          </p:nvPr>
        </p:nvSpPr>
        <p:spPr>
          <a:xfrm>
            <a:off x="549275" y="1362073"/>
            <a:ext cx="7747000" cy="4943477"/>
          </a:xfrm>
        </p:spPr>
        <p:txBody>
          <a:bodyPr>
            <a:normAutofit/>
          </a:bodyPr>
          <a:lstStyle/>
          <a:p>
            <a:r>
              <a:rPr lang="en-US" altLang="en-US" sz="2800" b="1" dirty="0" smtClean="0">
                <a:ea typeface="ＭＳ Ｐゴシック" pitchFamily="34" charset="-128"/>
              </a:rPr>
              <a:t>FTEF = Full Time Equivalent Faculty</a:t>
            </a:r>
          </a:p>
          <a:p>
            <a:pPr lvl="1"/>
            <a:r>
              <a:rPr lang="en-US" altLang="en-US" sz="2800" dirty="0" smtClean="0">
                <a:ea typeface="ＭＳ Ｐゴシック" pitchFamily="34" charset="-128"/>
              </a:rPr>
              <a:t>Most faculty loads are 15 instructional hours/week</a:t>
            </a:r>
          </a:p>
          <a:p>
            <a:pPr lvl="1"/>
            <a:r>
              <a:rPr lang="en-US" altLang="en-US" sz="2800" dirty="0" smtClean="0">
                <a:ea typeface="ＭＳ Ｐゴシック" pitchFamily="34" charset="-128"/>
              </a:rPr>
              <a:t>A 3 hour class = </a:t>
            </a:r>
            <a:r>
              <a:rPr lang="en-US" altLang="en-US" sz="2800" dirty="0" smtClean="0">
                <a:solidFill>
                  <a:srgbClr val="FF0000"/>
                </a:solidFill>
                <a:ea typeface="ＭＳ Ｐゴシック" pitchFamily="34" charset="-128"/>
              </a:rPr>
              <a:t>3/15 = 0.2 FTEF</a:t>
            </a:r>
            <a:r>
              <a:rPr lang="en-US" altLang="en-US" sz="2800" dirty="0" smtClean="0">
                <a:ea typeface="ＭＳ Ｐゴシック" pitchFamily="34" charset="-128"/>
              </a:rPr>
              <a:t/>
            </a:r>
            <a:br>
              <a:rPr lang="en-US" altLang="en-US" sz="2800" dirty="0" smtClean="0">
                <a:ea typeface="ＭＳ Ｐゴシック" pitchFamily="34" charset="-128"/>
              </a:rPr>
            </a:br>
            <a:endParaRPr lang="en-US" altLang="en-US" sz="2800" dirty="0" smtClean="0">
              <a:ea typeface="ＭＳ Ｐゴシック" pitchFamily="34" charset="-128"/>
            </a:endParaRPr>
          </a:p>
          <a:p>
            <a:r>
              <a:rPr lang="en-US" altLang="en-US" sz="2800" b="1" dirty="0" smtClean="0">
                <a:ea typeface="ＭＳ Ｐゴシック" pitchFamily="34" charset="-128"/>
              </a:rPr>
              <a:t>Faculty Headcount</a:t>
            </a:r>
          </a:p>
          <a:p>
            <a:pPr lvl="1"/>
            <a:r>
              <a:rPr lang="en-US" altLang="en-US" sz="2800" dirty="0" smtClean="0">
                <a:ea typeface="ＭＳ Ｐゴシック" pitchFamily="34" charset="-128"/>
              </a:rPr>
              <a:t>Actual number of faculty members</a:t>
            </a:r>
          </a:p>
          <a:p>
            <a:pPr lvl="1"/>
            <a:r>
              <a:rPr lang="en-US" altLang="en-US" sz="2800" dirty="0" smtClean="0">
                <a:ea typeface="ＭＳ Ｐゴシック" pitchFamily="34" charset="-128"/>
              </a:rPr>
              <a:t>Larger than FTEF</a:t>
            </a:r>
          </a:p>
          <a:p>
            <a:pPr lvl="1"/>
            <a:endParaRPr lang="en-US" altLang="en-US" sz="26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7</a:t>
            </a:fld>
            <a:endParaRPr lang="en-US" dirty="0"/>
          </a:p>
        </p:txBody>
      </p:sp>
    </p:spTree>
    <p:extLst>
      <p:ext uri="{BB962C8B-B14F-4D97-AF65-F5344CB8AC3E}">
        <p14:creationId xmlns:p14="http://schemas.microsoft.com/office/powerpoint/2010/main" val="337393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Example</a:t>
            </a:r>
            <a:endParaRPr lang="en-US" dirty="0"/>
          </a:p>
        </p:txBody>
      </p:sp>
      <p:sp>
        <p:nvSpPr>
          <p:cNvPr id="7171" name="Content Placeholder 4"/>
          <p:cNvSpPr>
            <a:spLocks noGrp="1"/>
          </p:cNvSpPr>
          <p:nvPr>
            <p:ph idx="1"/>
          </p:nvPr>
        </p:nvSpPr>
        <p:spPr>
          <a:xfrm>
            <a:off x="381000" y="1371600"/>
            <a:ext cx="7747000" cy="4943477"/>
          </a:xfrm>
        </p:spPr>
        <p:txBody>
          <a:bodyPr>
            <a:normAutofit/>
          </a:bodyPr>
          <a:lstStyle/>
          <a:p>
            <a:r>
              <a:rPr lang="en-US" altLang="en-US" sz="2800" dirty="0" smtClean="0">
                <a:ea typeface="ＭＳ Ｐゴシック" pitchFamily="34" charset="-128"/>
              </a:rPr>
              <a:t>Instructor A teaches 8 hrs/wk</a:t>
            </a:r>
          </a:p>
          <a:p>
            <a:r>
              <a:rPr lang="en-US" altLang="en-US" sz="2800" dirty="0" smtClean="0">
                <a:ea typeface="ＭＳ Ｐゴシック" pitchFamily="34" charset="-128"/>
              </a:rPr>
              <a:t>Instructor B teaches 9 hrs/wk</a:t>
            </a:r>
          </a:p>
          <a:p>
            <a:r>
              <a:rPr lang="en-US" altLang="en-US" sz="2800" dirty="0" smtClean="0">
                <a:ea typeface="ＭＳ Ｐゴシック" pitchFamily="34" charset="-128"/>
              </a:rPr>
              <a:t>Instructor C teaches 10 hrs/wk</a:t>
            </a:r>
          </a:p>
          <a:p>
            <a:r>
              <a:rPr lang="en-US" altLang="en-US" sz="2800" dirty="0" smtClean="0">
                <a:ea typeface="ＭＳ Ｐゴシック" pitchFamily="34" charset="-128"/>
              </a:rPr>
              <a:t>Instructor D teaches 6 hrs/wk</a:t>
            </a:r>
          </a:p>
          <a:p>
            <a:endParaRPr lang="en-US" altLang="en-US" sz="2800" dirty="0">
              <a:ea typeface="ＭＳ Ｐゴシック" pitchFamily="34" charset="-128"/>
            </a:endParaRPr>
          </a:p>
          <a:p>
            <a:pPr marL="0" indent="0">
              <a:buNone/>
            </a:pPr>
            <a:r>
              <a:rPr lang="en-US" altLang="en-US" sz="2800" dirty="0" smtClean="0">
                <a:ea typeface="ＭＳ Ｐゴシック" pitchFamily="34" charset="-128"/>
              </a:rPr>
              <a:t>How many FTEF?</a:t>
            </a:r>
          </a:p>
          <a:p>
            <a:pPr marL="0" indent="0">
              <a:buNone/>
            </a:pPr>
            <a:endParaRPr lang="en-US" altLang="en-US" sz="2800" dirty="0">
              <a:ea typeface="ＭＳ Ｐゴシック" pitchFamily="34" charset="-128"/>
            </a:endParaRPr>
          </a:p>
          <a:p>
            <a:pPr marL="0" indent="0">
              <a:buNone/>
            </a:pPr>
            <a:r>
              <a:rPr lang="en-US" altLang="en-US" sz="2800" dirty="0" smtClean="0">
                <a:ea typeface="ＭＳ Ｐゴシック" pitchFamily="34" charset="-128"/>
              </a:rPr>
              <a:t>What is the Faculty Headcount?</a:t>
            </a:r>
          </a:p>
          <a:p>
            <a:pPr lvl="1"/>
            <a:endParaRPr lang="en-US" altLang="en-US" sz="26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8</a:t>
            </a:fld>
            <a:endParaRPr lang="en-US" dirty="0"/>
          </a:p>
        </p:txBody>
      </p:sp>
    </p:spTree>
    <p:extLst>
      <p:ext uri="{BB962C8B-B14F-4D97-AF65-F5344CB8AC3E}">
        <p14:creationId xmlns:p14="http://schemas.microsoft.com/office/powerpoint/2010/main" val="2386636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054474"/>
          </a:xfrm>
        </p:spPr>
        <p:txBody>
          <a:bodyPr/>
          <a:lstStyle/>
          <a:p>
            <a:pPr algn="ctr">
              <a:defRPr/>
            </a:pPr>
            <a:r>
              <a:rPr lang="en-US" dirty="0" smtClean="0"/>
              <a:t>Example</a:t>
            </a:r>
            <a:endParaRPr lang="en-US" dirty="0"/>
          </a:p>
        </p:txBody>
      </p:sp>
      <p:sp>
        <p:nvSpPr>
          <p:cNvPr id="7171" name="Content Placeholder 4"/>
          <p:cNvSpPr>
            <a:spLocks noGrp="1"/>
          </p:cNvSpPr>
          <p:nvPr>
            <p:ph idx="1"/>
          </p:nvPr>
        </p:nvSpPr>
        <p:spPr>
          <a:xfrm>
            <a:off x="381000" y="1362073"/>
            <a:ext cx="8305800" cy="4943477"/>
          </a:xfrm>
        </p:spPr>
        <p:txBody>
          <a:bodyPr>
            <a:normAutofit/>
          </a:bodyPr>
          <a:lstStyle/>
          <a:p>
            <a:r>
              <a:rPr lang="en-US" altLang="en-US" sz="2800" dirty="0">
                <a:ea typeface="ＭＳ Ｐゴシック" pitchFamily="34" charset="-128"/>
              </a:rPr>
              <a:t>Instructor A teaches 8 </a:t>
            </a:r>
            <a:r>
              <a:rPr lang="en-US" altLang="en-US" sz="2800" dirty="0" err="1" smtClean="0">
                <a:ea typeface="ＭＳ Ｐゴシック" pitchFamily="34" charset="-128"/>
              </a:rPr>
              <a:t>hrs</a:t>
            </a:r>
            <a:r>
              <a:rPr lang="en-US" altLang="en-US" sz="2800" dirty="0" smtClean="0">
                <a:ea typeface="ＭＳ Ｐゴシック" pitchFamily="34" charset="-128"/>
              </a:rPr>
              <a:t>/</a:t>
            </a:r>
            <a:r>
              <a:rPr lang="en-US" altLang="en-US" sz="2800" dirty="0" err="1" smtClean="0">
                <a:ea typeface="ＭＳ Ｐゴシック" pitchFamily="34" charset="-128"/>
              </a:rPr>
              <a:t>wk</a:t>
            </a:r>
            <a:r>
              <a:rPr lang="en-US" altLang="en-US" sz="2800" dirty="0" smtClean="0">
                <a:ea typeface="ＭＳ Ｐゴシック" pitchFamily="34" charset="-128"/>
              </a:rPr>
              <a:t> </a:t>
            </a:r>
            <a:r>
              <a:rPr lang="en-US" altLang="en-US" sz="2800" dirty="0" smtClean="0">
                <a:solidFill>
                  <a:srgbClr val="FF0000"/>
                </a:solidFill>
                <a:ea typeface="ＭＳ Ｐゴシック" pitchFamily="34" charset="-128"/>
              </a:rPr>
              <a:t>(0.54 FTEF)</a:t>
            </a:r>
            <a:endParaRPr lang="en-US" altLang="en-US" sz="2800" dirty="0">
              <a:solidFill>
                <a:srgbClr val="FF0000"/>
              </a:solidFill>
              <a:ea typeface="ＭＳ Ｐゴシック" pitchFamily="34" charset="-128"/>
            </a:endParaRPr>
          </a:p>
          <a:p>
            <a:r>
              <a:rPr lang="en-US" altLang="en-US" sz="2800" dirty="0">
                <a:ea typeface="ＭＳ Ｐゴシック" pitchFamily="34" charset="-128"/>
              </a:rPr>
              <a:t>Instructor B teaches 9 </a:t>
            </a:r>
            <a:r>
              <a:rPr lang="en-US" altLang="en-US" sz="2800" dirty="0" err="1" smtClean="0">
                <a:ea typeface="ＭＳ Ｐゴシック" pitchFamily="34" charset="-128"/>
              </a:rPr>
              <a:t>hrs</a:t>
            </a:r>
            <a:r>
              <a:rPr lang="en-US" altLang="en-US" sz="2800" dirty="0" smtClean="0">
                <a:ea typeface="ＭＳ Ｐゴシック" pitchFamily="34" charset="-128"/>
              </a:rPr>
              <a:t>/</a:t>
            </a:r>
            <a:r>
              <a:rPr lang="en-US" altLang="en-US" sz="2800" dirty="0" err="1" smtClean="0">
                <a:ea typeface="ＭＳ Ｐゴシック" pitchFamily="34" charset="-128"/>
              </a:rPr>
              <a:t>wk</a:t>
            </a:r>
            <a:r>
              <a:rPr lang="en-US" altLang="en-US" sz="2800" dirty="0" smtClean="0">
                <a:ea typeface="ＭＳ Ｐゴシック" pitchFamily="34" charset="-128"/>
              </a:rPr>
              <a:t>  </a:t>
            </a:r>
            <a:r>
              <a:rPr lang="en-US" altLang="en-US" sz="2800" dirty="0" smtClean="0">
                <a:solidFill>
                  <a:srgbClr val="FF0000"/>
                </a:solidFill>
                <a:ea typeface="ＭＳ Ｐゴシック" pitchFamily="34" charset="-128"/>
              </a:rPr>
              <a:t>(0.6 </a:t>
            </a:r>
            <a:r>
              <a:rPr lang="en-US" altLang="en-US" sz="2800" dirty="0">
                <a:solidFill>
                  <a:srgbClr val="FF0000"/>
                </a:solidFill>
                <a:ea typeface="ＭＳ Ｐゴシック" pitchFamily="34" charset="-128"/>
              </a:rPr>
              <a:t>FTEF</a:t>
            </a:r>
            <a:r>
              <a:rPr lang="en-US" altLang="en-US" sz="2800" dirty="0" smtClean="0">
                <a:solidFill>
                  <a:srgbClr val="FF0000"/>
                </a:solidFill>
                <a:ea typeface="ＭＳ Ｐゴシック" pitchFamily="34" charset="-128"/>
              </a:rPr>
              <a:t>)</a:t>
            </a:r>
            <a:endParaRPr lang="en-US" altLang="en-US" sz="2800" dirty="0">
              <a:ea typeface="ＭＳ Ｐゴシック" pitchFamily="34" charset="-128"/>
            </a:endParaRPr>
          </a:p>
          <a:p>
            <a:r>
              <a:rPr lang="en-US" altLang="en-US" sz="2800" dirty="0">
                <a:ea typeface="ＭＳ Ｐゴシック" pitchFamily="34" charset="-128"/>
              </a:rPr>
              <a:t>Instructor C teaches 10 </a:t>
            </a:r>
            <a:r>
              <a:rPr lang="en-US" altLang="en-US" sz="2800" dirty="0" err="1" smtClean="0">
                <a:ea typeface="ＭＳ Ｐゴシック" pitchFamily="34" charset="-128"/>
              </a:rPr>
              <a:t>hrs</a:t>
            </a:r>
            <a:r>
              <a:rPr lang="en-US" altLang="en-US" sz="2800" dirty="0" smtClean="0">
                <a:ea typeface="ＭＳ Ｐゴシック" pitchFamily="34" charset="-128"/>
              </a:rPr>
              <a:t>/</a:t>
            </a:r>
            <a:r>
              <a:rPr lang="en-US" altLang="en-US" sz="2800" dirty="0" err="1" smtClean="0">
                <a:ea typeface="ＭＳ Ｐゴシック" pitchFamily="34" charset="-128"/>
              </a:rPr>
              <a:t>wk</a:t>
            </a:r>
            <a:r>
              <a:rPr lang="en-US" altLang="en-US" sz="2800" dirty="0" smtClean="0">
                <a:solidFill>
                  <a:srgbClr val="FF0000"/>
                </a:solidFill>
                <a:ea typeface="ＭＳ Ｐゴシック" pitchFamily="34" charset="-128"/>
              </a:rPr>
              <a:t>(0.67 </a:t>
            </a:r>
            <a:r>
              <a:rPr lang="en-US" altLang="en-US" sz="2800" dirty="0">
                <a:solidFill>
                  <a:srgbClr val="FF0000"/>
                </a:solidFill>
                <a:ea typeface="ＭＳ Ｐゴシック" pitchFamily="34" charset="-128"/>
              </a:rPr>
              <a:t>FTEF</a:t>
            </a:r>
            <a:r>
              <a:rPr lang="en-US" altLang="en-US" sz="2800" dirty="0" smtClean="0">
                <a:solidFill>
                  <a:srgbClr val="FF0000"/>
                </a:solidFill>
                <a:ea typeface="ＭＳ Ｐゴシック" pitchFamily="34" charset="-128"/>
              </a:rPr>
              <a:t>)</a:t>
            </a:r>
            <a:endParaRPr lang="en-US" altLang="en-US" sz="2800" dirty="0">
              <a:ea typeface="ＭＳ Ｐゴシック" pitchFamily="34" charset="-128"/>
            </a:endParaRPr>
          </a:p>
          <a:p>
            <a:r>
              <a:rPr lang="en-US" altLang="en-US" sz="2800" dirty="0">
                <a:ea typeface="ＭＳ Ｐゴシック" pitchFamily="34" charset="-128"/>
              </a:rPr>
              <a:t>Instructor D teaches 6 </a:t>
            </a:r>
            <a:r>
              <a:rPr lang="en-US" altLang="en-US" sz="2800" dirty="0" err="1" smtClean="0">
                <a:ea typeface="ＭＳ Ｐゴシック" pitchFamily="34" charset="-128"/>
              </a:rPr>
              <a:t>hrs</a:t>
            </a:r>
            <a:r>
              <a:rPr lang="en-US" altLang="en-US" sz="2800" dirty="0" smtClean="0">
                <a:ea typeface="ＭＳ Ｐゴシック" pitchFamily="34" charset="-128"/>
              </a:rPr>
              <a:t>/</a:t>
            </a:r>
            <a:r>
              <a:rPr lang="en-US" altLang="en-US" sz="2800" dirty="0" err="1" smtClean="0">
                <a:ea typeface="ＭＳ Ｐゴシック" pitchFamily="34" charset="-128"/>
              </a:rPr>
              <a:t>wk</a:t>
            </a:r>
            <a:r>
              <a:rPr lang="en-US" altLang="en-US" sz="2800" dirty="0" smtClean="0">
                <a:ea typeface="ＭＳ Ｐゴシック" pitchFamily="34" charset="-128"/>
              </a:rPr>
              <a:t>  </a:t>
            </a:r>
            <a:r>
              <a:rPr lang="en-US" altLang="en-US" sz="2800" dirty="0" smtClean="0">
                <a:solidFill>
                  <a:srgbClr val="FF0000"/>
                </a:solidFill>
                <a:ea typeface="ＭＳ Ｐゴシック" pitchFamily="34" charset="-128"/>
              </a:rPr>
              <a:t>(0.4 </a:t>
            </a:r>
            <a:r>
              <a:rPr lang="en-US" altLang="en-US" sz="2800" dirty="0">
                <a:solidFill>
                  <a:srgbClr val="FF0000"/>
                </a:solidFill>
                <a:ea typeface="ＭＳ Ｐゴシック" pitchFamily="34" charset="-128"/>
              </a:rPr>
              <a:t>FTEF</a:t>
            </a:r>
            <a:r>
              <a:rPr lang="en-US" altLang="en-US" sz="2800" dirty="0" smtClean="0">
                <a:solidFill>
                  <a:srgbClr val="FF0000"/>
                </a:solidFill>
                <a:ea typeface="ＭＳ Ｐゴシック" pitchFamily="34" charset="-128"/>
              </a:rPr>
              <a:t>)</a:t>
            </a:r>
            <a:endParaRPr lang="en-US" altLang="en-US" sz="2800" dirty="0">
              <a:ea typeface="ＭＳ Ｐゴシック" pitchFamily="34" charset="-128"/>
            </a:endParaRPr>
          </a:p>
          <a:p>
            <a:endParaRPr lang="en-US" altLang="en-US" sz="2800" dirty="0">
              <a:ea typeface="ＭＳ Ｐゴシック" pitchFamily="34" charset="-128"/>
            </a:endParaRPr>
          </a:p>
          <a:p>
            <a:pPr marL="0" indent="0">
              <a:buNone/>
            </a:pPr>
            <a:r>
              <a:rPr lang="en-US" altLang="en-US" sz="2800" dirty="0" smtClean="0">
                <a:ea typeface="ＭＳ Ｐゴシック" pitchFamily="34" charset="-128"/>
              </a:rPr>
              <a:t>How many FTEF? (33/15) = </a:t>
            </a:r>
            <a:r>
              <a:rPr lang="en-US" altLang="en-US" sz="2800" dirty="0" smtClean="0">
                <a:solidFill>
                  <a:srgbClr val="FF0000"/>
                </a:solidFill>
                <a:ea typeface="ＭＳ Ｐゴシック" pitchFamily="34" charset="-128"/>
              </a:rPr>
              <a:t>2.2 FTEF</a:t>
            </a:r>
          </a:p>
          <a:p>
            <a:pPr marL="0" indent="0">
              <a:buNone/>
            </a:pPr>
            <a:endParaRPr lang="en-US" altLang="en-US" sz="2800" dirty="0">
              <a:ea typeface="ＭＳ Ｐゴシック" pitchFamily="34" charset="-128"/>
            </a:endParaRPr>
          </a:p>
          <a:p>
            <a:pPr marL="0" indent="0">
              <a:buNone/>
            </a:pPr>
            <a:r>
              <a:rPr lang="en-US" altLang="en-US" sz="2800" dirty="0" smtClean="0">
                <a:ea typeface="ＭＳ Ｐゴシック" pitchFamily="34" charset="-128"/>
              </a:rPr>
              <a:t>What is the Faculty Headcount? </a:t>
            </a:r>
            <a:r>
              <a:rPr lang="en-US" altLang="en-US" sz="2800" dirty="0" smtClean="0">
                <a:solidFill>
                  <a:srgbClr val="FF0000"/>
                </a:solidFill>
                <a:ea typeface="ＭＳ Ｐゴシック" pitchFamily="34" charset="-128"/>
              </a:rPr>
              <a:t>4.0</a:t>
            </a:r>
          </a:p>
          <a:p>
            <a:pPr lvl="1"/>
            <a:endParaRPr lang="en-US" altLang="en-US" sz="26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34D432-0BDB-41BD-B424-55CA4E8F9245}" type="slidenum">
              <a:rPr lang="en-US" smtClean="0"/>
              <a:pPr>
                <a:defRPr/>
              </a:pPr>
              <a:t>9</a:t>
            </a:fld>
            <a:endParaRPr lang="en-US" dirty="0"/>
          </a:p>
        </p:txBody>
      </p:sp>
    </p:spTree>
    <p:extLst>
      <p:ext uri="{BB962C8B-B14F-4D97-AF65-F5344CB8AC3E}">
        <p14:creationId xmlns:p14="http://schemas.microsoft.com/office/powerpoint/2010/main" val="160988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0.7|0.7|0.7|0.8|1.2|0.8|0.9"/>
</p:tagLst>
</file>

<file path=ppt/tags/tag2.xml><?xml version="1.0" encoding="utf-8"?>
<p:tagLst xmlns:a="http://schemas.openxmlformats.org/drawingml/2006/main" xmlns:r="http://schemas.openxmlformats.org/officeDocument/2006/relationships" xmlns:p="http://schemas.openxmlformats.org/presentationml/2006/main">
  <p:tag name="TIMING" val="|1|0.9|0.7|0.7|0.7|0.8|1.2|0.8|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20982</TotalTime>
  <Words>2715</Words>
  <Application>Microsoft Office PowerPoint</Application>
  <PresentationFormat>On-screen Show (4:3)</PresentationFormat>
  <Paragraphs>494</Paragraphs>
  <Slides>69</Slides>
  <Notes>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Concourse</vt:lpstr>
      <vt:lpstr>Chairs and Directors August, 2015</vt:lpstr>
      <vt:lpstr>Enrollment, Budget, and The “Planning” Work Ahead</vt:lpstr>
      <vt:lpstr>PowerPoint Presentation</vt:lpstr>
      <vt:lpstr>Important Terms</vt:lpstr>
      <vt:lpstr>Example</vt:lpstr>
      <vt:lpstr>Example</vt:lpstr>
      <vt:lpstr>Important Terms</vt:lpstr>
      <vt:lpstr>Example</vt:lpstr>
      <vt:lpstr>Example</vt:lpstr>
      <vt:lpstr>Important Terms</vt:lpstr>
      <vt:lpstr>Important Terms</vt:lpstr>
      <vt:lpstr>Important Terms</vt:lpstr>
      <vt:lpstr>Important Terms</vt:lpstr>
      <vt:lpstr>Important Terms</vt:lpstr>
      <vt:lpstr>Important Terms</vt:lpstr>
      <vt:lpstr>Important Terms</vt:lpstr>
      <vt:lpstr>FTES Calculation (2015-16)</vt:lpstr>
      <vt:lpstr>FTES Calculation Examples</vt:lpstr>
      <vt:lpstr>FTES Calculation Examples</vt:lpstr>
      <vt:lpstr>Enrollment Management Defined</vt:lpstr>
      <vt:lpstr>PowerPoint Presentation</vt:lpstr>
      <vt:lpstr>Practical Enrollment Management</vt:lpstr>
      <vt:lpstr>Reaching the Target</vt:lpstr>
      <vt:lpstr>Reaching the Target</vt:lpstr>
      <vt:lpstr>Reaching the Target</vt:lpstr>
      <vt:lpstr>Reaching the Target</vt:lpstr>
      <vt:lpstr>Reaching the Target</vt:lpstr>
      <vt:lpstr>Reaching the Target</vt:lpstr>
      <vt:lpstr>Are We a Large College?</vt:lpstr>
      <vt:lpstr>Are We a Large College?</vt:lpstr>
      <vt:lpstr>Will We Reach Our Budgeted Apportionment?</vt:lpstr>
      <vt:lpstr>Will We Reach Our Budgeted Apportionment?</vt:lpstr>
      <vt:lpstr>Stability Funding </vt:lpstr>
      <vt:lpstr>Large College Designation/Funding</vt:lpstr>
      <vt:lpstr>Simulation Purposes Only</vt:lpstr>
      <vt:lpstr>PowerPoint Presentation</vt:lpstr>
      <vt:lpstr>FTES Reporting – Three Years</vt:lpstr>
      <vt:lpstr>Actual Apportionments</vt:lpstr>
      <vt:lpstr>Faculty Obligation Number (FON)</vt:lpstr>
      <vt:lpstr> Cultural Change</vt:lpstr>
      <vt:lpstr>PowerPoint Presentation</vt:lpstr>
      <vt:lpstr>PowerPoint Presentation</vt:lpstr>
      <vt:lpstr>PowerPoint Presentation</vt:lpstr>
      <vt:lpstr>Accreditation</vt:lpstr>
      <vt:lpstr>Task Force Findings</vt:lpstr>
      <vt:lpstr>Task Force Findings</vt:lpstr>
      <vt:lpstr>Task Force Recommendations</vt:lpstr>
      <vt:lpstr>Task Force Recommendations</vt:lpstr>
      <vt:lpstr>Task Force Recommendations</vt:lpstr>
      <vt:lpstr>Task Force Recommendations</vt:lpstr>
      <vt:lpstr>Accreditation</vt:lpstr>
      <vt:lpstr>Recommendations--Compliance</vt:lpstr>
      <vt:lpstr>Recommendations--Compliance</vt:lpstr>
      <vt:lpstr>Recommendations-- Institutional Effectiveness</vt:lpstr>
      <vt:lpstr>Recommendations-- Institutional Effectiveness</vt:lpstr>
      <vt:lpstr>Recommendations-- Institutional Effectiveness</vt:lpstr>
      <vt:lpstr>Recommendations-- Institutional Effectiveness</vt:lpstr>
      <vt:lpstr>Recommendations-- Institutional Effectiveness</vt:lpstr>
      <vt:lpstr>Recommendations-- Institutional Effectiveness</vt:lpstr>
      <vt:lpstr>Annual Financial Report Monitoring Status</vt:lpstr>
      <vt:lpstr>Annual Financial Report Monitoring Status</vt:lpstr>
      <vt:lpstr>Annual Financial Report Monitoring Status</vt:lpstr>
      <vt:lpstr>The Work Ahead!</vt:lpstr>
      <vt:lpstr>The IPM</vt:lpstr>
      <vt:lpstr>The Planning Cycles</vt:lpstr>
      <vt:lpstr>A “Different” Approach</vt:lpstr>
      <vt:lpstr>A “Different” Approach</vt:lpstr>
      <vt:lpstr>Next Steps</vt:lpstr>
      <vt:lpstr>PowerPoint Presentation</vt:lpstr>
    </vt:vector>
  </TitlesOfParts>
  <Company>Palomar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Engagement” at Palomar College</dc:title>
  <dc:creator>Information Services</dc:creator>
  <cp:lastModifiedBy>Administrator</cp:lastModifiedBy>
  <cp:revision>923</cp:revision>
  <cp:lastPrinted>2015-09-09T18:37:01Z</cp:lastPrinted>
  <dcterms:created xsi:type="dcterms:W3CDTF">2004-11-10T00:25:36Z</dcterms:created>
  <dcterms:modified xsi:type="dcterms:W3CDTF">2015-09-14T22:45:16Z</dcterms:modified>
</cp:coreProperties>
</file>