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</p:sldMasterIdLst>
  <p:notesMasterIdLst>
    <p:notesMasterId r:id="rId13"/>
  </p:notesMasterIdLst>
  <p:sldIdLst>
    <p:sldId id="256" r:id="rId2"/>
    <p:sldId id="257" r:id="rId3"/>
    <p:sldId id="1043" r:id="rId4"/>
    <p:sldId id="1045" r:id="rId5"/>
    <p:sldId id="1048" r:id="rId6"/>
    <p:sldId id="1047" r:id="rId7"/>
    <p:sldId id="1050" r:id="rId8"/>
    <p:sldId id="1049" r:id="rId9"/>
    <p:sldId id="1042" r:id="rId10"/>
    <p:sldId id="1051" r:id="rId11"/>
    <p:sldId id="104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43"/>
    <p:restoredTop sz="68980"/>
  </p:normalViewPr>
  <p:slideViewPr>
    <p:cSldViewPr snapToGrid="0" snapToObjects="1">
      <p:cViewPr varScale="1">
        <p:scale>
          <a:sx n="82" d="100"/>
          <a:sy n="82" d="100"/>
        </p:scale>
        <p:origin x="123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29CAE1-0D0E-44B7-A083-47DD109ABD9B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32E743B-637B-4FD0-B267-CEDC908DB4C5}">
      <dgm:prSet/>
      <dgm:spPr/>
      <dgm:t>
        <a:bodyPr/>
        <a:lstStyle/>
        <a:p>
          <a:r>
            <a:rPr lang="en-US" dirty="0"/>
            <a:t>Welcome, Outcomes, and Purpose</a:t>
          </a:r>
        </a:p>
      </dgm:t>
    </dgm:pt>
    <dgm:pt modelId="{95541B7E-4658-4D7D-9451-9534DE266C62}" type="parTrans" cxnId="{9662C105-4953-4105-A5A2-4004FC2CDDE0}">
      <dgm:prSet/>
      <dgm:spPr/>
      <dgm:t>
        <a:bodyPr/>
        <a:lstStyle/>
        <a:p>
          <a:endParaRPr lang="en-US"/>
        </a:p>
      </dgm:t>
    </dgm:pt>
    <dgm:pt modelId="{664BE300-FA30-4EAC-A93C-02B6A87C7643}" type="sibTrans" cxnId="{9662C105-4953-4105-A5A2-4004FC2CDDE0}">
      <dgm:prSet/>
      <dgm:spPr/>
      <dgm:t>
        <a:bodyPr/>
        <a:lstStyle/>
        <a:p>
          <a:endParaRPr lang="en-US"/>
        </a:p>
      </dgm:t>
    </dgm:pt>
    <dgm:pt modelId="{5677F471-38C5-4FDB-8B28-39CB4C4D76CE}">
      <dgm:prSet/>
      <dgm:spPr/>
      <dgm:t>
        <a:bodyPr/>
        <a:lstStyle/>
        <a:p>
          <a:r>
            <a:rPr lang="en-US" dirty="0"/>
            <a:t>Accessing and Completing the Comprehensive or Annual PRP Forms</a:t>
          </a:r>
        </a:p>
      </dgm:t>
    </dgm:pt>
    <dgm:pt modelId="{1813E344-ED01-4103-ADA0-736CB4954F37}" type="parTrans" cxnId="{9F76BA94-D6BE-4400-9CE2-2CCB5847EA49}">
      <dgm:prSet/>
      <dgm:spPr/>
      <dgm:t>
        <a:bodyPr/>
        <a:lstStyle/>
        <a:p>
          <a:endParaRPr lang="en-US"/>
        </a:p>
      </dgm:t>
    </dgm:pt>
    <dgm:pt modelId="{51F0581F-EAE9-4AA0-BA60-E9D43E6E1F5B}" type="sibTrans" cxnId="{9F76BA94-D6BE-4400-9CE2-2CCB5847EA49}">
      <dgm:prSet/>
      <dgm:spPr/>
      <dgm:t>
        <a:bodyPr/>
        <a:lstStyle/>
        <a:p>
          <a:endParaRPr lang="en-US"/>
        </a:p>
      </dgm:t>
    </dgm:pt>
    <dgm:pt modelId="{ED7B6DF9-6B28-432E-AF55-D6551D9B3226}">
      <dgm:prSet/>
      <dgm:spPr/>
      <dgm:t>
        <a:bodyPr/>
        <a:lstStyle/>
        <a:p>
          <a:r>
            <a:rPr lang="en-US" dirty="0"/>
            <a:t>PRP Form Review  – Overview and Walk Through</a:t>
          </a:r>
        </a:p>
      </dgm:t>
    </dgm:pt>
    <dgm:pt modelId="{0D13D8B8-AFE4-4787-9452-D9593A28DD2D}" type="parTrans" cxnId="{C3943A8A-7E87-45EE-AD15-7AF93AA8D295}">
      <dgm:prSet/>
      <dgm:spPr/>
      <dgm:t>
        <a:bodyPr/>
        <a:lstStyle/>
        <a:p>
          <a:endParaRPr lang="en-US"/>
        </a:p>
      </dgm:t>
    </dgm:pt>
    <dgm:pt modelId="{883EBCAB-665A-4D94-82C9-9FF753EFD149}" type="sibTrans" cxnId="{C3943A8A-7E87-45EE-AD15-7AF93AA8D295}">
      <dgm:prSet/>
      <dgm:spPr/>
      <dgm:t>
        <a:bodyPr/>
        <a:lstStyle/>
        <a:p>
          <a:endParaRPr lang="en-US"/>
        </a:p>
      </dgm:t>
    </dgm:pt>
    <dgm:pt modelId="{07DC9DA5-5D11-0642-B052-DDC5B1A71472}">
      <dgm:prSet/>
      <dgm:spPr/>
      <dgm:t>
        <a:bodyPr/>
        <a:lstStyle/>
        <a:p>
          <a:r>
            <a:rPr lang="en-US" dirty="0"/>
            <a:t>Accreditation &amp; Outcomes from Last Year’s PRP process</a:t>
          </a:r>
        </a:p>
      </dgm:t>
    </dgm:pt>
    <dgm:pt modelId="{8D5DBA09-F43D-8C45-8568-D78CD1A68121}" type="parTrans" cxnId="{0C6D5EBC-608C-084F-8422-43DE726EF9B6}">
      <dgm:prSet/>
      <dgm:spPr/>
      <dgm:t>
        <a:bodyPr/>
        <a:lstStyle/>
        <a:p>
          <a:endParaRPr lang="en-US"/>
        </a:p>
      </dgm:t>
    </dgm:pt>
    <dgm:pt modelId="{EA83C2D0-6A6F-DF45-A775-5E57AE3292EB}" type="sibTrans" cxnId="{0C6D5EBC-608C-084F-8422-43DE726EF9B6}">
      <dgm:prSet/>
      <dgm:spPr/>
      <dgm:t>
        <a:bodyPr/>
        <a:lstStyle/>
        <a:p>
          <a:endParaRPr lang="en-US"/>
        </a:p>
      </dgm:t>
    </dgm:pt>
    <dgm:pt modelId="{2E660ECE-CA4B-EA4E-87A2-7BBF3B653DFB}">
      <dgm:prSet/>
      <dgm:spPr/>
      <dgm:t>
        <a:bodyPr/>
        <a:lstStyle/>
        <a:p>
          <a:r>
            <a:rPr lang="en-US" dirty="0"/>
            <a:t>BIG Picture Timeline PRPs and Resource Allocation</a:t>
          </a:r>
        </a:p>
      </dgm:t>
    </dgm:pt>
    <dgm:pt modelId="{9AFB5DC4-5BE3-444F-BFAE-0FF7D28B7225}" type="sibTrans" cxnId="{6E394C13-806B-5244-BA84-ADD9007D275A}">
      <dgm:prSet/>
      <dgm:spPr/>
      <dgm:t>
        <a:bodyPr/>
        <a:lstStyle/>
        <a:p>
          <a:endParaRPr lang="en-US"/>
        </a:p>
      </dgm:t>
    </dgm:pt>
    <dgm:pt modelId="{79637C49-D903-AD47-BFCD-2524DEAD14D8}" type="parTrans" cxnId="{6E394C13-806B-5244-BA84-ADD9007D275A}">
      <dgm:prSet/>
      <dgm:spPr/>
      <dgm:t>
        <a:bodyPr/>
        <a:lstStyle/>
        <a:p>
          <a:endParaRPr lang="en-US"/>
        </a:p>
      </dgm:t>
    </dgm:pt>
    <dgm:pt modelId="{C495364C-A98C-E642-88D7-70A795B15BBF}" type="pres">
      <dgm:prSet presAssocID="{AF29CAE1-0D0E-44B7-A083-47DD109ABD9B}" presName="linear" presStyleCnt="0">
        <dgm:presLayoutVars>
          <dgm:animLvl val="lvl"/>
          <dgm:resizeHandles val="exact"/>
        </dgm:presLayoutVars>
      </dgm:prSet>
      <dgm:spPr/>
    </dgm:pt>
    <dgm:pt modelId="{D534EA9E-75FD-D041-8527-5BAED3C301D4}" type="pres">
      <dgm:prSet presAssocID="{C32E743B-637B-4FD0-B267-CEDC908DB4C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A84F12E-EAD4-D34E-B0E5-2339A579CEA7}" type="pres">
      <dgm:prSet presAssocID="{664BE300-FA30-4EAC-A93C-02B6A87C7643}" presName="spacer" presStyleCnt="0"/>
      <dgm:spPr/>
    </dgm:pt>
    <dgm:pt modelId="{2D0941FA-698C-8646-8C87-9A91150B4E58}" type="pres">
      <dgm:prSet presAssocID="{07DC9DA5-5D11-0642-B052-DDC5B1A7147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FF7B961-FAEA-4446-AF17-8647B520E086}" type="pres">
      <dgm:prSet presAssocID="{EA83C2D0-6A6F-DF45-A775-5E57AE3292EB}" presName="spacer" presStyleCnt="0"/>
      <dgm:spPr/>
    </dgm:pt>
    <dgm:pt modelId="{37AE90F3-C545-A64C-81A9-186E346E214E}" type="pres">
      <dgm:prSet presAssocID="{5677F471-38C5-4FDB-8B28-39CB4C4D76C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2EC7E06-4733-7249-BA3D-AC7A9BEFFB9D}" type="pres">
      <dgm:prSet presAssocID="{51F0581F-EAE9-4AA0-BA60-E9D43E6E1F5B}" presName="spacer" presStyleCnt="0"/>
      <dgm:spPr/>
    </dgm:pt>
    <dgm:pt modelId="{6A930CB9-3F47-FB43-8482-0B34CE7CBD4B}" type="pres">
      <dgm:prSet presAssocID="{ED7B6DF9-6B28-432E-AF55-D6551D9B322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7940880-82F4-7A40-A2F0-875F395F3EAD}" type="pres">
      <dgm:prSet presAssocID="{883EBCAB-665A-4D94-82C9-9FF753EFD149}" presName="spacer" presStyleCnt="0"/>
      <dgm:spPr/>
    </dgm:pt>
    <dgm:pt modelId="{2F3D0BDE-19F4-4946-9976-A0F0C1DDF992}" type="pres">
      <dgm:prSet presAssocID="{2E660ECE-CA4B-EA4E-87A2-7BBF3B653DF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662C105-4953-4105-A5A2-4004FC2CDDE0}" srcId="{AF29CAE1-0D0E-44B7-A083-47DD109ABD9B}" destId="{C32E743B-637B-4FD0-B267-CEDC908DB4C5}" srcOrd="0" destOrd="0" parTransId="{95541B7E-4658-4D7D-9451-9534DE266C62}" sibTransId="{664BE300-FA30-4EAC-A93C-02B6A87C7643}"/>
    <dgm:cxn modelId="{F9D15E12-62E2-7E4D-AF31-75B844CD84A2}" type="presOf" srcId="{5677F471-38C5-4FDB-8B28-39CB4C4D76CE}" destId="{37AE90F3-C545-A64C-81A9-186E346E214E}" srcOrd="0" destOrd="0" presId="urn:microsoft.com/office/officeart/2005/8/layout/vList2"/>
    <dgm:cxn modelId="{6E394C13-806B-5244-BA84-ADD9007D275A}" srcId="{AF29CAE1-0D0E-44B7-A083-47DD109ABD9B}" destId="{2E660ECE-CA4B-EA4E-87A2-7BBF3B653DFB}" srcOrd="4" destOrd="0" parTransId="{79637C49-D903-AD47-BFCD-2524DEAD14D8}" sibTransId="{9AFB5DC4-5BE3-444F-BFAE-0FF7D28B7225}"/>
    <dgm:cxn modelId="{E0DC9337-39D2-3B4F-8EDE-6A20FC21F28D}" type="presOf" srcId="{AF29CAE1-0D0E-44B7-A083-47DD109ABD9B}" destId="{C495364C-A98C-E642-88D7-70A795B15BBF}" srcOrd="0" destOrd="0" presId="urn:microsoft.com/office/officeart/2005/8/layout/vList2"/>
    <dgm:cxn modelId="{C3943A8A-7E87-45EE-AD15-7AF93AA8D295}" srcId="{AF29CAE1-0D0E-44B7-A083-47DD109ABD9B}" destId="{ED7B6DF9-6B28-432E-AF55-D6551D9B3226}" srcOrd="3" destOrd="0" parTransId="{0D13D8B8-AFE4-4787-9452-D9593A28DD2D}" sibTransId="{883EBCAB-665A-4D94-82C9-9FF753EFD149}"/>
    <dgm:cxn modelId="{9F76BA94-D6BE-4400-9CE2-2CCB5847EA49}" srcId="{AF29CAE1-0D0E-44B7-A083-47DD109ABD9B}" destId="{5677F471-38C5-4FDB-8B28-39CB4C4D76CE}" srcOrd="2" destOrd="0" parTransId="{1813E344-ED01-4103-ADA0-736CB4954F37}" sibTransId="{51F0581F-EAE9-4AA0-BA60-E9D43E6E1F5B}"/>
    <dgm:cxn modelId="{3E0D72A4-9FEE-4044-985C-DC85CA28736F}" type="presOf" srcId="{C32E743B-637B-4FD0-B267-CEDC908DB4C5}" destId="{D534EA9E-75FD-D041-8527-5BAED3C301D4}" srcOrd="0" destOrd="0" presId="urn:microsoft.com/office/officeart/2005/8/layout/vList2"/>
    <dgm:cxn modelId="{84F38EB3-5A18-BE4D-924F-82AC65D7A9C0}" type="presOf" srcId="{ED7B6DF9-6B28-432E-AF55-D6551D9B3226}" destId="{6A930CB9-3F47-FB43-8482-0B34CE7CBD4B}" srcOrd="0" destOrd="0" presId="urn:microsoft.com/office/officeart/2005/8/layout/vList2"/>
    <dgm:cxn modelId="{0C6D5EBC-608C-084F-8422-43DE726EF9B6}" srcId="{AF29CAE1-0D0E-44B7-A083-47DD109ABD9B}" destId="{07DC9DA5-5D11-0642-B052-DDC5B1A71472}" srcOrd="1" destOrd="0" parTransId="{8D5DBA09-F43D-8C45-8568-D78CD1A68121}" sibTransId="{EA83C2D0-6A6F-DF45-A775-5E57AE3292EB}"/>
    <dgm:cxn modelId="{867D7BCD-71A9-2641-B360-FE9695745CCE}" type="presOf" srcId="{2E660ECE-CA4B-EA4E-87A2-7BBF3B653DFB}" destId="{2F3D0BDE-19F4-4946-9976-A0F0C1DDF992}" srcOrd="0" destOrd="0" presId="urn:microsoft.com/office/officeart/2005/8/layout/vList2"/>
    <dgm:cxn modelId="{43ABA4E6-342D-C345-B821-14EEF710D4F1}" type="presOf" srcId="{07DC9DA5-5D11-0642-B052-DDC5B1A71472}" destId="{2D0941FA-698C-8646-8C87-9A91150B4E58}" srcOrd="0" destOrd="0" presId="urn:microsoft.com/office/officeart/2005/8/layout/vList2"/>
    <dgm:cxn modelId="{C0E204A9-DA55-5D47-87C4-46273A2D2836}" type="presParOf" srcId="{C495364C-A98C-E642-88D7-70A795B15BBF}" destId="{D534EA9E-75FD-D041-8527-5BAED3C301D4}" srcOrd="0" destOrd="0" presId="urn:microsoft.com/office/officeart/2005/8/layout/vList2"/>
    <dgm:cxn modelId="{E7736BC1-0F49-CC4C-8673-E4499D0FCCD7}" type="presParOf" srcId="{C495364C-A98C-E642-88D7-70A795B15BBF}" destId="{CA84F12E-EAD4-D34E-B0E5-2339A579CEA7}" srcOrd="1" destOrd="0" presId="urn:microsoft.com/office/officeart/2005/8/layout/vList2"/>
    <dgm:cxn modelId="{D7EB704F-D2ED-AC47-8405-00AEE411B3B6}" type="presParOf" srcId="{C495364C-A98C-E642-88D7-70A795B15BBF}" destId="{2D0941FA-698C-8646-8C87-9A91150B4E58}" srcOrd="2" destOrd="0" presId="urn:microsoft.com/office/officeart/2005/8/layout/vList2"/>
    <dgm:cxn modelId="{F64DDE5D-C9FA-F241-89F4-CA190C93F9BE}" type="presParOf" srcId="{C495364C-A98C-E642-88D7-70A795B15BBF}" destId="{1FF7B961-FAEA-4446-AF17-8647B520E086}" srcOrd="3" destOrd="0" presId="urn:microsoft.com/office/officeart/2005/8/layout/vList2"/>
    <dgm:cxn modelId="{F6F9C959-59F0-5C4D-88A9-07F4A230F54C}" type="presParOf" srcId="{C495364C-A98C-E642-88D7-70A795B15BBF}" destId="{37AE90F3-C545-A64C-81A9-186E346E214E}" srcOrd="4" destOrd="0" presId="urn:microsoft.com/office/officeart/2005/8/layout/vList2"/>
    <dgm:cxn modelId="{BD4A4B89-8F2D-9A42-B9BE-FBC13744D9EF}" type="presParOf" srcId="{C495364C-A98C-E642-88D7-70A795B15BBF}" destId="{E2EC7E06-4733-7249-BA3D-AC7A9BEFFB9D}" srcOrd="5" destOrd="0" presId="urn:microsoft.com/office/officeart/2005/8/layout/vList2"/>
    <dgm:cxn modelId="{4431F2A6-345F-BD45-8EC6-D93D3C939803}" type="presParOf" srcId="{C495364C-A98C-E642-88D7-70A795B15BBF}" destId="{6A930CB9-3F47-FB43-8482-0B34CE7CBD4B}" srcOrd="6" destOrd="0" presId="urn:microsoft.com/office/officeart/2005/8/layout/vList2"/>
    <dgm:cxn modelId="{EFE3C033-9233-FA42-8B28-97DD23B828F9}" type="presParOf" srcId="{C495364C-A98C-E642-88D7-70A795B15BBF}" destId="{47940880-82F4-7A40-A2F0-875F395F3EAD}" srcOrd="7" destOrd="0" presId="urn:microsoft.com/office/officeart/2005/8/layout/vList2"/>
    <dgm:cxn modelId="{7942F34E-B999-BE4A-8580-EF2AA81C5B55}" type="presParOf" srcId="{C495364C-A98C-E642-88D7-70A795B15BBF}" destId="{2F3D0BDE-19F4-4946-9976-A0F0C1DDF99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4EA9E-75FD-D041-8527-5BAED3C301D4}">
      <dsp:nvSpPr>
        <dsp:cNvPr id="0" name=""/>
        <dsp:cNvSpPr/>
      </dsp:nvSpPr>
      <dsp:spPr>
        <a:xfrm>
          <a:off x="0" y="386520"/>
          <a:ext cx="10506456" cy="6955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Welcome, Outcomes, and Purpose</a:t>
          </a:r>
        </a:p>
      </dsp:txBody>
      <dsp:txXfrm>
        <a:off x="33955" y="420475"/>
        <a:ext cx="10438546" cy="627655"/>
      </dsp:txXfrm>
    </dsp:sp>
    <dsp:sp modelId="{2D0941FA-698C-8646-8C87-9A91150B4E58}">
      <dsp:nvSpPr>
        <dsp:cNvPr id="0" name=""/>
        <dsp:cNvSpPr/>
      </dsp:nvSpPr>
      <dsp:spPr>
        <a:xfrm>
          <a:off x="0" y="1165605"/>
          <a:ext cx="10506456" cy="695565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Accreditation &amp; Outcomes from Last Year’s PRP process</a:t>
          </a:r>
        </a:p>
      </dsp:txBody>
      <dsp:txXfrm>
        <a:off x="33955" y="1199560"/>
        <a:ext cx="10438546" cy="627655"/>
      </dsp:txXfrm>
    </dsp:sp>
    <dsp:sp modelId="{37AE90F3-C545-A64C-81A9-186E346E214E}">
      <dsp:nvSpPr>
        <dsp:cNvPr id="0" name=""/>
        <dsp:cNvSpPr/>
      </dsp:nvSpPr>
      <dsp:spPr>
        <a:xfrm>
          <a:off x="0" y="1944690"/>
          <a:ext cx="10506456" cy="695565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Accessing and Completing the Comprehensive or Annual PRP Forms</a:t>
          </a:r>
        </a:p>
      </dsp:txBody>
      <dsp:txXfrm>
        <a:off x="33955" y="1978645"/>
        <a:ext cx="10438546" cy="627655"/>
      </dsp:txXfrm>
    </dsp:sp>
    <dsp:sp modelId="{6A930CB9-3F47-FB43-8482-0B34CE7CBD4B}">
      <dsp:nvSpPr>
        <dsp:cNvPr id="0" name=""/>
        <dsp:cNvSpPr/>
      </dsp:nvSpPr>
      <dsp:spPr>
        <a:xfrm>
          <a:off x="0" y="2723775"/>
          <a:ext cx="10506456" cy="695565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PRP Form Review  – Overview and Walk Through</a:t>
          </a:r>
        </a:p>
      </dsp:txBody>
      <dsp:txXfrm>
        <a:off x="33955" y="2757730"/>
        <a:ext cx="10438546" cy="627655"/>
      </dsp:txXfrm>
    </dsp:sp>
    <dsp:sp modelId="{2F3D0BDE-19F4-4946-9976-A0F0C1DDF992}">
      <dsp:nvSpPr>
        <dsp:cNvPr id="0" name=""/>
        <dsp:cNvSpPr/>
      </dsp:nvSpPr>
      <dsp:spPr>
        <a:xfrm>
          <a:off x="0" y="3502860"/>
          <a:ext cx="10506456" cy="695565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BIG Picture Timeline PRPs and Resource Allocation</a:t>
          </a:r>
        </a:p>
      </dsp:txBody>
      <dsp:txXfrm>
        <a:off x="33955" y="3536815"/>
        <a:ext cx="10438546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B5E04-B5E3-3841-B4D9-0222548C92A9}" type="datetimeFigureOut">
              <a:rPr lang="en-US" smtClean="0"/>
              <a:t>9/15/21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C2C88-9455-B64C-BFF6-67CD8ADBF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6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Jack will open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84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Jack will provide the overview –2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6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Jack will provide a welcome.  Five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63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Wendy / Katy – 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5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50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Michelle will navigate to the PRP form / and show how to navigate to PRP Data </a:t>
            </a:r>
            <a:r>
              <a:rPr lang="en-US"/>
              <a:t>– 3 </a:t>
            </a:r>
            <a:r>
              <a:rPr lang="en-US" dirty="0"/>
              <a:t>minutes</a:t>
            </a:r>
          </a:p>
          <a:p>
            <a:endParaRPr lang="en-US" dirty="0"/>
          </a:p>
          <a:p>
            <a:r>
              <a:rPr lang="en-US" dirty="0"/>
              <a:t>FROM THIS POINT WE WILL FOLLOW THE FACILITATORS Guide sent with this slide deck.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02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08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8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2A4CC-5AEE-F44E-8B31-E7DE8D760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83666A-5F80-1A4E-972E-606B318AB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0D6BD-4A68-C94F-B8CE-15B1A238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552E-796B-B64C-8349-05EEEAE05E51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A7702-8647-7E4B-BE0D-B01BBBC36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DB9EB-BDBE-9A44-9911-C8715A8B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208F0-2284-6D42-875C-FC942135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2B010-1547-434B-8BD9-0A260E544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302B8-11C8-B042-A18B-E79D0ADF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E42D-6F26-C341-84E5-F8C73A3A18BB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4471A-8519-574F-82CD-B61FFB1B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77F54-20E4-7F46-BAF9-F31D8B33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12CB8B-2BC8-EA44-B225-B77CE9A934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D7608-395F-8E48-BF28-6413CCAD6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C8872-4D40-594C-B96E-27DFC2F7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652F-A90D-1B4E-89D0-1F37BA1D849A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46438-D058-724C-A322-B734E3BA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EC249-3CBB-2D4B-8819-CD10ED90C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1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E5983-AB2A-A442-9F96-E2187057A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3B025-5957-3943-8B07-E98921EAC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E6473-0FBC-0249-B43F-E149809D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B4BE-1E31-7547-8401-8C05091C2B2A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AA3BA-AE79-AE4A-86EC-3820E7B2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460AB-D138-EA4A-A356-F589F65E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1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05032-C806-BB4C-AAF5-C44030423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66707-1BEF-564E-988C-C16C657F5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415A7-A08C-E046-A867-0BD35B39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F8E7-3595-9946-B20F-19C38C64367D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65126-7662-4342-BBEC-F865F8CA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C09F1-237E-EC43-B11C-4A9663BA5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0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09754-B865-8448-8360-AF3FF5E70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87C1D-D73A-3846-848A-C8315D4AD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0CC38-F1E3-F540-8D11-E7E24F091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41FA9-A2D7-8B4F-8BD2-9A27D6111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CE32-1FFD-A348-B8B6-196ADDBC34CC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4914D-FA5C-8344-9A83-80385EF6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A7BF2-7B31-1448-A5C0-385EA92A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6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2CF06-9170-6145-999D-A402B5E24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3E6AD-4472-3C4E-9AFC-FE62F25C0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E51E7-CBC8-D64C-A9F4-A7F41D59A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21180-1476-3241-BA6A-C99E31D66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DABD01-1227-024A-A444-322B925EB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3F57F-446F-C345-B1B6-B6F05D4E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F6A8-C110-EE43-808F-189C101A840E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13BD04-820C-7542-A86F-66D7BC11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B05406-5359-7544-822B-305C6F42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92263-4287-C34A-BCA5-92007C58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B51F94-A8FD-1C40-806D-57F9FDD36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A09-75CD-0546-8082-543EBD6B8963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6FD6D-EE75-1443-BEAD-5F1C59BD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73483-F304-244E-998F-2C282A14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2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60E8A7-A880-734C-8EE8-4C0E37343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A1FD-E6AA-B34F-8543-4FDFE7AC8235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27F332-1133-8249-A0B9-CBDAA369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071B4-17A5-2748-9CB2-60BC5E80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8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62A41-AD19-8140-8C4C-965FD824A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2066D-DA66-0641-A734-28298759B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D70FF-7BE4-5847-8FC4-C50EE6093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9458D-A59E-254D-8291-4DC998433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55F0-F696-974C-8923-ECFB668217A4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1F79C-1025-5545-9B8A-290231BA2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21110-27C5-5D47-B2D1-26B9B349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8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93ADF-1445-224D-8838-BC74A13C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02373E-51BB-3C4D-BECE-3651576860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1657F-9711-AE47-B5E3-D797F6EA0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D2154-6D1F-D348-AF22-C7FE8A62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2225-A1CE-E240-92E2-A35F41DCD611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50EF6-0B42-5D4D-BBFD-FF1CFA20E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3FED6-3D7E-694E-AE1E-1F3CD3A1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1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F91638-57E1-F649-8D26-550E53E8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E348D-4465-D646-A8B9-6DEB7C66E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F7C00-79B2-204E-95E3-A6D8A7925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CAAF8-7C1D-114F-B1C2-2DEA2C4E7514}" type="datetime1">
              <a:rPr lang="en-US" smtClean="0"/>
              <a:t>9/15/21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A1E93-27E1-FB49-80BD-0E23E9DE2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F36A1-7A1F-C14C-981E-4DB70C7D3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1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palomar.edu/pages/irp/files/2021/05/PRP-and-Institutional-Planning-Resource-Requests-2021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wTvB4OVzBj56d1SNyxVcTpKuFTPuRyM4" TargetMode="External"/><Relationship Id="rId2" Type="http://schemas.openxmlformats.org/officeDocument/2006/relationships/hyperlink" Target="https://www2.palomar.edu/pages/irp/program-review-and-planning-3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2.palomar.edu/pages/irp/program-review-and-planning-3/" TargetMode="External"/><Relationship Id="rId4" Type="http://schemas.openxmlformats.org/officeDocument/2006/relationships/hyperlink" Target="https://www.cognitoforms.com/PalomarCollege1/instructionalprogramreviewandplanning2020202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83E1E3-D5A9-B749-B1C0-7081B5D40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sz="7200" dirty="0"/>
              <a:t>2021-22 Program Review and Planning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C7227-1711-5C4A-96F1-A38000B66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en-US" sz="2800" dirty="0"/>
              <a:t>Instruction Programs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00D53-8129-BE44-9A1C-31AC80CBC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38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45EFD-85E3-6546-9BD9-06D4D2790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Connecting PRPs to Resource Allocation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2EC76B3-0012-9949-8D53-10AAA14A9B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436754"/>
              </p:ext>
            </p:extLst>
          </p:nvPr>
        </p:nvGraphicFramePr>
        <p:xfrm>
          <a:off x="1638577" y="1913467"/>
          <a:ext cx="8914846" cy="4035139"/>
        </p:xfrm>
        <a:graphic>
          <a:graphicData uri="http://schemas.openxmlformats.org/drawingml/2006/table">
            <a:tbl>
              <a:tblPr/>
              <a:tblGrid>
                <a:gridCol w="1490517">
                  <a:extLst>
                    <a:ext uri="{9D8B030D-6E8A-4147-A177-3AD203B41FA5}">
                      <a16:colId xmlns:a16="http://schemas.microsoft.com/office/drawing/2014/main" val="12189654"/>
                    </a:ext>
                  </a:extLst>
                </a:gridCol>
                <a:gridCol w="7424329">
                  <a:extLst>
                    <a:ext uri="{9D8B030D-6E8A-4147-A177-3AD203B41FA5}">
                      <a16:colId xmlns:a16="http://schemas.microsoft.com/office/drawing/2014/main" val="1142628947"/>
                    </a:ext>
                  </a:extLst>
                </a:gridCol>
              </a:tblGrid>
              <a:tr h="34799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Activity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339333"/>
                  </a:ext>
                </a:extLst>
              </a:tr>
              <a:tr h="33519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IRP Prepares Data, Forms Reviewed, Webpages Updated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518119"/>
                  </a:ext>
                </a:extLst>
              </a:tr>
              <a:tr h="33519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Reports Run, Training, Units Start Review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580232"/>
                  </a:ext>
                </a:extLst>
              </a:tr>
              <a:tr h="33519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Units Complete Reviews, Deans &amp; Director Review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703620"/>
                  </a:ext>
                </a:extLst>
              </a:tr>
              <a:tr h="33519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Instructional Peer Review, Final Edits, Facilities and Tech Review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334512"/>
                  </a:ext>
                </a:extLst>
              </a:tr>
              <a:tr h="33519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VPs Review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80884"/>
                  </a:ext>
                </a:extLst>
              </a:tr>
              <a:tr h="33519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Level RA Prioritization:  Divisional List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455510"/>
                  </a:ext>
                </a:extLst>
              </a:tr>
              <a:tr h="33519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February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Level RA Prioritization:  Bring Divisional Lists into one single list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145930"/>
                  </a:ext>
                </a:extLst>
              </a:tr>
              <a:tr h="33519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Funding Sources Identified; Budget Committee; College Council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98717"/>
                  </a:ext>
                </a:extLst>
              </a:tr>
              <a:tr h="33519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 requests processed and integrated into the Budget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675277"/>
                  </a:ext>
                </a:extLst>
              </a:tr>
              <a:tr h="33519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Planning Report to College Council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961869"/>
                  </a:ext>
                </a:extLst>
              </a:tr>
              <a:tr h="33519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 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Planning Report to Board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23" marR="11623" marT="11623" marB="55788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741625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4978A7-9138-514B-8659-BF7279BDA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77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B20C09-27B5-0D4D-81C4-3D7383E5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63DC60-4785-0048-8301-8443C62B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7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73EB0-9406-7744-B0F4-F446AC71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683771-737E-4B3A-B1F3-557AD09F6F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278128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147DFD-6BE1-0C49-9030-770975526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2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group of people walking in front of a crowd&#10;&#10;Description automatically generated">
            <a:extLst>
              <a:ext uri="{FF2B5EF4-FFF2-40B4-BE49-F238E27FC236}">
                <a16:creationId xmlns:a16="http://schemas.microsoft.com/office/drawing/2014/main" id="{142292C0-002E-B443-BA94-7570DBFE77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11179" b="455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CB4239-F3C9-CA44-AF77-5CEEED569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Welcome and Expected Outcomes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09434-CB8E-474E-B8A1-D44E6B639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/>
              <a:t>Explain the purpose of Program Review and Planning (PRP)</a:t>
            </a:r>
          </a:p>
          <a:p>
            <a:r>
              <a:rPr lang="en-US" sz="1800" dirty="0"/>
              <a:t>Complete your Comprehensive or Annual PRP Form</a:t>
            </a:r>
          </a:p>
          <a:p>
            <a:r>
              <a:rPr lang="en-US" sz="1800" dirty="0"/>
              <a:t>Describe how the PRPs will influence resource allocation decisions.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787F7-0957-A84E-8C82-DB84D0E22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6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BE49E-B070-E340-8027-4E025A9F8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en-US" sz="4000"/>
              <a:t>Purpose – Why engage in the PRP process?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77D09C2-2230-49C9-9DD9-809C757D7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9" name="Content Placeholder 8" descr="A person standing in front of a store&#10;&#10;Description automatically generated">
            <a:extLst>
              <a:ext uri="{FF2B5EF4-FFF2-40B4-BE49-F238E27FC236}">
                <a16:creationId xmlns:a16="http://schemas.microsoft.com/office/drawing/2014/main" id="{28FC4B2C-C881-B34A-A056-3CADAE547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77" r="17422" b="-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8A331B-B86B-E14C-BF23-07BD5739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8A476-9EBB-4B44-ADFA-C1289FF1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Accreditation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5B128-7F65-BB4E-B16A-E1AB3526C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March 2022 Site Visit</a:t>
            </a:r>
          </a:p>
          <a:p>
            <a:r>
              <a:rPr lang="en-US" dirty="0"/>
              <a:t>Program Review and Planning is a centerpiece of the standards:</a:t>
            </a:r>
          </a:p>
          <a:p>
            <a:pPr lvl="1"/>
            <a:r>
              <a:rPr lang="en-US" dirty="0"/>
              <a:t>Standard IB – Institutional Effectiveness</a:t>
            </a:r>
          </a:p>
          <a:p>
            <a:pPr lvl="1"/>
            <a:r>
              <a:rPr lang="en-US" dirty="0"/>
              <a:t>Standard IIA,B,C – Instructional Services, Learning Support Services, Student Services</a:t>
            </a:r>
          </a:p>
          <a:p>
            <a:pPr lvl="1"/>
            <a:r>
              <a:rPr lang="en-US" dirty="0"/>
              <a:t>Standards IIIA, B, C, D – Resources</a:t>
            </a:r>
          </a:p>
          <a:p>
            <a:r>
              <a:rPr lang="en-US" dirty="0"/>
              <a:t>Site Team will be reviewing our processes and looking at evidence, including completed PRPs</a:t>
            </a:r>
          </a:p>
          <a:p>
            <a:r>
              <a:rPr lang="en-US" dirty="0"/>
              <a:t>SLOs and assessment!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B44F0-2A21-9348-9B64-D7BAAF53E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6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08D3C-A8A1-4A44-8C84-78233882E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from 2020-21 PRPs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3E8A-A942-1E49-8DD2-13B2232E0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 areas completed their PRPs!</a:t>
            </a:r>
          </a:p>
          <a:p>
            <a:r>
              <a:rPr lang="en-US" dirty="0"/>
              <a:t>Resource requests were downloaded and prioritized across the College</a:t>
            </a:r>
          </a:p>
          <a:p>
            <a:pPr lvl="1"/>
            <a:r>
              <a:rPr lang="en-US" dirty="0"/>
              <a:t>One-time and technology needs</a:t>
            </a:r>
          </a:p>
          <a:p>
            <a:pPr lvl="1"/>
            <a:r>
              <a:rPr lang="en-US" dirty="0"/>
              <a:t>Facilities</a:t>
            </a:r>
          </a:p>
          <a:p>
            <a:pPr lvl="1"/>
            <a:r>
              <a:rPr lang="en-US" dirty="0"/>
              <a:t>Institutional Needs</a:t>
            </a:r>
          </a:p>
          <a:p>
            <a:r>
              <a:rPr lang="en-US" dirty="0"/>
              <a:t>Budget committee recommended funding for one-time and technology needs</a:t>
            </a:r>
          </a:p>
          <a:p>
            <a:r>
              <a:rPr lang="en-US" dirty="0"/>
              <a:t>College budget incorporated recommended needs and included an amount to address institutional needs drawn from PRPs</a:t>
            </a:r>
          </a:p>
          <a:p>
            <a:r>
              <a:rPr lang="en-US" dirty="0">
                <a:hlinkClick r:id="rId3"/>
              </a:rPr>
              <a:t>https://www2.palomar.edu/pages/irp/files/2021/05/PRP-and-Institutional-Planning-Resource-Requests-2021.pdf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3C839-FB3A-0D41-BA9C-EA787995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346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8A02D-4905-0A49-8A14-D67952B10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Timeline for Instructional PRPs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51F153-EA57-3A41-A9F7-E512A1FF0E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947059"/>
              </p:ext>
            </p:extLst>
          </p:nvPr>
        </p:nvGraphicFramePr>
        <p:xfrm>
          <a:off x="838200" y="1895502"/>
          <a:ext cx="10515600" cy="4377348"/>
        </p:xfrm>
        <a:graphic>
          <a:graphicData uri="http://schemas.openxmlformats.org/drawingml/2006/table">
            <a:tbl>
              <a:tblPr firstRow="1" firstCol="1" bandRow="1"/>
              <a:tblGrid>
                <a:gridCol w="6029854">
                  <a:extLst>
                    <a:ext uri="{9D8B030D-6E8A-4147-A177-3AD203B41FA5}">
                      <a16:colId xmlns:a16="http://schemas.microsoft.com/office/drawing/2014/main" val="2624925092"/>
                    </a:ext>
                  </a:extLst>
                </a:gridCol>
                <a:gridCol w="1808713">
                  <a:extLst>
                    <a:ext uri="{9D8B030D-6E8A-4147-A177-3AD203B41FA5}">
                      <a16:colId xmlns:a16="http://schemas.microsoft.com/office/drawing/2014/main" val="247069606"/>
                    </a:ext>
                  </a:extLst>
                </a:gridCol>
                <a:gridCol w="1264091">
                  <a:extLst>
                    <a:ext uri="{9D8B030D-6E8A-4147-A177-3AD203B41FA5}">
                      <a16:colId xmlns:a16="http://schemas.microsoft.com/office/drawing/2014/main" val="291859683"/>
                    </a:ext>
                  </a:extLst>
                </a:gridCol>
                <a:gridCol w="1412942">
                  <a:extLst>
                    <a:ext uri="{9D8B030D-6E8A-4147-A177-3AD203B41FA5}">
                      <a16:colId xmlns:a16="http://schemas.microsoft.com/office/drawing/2014/main" val="2759202582"/>
                    </a:ext>
                  </a:extLst>
                </a:gridCol>
              </a:tblGrid>
              <a:tr h="349792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50" marR="14550" marT="14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ASSIGNED  TO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9684" marR="139684" marT="69842" marB="698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START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9684" marR="139684" marT="69842" marB="698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DUE DATE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9684" marR="139684" marT="69842" marB="698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631520"/>
                  </a:ext>
                </a:extLst>
              </a:tr>
              <a:tr h="349792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TASK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50" marR="14550" marT="14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535357"/>
                  </a:ext>
                </a:extLst>
              </a:tr>
              <a:tr h="349792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Posted/Training/Budget Reports Run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50" marR="14550" marT="14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IR&amp;P/ADA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50" marR="14550" marT="14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9/1/21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50" marR="14550" marT="14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9/17/21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50" marR="14550" marT="14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709142"/>
                  </a:ext>
                </a:extLst>
              </a:tr>
              <a:tr h="349792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Disciplines Develop PRP Form and Submit to Chair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50" marR="14550" marT="14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Department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50" marR="14550" marT="14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9/17/21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50" marR="14550" marT="14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10/15/21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50" marR="14550" marT="14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232471"/>
                  </a:ext>
                </a:extLst>
              </a:tr>
              <a:tr h="349792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Chair Review 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50" marR="14550" marT="14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Chairs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50" marR="14550" marT="14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10/15/21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50" marR="14550" marT="14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10/22/21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50" marR="14550" marT="14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155316"/>
                  </a:ext>
                </a:extLst>
              </a:tr>
              <a:tr h="349792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Dean Review 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50" marR="14550" marT="14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Deans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50" marR="14550" marT="14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10/22/21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50" marR="14550" marT="14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11/5/21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50" marR="14550" marT="14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921792"/>
                  </a:ext>
                </a:extLst>
              </a:tr>
              <a:tr h="349792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PRP Peer Review 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50" marR="14550" marT="14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Council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50" marR="14550" marT="14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11/5/21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50" marR="14550" marT="14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11/19/21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50" marR="14550" marT="14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73129"/>
                  </a:ext>
                </a:extLst>
              </a:tr>
              <a:tr h="349792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Discipline Revision (as needed) 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50" marR="14550" marT="14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Department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50" marR="14550" marT="14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11/29/21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50" marR="14550" marT="14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12/3/21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50" marR="14550" marT="14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090654"/>
                  </a:ext>
                </a:extLst>
              </a:tr>
              <a:tr h="349792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VPI Review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50" marR="14550" marT="14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VPI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50" marR="14550" marT="14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12/31/21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50" marR="14550" marT="14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1/7/22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50" marR="14550" marT="145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71370"/>
                  </a:ext>
                </a:extLst>
              </a:tr>
              <a:tr h="474926">
                <a:tc gridSpan="4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Research will provide drop-in times for data review – sign-up sheet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9684" marR="139684" marT="69842" marB="698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58132"/>
                  </a:ext>
                </a:extLst>
              </a:tr>
              <a:tr h="754294">
                <a:tc gridSpan="4"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 Deans will review technology and facilities request and notify chairs to complete forms for  Technology Committee and Facilities review.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9684" marR="139684" marT="69842" marB="698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93352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B19C32-6FBC-9044-A312-7EB7899B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57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02DBD-0F6B-7940-B39F-8A4EB35F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and Completing your PRP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0734B-3AC8-9546-A414-A201F6B19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things Instruction PRP: </a:t>
            </a:r>
          </a:p>
          <a:p>
            <a:pPr marL="233363" indent="0">
              <a:buNone/>
            </a:pPr>
            <a:r>
              <a:rPr lang="en-US" dirty="0">
                <a:hlinkClick r:id="rId2"/>
              </a:rPr>
              <a:t>https://www2.palomar.edu/pages/irp/program-review-and-planning-3/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PRP Videos! If you haven’t checked them out, please do!  </a:t>
            </a:r>
            <a:r>
              <a:rPr lang="en-US" dirty="0">
                <a:hlinkClick r:id="rId3"/>
              </a:rPr>
              <a:t>https://www.youtube.com/playlist?list=PLwTvB4OVzBj56d1SNyxVcTpKuFTPuRyM4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9384-E619-5C42-BF0C-FC75DCF8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6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27168-6C59-2F4A-B2E9-C03E780E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1" y="4831088"/>
            <a:ext cx="3685032" cy="160832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PRP Form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PRP Data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1"/>
            <a:ext cx="12192002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8">
            <a:extLst>
              <a:ext uri="{FF2B5EF4-FFF2-40B4-BE49-F238E27FC236}">
                <a16:creationId xmlns:a16="http://schemas.microsoft.com/office/drawing/2014/main" id="{07A0C51E-5464-4470-855E-CA530A59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59557" y="640091"/>
            <a:ext cx="8072887" cy="35509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B675DD-5BF0-5041-9BF1-9AB64E0C8C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03"/>
          <a:stretch/>
        </p:blipFill>
        <p:spPr>
          <a:xfrm>
            <a:off x="1866901" y="474774"/>
            <a:ext cx="9083361" cy="388154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B8764-14DC-A643-8B72-3299EE07F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0" y="4765596"/>
            <a:ext cx="6675627" cy="2092404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000" u="sng" dirty="0">
                <a:hlinkClick r:id="rId4"/>
              </a:rPr>
              <a:t>https://www.cognitoforms.com/PalomarCollege1/instructionalprogramreviewandplanning20202021</a:t>
            </a:r>
            <a:endParaRPr lang="en-US" sz="2000" u="sng" dirty="0"/>
          </a:p>
          <a:p>
            <a:pPr marL="0" indent="0">
              <a:buNone/>
            </a:pPr>
            <a:endParaRPr lang="en-US" sz="2000" u="sng" dirty="0"/>
          </a:p>
          <a:p>
            <a:pPr marL="0" indent="0">
              <a:buNone/>
            </a:pPr>
            <a:endParaRPr lang="en-US" sz="2000" u="sng" dirty="0"/>
          </a:p>
          <a:p>
            <a:pPr marL="0" indent="0">
              <a:buNone/>
            </a:pPr>
            <a:r>
              <a:rPr lang="en-US" sz="2000" dirty="0">
                <a:hlinkClick r:id="rId5"/>
              </a:rPr>
              <a:t>https://www2.palomar.edu/pages/irp/program-review-and-planning-3/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2E2BCB-7778-144C-AA56-535A0630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87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8085</TotalTime>
  <Words>589</Words>
  <Application>Microsoft Macintosh PowerPoint</Application>
  <PresentationFormat>Widescreen</PresentationFormat>
  <Paragraphs>129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2021-22 Program Review and Planning </vt:lpstr>
      <vt:lpstr>Overview</vt:lpstr>
      <vt:lpstr>Welcome and Expected Outcomes</vt:lpstr>
      <vt:lpstr>Purpose – Why engage in the PRP process?</vt:lpstr>
      <vt:lpstr>Accreditation</vt:lpstr>
      <vt:lpstr>Outcomes from 2020-21 PRPs</vt:lpstr>
      <vt:lpstr>Timeline for Instructional PRPs</vt:lpstr>
      <vt:lpstr>Accessing and Completing your PRP</vt:lpstr>
      <vt:lpstr>PRP Form   PRP Data</vt:lpstr>
      <vt:lpstr>Connecting PRPs to Resource Allocation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2021-22 Program Review and Planning </dc:title>
  <dc:creator>Barton, Michelle</dc:creator>
  <cp:lastModifiedBy>Barton, Michelle</cp:lastModifiedBy>
  <cp:revision>5</cp:revision>
  <cp:lastPrinted>2021-09-15T03:49:53Z</cp:lastPrinted>
  <dcterms:created xsi:type="dcterms:W3CDTF">2021-08-28T22:38:54Z</dcterms:created>
  <dcterms:modified xsi:type="dcterms:W3CDTF">2021-09-15T23:39:05Z</dcterms:modified>
</cp:coreProperties>
</file>