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3" r:id="rId1"/>
    <p:sldMasterId id="2147483775" r:id="rId2"/>
  </p:sldMasterIdLst>
  <p:notesMasterIdLst>
    <p:notesMasterId r:id="rId31"/>
  </p:notesMasterIdLst>
  <p:sldIdLst>
    <p:sldId id="256" r:id="rId3"/>
    <p:sldId id="257" r:id="rId4"/>
    <p:sldId id="1052" r:id="rId5"/>
    <p:sldId id="1023" r:id="rId6"/>
    <p:sldId id="1060" r:id="rId7"/>
    <p:sldId id="1061" r:id="rId8"/>
    <p:sldId id="1054" r:id="rId9"/>
    <p:sldId id="1042" r:id="rId10"/>
    <p:sldId id="1058" r:id="rId11"/>
    <p:sldId id="1056" r:id="rId12"/>
    <p:sldId id="1064" r:id="rId13"/>
    <p:sldId id="1062" r:id="rId14"/>
    <p:sldId id="1044" r:id="rId15"/>
    <p:sldId id="1020" r:id="rId16"/>
    <p:sldId id="1025" r:id="rId17"/>
    <p:sldId id="1027" r:id="rId18"/>
    <p:sldId id="1046" r:id="rId19"/>
    <p:sldId id="1045" r:id="rId20"/>
    <p:sldId id="1034" r:id="rId21"/>
    <p:sldId id="1039" r:id="rId22"/>
    <p:sldId id="1035" r:id="rId23"/>
    <p:sldId id="1028" r:id="rId24"/>
    <p:sldId id="1006" r:id="rId25"/>
    <p:sldId id="1040" r:id="rId26"/>
    <p:sldId id="1030" r:id="rId27"/>
    <p:sldId id="1043" r:id="rId28"/>
    <p:sldId id="1031" r:id="rId29"/>
    <p:sldId id="1000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04"/>
    <p:restoredTop sz="96327"/>
  </p:normalViewPr>
  <p:slideViewPr>
    <p:cSldViewPr snapToGrid="0" snapToObjects="1">
      <p:cViewPr varScale="1">
        <p:scale>
          <a:sx n="119" d="100"/>
          <a:sy n="119" d="100"/>
        </p:scale>
        <p:origin x="64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29CAE1-0D0E-44B7-A083-47DD109ABD9B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32E743B-637B-4FD0-B267-CEDC908DB4C5}">
      <dgm:prSet/>
      <dgm:spPr/>
      <dgm:t>
        <a:bodyPr/>
        <a:lstStyle/>
        <a:p>
          <a:r>
            <a:rPr lang="en-US" dirty="0"/>
            <a:t>Welcome, Outcomes, and Purpose</a:t>
          </a:r>
        </a:p>
      </dgm:t>
    </dgm:pt>
    <dgm:pt modelId="{95541B7E-4658-4D7D-9451-9534DE266C62}" type="parTrans" cxnId="{9662C105-4953-4105-A5A2-4004FC2CDDE0}">
      <dgm:prSet/>
      <dgm:spPr/>
      <dgm:t>
        <a:bodyPr/>
        <a:lstStyle/>
        <a:p>
          <a:endParaRPr lang="en-US"/>
        </a:p>
      </dgm:t>
    </dgm:pt>
    <dgm:pt modelId="{664BE300-FA30-4EAC-A93C-02B6A87C7643}" type="sibTrans" cxnId="{9662C105-4953-4105-A5A2-4004FC2CDDE0}">
      <dgm:prSet/>
      <dgm:spPr/>
      <dgm:t>
        <a:bodyPr/>
        <a:lstStyle/>
        <a:p>
          <a:endParaRPr lang="en-US"/>
        </a:p>
      </dgm:t>
    </dgm:pt>
    <dgm:pt modelId="{5677F471-38C5-4FDB-8B28-39CB4C4D76CE}">
      <dgm:prSet/>
      <dgm:spPr/>
      <dgm:t>
        <a:bodyPr/>
        <a:lstStyle/>
        <a:p>
          <a:r>
            <a:rPr lang="en-US" dirty="0"/>
            <a:t>Accessing and Completing the Comprehensive or Annual PRP Forms</a:t>
          </a:r>
        </a:p>
      </dgm:t>
    </dgm:pt>
    <dgm:pt modelId="{1813E344-ED01-4103-ADA0-736CB4954F37}" type="parTrans" cxnId="{9F76BA94-D6BE-4400-9CE2-2CCB5847EA49}">
      <dgm:prSet/>
      <dgm:spPr/>
      <dgm:t>
        <a:bodyPr/>
        <a:lstStyle/>
        <a:p>
          <a:endParaRPr lang="en-US"/>
        </a:p>
      </dgm:t>
    </dgm:pt>
    <dgm:pt modelId="{51F0581F-EAE9-4AA0-BA60-E9D43E6E1F5B}" type="sibTrans" cxnId="{9F76BA94-D6BE-4400-9CE2-2CCB5847EA49}">
      <dgm:prSet/>
      <dgm:spPr/>
      <dgm:t>
        <a:bodyPr/>
        <a:lstStyle/>
        <a:p>
          <a:endParaRPr lang="en-US"/>
        </a:p>
      </dgm:t>
    </dgm:pt>
    <dgm:pt modelId="{ED7B6DF9-6B28-432E-AF55-D6551D9B3226}">
      <dgm:prSet/>
      <dgm:spPr/>
      <dgm:t>
        <a:bodyPr/>
        <a:lstStyle/>
        <a:p>
          <a:r>
            <a:rPr lang="en-US" dirty="0"/>
            <a:t>PRP Form Review  – Overview and Walk Through</a:t>
          </a:r>
        </a:p>
      </dgm:t>
    </dgm:pt>
    <dgm:pt modelId="{0D13D8B8-AFE4-4787-9452-D9593A28DD2D}" type="parTrans" cxnId="{C3943A8A-7E87-45EE-AD15-7AF93AA8D295}">
      <dgm:prSet/>
      <dgm:spPr/>
      <dgm:t>
        <a:bodyPr/>
        <a:lstStyle/>
        <a:p>
          <a:endParaRPr lang="en-US"/>
        </a:p>
      </dgm:t>
    </dgm:pt>
    <dgm:pt modelId="{883EBCAB-665A-4D94-82C9-9FF753EFD149}" type="sibTrans" cxnId="{C3943A8A-7E87-45EE-AD15-7AF93AA8D295}">
      <dgm:prSet/>
      <dgm:spPr/>
      <dgm:t>
        <a:bodyPr/>
        <a:lstStyle/>
        <a:p>
          <a:endParaRPr lang="en-US"/>
        </a:p>
      </dgm:t>
    </dgm:pt>
    <dgm:pt modelId="{066B0844-E21C-9F4D-9600-2ED24E578941}">
      <dgm:prSet/>
      <dgm:spPr/>
      <dgm:t>
        <a:bodyPr/>
        <a:lstStyle/>
        <a:p>
          <a:r>
            <a:rPr lang="en-US" dirty="0"/>
            <a:t>Big Picture Timelines PRPs and Resource Allocation</a:t>
          </a:r>
        </a:p>
      </dgm:t>
    </dgm:pt>
    <dgm:pt modelId="{B715CF64-C9E4-1747-B5C0-98F7C625AC3D}" type="parTrans" cxnId="{290A7F31-691E-0942-A738-981369BE16C1}">
      <dgm:prSet/>
      <dgm:spPr/>
      <dgm:t>
        <a:bodyPr/>
        <a:lstStyle/>
        <a:p>
          <a:endParaRPr lang="en-US"/>
        </a:p>
      </dgm:t>
    </dgm:pt>
    <dgm:pt modelId="{C8B4C822-F766-6941-B0CC-E89E41EECA78}" type="sibTrans" cxnId="{290A7F31-691E-0942-A738-981369BE16C1}">
      <dgm:prSet/>
      <dgm:spPr/>
      <dgm:t>
        <a:bodyPr/>
        <a:lstStyle/>
        <a:p>
          <a:endParaRPr lang="en-US"/>
        </a:p>
      </dgm:t>
    </dgm:pt>
    <dgm:pt modelId="{70276B96-C16E-5746-B66C-7363AEC84777}">
      <dgm:prSet/>
      <dgm:spPr/>
      <dgm:t>
        <a:bodyPr/>
        <a:lstStyle/>
        <a:p>
          <a:r>
            <a:rPr lang="en-US" dirty="0"/>
            <a:t>SAOs and Nuventive</a:t>
          </a:r>
        </a:p>
      </dgm:t>
    </dgm:pt>
    <dgm:pt modelId="{E24250AE-9B3B-B54C-8C06-E48C03726A4A}" type="parTrans" cxnId="{3B7FB81B-3275-B942-AA15-D554A913CA80}">
      <dgm:prSet/>
      <dgm:spPr/>
      <dgm:t>
        <a:bodyPr/>
        <a:lstStyle/>
        <a:p>
          <a:endParaRPr lang="en-US"/>
        </a:p>
      </dgm:t>
    </dgm:pt>
    <dgm:pt modelId="{02D59B90-4617-BE4A-B858-48E4EBFFFE44}" type="sibTrans" cxnId="{3B7FB81B-3275-B942-AA15-D554A913CA80}">
      <dgm:prSet/>
      <dgm:spPr/>
      <dgm:t>
        <a:bodyPr/>
        <a:lstStyle/>
        <a:p>
          <a:endParaRPr lang="en-US"/>
        </a:p>
      </dgm:t>
    </dgm:pt>
    <dgm:pt modelId="{B21E187F-2972-3242-B3B8-16E4F2DB6821}">
      <dgm:prSet/>
      <dgm:spPr/>
      <dgm:t>
        <a:bodyPr/>
        <a:lstStyle/>
        <a:p>
          <a:r>
            <a:rPr lang="en-US" dirty="0"/>
            <a:t>Accreditation/Outcomes from Last Year’s PRP process</a:t>
          </a:r>
        </a:p>
      </dgm:t>
    </dgm:pt>
    <dgm:pt modelId="{1FB02EF0-24D5-8142-8D5A-92272A897C19}" type="parTrans" cxnId="{03ABE0B9-D1EE-9D4F-9314-ADA6ECDD206E}">
      <dgm:prSet/>
      <dgm:spPr/>
    </dgm:pt>
    <dgm:pt modelId="{77BFA4EE-ACCA-B148-804E-6822AF7CE6AF}" type="sibTrans" cxnId="{03ABE0B9-D1EE-9D4F-9314-ADA6ECDD206E}">
      <dgm:prSet/>
      <dgm:spPr/>
    </dgm:pt>
    <dgm:pt modelId="{C495364C-A98C-E642-88D7-70A795B15BBF}" type="pres">
      <dgm:prSet presAssocID="{AF29CAE1-0D0E-44B7-A083-47DD109ABD9B}" presName="linear" presStyleCnt="0">
        <dgm:presLayoutVars>
          <dgm:animLvl val="lvl"/>
          <dgm:resizeHandles val="exact"/>
        </dgm:presLayoutVars>
      </dgm:prSet>
      <dgm:spPr/>
    </dgm:pt>
    <dgm:pt modelId="{D534EA9E-75FD-D041-8527-5BAED3C301D4}" type="pres">
      <dgm:prSet presAssocID="{C32E743B-637B-4FD0-B267-CEDC908DB4C5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CA84F12E-EAD4-D34E-B0E5-2339A579CEA7}" type="pres">
      <dgm:prSet presAssocID="{664BE300-FA30-4EAC-A93C-02B6A87C7643}" presName="spacer" presStyleCnt="0"/>
      <dgm:spPr/>
    </dgm:pt>
    <dgm:pt modelId="{EE5E798A-C473-D442-B130-C42FB3739FA8}" type="pres">
      <dgm:prSet presAssocID="{B21E187F-2972-3242-B3B8-16E4F2DB6821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3FCA6A23-EDE7-FA4E-A6B9-0D776C1BFB9F}" type="pres">
      <dgm:prSet presAssocID="{77BFA4EE-ACCA-B148-804E-6822AF7CE6AF}" presName="spacer" presStyleCnt="0"/>
      <dgm:spPr/>
    </dgm:pt>
    <dgm:pt modelId="{37AE90F3-C545-A64C-81A9-186E346E214E}" type="pres">
      <dgm:prSet presAssocID="{5677F471-38C5-4FDB-8B28-39CB4C4D76CE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E2EC7E06-4733-7249-BA3D-AC7A9BEFFB9D}" type="pres">
      <dgm:prSet presAssocID="{51F0581F-EAE9-4AA0-BA60-E9D43E6E1F5B}" presName="spacer" presStyleCnt="0"/>
      <dgm:spPr/>
    </dgm:pt>
    <dgm:pt modelId="{6A930CB9-3F47-FB43-8482-0B34CE7CBD4B}" type="pres">
      <dgm:prSet presAssocID="{ED7B6DF9-6B28-432E-AF55-D6551D9B3226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FD184C2A-3B06-FD4B-B569-34E63E74B102}" type="pres">
      <dgm:prSet presAssocID="{883EBCAB-665A-4D94-82C9-9FF753EFD149}" presName="spacer" presStyleCnt="0"/>
      <dgm:spPr/>
    </dgm:pt>
    <dgm:pt modelId="{37E72409-346D-6B49-9058-BE69F76245A8}" type="pres">
      <dgm:prSet presAssocID="{066B0844-E21C-9F4D-9600-2ED24E578941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479B217C-7479-0941-B4EF-1AA66DFFD6EE}" type="pres">
      <dgm:prSet presAssocID="{C8B4C822-F766-6941-B0CC-E89E41EECA78}" presName="spacer" presStyleCnt="0"/>
      <dgm:spPr/>
    </dgm:pt>
    <dgm:pt modelId="{14FAF99B-146B-6C4A-A19B-564FD878236E}" type="pres">
      <dgm:prSet presAssocID="{70276B96-C16E-5746-B66C-7363AEC84777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5C7B1300-5D08-5A44-B5B5-1C4089B19030}" type="presOf" srcId="{5677F471-38C5-4FDB-8B28-39CB4C4D76CE}" destId="{37AE90F3-C545-A64C-81A9-186E346E214E}" srcOrd="0" destOrd="0" presId="urn:microsoft.com/office/officeart/2005/8/layout/vList2"/>
    <dgm:cxn modelId="{9662C105-4953-4105-A5A2-4004FC2CDDE0}" srcId="{AF29CAE1-0D0E-44B7-A083-47DD109ABD9B}" destId="{C32E743B-637B-4FD0-B267-CEDC908DB4C5}" srcOrd="0" destOrd="0" parTransId="{95541B7E-4658-4D7D-9451-9534DE266C62}" sibTransId="{664BE300-FA30-4EAC-A93C-02B6A87C7643}"/>
    <dgm:cxn modelId="{3B7FB81B-3275-B942-AA15-D554A913CA80}" srcId="{AF29CAE1-0D0E-44B7-A083-47DD109ABD9B}" destId="{70276B96-C16E-5746-B66C-7363AEC84777}" srcOrd="5" destOrd="0" parTransId="{E24250AE-9B3B-B54C-8C06-E48C03726A4A}" sibTransId="{02D59B90-4617-BE4A-B858-48E4EBFFFE44}"/>
    <dgm:cxn modelId="{290A7F31-691E-0942-A738-981369BE16C1}" srcId="{AF29CAE1-0D0E-44B7-A083-47DD109ABD9B}" destId="{066B0844-E21C-9F4D-9600-2ED24E578941}" srcOrd="4" destOrd="0" parTransId="{B715CF64-C9E4-1747-B5C0-98F7C625AC3D}" sibTransId="{C8B4C822-F766-6941-B0CC-E89E41EECA78}"/>
    <dgm:cxn modelId="{E0DC9337-39D2-3B4F-8EDE-6A20FC21F28D}" type="presOf" srcId="{AF29CAE1-0D0E-44B7-A083-47DD109ABD9B}" destId="{C495364C-A98C-E642-88D7-70A795B15BBF}" srcOrd="0" destOrd="0" presId="urn:microsoft.com/office/officeart/2005/8/layout/vList2"/>
    <dgm:cxn modelId="{34E71D40-D159-0C4F-AB3A-FCE8B91368D3}" type="presOf" srcId="{C32E743B-637B-4FD0-B267-CEDC908DB4C5}" destId="{D534EA9E-75FD-D041-8527-5BAED3C301D4}" srcOrd="0" destOrd="0" presId="urn:microsoft.com/office/officeart/2005/8/layout/vList2"/>
    <dgm:cxn modelId="{C3943A8A-7E87-45EE-AD15-7AF93AA8D295}" srcId="{AF29CAE1-0D0E-44B7-A083-47DD109ABD9B}" destId="{ED7B6DF9-6B28-432E-AF55-D6551D9B3226}" srcOrd="3" destOrd="0" parTransId="{0D13D8B8-AFE4-4787-9452-D9593A28DD2D}" sibTransId="{883EBCAB-665A-4D94-82C9-9FF753EFD149}"/>
    <dgm:cxn modelId="{614BE28C-3105-0345-AD4F-56456BD1BD35}" type="presOf" srcId="{70276B96-C16E-5746-B66C-7363AEC84777}" destId="{14FAF99B-146B-6C4A-A19B-564FD878236E}" srcOrd="0" destOrd="0" presId="urn:microsoft.com/office/officeart/2005/8/layout/vList2"/>
    <dgm:cxn modelId="{61FC3292-7DA0-1947-AB39-458BB4FBED17}" type="presOf" srcId="{ED7B6DF9-6B28-432E-AF55-D6551D9B3226}" destId="{6A930CB9-3F47-FB43-8482-0B34CE7CBD4B}" srcOrd="0" destOrd="0" presId="urn:microsoft.com/office/officeart/2005/8/layout/vList2"/>
    <dgm:cxn modelId="{9F76BA94-D6BE-4400-9CE2-2CCB5847EA49}" srcId="{AF29CAE1-0D0E-44B7-A083-47DD109ABD9B}" destId="{5677F471-38C5-4FDB-8B28-39CB4C4D76CE}" srcOrd="2" destOrd="0" parTransId="{1813E344-ED01-4103-ADA0-736CB4954F37}" sibTransId="{51F0581F-EAE9-4AA0-BA60-E9D43E6E1F5B}"/>
    <dgm:cxn modelId="{7AFBC8A5-6E65-0E4A-A3F5-4C38CD58D9A7}" type="presOf" srcId="{066B0844-E21C-9F4D-9600-2ED24E578941}" destId="{37E72409-346D-6B49-9058-BE69F76245A8}" srcOrd="0" destOrd="0" presId="urn:microsoft.com/office/officeart/2005/8/layout/vList2"/>
    <dgm:cxn modelId="{03ABE0B9-D1EE-9D4F-9314-ADA6ECDD206E}" srcId="{AF29CAE1-0D0E-44B7-A083-47DD109ABD9B}" destId="{B21E187F-2972-3242-B3B8-16E4F2DB6821}" srcOrd="1" destOrd="0" parTransId="{1FB02EF0-24D5-8142-8D5A-92272A897C19}" sibTransId="{77BFA4EE-ACCA-B148-804E-6822AF7CE6AF}"/>
    <dgm:cxn modelId="{4A900EE0-7F06-B64B-B6B6-73378203561F}" type="presOf" srcId="{B21E187F-2972-3242-B3B8-16E4F2DB6821}" destId="{EE5E798A-C473-D442-B130-C42FB3739FA8}" srcOrd="0" destOrd="0" presId="urn:microsoft.com/office/officeart/2005/8/layout/vList2"/>
    <dgm:cxn modelId="{387EAB45-E6D5-1445-BDF9-6DD2A183D0DF}" type="presParOf" srcId="{C495364C-A98C-E642-88D7-70A795B15BBF}" destId="{D534EA9E-75FD-D041-8527-5BAED3C301D4}" srcOrd="0" destOrd="0" presId="urn:microsoft.com/office/officeart/2005/8/layout/vList2"/>
    <dgm:cxn modelId="{2B355D82-BE73-2F44-8730-4158B11C4F06}" type="presParOf" srcId="{C495364C-A98C-E642-88D7-70A795B15BBF}" destId="{CA84F12E-EAD4-D34E-B0E5-2339A579CEA7}" srcOrd="1" destOrd="0" presId="urn:microsoft.com/office/officeart/2005/8/layout/vList2"/>
    <dgm:cxn modelId="{5980A22D-88DD-3D44-AE4F-67FCAF72CA21}" type="presParOf" srcId="{C495364C-A98C-E642-88D7-70A795B15BBF}" destId="{EE5E798A-C473-D442-B130-C42FB3739FA8}" srcOrd="2" destOrd="0" presId="urn:microsoft.com/office/officeart/2005/8/layout/vList2"/>
    <dgm:cxn modelId="{41DA7127-9F96-6C4A-8E2D-CAC193B839AF}" type="presParOf" srcId="{C495364C-A98C-E642-88D7-70A795B15BBF}" destId="{3FCA6A23-EDE7-FA4E-A6B9-0D776C1BFB9F}" srcOrd="3" destOrd="0" presId="urn:microsoft.com/office/officeart/2005/8/layout/vList2"/>
    <dgm:cxn modelId="{0F16637F-BA1A-F74A-B3C6-BD6125608254}" type="presParOf" srcId="{C495364C-A98C-E642-88D7-70A795B15BBF}" destId="{37AE90F3-C545-A64C-81A9-186E346E214E}" srcOrd="4" destOrd="0" presId="urn:microsoft.com/office/officeart/2005/8/layout/vList2"/>
    <dgm:cxn modelId="{48FA407B-E0FD-1443-99CD-7155E91001E7}" type="presParOf" srcId="{C495364C-A98C-E642-88D7-70A795B15BBF}" destId="{E2EC7E06-4733-7249-BA3D-AC7A9BEFFB9D}" srcOrd="5" destOrd="0" presId="urn:microsoft.com/office/officeart/2005/8/layout/vList2"/>
    <dgm:cxn modelId="{62908CBD-FCFC-5D4F-BD65-8E00E0FF87A2}" type="presParOf" srcId="{C495364C-A98C-E642-88D7-70A795B15BBF}" destId="{6A930CB9-3F47-FB43-8482-0B34CE7CBD4B}" srcOrd="6" destOrd="0" presId="urn:microsoft.com/office/officeart/2005/8/layout/vList2"/>
    <dgm:cxn modelId="{68D147FA-6579-DA42-B108-9AEBB6A84718}" type="presParOf" srcId="{C495364C-A98C-E642-88D7-70A795B15BBF}" destId="{FD184C2A-3B06-FD4B-B569-34E63E74B102}" srcOrd="7" destOrd="0" presId="urn:microsoft.com/office/officeart/2005/8/layout/vList2"/>
    <dgm:cxn modelId="{729928EF-226E-B841-A613-3D570EBD4110}" type="presParOf" srcId="{C495364C-A98C-E642-88D7-70A795B15BBF}" destId="{37E72409-346D-6B49-9058-BE69F76245A8}" srcOrd="8" destOrd="0" presId="urn:microsoft.com/office/officeart/2005/8/layout/vList2"/>
    <dgm:cxn modelId="{81F10896-5D2F-C149-8749-4F67BE501837}" type="presParOf" srcId="{C495364C-A98C-E642-88D7-70A795B15BBF}" destId="{479B217C-7479-0941-B4EF-1AA66DFFD6EE}" srcOrd="9" destOrd="0" presId="urn:microsoft.com/office/officeart/2005/8/layout/vList2"/>
    <dgm:cxn modelId="{F2644228-9994-CF44-8D45-CA4219A5446B}" type="presParOf" srcId="{C495364C-A98C-E642-88D7-70A795B15BBF}" destId="{14FAF99B-146B-6C4A-A19B-564FD878236E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529F79-C562-49E9-BA35-7D75027286D2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89B1712-058C-4C85-9B74-EFFA4E3EC278}">
      <dgm:prSet/>
      <dgm:spPr/>
      <dgm:t>
        <a:bodyPr/>
        <a:lstStyle/>
        <a:p>
          <a:r>
            <a:rPr lang="en-US" dirty="0"/>
            <a:t>Who we are and how do we help Palomar meet its mission?</a:t>
          </a:r>
        </a:p>
      </dgm:t>
    </dgm:pt>
    <dgm:pt modelId="{91FC3ACD-93D3-4D2A-96AE-A4730944071A}" type="parTrans" cxnId="{A6622E6D-26AB-443D-B105-65922674FB83}">
      <dgm:prSet/>
      <dgm:spPr/>
      <dgm:t>
        <a:bodyPr/>
        <a:lstStyle/>
        <a:p>
          <a:endParaRPr lang="en-US"/>
        </a:p>
      </dgm:t>
    </dgm:pt>
    <dgm:pt modelId="{ADD86CC8-E10E-45CC-A6C6-81A577906AE7}" type="sibTrans" cxnId="{A6622E6D-26AB-443D-B105-65922674FB83}">
      <dgm:prSet/>
      <dgm:spPr/>
      <dgm:t>
        <a:bodyPr/>
        <a:lstStyle/>
        <a:p>
          <a:endParaRPr lang="en-US" dirty="0"/>
        </a:p>
      </dgm:t>
    </dgm:pt>
    <dgm:pt modelId="{5FA2F109-576B-45AB-90C5-C52688CDECF7}">
      <dgm:prSet/>
      <dgm:spPr/>
      <dgm:t>
        <a:bodyPr/>
        <a:lstStyle/>
        <a:p>
          <a:r>
            <a:rPr lang="en-US" dirty="0"/>
            <a:t>What we do. How  we do it.  Who we serve. </a:t>
          </a:r>
        </a:p>
      </dgm:t>
    </dgm:pt>
    <dgm:pt modelId="{66451367-B1D9-4DE2-998C-B002F31E9E10}" type="parTrans" cxnId="{0A9A1120-9D00-4B88-842C-C7231E55F7E3}">
      <dgm:prSet/>
      <dgm:spPr/>
      <dgm:t>
        <a:bodyPr/>
        <a:lstStyle/>
        <a:p>
          <a:endParaRPr lang="en-US"/>
        </a:p>
      </dgm:t>
    </dgm:pt>
    <dgm:pt modelId="{64676490-FC7E-4CCD-92BC-2AADCB176246}" type="sibTrans" cxnId="{0A9A1120-9D00-4B88-842C-C7231E55F7E3}">
      <dgm:prSet/>
      <dgm:spPr/>
      <dgm:t>
        <a:bodyPr/>
        <a:lstStyle/>
        <a:p>
          <a:endParaRPr lang="en-US" dirty="0"/>
        </a:p>
      </dgm:t>
    </dgm:pt>
    <dgm:pt modelId="{C39F218B-DA97-43BD-8147-1594D67B27F9}">
      <dgm:prSet/>
      <dgm:spPr/>
      <dgm:t>
        <a:bodyPr/>
        <a:lstStyle/>
        <a:p>
          <a:r>
            <a:rPr lang="en-US" dirty="0"/>
            <a:t>How do we know we are doing a good job? (Evidence and Assessment)</a:t>
          </a:r>
        </a:p>
      </dgm:t>
    </dgm:pt>
    <dgm:pt modelId="{A0F7E133-246F-4EBA-ACBF-3D5B421A84EC}" type="parTrans" cxnId="{431CD52F-0D0D-4862-9466-56E9A282E53E}">
      <dgm:prSet/>
      <dgm:spPr/>
      <dgm:t>
        <a:bodyPr/>
        <a:lstStyle/>
        <a:p>
          <a:endParaRPr lang="en-US"/>
        </a:p>
      </dgm:t>
    </dgm:pt>
    <dgm:pt modelId="{5C7A5598-1EB4-4CA9-922E-FFEFABF6C1B5}" type="sibTrans" cxnId="{431CD52F-0D0D-4862-9466-56E9A282E53E}">
      <dgm:prSet/>
      <dgm:spPr/>
      <dgm:t>
        <a:bodyPr/>
        <a:lstStyle/>
        <a:p>
          <a:endParaRPr lang="en-US" dirty="0"/>
        </a:p>
      </dgm:t>
    </dgm:pt>
    <dgm:pt modelId="{931F94D4-370B-4629-92CC-ED68E174FF5E}">
      <dgm:prSet/>
      <dgm:spPr/>
      <dgm:t>
        <a:bodyPr/>
        <a:lstStyle/>
        <a:p>
          <a:r>
            <a:rPr lang="en-US" dirty="0"/>
            <a:t>What are our plans for the future? (What are our aspirations?)</a:t>
          </a:r>
        </a:p>
      </dgm:t>
    </dgm:pt>
    <dgm:pt modelId="{D1AEA314-1B0D-4C74-874D-6527F5BD19F0}" type="parTrans" cxnId="{7DDD4D38-5E6C-4290-8879-DB3F97E9FB2D}">
      <dgm:prSet/>
      <dgm:spPr/>
      <dgm:t>
        <a:bodyPr/>
        <a:lstStyle/>
        <a:p>
          <a:endParaRPr lang="en-US"/>
        </a:p>
      </dgm:t>
    </dgm:pt>
    <dgm:pt modelId="{60D7891C-0ED8-4A14-9664-B7CF1D1EBE09}" type="sibTrans" cxnId="{7DDD4D38-5E6C-4290-8879-DB3F97E9FB2D}">
      <dgm:prSet/>
      <dgm:spPr/>
      <dgm:t>
        <a:bodyPr/>
        <a:lstStyle/>
        <a:p>
          <a:endParaRPr lang="en-US" dirty="0"/>
        </a:p>
      </dgm:t>
    </dgm:pt>
    <dgm:pt modelId="{6AE88A58-FEC4-47DC-8E4D-B852D4592648}">
      <dgm:prSet/>
      <dgm:spPr/>
      <dgm:t>
        <a:bodyPr/>
        <a:lstStyle/>
        <a:p>
          <a:r>
            <a:rPr lang="en-US" dirty="0"/>
            <a:t>What resources do we need to get there?</a:t>
          </a:r>
        </a:p>
      </dgm:t>
    </dgm:pt>
    <dgm:pt modelId="{7BB10DB7-C607-4DC2-909E-93403F9556C0}" type="parTrans" cxnId="{A83862EF-29B2-4B7A-9FFA-409B151F3895}">
      <dgm:prSet/>
      <dgm:spPr/>
      <dgm:t>
        <a:bodyPr/>
        <a:lstStyle/>
        <a:p>
          <a:endParaRPr lang="en-US"/>
        </a:p>
      </dgm:t>
    </dgm:pt>
    <dgm:pt modelId="{4F24E940-2F4F-4252-81A0-B29602502110}" type="sibTrans" cxnId="{A83862EF-29B2-4B7A-9FFA-409B151F3895}">
      <dgm:prSet/>
      <dgm:spPr/>
      <dgm:t>
        <a:bodyPr/>
        <a:lstStyle/>
        <a:p>
          <a:endParaRPr lang="en-US" dirty="0"/>
        </a:p>
      </dgm:t>
    </dgm:pt>
    <dgm:pt modelId="{60D2A685-DEEA-412B-92D6-9F5FBF8F3ADF}">
      <dgm:prSet/>
      <dgm:spPr/>
      <dgm:t>
        <a:bodyPr/>
        <a:lstStyle/>
        <a:p>
          <a:r>
            <a:rPr lang="en-US" dirty="0"/>
            <a:t>(Resource allocation)</a:t>
          </a:r>
        </a:p>
      </dgm:t>
    </dgm:pt>
    <dgm:pt modelId="{35AB8F43-491D-45DA-B39C-90A578133D76}" type="parTrans" cxnId="{56DC1641-AA9B-4A86-A4ED-110B0D8FFA4F}">
      <dgm:prSet/>
      <dgm:spPr/>
      <dgm:t>
        <a:bodyPr/>
        <a:lstStyle/>
        <a:p>
          <a:endParaRPr lang="en-US"/>
        </a:p>
      </dgm:t>
    </dgm:pt>
    <dgm:pt modelId="{68D95AFE-C248-44F3-B207-9E0C92B531ED}" type="sibTrans" cxnId="{56DC1641-AA9B-4A86-A4ED-110B0D8FFA4F}">
      <dgm:prSet/>
      <dgm:spPr/>
      <dgm:t>
        <a:bodyPr/>
        <a:lstStyle/>
        <a:p>
          <a:endParaRPr lang="en-US"/>
        </a:p>
      </dgm:t>
    </dgm:pt>
    <dgm:pt modelId="{96255038-0F91-944F-A657-EB2450C5405A}" type="pres">
      <dgm:prSet presAssocID="{67529F79-C562-49E9-BA35-7D75027286D2}" presName="Name0" presStyleCnt="0">
        <dgm:presLayoutVars>
          <dgm:dir/>
          <dgm:resizeHandles val="exact"/>
        </dgm:presLayoutVars>
      </dgm:prSet>
      <dgm:spPr/>
    </dgm:pt>
    <dgm:pt modelId="{456A75BF-ECF2-914F-BB60-9FD912A90DDB}" type="pres">
      <dgm:prSet presAssocID="{A89B1712-058C-4C85-9B74-EFFA4E3EC278}" presName="node" presStyleLbl="node1" presStyleIdx="0" presStyleCnt="6">
        <dgm:presLayoutVars>
          <dgm:bulletEnabled val="1"/>
        </dgm:presLayoutVars>
      </dgm:prSet>
      <dgm:spPr/>
    </dgm:pt>
    <dgm:pt modelId="{9EB69580-3C15-F748-B4E5-DEDF4DF25C87}" type="pres">
      <dgm:prSet presAssocID="{ADD86CC8-E10E-45CC-A6C6-81A577906AE7}" presName="sibTrans" presStyleLbl="sibTrans1D1" presStyleIdx="0" presStyleCnt="5"/>
      <dgm:spPr/>
    </dgm:pt>
    <dgm:pt modelId="{4FF2B047-ABC5-6C48-9435-AFA643770BE7}" type="pres">
      <dgm:prSet presAssocID="{ADD86CC8-E10E-45CC-A6C6-81A577906AE7}" presName="connectorText" presStyleLbl="sibTrans1D1" presStyleIdx="0" presStyleCnt="5"/>
      <dgm:spPr/>
    </dgm:pt>
    <dgm:pt modelId="{83DC90D6-76DD-3D42-ADBD-DC29803AC7D8}" type="pres">
      <dgm:prSet presAssocID="{5FA2F109-576B-45AB-90C5-C52688CDECF7}" presName="node" presStyleLbl="node1" presStyleIdx="1" presStyleCnt="6">
        <dgm:presLayoutVars>
          <dgm:bulletEnabled val="1"/>
        </dgm:presLayoutVars>
      </dgm:prSet>
      <dgm:spPr/>
    </dgm:pt>
    <dgm:pt modelId="{6736B69D-D09A-5444-8301-D3C1B32B6CCF}" type="pres">
      <dgm:prSet presAssocID="{64676490-FC7E-4CCD-92BC-2AADCB176246}" presName="sibTrans" presStyleLbl="sibTrans1D1" presStyleIdx="1" presStyleCnt="5"/>
      <dgm:spPr/>
    </dgm:pt>
    <dgm:pt modelId="{3A36DB6A-32F0-F143-A211-66575278F60C}" type="pres">
      <dgm:prSet presAssocID="{64676490-FC7E-4CCD-92BC-2AADCB176246}" presName="connectorText" presStyleLbl="sibTrans1D1" presStyleIdx="1" presStyleCnt="5"/>
      <dgm:spPr/>
    </dgm:pt>
    <dgm:pt modelId="{9668E605-5980-B04A-BA6A-7CE1F7269814}" type="pres">
      <dgm:prSet presAssocID="{C39F218B-DA97-43BD-8147-1594D67B27F9}" presName="node" presStyleLbl="node1" presStyleIdx="2" presStyleCnt="6">
        <dgm:presLayoutVars>
          <dgm:bulletEnabled val="1"/>
        </dgm:presLayoutVars>
      </dgm:prSet>
      <dgm:spPr/>
    </dgm:pt>
    <dgm:pt modelId="{3DC1D5FC-E125-D14A-ADA4-89C2CBF2EDD4}" type="pres">
      <dgm:prSet presAssocID="{5C7A5598-1EB4-4CA9-922E-FFEFABF6C1B5}" presName="sibTrans" presStyleLbl="sibTrans1D1" presStyleIdx="2" presStyleCnt="5"/>
      <dgm:spPr/>
    </dgm:pt>
    <dgm:pt modelId="{C3734F78-AF11-3C4E-9974-6CC36095D599}" type="pres">
      <dgm:prSet presAssocID="{5C7A5598-1EB4-4CA9-922E-FFEFABF6C1B5}" presName="connectorText" presStyleLbl="sibTrans1D1" presStyleIdx="2" presStyleCnt="5"/>
      <dgm:spPr/>
    </dgm:pt>
    <dgm:pt modelId="{F47A277A-79B9-5640-9000-D89009ECD4AA}" type="pres">
      <dgm:prSet presAssocID="{931F94D4-370B-4629-92CC-ED68E174FF5E}" presName="node" presStyleLbl="node1" presStyleIdx="3" presStyleCnt="6">
        <dgm:presLayoutVars>
          <dgm:bulletEnabled val="1"/>
        </dgm:presLayoutVars>
      </dgm:prSet>
      <dgm:spPr/>
    </dgm:pt>
    <dgm:pt modelId="{9A078140-D923-2449-AC8E-623CA4358D66}" type="pres">
      <dgm:prSet presAssocID="{60D7891C-0ED8-4A14-9664-B7CF1D1EBE09}" presName="sibTrans" presStyleLbl="sibTrans1D1" presStyleIdx="3" presStyleCnt="5"/>
      <dgm:spPr/>
    </dgm:pt>
    <dgm:pt modelId="{1112028B-ADEF-D041-B5E5-F5EC6803F32E}" type="pres">
      <dgm:prSet presAssocID="{60D7891C-0ED8-4A14-9664-B7CF1D1EBE09}" presName="connectorText" presStyleLbl="sibTrans1D1" presStyleIdx="3" presStyleCnt="5"/>
      <dgm:spPr/>
    </dgm:pt>
    <dgm:pt modelId="{71B8ACA8-035A-644F-927A-76B712547E99}" type="pres">
      <dgm:prSet presAssocID="{6AE88A58-FEC4-47DC-8E4D-B852D4592648}" presName="node" presStyleLbl="node1" presStyleIdx="4" presStyleCnt="6">
        <dgm:presLayoutVars>
          <dgm:bulletEnabled val="1"/>
        </dgm:presLayoutVars>
      </dgm:prSet>
      <dgm:spPr/>
    </dgm:pt>
    <dgm:pt modelId="{6811C214-CF1C-934B-B400-7E446F33F9B9}" type="pres">
      <dgm:prSet presAssocID="{4F24E940-2F4F-4252-81A0-B29602502110}" presName="sibTrans" presStyleLbl="sibTrans1D1" presStyleIdx="4" presStyleCnt="5"/>
      <dgm:spPr/>
    </dgm:pt>
    <dgm:pt modelId="{3F047E68-B7F9-BD42-9175-6DD73DF4A05D}" type="pres">
      <dgm:prSet presAssocID="{4F24E940-2F4F-4252-81A0-B29602502110}" presName="connectorText" presStyleLbl="sibTrans1D1" presStyleIdx="4" presStyleCnt="5"/>
      <dgm:spPr/>
    </dgm:pt>
    <dgm:pt modelId="{845F4EB6-0765-984F-A6FB-A34D029B1A7E}" type="pres">
      <dgm:prSet presAssocID="{60D2A685-DEEA-412B-92D6-9F5FBF8F3ADF}" presName="node" presStyleLbl="node1" presStyleIdx="5" presStyleCnt="6">
        <dgm:presLayoutVars>
          <dgm:bulletEnabled val="1"/>
        </dgm:presLayoutVars>
      </dgm:prSet>
      <dgm:spPr/>
    </dgm:pt>
  </dgm:ptLst>
  <dgm:cxnLst>
    <dgm:cxn modelId="{DA8C541D-C64D-BA45-9B9F-EE0D45DAC9A3}" type="presOf" srcId="{6AE88A58-FEC4-47DC-8E4D-B852D4592648}" destId="{71B8ACA8-035A-644F-927A-76B712547E99}" srcOrd="0" destOrd="0" presId="urn:microsoft.com/office/officeart/2016/7/layout/RepeatingBendingProcessNew"/>
    <dgm:cxn modelId="{0A9A1120-9D00-4B88-842C-C7231E55F7E3}" srcId="{67529F79-C562-49E9-BA35-7D75027286D2}" destId="{5FA2F109-576B-45AB-90C5-C52688CDECF7}" srcOrd="1" destOrd="0" parTransId="{66451367-B1D9-4DE2-998C-B002F31E9E10}" sibTransId="{64676490-FC7E-4CCD-92BC-2AADCB176246}"/>
    <dgm:cxn modelId="{2F2FD220-ECCD-5D49-A167-BA39DA90FDA4}" type="presOf" srcId="{4F24E940-2F4F-4252-81A0-B29602502110}" destId="{3F047E68-B7F9-BD42-9175-6DD73DF4A05D}" srcOrd="1" destOrd="0" presId="urn:microsoft.com/office/officeart/2016/7/layout/RepeatingBendingProcessNew"/>
    <dgm:cxn modelId="{4F222022-DF80-5240-94F3-A5FFEBFD23F4}" type="presOf" srcId="{4F24E940-2F4F-4252-81A0-B29602502110}" destId="{6811C214-CF1C-934B-B400-7E446F33F9B9}" srcOrd="0" destOrd="0" presId="urn:microsoft.com/office/officeart/2016/7/layout/RepeatingBendingProcessNew"/>
    <dgm:cxn modelId="{431CD52F-0D0D-4862-9466-56E9A282E53E}" srcId="{67529F79-C562-49E9-BA35-7D75027286D2}" destId="{C39F218B-DA97-43BD-8147-1594D67B27F9}" srcOrd="2" destOrd="0" parTransId="{A0F7E133-246F-4EBA-ACBF-3D5B421A84EC}" sibTransId="{5C7A5598-1EB4-4CA9-922E-FFEFABF6C1B5}"/>
    <dgm:cxn modelId="{7DDD4D38-5E6C-4290-8879-DB3F97E9FB2D}" srcId="{67529F79-C562-49E9-BA35-7D75027286D2}" destId="{931F94D4-370B-4629-92CC-ED68E174FF5E}" srcOrd="3" destOrd="0" parTransId="{D1AEA314-1B0D-4C74-874D-6527F5BD19F0}" sibTransId="{60D7891C-0ED8-4A14-9664-B7CF1D1EBE09}"/>
    <dgm:cxn modelId="{56DC1641-AA9B-4A86-A4ED-110B0D8FFA4F}" srcId="{67529F79-C562-49E9-BA35-7D75027286D2}" destId="{60D2A685-DEEA-412B-92D6-9F5FBF8F3ADF}" srcOrd="5" destOrd="0" parTransId="{35AB8F43-491D-45DA-B39C-90A578133D76}" sibTransId="{68D95AFE-C248-44F3-B207-9E0C92B531ED}"/>
    <dgm:cxn modelId="{15C65A45-E17E-E143-9D46-6796AB21AFF8}" type="presOf" srcId="{5C7A5598-1EB4-4CA9-922E-FFEFABF6C1B5}" destId="{3DC1D5FC-E125-D14A-ADA4-89C2CBF2EDD4}" srcOrd="0" destOrd="0" presId="urn:microsoft.com/office/officeart/2016/7/layout/RepeatingBendingProcessNew"/>
    <dgm:cxn modelId="{A6622E6D-26AB-443D-B105-65922674FB83}" srcId="{67529F79-C562-49E9-BA35-7D75027286D2}" destId="{A89B1712-058C-4C85-9B74-EFFA4E3EC278}" srcOrd="0" destOrd="0" parTransId="{91FC3ACD-93D3-4D2A-96AE-A4730944071A}" sibTransId="{ADD86CC8-E10E-45CC-A6C6-81A577906AE7}"/>
    <dgm:cxn modelId="{83034375-83A0-8C4D-9259-04BF15B629BB}" type="presOf" srcId="{60D7891C-0ED8-4A14-9664-B7CF1D1EBE09}" destId="{1112028B-ADEF-D041-B5E5-F5EC6803F32E}" srcOrd="1" destOrd="0" presId="urn:microsoft.com/office/officeart/2016/7/layout/RepeatingBendingProcessNew"/>
    <dgm:cxn modelId="{74C10C86-FB5A-1447-AF76-2BD5958F4F75}" type="presOf" srcId="{931F94D4-370B-4629-92CC-ED68E174FF5E}" destId="{F47A277A-79B9-5640-9000-D89009ECD4AA}" srcOrd="0" destOrd="0" presId="urn:microsoft.com/office/officeart/2016/7/layout/RepeatingBendingProcessNew"/>
    <dgm:cxn modelId="{2068EB9F-5496-8E49-AC3A-C766EF44A5F6}" type="presOf" srcId="{A89B1712-058C-4C85-9B74-EFFA4E3EC278}" destId="{456A75BF-ECF2-914F-BB60-9FD912A90DDB}" srcOrd="0" destOrd="0" presId="urn:microsoft.com/office/officeart/2016/7/layout/RepeatingBendingProcessNew"/>
    <dgm:cxn modelId="{BA0A5EA6-BB00-754B-B082-41188A5651BB}" type="presOf" srcId="{67529F79-C562-49E9-BA35-7D75027286D2}" destId="{96255038-0F91-944F-A657-EB2450C5405A}" srcOrd="0" destOrd="0" presId="urn:microsoft.com/office/officeart/2016/7/layout/RepeatingBendingProcessNew"/>
    <dgm:cxn modelId="{3D57BCAB-F5A3-3441-A710-592717B4AA77}" type="presOf" srcId="{ADD86CC8-E10E-45CC-A6C6-81A577906AE7}" destId="{4FF2B047-ABC5-6C48-9435-AFA643770BE7}" srcOrd="1" destOrd="0" presId="urn:microsoft.com/office/officeart/2016/7/layout/RepeatingBendingProcessNew"/>
    <dgm:cxn modelId="{F827CAB1-5DCC-AD4D-B581-611982C47AF3}" type="presOf" srcId="{5FA2F109-576B-45AB-90C5-C52688CDECF7}" destId="{83DC90D6-76DD-3D42-ADBD-DC29803AC7D8}" srcOrd="0" destOrd="0" presId="urn:microsoft.com/office/officeart/2016/7/layout/RepeatingBendingProcessNew"/>
    <dgm:cxn modelId="{03787FB2-471B-2A46-AC3C-0890E64FB00A}" type="presOf" srcId="{60D2A685-DEEA-412B-92D6-9F5FBF8F3ADF}" destId="{845F4EB6-0765-984F-A6FB-A34D029B1A7E}" srcOrd="0" destOrd="0" presId="urn:microsoft.com/office/officeart/2016/7/layout/RepeatingBendingProcessNew"/>
    <dgm:cxn modelId="{D758CEB5-7A97-784D-BE7C-F443052AF2FB}" type="presOf" srcId="{ADD86CC8-E10E-45CC-A6C6-81A577906AE7}" destId="{9EB69580-3C15-F748-B4E5-DEDF4DF25C87}" srcOrd="0" destOrd="0" presId="urn:microsoft.com/office/officeart/2016/7/layout/RepeatingBendingProcessNew"/>
    <dgm:cxn modelId="{E4D0FFBA-EB80-C448-8A79-E348D65E936F}" type="presOf" srcId="{64676490-FC7E-4CCD-92BC-2AADCB176246}" destId="{6736B69D-D09A-5444-8301-D3C1B32B6CCF}" srcOrd="0" destOrd="0" presId="urn:microsoft.com/office/officeart/2016/7/layout/RepeatingBendingProcessNew"/>
    <dgm:cxn modelId="{D1104AC1-C12F-154A-A61F-7FD655305DB8}" type="presOf" srcId="{60D7891C-0ED8-4A14-9664-B7CF1D1EBE09}" destId="{9A078140-D923-2449-AC8E-623CA4358D66}" srcOrd="0" destOrd="0" presId="urn:microsoft.com/office/officeart/2016/7/layout/RepeatingBendingProcessNew"/>
    <dgm:cxn modelId="{DA5E1CD7-31A9-074E-9B60-0CEBCB540021}" type="presOf" srcId="{64676490-FC7E-4CCD-92BC-2AADCB176246}" destId="{3A36DB6A-32F0-F143-A211-66575278F60C}" srcOrd="1" destOrd="0" presId="urn:microsoft.com/office/officeart/2016/7/layout/RepeatingBendingProcessNew"/>
    <dgm:cxn modelId="{575DD4DB-96F9-B64B-9CD6-66D13200F552}" type="presOf" srcId="{C39F218B-DA97-43BD-8147-1594D67B27F9}" destId="{9668E605-5980-B04A-BA6A-7CE1F7269814}" srcOrd="0" destOrd="0" presId="urn:microsoft.com/office/officeart/2016/7/layout/RepeatingBendingProcessNew"/>
    <dgm:cxn modelId="{1BB4BADF-651F-1C41-883A-E797CDECF9C1}" type="presOf" srcId="{5C7A5598-1EB4-4CA9-922E-FFEFABF6C1B5}" destId="{C3734F78-AF11-3C4E-9974-6CC36095D599}" srcOrd="1" destOrd="0" presId="urn:microsoft.com/office/officeart/2016/7/layout/RepeatingBendingProcessNew"/>
    <dgm:cxn modelId="{A83862EF-29B2-4B7A-9FFA-409B151F3895}" srcId="{67529F79-C562-49E9-BA35-7D75027286D2}" destId="{6AE88A58-FEC4-47DC-8E4D-B852D4592648}" srcOrd="4" destOrd="0" parTransId="{7BB10DB7-C607-4DC2-909E-93403F9556C0}" sibTransId="{4F24E940-2F4F-4252-81A0-B29602502110}"/>
    <dgm:cxn modelId="{14A52733-7EDC-8940-A020-CEBC20B6B5EE}" type="presParOf" srcId="{96255038-0F91-944F-A657-EB2450C5405A}" destId="{456A75BF-ECF2-914F-BB60-9FD912A90DDB}" srcOrd="0" destOrd="0" presId="urn:microsoft.com/office/officeart/2016/7/layout/RepeatingBendingProcessNew"/>
    <dgm:cxn modelId="{A864D6C2-55F5-7541-B419-9D048E38306A}" type="presParOf" srcId="{96255038-0F91-944F-A657-EB2450C5405A}" destId="{9EB69580-3C15-F748-B4E5-DEDF4DF25C87}" srcOrd="1" destOrd="0" presId="urn:microsoft.com/office/officeart/2016/7/layout/RepeatingBendingProcessNew"/>
    <dgm:cxn modelId="{C66233E5-98BE-D149-80ED-376410CCC07F}" type="presParOf" srcId="{9EB69580-3C15-F748-B4E5-DEDF4DF25C87}" destId="{4FF2B047-ABC5-6C48-9435-AFA643770BE7}" srcOrd="0" destOrd="0" presId="urn:microsoft.com/office/officeart/2016/7/layout/RepeatingBendingProcessNew"/>
    <dgm:cxn modelId="{3C7F10BA-4DD3-4C4A-99B2-A3CCD37EE5DE}" type="presParOf" srcId="{96255038-0F91-944F-A657-EB2450C5405A}" destId="{83DC90D6-76DD-3D42-ADBD-DC29803AC7D8}" srcOrd="2" destOrd="0" presId="urn:microsoft.com/office/officeart/2016/7/layout/RepeatingBendingProcessNew"/>
    <dgm:cxn modelId="{5B0B741B-6EA6-8A44-8115-91E968A0A0D6}" type="presParOf" srcId="{96255038-0F91-944F-A657-EB2450C5405A}" destId="{6736B69D-D09A-5444-8301-D3C1B32B6CCF}" srcOrd="3" destOrd="0" presId="urn:microsoft.com/office/officeart/2016/7/layout/RepeatingBendingProcessNew"/>
    <dgm:cxn modelId="{A548EEBF-62A0-EA48-8F74-8DF662D145AA}" type="presParOf" srcId="{6736B69D-D09A-5444-8301-D3C1B32B6CCF}" destId="{3A36DB6A-32F0-F143-A211-66575278F60C}" srcOrd="0" destOrd="0" presId="urn:microsoft.com/office/officeart/2016/7/layout/RepeatingBendingProcessNew"/>
    <dgm:cxn modelId="{C1A94887-A319-9B42-995C-B736DA47CA92}" type="presParOf" srcId="{96255038-0F91-944F-A657-EB2450C5405A}" destId="{9668E605-5980-B04A-BA6A-7CE1F7269814}" srcOrd="4" destOrd="0" presId="urn:microsoft.com/office/officeart/2016/7/layout/RepeatingBendingProcessNew"/>
    <dgm:cxn modelId="{5DE6C2D1-FFC7-0740-AAA8-423D0827DD82}" type="presParOf" srcId="{96255038-0F91-944F-A657-EB2450C5405A}" destId="{3DC1D5FC-E125-D14A-ADA4-89C2CBF2EDD4}" srcOrd="5" destOrd="0" presId="urn:microsoft.com/office/officeart/2016/7/layout/RepeatingBendingProcessNew"/>
    <dgm:cxn modelId="{DF9DD552-8702-9A49-91DD-F37C227E0AF3}" type="presParOf" srcId="{3DC1D5FC-E125-D14A-ADA4-89C2CBF2EDD4}" destId="{C3734F78-AF11-3C4E-9974-6CC36095D599}" srcOrd="0" destOrd="0" presId="urn:microsoft.com/office/officeart/2016/7/layout/RepeatingBendingProcessNew"/>
    <dgm:cxn modelId="{529A6F02-2A5C-9348-BA70-43D107B40CEB}" type="presParOf" srcId="{96255038-0F91-944F-A657-EB2450C5405A}" destId="{F47A277A-79B9-5640-9000-D89009ECD4AA}" srcOrd="6" destOrd="0" presId="urn:microsoft.com/office/officeart/2016/7/layout/RepeatingBendingProcessNew"/>
    <dgm:cxn modelId="{28AB271D-BA9F-C945-8710-C797890D3CE5}" type="presParOf" srcId="{96255038-0F91-944F-A657-EB2450C5405A}" destId="{9A078140-D923-2449-AC8E-623CA4358D66}" srcOrd="7" destOrd="0" presId="urn:microsoft.com/office/officeart/2016/7/layout/RepeatingBendingProcessNew"/>
    <dgm:cxn modelId="{921D5FA7-9172-7942-8DB4-5D212A82FCE8}" type="presParOf" srcId="{9A078140-D923-2449-AC8E-623CA4358D66}" destId="{1112028B-ADEF-D041-B5E5-F5EC6803F32E}" srcOrd="0" destOrd="0" presId="urn:microsoft.com/office/officeart/2016/7/layout/RepeatingBendingProcessNew"/>
    <dgm:cxn modelId="{D6BCF8D8-DDC2-6F44-AE5C-3E1BD061E774}" type="presParOf" srcId="{96255038-0F91-944F-A657-EB2450C5405A}" destId="{71B8ACA8-035A-644F-927A-76B712547E99}" srcOrd="8" destOrd="0" presId="urn:microsoft.com/office/officeart/2016/7/layout/RepeatingBendingProcessNew"/>
    <dgm:cxn modelId="{B38B341E-3BAC-974A-8216-F88116BF5F17}" type="presParOf" srcId="{96255038-0F91-944F-A657-EB2450C5405A}" destId="{6811C214-CF1C-934B-B400-7E446F33F9B9}" srcOrd="9" destOrd="0" presId="urn:microsoft.com/office/officeart/2016/7/layout/RepeatingBendingProcessNew"/>
    <dgm:cxn modelId="{8270B84C-C2F2-2341-B16F-D4CB63A8C801}" type="presParOf" srcId="{6811C214-CF1C-934B-B400-7E446F33F9B9}" destId="{3F047E68-B7F9-BD42-9175-6DD73DF4A05D}" srcOrd="0" destOrd="0" presId="urn:microsoft.com/office/officeart/2016/7/layout/RepeatingBendingProcessNew"/>
    <dgm:cxn modelId="{E73ECC20-27F9-5140-B79A-D9DEEA6690FF}" type="presParOf" srcId="{96255038-0F91-944F-A657-EB2450C5405A}" destId="{845F4EB6-0765-984F-A6FB-A34D029B1A7E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74B511F-2F4A-4926-8032-D65ACF095050}" type="doc">
      <dgm:prSet loTypeId="urn:microsoft.com/office/officeart/2005/8/layout/cycle2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6EC5F89-C5FC-43B1-A76E-84F4C9786D91}">
      <dgm:prSet phldrT="[Text]"/>
      <dgm:spPr/>
      <dgm:t>
        <a:bodyPr/>
        <a:lstStyle/>
        <a:p>
          <a:r>
            <a:rPr lang="en-US" dirty="0"/>
            <a:t>Define</a:t>
          </a:r>
        </a:p>
      </dgm:t>
    </dgm:pt>
    <dgm:pt modelId="{48F08024-A936-47BE-A1F1-C9F8D605B7EA}" type="parTrans" cxnId="{011D3E64-E459-4D45-9EBD-706F2E553EE0}">
      <dgm:prSet/>
      <dgm:spPr/>
      <dgm:t>
        <a:bodyPr/>
        <a:lstStyle/>
        <a:p>
          <a:endParaRPr lang="en-US"/>
        </a:p>
      </dgm:t>
    </dgm:pt>
    <dgm:pt modelId="{5497E7CA-6212-475A-9E51-B6C8393B18B4}" type="sibTrans" cxnId="{011D3E64-E459-4D45-9EBD-706F2E553EE0}">
      <dgm:prSet/>
      <dgm:spPr/>
      <dgm:t>
        <a:bodyPr/>
        <a:lstStyle/>
        <a:p>
          <a:endParaRPr lang="en-US"/>
        </a:p>
      </dgm:t>
    </dgm:pt>
    <dgm:pt modelId="{BFE7B2FF-D48C-46E6-8F99-6E94D261B81B}">
      <dgm:prSet phldrT="[Text]"/>
      <dgm:spPr/>
      <dgm:t>
        <a:bodyPr/>
        <a:lstStyle/>
        <a:p>
          <a:r>
            <a:rPr lang="en-US" dirty="0"/>
            <a:t>Collect Data</a:t>
          </a:r>
        </a:p>
      </dgm:t>
    </dgm:pt>
    <dgm:pt modelId="{3F3248EB-5057-4311-8132-20FF28A99376}" type="parTrans" cxnId="{ED40AD1C-3EA9-4790-A2E1-F364B0B518CC}">
      <dgm:prSet/>
      <dgm:spPr/>
      <dgm:t>
        <a:bodyPr/>
        <a:lstStyle/>
        <a:p>
          <a:endParaRPr lang="en-US"/>
        </a:p>
      </dgm:t>
    </dgm:pt>
    <dgm:pt modelId="{46FEE249-2024-4347-9768-31D1E8FF6AFC}" type="sibTrans" cxnId="{ED40AD1C-3EA9-4790-A2E1-F364B0B518CC}">
      <dgm:prSet/>
      <dgm:spPr/>
      <dgm:t>
        <a:bodyPr/>
        <a:lstStyle/>
        <a:p>
          <a:endParaRPr lang="en-US"/>
        </a:p>
      </dgm:t>
    </dgm:pt>
    <dgm:pt modelId="{CDB8D2A7-7655-46D8-8080-DE6A274E7C45}">
      <dgm:prSet phldrT="[Text]"/>
      <dgm:spPr/>
      <dgm:t>
        <a:bodyPr/>
        <a:lstStyle/>
        <a:p>
          <a:r>
            <a:rPr lang="en-US" dirty="0"/>
            <a:t>Assess</a:t>
          </a:r>
        </a:p>
      </dgm:t>
    </dgm:pt>
    <dgm:pt modelId="{3258B8AC-E335-4F4F-9AFF-9010E2C3B7E9}" type="parTrans" cxnId="{A413D0FC-0326-4407-93EE-9DD677EE130C}">
      <dgm:prSet/>
      <dgm:spPr/>
      <dgm:t>
        <a:bodyPr/>
        <a:lstStyle/>
        <a:p>
          <a:endParaRPr lang="en-US"/>
        </a:p>
      </dgm:t>
    </dgm:pt>
    <dgm:pt modelId="{6F11EA5C-0D7A-4473-BE22-8BA4AEA3DB90}" type="sibTrans" cxnId="{A413D0FC-0326-4407-93EE-9DD677EE130C}">
      <dgm:prSet/>
      <dgm:spPr/>
      <dgm:t>
        <a:bodyPr/>
        <a:lstStyle/>
        <a:p>
          <a:endParaRPr lang="en-US"/>
        </a:p>
      </dgm:t>
    </dgm:pt>
    <dgm:pt modelId="{CED8B78A-A2A5-4DE9-8A76-A6F5D89F237A}">
      <dgm:prSet phldrT="[Text]"/>
      <dgm:spPr/>
      <dgm:t>
        <a:bodyPr/>
        <a:lstStyle/>
        <a:p>
          <a:r>
            <a:rPr lang="en-US" dirty="0"/>
            <a:t>Reflect</a:t>
          </a:r>
        </a:p>
      </dgm:t>
    </dgm:pt>
    <dgm:pt modelId="{CCEEB0E4-993C-405F-AEE2-0C9A602F6E34}" type="parTrans" cxnId="{784135E5-B1A9-41B2-8AAB-29EE5ED00946}">
      <dgm:prSet/>
      <dgm:spPr/>
      <dgm:t>
        <a:bodyPr/>
        <a:lstStyle/>
        <a:p>
          <a:endParaRPr lang="en-US"/>
        </a:p>
      </dgm:t>
    </dgm:pt>
    <dgm:pt modelId="{7C51A264-203A-4770-B887-E713935AC100}" type="sibTrans" cxnId="{784135E5-B1A9-41B2-8AAB-29EE5ED00946}">
      <dgm:prSet/>
      <dgm:spPr/>
      <dgm:t>
        <a:bodyPr/>
        <a:lstStyle/>
        <a:p>
          <a:endParaRPr lang="en-US"/>
        </a:p>
      </dgm:t>
    </dgm:pt>
    <dgm:pt modelId="{8387B40D-7D70-4EC3-8EA3-7F06661F91F5}">
      <dgm:prSet phldrT="[Text]"/>
      <dgm:spPr/>
      <dgm:t>
        <a:bodyPr/>
        <a:lstStyle/>
        <a:p>
          <a:r>
            <a:rPr lang="en-US" dirty="0"/>
            <a:t>Act</a:t>
          </a:r>
        </a:p>
      </dgm:t>
    </dgm:pt>
    <dgm:pt modelId="{D2A90479-779C-42AC-972C-5BBD733CFAB6}" type="parTrans" cxnId="{351B9BDB-928E-4325-9BFE-8387DAC1B41A}">
      <dgm:prSet/>
      <dgm:spPr/>
      <dgm:t>
        <a:bodyPr/>
        <a:lstStyle/>
        <a:p>
          <a:endParaRPr lang="en-US"/>
        </a:p>
      </dgm:t>
    </dgm:pt>
    <dgm:pt modelId="{59E9F081-7945-483B-B162-E6DF47CFECC8}" type="sibTrans" cxnId="{351B9BDB-928E-4325-9BFE-8387DAC1B41A}">
      <dgm:prSet/>
      <dgm:spPr/>
      <dgm:t>
        <a:bodyPr/>
        <a:lstStyle/>
        <a:p>
          <a:endParaRPr lang="en-US"/>
        </a:p>
      </dgm:t>
    </dgm:pt>
    <dgm:pt modelId="{EA6724BB-2A63-47F5-8A30-D68EE7E6F102}" type="pres">
      <dgm:prSet presAssocID="{574B511F-2F4A-4926-8032-D65ACF095050}" presName="cycle" presStyleCnt="0">
        <dgm:presLayoutVars>
          <dgm:dir/>
          <dgm:resizeHandles val="exact"/>
        </dgm:presLayoutVars>
      </dgm:prSet>
      <dgm:spPr/>
    </dgm:pt>
    <dgm:pt modelId="{3C2F2CFD-274A-40E3-A9C4-1DF9054D82D2}" type="pres">
      <dgm:prSet presAssocID="{46EC5F89-C5FC-43B1-A76E-84F4C9786D91}" presName="node" presStyleLbl="node1" presStyleIdx="0" presStyleCnt="5">
        <dgm:presLayoutVars>
          <dgm:bulletEnabled val="1"/>
        </dgm:presLayoutVars>
      </dgm:prSet>
      <dgm:spPr/>
    </dgm:pt>
    <dgm:pt modelId="{D849865E-7F6C-40D2-8C4D-E5FC160CFFF1}" type="pres">
      <dgm:prSet presAssocID="{5497E7CA-6212-475A-9E51-B6C8393B18B4}" presName="sibTrans" presStyleLbl="sibTrans2D1" presStyleIdx="0" presStyleCnt="5"/>
      <dgm:spPr/>
    </dgm:pt>
    <dgm:pt modelId="{D6A82102-77AC-487B-86D7-AE4AF423E3A7}" type="pres">
      <dgm:prSet presAssocID="{5497E7CA-6212-475A-9E51-B6C8393B18B4}" presName="connectorText" presStyleLbl="sibTrans2D1" presStyleIdx="0" presStyleCnt="5"/>
      <dgm:spPr/>
    </dgm:pt>
    <dgm:pt modelId="{88B1C025-9D17-4782-8DBC-1FEE6F419F1F}" type="pres">
      <dgm:prSet presAssocID="{BFE7B2FF-D48C-46E6-8F99-6E94D261B81B}" presName="node" presStyleLbl="node1" presStyleIdx="1" presStyleCnt="5">
        <dgm:presLayoutVars>
          <dgm:bulletEnabled val="1"/>
        </dgm:presLayoutVars>
      </dgm:prSet>
      <dgm:spPr/>
    </dgm:pt>
    <dgm:pt modelId="{FF00F881-4D83-4973-AF96-AD70FD677C77}" type="pres">
      <dgm:prSet presAssocID="{46FEE249-2024-4347-9768-31D1E8FF6AFC}" presName="sibTrans" presStyleLbl="sibTrans2D1" presStyleIdx="1" presStyleCnt="5"/>
      <dgm:spPr/>
    </dgm:pt>
    <dgm:pt modelId="{464C7CCB-FF31-40CD-98D5-8F30372FD135}" type="pres">
      <dgm:prSet presAssocID="{46FEE249-2024-4347-9768-31D1E8FF6AFC}" presName="connectorText" presStyleLbl="sibTrans2D1" presStyleIdx="1" presStyleCnt="5"/>
      <dgm:spPr/>
    </dgm:pt>
    <dgm:pt modelId="{FF020CA7-2D4C-4BAE-A9E7-2808D4B9CFEA}" type="pres">
      <dgm:prSet presAssocID="{CDB8D2A7-7655-46D8-8080-DE6A274E7C45}" presName="node" presStyleLbl="node1" presStyleIdx="2" presStyleCnt="5">
        <dgm:presLayoutVars>
          <dgm:bulletEnabled val="1"/>
        </dgm:presLayoutVars>
      </dgm:prSet>
      <dgm:spPr/>
    </dgm:pt>
    <dgm:pt modelId="{0124861E-3263-43CA-A623-0601C0625697}" type="pres">
      <dgm:prSet presAssocID="{6F11EA5C-0D7A-4473-BE22-8BA4AEA3DB90}" presName="sibTrans" presStyleLbl="sibTrans2D1" presStyleIdx="2" presStyleCnt="5"/>
      <dgm:spPr/>
    </dgm:pt>
    <dgm:pt modelId="{84EDD77E-65A2-420B-AFFD-FA582F40595B}" type="pres">
      <dgm:prSet presAssocID="{6F11EA5C-0D7A-4473-BE22-8BA4AEA3DB90}" presName="connectorText" presStyleLbl="sibTrans2D1" presStyleIdx="2" presStyleCnt="5"/>
      <dgm:spPr/>
    </dgm:pt>
    <dgm:pt modelId="{A25EAC69-A76E-4C80-96CB-FDF1851141DD}" type="pres">
      <dgm:prSet presAssocID="{CED8B78A-A2A5-4DE9-8A76-A6F5D89F237A}" presName="node" presStyleLbl="node1" presStyleIdx="3" presStyleCnt="5">
        <dgm:presLayoutVars>
          <dgm:bulletEnabled val="1"/>
        </dgm:presLayoutVars>
      </dgm:prSet>
      <dgm:spPr/>
    </dgm:pt>
    <dgm:pt modelId="{29E19DAB-15C7-4CBA-BC27-BC4865401C49}" type="pres">
      <dgm:prSet presAssocID="{7C51A264-203A-4770-B887-E713935AC100}" presName="sibTrans" presStyleLbl="sibTrans2D1" presStyleIdx="3" presStyleCnt="5"/>
      <dgm:spPr/>
    </dgm:pt>
    <dgm:pt modelId="{CEFBCF22-6D35-4C3E-81A2-911DE7ED2616}" type="pres">
      <dgm:prSet presAssocID="{7C51A264-203A-4770-B887-E713935AC100}" presName="connectorText" presStyleLbl="sibTrans2D1" presStyleIdx="3" presStyleCnt="5"/>
      <dgm:spPr/>
    </dgm:pt>
    <dgm:pt modelId="{D98C2926-1560-4F45-9E13-1238D4FBA39F}" type="pres">
      <dgm:prSet presAssocID="{8387B40D-7D70-4EC3-8EA3-7F06661F91F5}" presName="node" presStyleLbl="node1" presStyleIdx="4" presStyleCnt="5">
        <dgm:presLayoutVars>
          <dgm:bulletEnabled val="1"/>
        </dgm:presLayoutVars>
      </dgm:prSet>
      <dgm:spPr/>
    </dgm:pt>
    <dgm:pt modelId="{24127889-C89F-4995-A880-5F98C6F4895F}" type="pres">
      <dgm:prSet presAssocID="{59E9F081-7945-483B-B162-E6DF47CFECC8}" presName="sibTrans" presStyleLbl="sibTrans2D1" presStyleIdx="4" presStyleCnt="5"/>
      <dgm:spPr/>
    </dgm:pt>
    <dgm:pt modelId="{CB541338-B88E-4049-A0FF-E0FE8F67914F}" type="pres">
      <dgm:prSet presAssocID="{59E9F081-7945-483B-B162-E6DF47CFECC8}" presName="connectorText" presStyleLbl="sibTrans2D1" presStyleIdx="4" presStyleCnt="5"/>
      <dgm:spPr/>
    </dgm:pt>
  </dgm:ptLst>
  <dgm:cxnLst>
    <dgm:cxn modelId="{C64FF503-D8A6-4D28-9A6C-1ED07CBD72FB}" type="presOf" srcId="{BFE7B2FF-D48C-46E6-8F99-6E94D261B81B}" destId="{88B1C025-9D17-4782-8DBC-1FEE6F419F1F}" srcOrd="0" destOrd="0" presId="urn:microsoft.com/office/officeart/2005/8/layout/cycle2"/>
    <dgm:cxn modelId="{ED40AD1C-3EA9-4790-A2E1-F364B0B518CC}" srcId="{574B511F-2F4A-4926-8032-D65ACF095050}" destId="{BFE7B2FF-D48C-46E6-8F99-6E94D261B81B}" srcOrd="1" destOrd="0" parTransId="{3F3248EB-5057-4311-8132-20FF28A99376}" sibTransId="{46FEE249-2024-4347-9768-31D1E8FF6AFC}"/>
    <dgm:cxn modelId="{6B631E22-303E-423D-87BA-6F2FD17EF0DB}" type="presOf" srcId="{46FEE249-2024-4347-9768-31D1E8FF6AFC}" destId="{FF00F881-4D83-4973-AF96-AD70FD677C77}" srcOrd="0" destOrd="0" presId="urn:microsoft.com/office/officeart/2005/8/layout/cycle2"/>
    <dgm:cxn modelId="{19AC023A-8BD5-4526-B635-A77B32D9C606}" type="presOf" srcId="{46FEE249-2024-4347-9768-31D1E8FF6AFC}" destId="{464C7CCB-FF31-40CD-98D5-8F30372FD135}" srcOrd="1" destOrd="0" presId="urn:microsoft.com/office/officeart/2005/8/layout/cycle2"/>
    <dgm:cxn modelId="{4EB75B43-9DE2-4FDA-BF3F-467331DD4DC9}" type="presOf" srcId="{6F11EA5C-0D7A-4473-BE22-8BA4AEA3DB90}" destId="{84EDD77E-65A2-420B-AFFD-FA582F40595B}" srcOrd="1" destOrd="0" presId="urn:microsoft.com/office/officeart/2005/8/layout/cycle2"/>
    <dgm:cxn modelId="{9C34ED52-DAF5-4CED-A0B1-A74D6FF0AC9A}" type="presOf" srcId="{59E9F081-7945-483B-B162-E6DF47CFECC8}" destId="{CB541338-B88E-4049-A0FF-E0FE8F67914F}" srcOrd="1" destOrd="0" presId="urn:microsoft.com/office/officeart/2005/8/layout/cycle2"/>
    <dgm:cxn modelId="{1032C162-1465-476B-805A-C7B6C7EE4599}" type="presOf" srcId="{8387B40D-7D70-4EC3-8EA3-7F06661F91F5}" destId="{D98C2926-1560-4F45-9E13-1238D4FBA39F}" srcOrd="0" destOrd="0" presId="urn:microsoft.com/office/officeart/2005/8/layout/cycle2"/>
    <dgm:cxn modelId="{011D3E64-E459-4D45-9EBD-706F2E553EE0}" srcId="{574B511F-2F4A-4926-8032-D65ACF095050}" destId="{46EC5F89-C5FC-43B1-A76E-84F4C9786D91}" srcOrd="0" destOrd="0" parTransId="{48F08024-A936-47BE-A1F1-C9F8D605B7EA}" sibTransId="{5497E7CA-6212-475A-9E51-B6C8393B18B4}"/>
    <dgm:cxn modelId="{4CABB66E-8B2A-4E90-AC06-BA2E7A68FF8A}" type="presOf" srcId="{5497E7CA-6212-475A-9E51-B6C8393B18B4}" destId="{D849865E-7F6C-40D2-8C4D-E5FC160CFFF1}" srcOrd="0" destOrd="0" presId="urn:microsoft.com/office/officeart/2005/8/layout/cycle2"/>
    <dgm:cxn modelId="{9575606F-9E88-46D5-9F95-E64F2DE18F8E}" type="presOf" srcId="{7C51A264-203A-4770-B887-E713935AC100}" destId="{CEFBCF22-6D35-4C3E-81A2-911DE7ED2616}" srcOrd="1" destOrd="0" presId="urn:microsoft.com/office/officeart/2005/8/layout/cycle2"/>
    <dgm:cxn modelId="{5430FF81-A775-4EFE-A681-51547A504F81}" type="presOf" srcId="{7C51A264-203A-4770-B887-E713935AC100}" destId="{29E19DAB-15C7-4CBA-BC27-BC4865401C49}" srcOrd="0" destOrd="0" presId="urn:microsoft.com/office/officeart/2005/8/layout/cycle2"/>
    <dgm:cxn modelId="{5EA9A9B4-32BE-40C1-B9AB-0B5907A77F5F}" type="presOf" srcId="{CED8B78A-A2A5-4DE9-8A76-A6F5D89F237A}" destId="{A25EAC69-A76E-4C80-96CB-FDF1851141DD}" srcOrd="0" destOrd="0" presId="urn:microsoft.com/office/officeart/2005/8/layout/cycle2"/>
    <dgm:cxn modelId="{755F41B5-55B6-40D0-96F4-7437952FF0BB}" type="presOf" srcId="{46EC5F89-C5FC-43B1-A76E-84F4C9786D91}" destId="{3C2F2CFD-274A-40E3-A9C4-1DF9054D82D2}" srcOrd="0" destOrd="0" presId="urn:microsoft.com/office/officeart/2005/8/layout/cycle2"/>
    <dgm:cxn modelId="{885E67D1-34C7-462B-9EF4-05CDC0AA8AFD}" type="presOf" srcId="{5497E7CA-6212-475A-9E51-B6C8393B18B4}" destId="{D6A82102-77AC-487B-86D7-AE4AF423E3A7}" srcOrd="1" destOrd="0" presId="urn:microsoft.com/office/officeart/2005/8/layout/cycle2"/>
    <dgm:cxn modelId="{5A3587D9-37C1-452A-B039-1F24E263E3EF}" type="presOf" srcId="{6F11EA5C-0D7A-4473-BE22-8BA4AEA3DB90}" destId="{0124861E-3263-43CA-A623-0601C0625697}" srcOrd="0" destOrd="0" presId="urn:microsoft.com/office/officeart/2005/8/layout/cycle2"/>
    <dgm:cxn modelId="{351B9BDB-928E-4325-9BFE-8387DAC1B41A}" srcId="{574B511F-2F4A-4926-8032-D65ACF095050}" destId="{8387B40D-7D70-4EC3-8EA3-7F06661F91F5}" srcOrd="4" destOrd="0" parTransId="{D2A90479-779C-42AC-972C-5BBD733CFAB6}" sibTransId="{59E9F081-7945-483B-B162-E6DF47CFECC8}"/>
    <dgm:cxn modelId="{784135E5-B1A9-41B2-8AAB-29EE5ED00946}" srcId="{574B511F-2F4A-4926-8032-D65ACF095050}" destId="{CED8B78A-A2A5-4DE9-8A76-A6F5D89F237A}" srcOrd="3" destOrd="0" parTransId="{CCEEB0E4-993C-405F-AEE2-0C9A602F6E34}" sibTransId="{7C51A264-203A-4770-B887-E713935AC100}"/>
    <dgm:cxn modelId="{FBA0A2F3-DD89-44A4-8F97-64BB58B3F429}" type="presOf" srcId="{574B511F-2F4A-4926-8032-D65ACF095050}" destId="{EA6724BB-2A63-47F5-8A30-D68EE7E6F102}" srcOrd="0" destOrd="0" presId="urn:microsoft.com/office/officeart/2005/8/layout/cycle2"/>
    <dgm:cxn modelId="{A413D0FC-0326-4407-93EE-9DD677EE130C}" srcId="{574B511F-2F4A-4926-8032-D65ACF095050}" destId="{CDB8D2A7-7655-46D8-8080-DE6A274E7C45}" srcOrd="2" destOrd="0" parTransId="{3258B8AC-E335-4F4F-9AFF-9010E2C3B7E9}" sibTransId="{6F11EA5C-0D7A-4473-BE22-8BA4AEA3DB90}"/>
    <dgm:cxn modelId="{41AE74FE-A1AF-4C72-AF07-DAA0C74955F8}" type="presOf" srcId="{59E9F081-7945-483B-B162-E6DF47CFECC8}" destId="{24127889-C89F-4995-A880-5F98C6F4895F}" srcOrd="0" destOrd="0" presId="urn:microsoft.com/office/officeart/2005/8/layout/cycle2"/>
    <dgm:cxn modelId="{05EBFAFE-6F01-4ABB-A3A4-F7DD9779FA4D}" type="presOf" srcId="{CDB8D2A7-7655-46D8-8080-DE6A274E7C45}" destId="{FF020CA7-2D4C-4BAE-A9E7-2808D4B9CFEA}" srcOrd="0" destOrd="0" presId="urn:microsoft.com/office/officeart/2005/8/layout/cycle2"/>
    <dgm:cxn modelId="{66165DA9-0448-41D2-B7DC-9DAC48B82CE0}" type="presParOf" srcId="{EA6724BB-2A63-47F5-8A30-D68EE7E6F102}" destId="{3C2F2CFD-274A-40E3-A9C4-1DF9054D82D2}" srcOrd="0" destOrd="0" presId="urn:microsoft.com/office/officeart/2005/8/layout/cycle2"/>
    <dgm:cxn modelId="{AE0C7D77-408C-4AE4-A716-257106DF97D4}" type="presParOf" srcId="{EA6724BB-2A63-47F5-8A30-D68EE7E6F102}" destId="{D849865E-7F6C-40D2-8C4D-E5FC160CFFF1}" srcOrd="1" destOrd="0" presId="urn:microsoft.com/office/officeart/2005/8/layout/cycle2"/>
    <dgm:cxn modelId="{8DBC787C-E2D3-495B-8496-BBB8FD99FF02}" type="presParOf" srcId="{D849865E-7F6C-40D2-8C4D-E5FC160CFFF1}" destId="{D6A82102-77AC-487B-86D7-AE4AF423E3A7}" srcOrd="0" destOrd="0" presId="urn:microsoft.com/office/officeart/2005/8/layout/cycle2"/>
    <dgm:cxn modelId="{BFEBE648-4EA8-43DC-A949-2C696AA61CEE}" type="presParOf" srcId="{EA6724BB-2A63-47F5-8A30-D68EE7E6F102}" destId="{88B1C025-9D17-4782-8DBC-1FEE6F419F1F}" srcOrd="2" destOrd="0" presId="urn:microsoft.com/office/officeart/2005/8/layout/cycle2"/>
    <dgm:cxn modelId="{D9F70E2F-DE3A-4DFB-A2EF-46379E515231}" type="presParOf" srcId="{EA6724BB-2A63-47F5-8A30-D68EE7E6F102}" destId="{FF00F881-4D83-4973-AF96-AD70FD677C77}" srcOrd="3" destOrd="0" presId="urn:microsoft.com/office/officeart/2005/8/layout/cycle2"/>
    <dgm:cxn modelId="{D7ACE6F2-E504-4DCC-BDDE-63761CB71B85}" type="presParOf" srcId="{FF00F881-4D83-4973-AF96-AD70FD677C77}" destId="{464C7CCB-FF31-40CD-98D5-8F30372FD135}" srcOrd="0" destOrd="0" presId="urn:microsoft.com/office/officeart/2005/8/layout/cycle2"/>
    <dgm:cxn modelId="{61032288-EE7B-4228-9BC9-8A8D428C7C15}" type="presParOf" srcId="{EA6724BB-2A63-47F5-8A30-D68EE7E6F102}" destId="{FF020CA7-2D4C-4BAE-A9E7-2808D4B9CFEA}" srcOrd="4" destOrd="0" presId="urn:microsoft.com/office/officeart/2005/8/layout/cycle2"/>
    <dgm:cxn modelId="{471FB32A-6EB0-42D8-944D-4FD323EC1E1A}" type="presParOf" srcId="{EA6724BB-2A63-47F5-8A30-D68EE7E6F102}" destId="{0124861E-3263-43CA-A623-0601C0625697}" srcOrd="5" destOrd="0" presId="urn:microsoft.com/office/officeart/2005/8/layout/cycle2"/>
    <dgm:cxn modelId="{0042A60D-008F-4E26-A62E-8B78B90F1B0B}" type="presParOf" srcId="{0124861E-3263-43CA-A623-0601C0625697}" destId="{84EDD77E-65A2-420B-AFFD-FA582F40595B}" srcOrd="0" destOrd="0" presId="urn:microsoft.com/office/officeart/2005/8/layout/cycle2"/>
    <dgm:cxn modelId="{8DC621A2-C620-4083-A10F-FA90D3D2D335}" type="presParOf" srcId="{EA6724BB-2A63-47F5-8A30-D68EE7E6F102}" destId="{A25EAC69-A76E-4C80-96CB-FDF1851141DD}" srcOrd="6" destOrd="0" presId="urn:microsoft.com/office/officeart/2005/8/layout/cycle2"/>
    <dgm:cxn modelId="{8D6C03DD-3E7A-4F25-BC7C-2E59FEF381B5}" type="presParOf" srcId="{EA6724BB-2A63-47F5-8A30-D68EE7E6F102}" destId="{29E19DAB-15C7-4CBA-BC27-BC4865401C49}" srcOrd="7" destOrd="0" presId="urn:microsoft.com/office/officeart/2005/8/layout/cycle2"/>
    <dgm:cxn modelId="{3D2EC746-CA13-4CF4-A929-580F2C90361F}" type="presParOf" srcId="{29E19DAB-15C7-4CBA-BC27-BC4865401C49}" destId="{CEFBCF22-6D35-4C3E-81A2-911DE7ED2616}" srcOrd="0" destOrd="0" presId="urn:microsoft.com/office/officeart/2005/8/layout/cycle2"/>
    <dgm:cxn modelId="{CBB43D83-68EC-4BE7-BBA4-22B7A78EC0CB}" type="presParOf" srcId="{EA6724BB-2A63-47F5-8A30-D68EE7E6F102}" destId="{D98C2926-1560-4F45-9E13-1238D4FBA39F}" srcOrd="8" destOrd="0" presId="urn:microsoft.com/office/officeart/2005/8/layout/cycle2"/>
    <dgm:cxn modelId="{0E915044-9B90-4977-9E16-33826F9C8345}" type="presParOf" srcId="{EA6724BB-2A63-47F5-8A30-D68EE7E6F102}" destId="{24127889-C89F-4995-A880-5F98C6F4895F}" srcOrd="9" destOrd="0" presId="urn:microsoft.com/office/officeart/2005/8/layout/cycle2"/>
    <dgm:cxn modelId="{2E33AF28-29F7-4C44-B0C7-ECFB78E7897A}" type="presParOf" srcId="{24127889-C89F-4995-A880-5F98C6F4895F}" destId="{CB541338-B88E-4049-A0FF-E0FE8F67914F}" srcOrd="0" destOrd="0" presId="urn:microsoft.com/office/officeart/2005/8/layout/cycle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63F2A4C-7CDA-4364-A338-0A0899EE7DAF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en-US"/>
        </a:p>
      </dgm:t>
    </dgm:pt>
    <dgm:pt modelId="{6E4174AC-85EC-4115-AEA9-A6D308CED7D8}">
      <dgm:prSet/>
      <dgm:spPr/>
      <dgm:t>
        <a:bodyPr/>
        <a:lstStyle/>
        <a:p>
          <a:r>
            <a:rPr lang="en-US" dirty="0"/>
            <a:t>Update on Staffing</a:t>
          </a:r>
        </a:p>
      </dgm:t>
    </dgm:pt>
    <dgm:pt modelId="{B276818F-1EBB-4A30-975D-0AFB66FC77F1}" type="parTrans" cxnId="{FD36FBE8-7262-4D2D-883C-79DBE32F7DDB}">
      <dgm:prSet/>
      <dgm:spPr/>
      <dgm:t>
        <a:bodyPr/>
        <a:lstStyle/>
        <a:p>
          <a:endParaRPr lang="en-US"/>
        </a:p>
      </dgm:t>
    </dgm:pt>
    <dgm:pt modelId="{579EC2C2-9B93-4F1D-A4EA-280D2DEF5375}" type="sibTrans" cxnId="{FD36FBE8-7262-4D2D-883C-79DBE32F7DDB}">
      <dgm:prSet/>
      <dgm:spPr/>
      <dgm:t>
        <a:bodyPr/>
        <a:lstStyle/>
        <a:p>
          <a:endParaRPr lang="en-US"/>
        </a:p>
      </dgm:t>
    </dgm:pt>
    <dgm:pt modelId="{2CE4F5CA-4A3D-48C8-B0BB-ACB94EFFF7C9}">
      <dgm:prSet/>
      <dgm:spPr/>
      <dgm:t>
        <a:bodyPr/>
        <a:lstStyle/>
        <a:p>
          <a:r>
            <a:rPr lang="en-US" dirty="0"/>
            <a:t>Update on changes to unit’s responsibilities</a:t>
          </a:r>
        </a:p>
      </dgm:t>
    </dgm:pt>
    <dgm:pt modelId="{ABC145B9-435C-4A6E-A8D5-A1B2669CC60E}" type="parTrans" cxnId="{D5A9058D-2D0A-42DD-997E-90491529FCFD}">
      <dgm:prSet/>
      <dgm:spPr/>
      <dgm:t>
        <a:bodyPr/>
        <a:lstStyle/>
        <a:p>
          <a:endParaRPr lang="en-US"/>
        </a:p>
      </dgm:t>
    </dgm:pt>
    <dgm:pt modelId="{D8855421-5395-4581-BF24-FEDDD75594E6}" type="sibTrans" cxnId="{D5A9058D-2D0A-42DD-997E-90491529FCFD}">
      <dgm:prSet/>
      <dgm:spPr/>
      <dgm:t>
        <a:bodyPr/>
        <a:lstStyle/>
        <a:p>
          <a:endParaRPr lang="en-US"/>
        </a:p>
      </dgm:t>
    </dgm:pt>
    <dgm:pt modelId="{6701A8D9-11F8-9043-93F6-E3ED6BBE20A2}" type="pres">
      <dgm:prSet presAssocID="{063F2A4C-7CDA-4364-A338-0A0899EE7DAF}" presName="linear" presStyleCnt="0">
        <dgm:presLayoutVars>
          <dgm:animLvl val="lvl"/>
          <dgm:resizeHandles val="exact"/>
        </dgm:presLayoutVars>
      </dgm:prSet>
      <dgm:spPr/>
    </dgm:pt>
    <dgm:pt modelId="{E8FA4A89-256A-C143-A7BC-8EE58785CD48}" type="pres">
      <dgm:prSet presAssocID="{6E4174AC-85EC-4115-AEA9-A6D308CED7D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C7C40E3-2358-094F-B242-3EE89BD55BE3}" type="pres">
      <dgm:prSet presAssocID="{579EC2C2-9B93-4F1D-A4EA-280D2DEF5375}" presName="spacer" presStyleCnt="0"/>
      <dgm:spPr/>
    </dgm:pt>
    <dgm:pt modelId="{AD1894B7-C907-014E-BF16-BF9702C844FA}" type="pres">
      <dgm:prSet presAssocID="{2CE4F5CA-4A3D-48C8-B0BB-ACB94EFFF7C9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10F7DE04-E611-AB46-A76C-BEAC96B605C2}" type="presOf" srcId="{2CE4F5CA-4A3D-48C8-B0BB-ACB94EFFF7C9}" destId="{AD1894B7-C907-014E-BF16-BF9702C844FA}" srcOrd="0" destOrd="0" presId="urn:microsoft.com/office/officeart/2005/8/layout/vList2"/>
    <dgm:cxn modelId="{B495374A-B126-DE43-9457-1D4970427851}" type="presOf" srcId="{063F2A4C-7CDA-4364-A338-0A0899EE7DAF}" destId="{6701A8D9-11F8-9043-93F6-E3ED6BBE20A2}" srcOrd="0" destOrd="0" presId="urn:microsoft.com/office/officeart/2005/8/layout/vList2"/>
    <dgm:cxn modelId="{D5A9058D-2D0A-42DD-997E-90491529FCFD}" srcId="{063F2A4C-7CDA-4364-A338-0A0899EE7DAF}" destId="{2CE4F5CA-4A3D-48C8-B0BB-ACB94EFFF7C9}" srcOrd="1" destOrd="0" parTransId="{ABC145B9-435C-4A6E-A8D5-A1B2669CC60E}" sibTransId="{D8855421-5395-4581-BF24-FEDDD75594E6}"/>
    <dgm:cxn modelId="{FD36FBE8-7262-4D2D-883C-79DBE32F7DDB}" srcId="{063F2A4C-7CDA-4364-A338-0A0899EE7DAF}" destId="{6E4174AC-85EC-4115-AEA9-A6D308CED7D8}" srcOrd="0" destOrd="0" parTransId="{B276818F-1EBB-4A30-975D-0AFB66FC77F1}" sibTransId="{579EC2C2-9B93-4F1D-A4EA-280D2DEF5375}"/>
    <dgm:cxn modelId="{9596DBF5-5469-6B40-8F7B-86873EE890B7}" type="presOf" srcId="{6E4174AC-85EC-4115-AEA9-A6D308CED7D8}" destId="{E8FA4A89-256A-C143-A7BC-8EE58785CD48}" srcOrd="0" destOrd="0" presId="urn:microsoft.com/office/officeart/2005/8/layout/vList2"/>
    <dgm:cxn modelId="{3CDC6589-4F30-1548-BA1A-B03E9EA90649}" type="presParOf" srcId="{6701A8D9-11F8-9043-93F6-E3ED6BBE20A2}" destId="{E8FA4A89-256A-C143-A7BC-8EE58785CD48}" srcOrd="0" destOrd="0" presId="urn:microsoft.com/office/officeart/2005/8/layout/vList2"/>
    <dgm:cxn modelId="{2FDAA809-B2BA-1D44-84B2-FCE6AF0D0E5A}" type="presParOf" srcId="{6701A8D9-11F8-9043-93F6-E3ED6BBE20A2}" destId="{DC7C40E3-2358-094F-B242-3EE89BD55BE3}" srcOrd="1" destOrd="0" presId="urn:microsoft.com/office/officeart/2005/8/layout/vList2"/>
    <dgm:cxn modelId="{A0868C45-99AA-704E-94BA-5208545AF273}" type="presParOf" srcId="{6701A8D9-11F8-9043-93F6-E3ED6BBE20A2}" destId="{AD1894B7-C907-014E-BF16-BF9702C844F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34EA9E-75FD-D041-8527-5BAED3C301D4}">
      <dsp:nvSpPr>
        <dsp:cNvPr id="0" name=""/>
        <dsp:cNvSpPr/>
      </dsp:nvSpPr>
      <dsp:spPr>
        <a:xfrm>
          <a:off x="0" y="76133"/>
          <a:ext cx="10506456" cy="6715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Welcome, Outcomes, and Purpose</a:t>
          </a:r>
        </a:p>
      </dsp:txBody>
      <dsp:txXfrm>
        <a:off x="32784" y="108917"/>
        <a:ext cx="10440888" cy="606012"/>
      </dsp:txXfrm>
    </dsp:sp>
    <dsp:sp modelId="{EE5E798A-C473-D442-B130-C42FB3739FA8}">
      <dsp:nvSpPr>
        <dsp:cNvPr id="0" name=""/>
        <dsp:cNvSpPr/>
      </dsp:nvSpPr>
      <dsp:spPr>
        <a:xfrm>
          <a:off x="0" y="828353"/>
          <a:ext cx="10506456" cy="671580"/>
        </a:xfrm>
        <a:prstGeom prst="roundRect">
          <a:avLst/>
        </a:prstGeom>
        <a:solidFill>
          <a:schemeClr val="accent3">
            <a:hueOff val="542120"/>
            <a:satOff val="20000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Accreditation/Outcomes from Last Year’s PRP process</a:t>
          </a:r>
        </a:p>
      </dsp:txBody>
      <dsp:txXfrm>
        <a:off x="32784" y="861137"/>
        <a:ext cx="10440888" cy="606012"/>
      </dsp:txXfrm>
    </dsp:sp>
    <dsp:sp modelId="{37AE90F3-C545-A64C-81A9-186E346E214E}">
      <dsp:nvSpPr>
        <dsp:cNvPr id="0" name=""/>
        <dsp:cNvSpPr/>
      </dsp:nvSpPr>
      <dsp:spPr>
        <a:xfrm>
          <a:off x="0" y="1580573"/>
          <a:ext cx="10506456" cy="671580"/>
        </a:xfrm>
        <a:prstGeom prst="roundRect">
          <a:avLst/>
        </a:prstGeom>
        <a:solidFill>
          <a:schemeClr val="accent3">
            <a:hueOff val="1084240"/>
            <a:satOff val="40000"/>
            <a:lumOff val="-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Accessing and Completing the Comprehensive or Annual PRP Forms</a:t>
          </a:r>
        </a:p>
      </dsp:txBody>
      <dsp:txXfrm>
        <a:off x="32784" y="1613357"/>
        <a:ext cx="10440888" cy="606012"/>
      </dsp:txXfrm>
    </dsp:sp>
    <dsp:sp modelId="{6A930CB9-3F47-FB43-8482-0B34CE7CBD4B}">
      <dsp:nvSpPr>
        <dsp:cNvPr id="0" name=""/>
        <dsp:cNvSpPr/>
      </dsp:nvSpPr>
      <dsp:spPr>
        <a:xfrm>
          <a:off x="0" y="2332793"/>
          <a:ext cx="10506456" cy="671580"/>
        </a:xfrm>
        <a:prstGeom prst="roundRect">
          <a:avLst/>
        </a:prstGeom>
        <a:solidFill>
          <a:schemeClr val="accent3">
            <a:hueOff val="1626359"/>
            <a:satOff val="60000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PRP Form Review  – Overview and Walk Through</a:t>
          </a:r>
        </a:p>
      </dsp:txBody>
      <dsp:txXfrm>
        <a:off x="32784" y="2365577"/>
        <a:ext cx="10440888" cy="606012"/>
      </dsp:txXfrm>
    </dsp:sp>
    <dsp:sp modelId="{37E72409-346D-6B49-9058-BE69F76245A8}">
      <dsp:nvSpPr>
        <dsp:cNvPr id="0" name=""/>
        <dsp:cNvSpPr/>
      </dsp:nvSpPr>
      <dsp:spPr>
        <a:xfrm>
          <a:off x="0" y="3085012"/>
          <a:ext cx="10506456" cy="671580"/>
        </a:xfrm>
        <a:prstGeom prst="roundRect">
          <a:avLst/>
        </a:prstGeom>
        <a:solidFill>
          <a:schemeClr val="accent3">
            <a:hueOff val="2168479"/>
            <a:satOff val="80000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Big Picture Timelines PRPs and Resource Allocation</a:t>
          </a:r>
        </a:p>
      </dsp:txBody>
      <dsp:txXfrm>
        <a:off x="32784" y="3117796"/>
        <a:ext cx="10440888" cy="606012"/>
      </dsp:txXfrm>
    </dsp:sp>
    <dsp:sp modelId="{14FAF99B-146B-6C4A-A19B-564FD878236E}">
      <dsp:nvSpPr>
        <dsp:cNvPr id="0" name=""/>
        <dsp:cNvSpPr/>
      </dsp:nvSpPr>
      <dsp:spPr>
        <a:xfrm>
          <a:off x="0" y="3837233"/>
          <a:ext cx="10506456" cy="67158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SAOs and Nuventive</a:t>
          </a:r>
        </a:p>
      </dsp:txBody>
      <dsp:txXfrm>
        <a:off x="32784" y="3870017"/>
        <a:ext cx="10440888" cy="6060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B69580-3C15-F748-B4E5-DEDF4DF25C87}">
      <dsp:nvSpPr>
        <dsp:cNvPr id="0" name=""/>
        <dsp:cNvSpPr/>
      </dsp:nvSpPr>
      <dsp:spPr>
        <a:xfrm>
          <a:off x="3248134" y="714223"/>
          <a:ext cx="55076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50761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3508980" y="757036"/>
        <a:ext cx="29068" cy="5813"/>
      </dsp:txXfrm>
    </dsp:sp>
    <dsp:sp modelId="{456A75BF-ECF2-914F-BB60-9FD912A90DDB}">
      <dsp:nvSpPr>
        <dsp:cNvPr id="0" name=""/>
        <dsp:cNvSpPr/>
      </dsp:nvSpPr>
      <dsp:spPr>
        <a:xfrm>
          <a:off x="722273" y="1645"/>
          <a:ext cx="2527660" cy="151659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57" tIns="130010" rIns="123857" bIns="13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Who we are and how do we help Palomar meet its mission?</a:t>
          </a:r>
        </a:p>
      </dsp:txBody>
      <dsp:txXfrm>
        <a:off x="722273" y="1645"/>
        <a:ext cx="2527660" cy="1516596"/>
      </dsp:txXfrm>
    </dsp:sp>
    <dsp:sp modelId="{6736B69D-D09A-5444-8301-D3C1B32B6CCF}">
      <dsp:nvSpPr>
        <dsp:cNvPr id="0" name=""/>
        <dsp:cNvSpPr/>
      </dsp:nvSpPr>
      <dsp:spPr>
        <a:xfrm>
          <a:off x="6357156" y="714223"/>
          <a:ext cx="55076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50761" y="45720"/>
              </a:lnTo>
            </a:path>
          </a:pathLst>
        </a:custGeom>
        <a:noFill/>
        <a:ln w="6350" cap="flat" cmpd="sng" algn="ctr">
          <a:solidFill>
            <a:schemeClr val="accent3">
              <a:hueOff val="677650"/>
              <a:satOff val="25000"/>
              <a:lumOff val="-3676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6618002" y="757036"/>
        <a:ext cx="29068" cy="5813"/>
      </dsp:txXfrm>
    </dsp:sp>
    <dsp:sp modelId="{83DC90D6-76DD-3D42-ADBD-DC29803AC7D8}">
      <dsp:nvSpPr>
        <dsp:cNvPr id="0" name=""/>
        <dsp:cNvSpPr/>
      </dsp:nvSpPr>
      <dsp:spPr>
        <a:xfrm>
          <a:off x="3831295" y="1645"/>
          <a:ext cx="2527660" cy="1516596"/>
        </a:xfrm>
        <a:prstGeom prst="rect">
          <a:avLst/>
        </a:prstGeom>
        <a:solidFill>
          <a:schemeClr val="accent3">
            <a:hueOff val="542120"/>
            <a:satOff val="20000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57" tIns="130010" rIns="123857" bIns="13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What we do. How  we do it.  Who we serve. </a:t>
          </a:r>
        </a:p>
      </dsp:txBody>
      <dsp:txXfrm>
        <a:off x="3831295" y="1645"/>
        <a:ext cx="2527660" cy="1516596"/>
      </dsp:txXfrm>
    </dsp:sp>
    <dsp:sp modelId="{3DC1D5FC-E125-D14A-ADA4-89C2CBF2EDD4}">
      <dsp:nvSpPr>
        <dsp:cNvPr id="0" name=""/>
        <dsp:cNvSpPr/>
      </dsp:nvSpPr>
      <dsp:spPr>
        <a:xfrm>
          <a:off x="1986103" y="1516441"/>
          <a:ext cx="6218044" cy="550761"/>
        </a:xfrm>
        <a:custGeom>
          <a:avLst/>
          <a:gdLst/>
          <a:ahLst/>
          <a:cxnLst/>
          <a:rect l="0" t="0" r="0" b="0"/>
          <a:pathLst>
            <a:path>
              <a:moveTo>
                <a:pt x="6218044" y="0"/>
              </a:moveTo>
              <a:lnTo>
                <a:pt x="6218044" y="292480"/>
              </a:lnTo>
              <a:lnTo>
                <a:pt x="0" y="292480"/>
              </a:lnTo>
              <a:lnTo>
                <a:pt x="0" y="550761"/>
              </a:lnTo>
            </a:path>
          </a:pathLst>
        </a:custGeom>
        <a:noFill/>
        <a:ln w="635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4938996" y="1788915"/>
        <a:ext cx="312258" cy="5813"/>
      </dsp:txXfrm>
    </dsp:sp>
    <dsp:sp modelId="{9668E605-5980-B04A-BA6A-7CE1F7269814}">
      <dsp:nvSpPr>
        <dsp:cNvPr id="0" name=""/>
        <dsp:cNvSpPr/>
      </dsp:nvSpPr>
      <dsp:spPr>
        <a:xfrm>
          <a:off x="6940317" y="1645"/>
          <a:ext cx="2527660" cy="1516596"/>
        </a:xfrm>
        <a:prstGeom prst="rect">
          <a:avLst/>
        </a:prstGeom>
        <a:solidFill>
          <a:schemeClr val="accent3">
            <a:hueOff val="1084240"/>
            <a:satOff val="40000"/>
            <a:lumOff val="-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57" tIns="130010" rIns="123857" bIns="13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How do we know we are doing a good job? (Evidence and Assessment)</a:t>
          </a:r>
        </a:p>
      </dsp:txBody>
      <dsp:txXfrm>
        <a:off x="6940317" y="1645"/>
        <a:ext cx="2527660" cy="1516596"/>
      </dsp:txXfrm>
    </dsp:sp>
    <dsp:sp modelId="{9A078140-D923-2449-AC8E-623CA4358D66}">
      <dsp:nvSpPr>
        <dsp:cNvPr id="0" name=""/>
        <dsp:cNvSpPr/>
      </dsp:nvSpPr>
      <dsp:spPr>
        <a:xfrm>
          <a:off x="3248134" y="2812181"/>
          <a:ext cx="55076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50761" y="45720"/>
              </a:lnTo>
            </a:path>
          </a:pathLst>
        </a:custGeom>
        <a:noFill/>
        <a:ln w="6350" cap="flat" cmpd="sng" algn="ctr">
          <a:solidFill>
            <a:schemeClr val="accent3">
              <a:hueOff val="2032949"/>
              <a:satOff val="75000"/>
              <a:lumOff val="-11029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3508980" y="2854994"/>
        <a:ext cx="29068" cy="5813"/>
      </dsp:txXfrm>
    </dsp:sp>
    <dsp:sp modelId="{F47A277A-79B9-5640-9000-D89009ECD4AA}">
      <dsp:nvSpPr>
        <dsp:cNvPr id="0" name=""/>
        <dsp:cNvSpPr/>
      </dsp:nvSpPr>
      <dsp:spPr>
        <a:xfrm>
          <a:off x="722273" y="2099603"/>
          <a:ext cx="2527660" cy="1516596"/>
        </a:xfrm>
        <a:prstGeom prst="rect">
          <a:avLst/>
        </a:prstGeom>
        <a:solidFill>
          <a:schemeClr val="accent3">
            <a:hueOff val="1626359"/>
            <a:satOff val="60000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57" tIns="130010" rIns="123857" bIns="13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What are our plans for the future? (What are our aspirations?)</a:t>
          </a:r>
        </a:p>
      </dsp:txBody>
      <dsp:txXfrm>
        <a:off x="722273" y="2099603"/>
        <a:ext cx="2527660" cy="1516596"/>
      </dsp:txXfrm>
    </dsp:sp>
    <dsp:sp modelId="{6811C214-CF1C-934B-B400-7E446F33F9B9}">
      <dsp:nvSpPr>
        <dsp:cNvPr id="0" name=""/>
        <dsp:cNvSpPr/>
      </dsp:nvSpPr>
      <dsp:spPr>
        <a:xfrm>
          <a:off x="6357156" y="2812181"/>
          <a:ext cx="55076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50761" y="45720"/>
              </a:lnTo>
            </a:path>
          </a:pathLst>
        </a:custGeom>
        <a:noFill/>
        <a:ln w="635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6618002" y="2854994"/>
        <a:ext cx="29068" cy="5813"/>
      </dsp:txXfrm>
    </dsp:sp>
    <dsp:sp modelId="{71B8ACA8-035A-644F-927A-76B712547E99}">
      <dsp:nvSpPr>
        <dsp:cNvPr id="0" name=""/>
        <dsp:cNvSpPr/>
      </dsp:nvSpPr>
      <dsp:spPr>
        <a:xfrm>
          <a:off x="3831295" y="2099603"/>
          <a:ext cx="2527660" cy="1516596"/>
        </a:xfrm>
        <a:prstGeom prst="rect">
          <a:avLst/>
        </a:prstGeom>
        <a:solidFill>
          <a:schemeClr val="accent3">
            <a:hueOff val="2168479"/>
            <a:satOff val="80000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57" tIns="130010" rIns="123857" bIns="13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What resources do we need to get there?</a:t>
          </a:r>
        </a:p>
      </dsp:txBody>
      <dsp:txXfrm>
        <a:off x="3831295" y="2099603"/>
        <a:ext cx="2527660" cy="1516596"/>
      </dsp:txXfrm>
    </dsp:sp>
    <dsp:sp modelId="{845F4EB6-0765-984F-A6FB-A34D029B1A7E}">
      <dsp:nvSpPr>
        <dsp:cNvPr id="0" name=""/>
        <dsp:cNvSpPr/>
      </dsp:nvSpPr>
      <dsp:spPr>
        <a:xfrm>
          <a:off x="6940317" y="2099603"/>
          <a:ext cx="2527660" cy="1516596"/>
        </a:xfrm>
        <a:prstGeom prst="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57" tIns="130010" rIns="123857" bIns="13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(Resource allocation)</a:t>
          </a:r>
        </a:p>
      </dsp:txBody>
      <dsp:txXfrm>
        <a:off x="6940317" y="2099603"/>
        <a:ext cx="2527660" cy="15165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2F2CFD-274A-40E3-A9C4-1DF9054D82D2}">
      <dsp:nvSpPr>
        <dsp:cNvPr id="0" name=""/>
        <dsp:cNvSpPr/>
      </dsp:nvSpPr>
      <dsp:spPr>
        <a:xfrm>
          <a:off x="1401495" y="506"/>
          <a:ext cx="816508" cy="81650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Define</a:t>
          </a:r>
        </a:p>
      </dsp:txBody>
      <dsp:txXfrm>
        <a:off x="1521070" y="120081"/>
        <a:ext cx="577358" cy="577358"/>
      </dsp:txXfrm>
    </dsp:sp>
    <dsp:sp modelId="{D849865E-7F6C-40D2-8C4D-E5FC160CFFF1}">
      <dsp:nvSpPr>
        <dsp:cNvPr id="0" name=""/>
        <dsp:cNvSpPr/>
      </dsp:nvSpPr>
      <dsp:spPr>
        <a:xfrm rot="2160000">
          <a:off x="2192272" y="627854"/>
          <a:ext cx="217361" cy="2755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2198499" y="663804"/>
        <a:ext cx="152153" cy="165343"/>
      </dsp:txXfrm>
    </dsp:sp>
    <dsp:sp modelId="{88B1C025-9D17-4782-8DBC-1FEE6F419F1F}">
      <dsp:nvSpPr>
        <dsp:cNvPr id="0" name=""/>
        <dsp:cNvSpPr/>
      </dsp:nvSpPr>
      <dsp:spPr>
        <a:xfrm>
          <a:off x="2393855" y="721497"/>
          <a:ext cx="816508" cy="816508"/>
        </a:xfrm>
        <a:prstGeom prst="ellipse">
          <a:avLst/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Collect Data</a:t>
          </a:r>
        </a:p>
      </dsp:txBody>
      <dsp:txXfrm>
        <a:off x="2513430" y="841072"/>
        <a:ext cx="577358" cy="577358"/>
      </dsp:txXfrm>
    </dsp:sp>
    <dsp:sp modelId="{FF00F881-4D83-4973-AF96-AD70FD677C77}">
      <dsp:nvSpPr>
        <dsp:cNvPr id="0" name=""/>
        <dsp:cNvSpPr/>
      </dsp:nvSpPr>
      <dsp:spPr>
        <a:xfrm rot="6480000">
          <a:off x="2505805" y="1569409"/>
          <a:ext cx="217361" cy="2755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10800000">
        <a:off x="2548484" y="1593515"/>
        <a:ext cx="152153" cy="165343"/>
      </dsp:txXfrm>
    </dsp:sp>
    <dsp:sp modelId="{FF020CA7-2D4C-4BAE-A9E7-2808D4B9CFEA}">
      <dsp:nvSpPr>
        <dsp:cNvPr id="0" name=""/>
        <dsp:cNvSpPr/>
      </dsp:nvSpPr>
      <dsp:spPr>
        <a:xfrm>
          <a:off x="2014807" y="1888085"/>
          <a:ext cx="816508" cy="816508"/>
        </a:xfrm>
        <a:prstGeom prst="ellipse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Assess</a:t>
          </a:r>
        </a:p>
      </dsp:txBody>
      <dsp:txXfrm>
        <a:off x="2134382" y="2007660"/>
        <a:ext cx="577358" cy="577358"/>
      </dsp:txXfrm>
    </dsp:sp>
    <dsp:sp modelId="{0124861E-3263-43CA-A623-0601C0625697}">
      <dsp:nvSpPr>
        <dsp:cNvPr id="0" name=""/>
        <dsp:cNvSpPr/>
      </dsp:nvSpPr>
      <dsp:spPr>
        <a:xfrm rot="10800000">
          <a:off x="1707221" y="2158553"/>
          <a:ext cx="217361" cy="2755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10800000">
        <a:off x="1772429" y="2213667"/>
        <a:ext cx="152153" cy="165343"/>
      </dsp:txXfrm>
    </dsp:sp>
    <dsp:sp modelId="{A25EAC69-A76E-4C80-96CB-FDF1851141DD}">
      <dsp:nvSpPr>
        <dsp:cNvPr id="0" name=""/>
        <dsp:cNvSpPr/>
      </dsp:nvSpPr>
      <dsp:spPr>
        <a:xfrm>
          <a:off x="788184" y="1888085"/>
          <a:ext cx="816508" cy="816508"/>
        </a:xfrm>
        <a:prstGeom prst="ellipse">
          <a:avLst/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Reflect</a:t>
          </a:r>
        </a:p>
      </dsp:txBody>
      <dsp:txXfrm>
        <a:off x="907759" y="2007660"/>
        <a:ext cx="577358" cy="577358"/>
      </dsp:txXfrm>
    </dsp:sp>
    <dsp:sp modelId="{29E19DAB-15C7-4CBA-BC27-BC4865401C49}">
      <dsp:nvSpPr>
        <dsp:cNvPr id="0" name=""/>
        <dsp:cNvSpPr/>
      </dsp:nvSpPr>
      <dsp:spPr>
        <a:xfrm rot="15120000">
          <a:off x="900134" y="1581110"/>
          <a:ext cx="217361" cy="2755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10800000">
        <a:off x="942813" y="1667232"/>
        <a:ext cx="152153" cy="165343"/>
      </dsp:txXfrm>
    </dsp:sp>
    <dsp:sp modelId="{D98C2926-1560-4F45-9E13-1238D4FBA39F}">
      <dsp:nvSpPr>
        <dsp:cNvPr id="0" name=""/>
        <dsp:cNvSpPr/>
      </dsp:nvSpPr>
      <dsp:spPr>
        <a:xfrm>
          <a:off x="409136" y="721497"/>
          <a:ext cx="816508" cy="816508"/>
        </a:xfrm>
        <a:prstGeom prst="ellips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Act</a:t>
          </a:r>
        </a:p>
      </dsp:txBody>
      <dsp:txXfrm>
        <a:off x="528711" y="841072"/>
        <a:ext cx="577358" cy="577358"/>
      </dsp:txXfrm>
    </dsp:sp>
    <dsp:sp modelId="{24127889-C89F-4995-A880-5F98C6F4895F}">
      <dsp:nvSpPr>
        <dsp:cNvPr id="0" name=""/>
        <dsp:cNvSpPr/>
      </dsp:nvSpPr>
      <dsp:spPr>
        <a:xfrm rot="19440000">
          <a:off x="1199912" y="635085"/>
          <a:ext cx="217361" cy="2755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1206139" y="709363"/>
        <a:ext cx="152153" cy="1653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FA4A89-256A-C143-A7BC-8EE58785CD48}">
      <dsp:nvSpPr>
        <dsp:cNvPr id="0" name=""/>
        <dsp:cNvSpPr/>
      </dsp:nvSpPr>
      <dsp:spPr>
        <a:xfrm>
          <a:off x="0" y="28389"/>
          <a:ext cx="10506456" cy="218488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/>
            <a:t>Update on Staffing</a:t>
          </a:r>
        </a:p>
      </dsp:txBody>
      <dsp:txXfrm>
        <a:off x="106657" y="135046"/>
        <a:ext cx="10293142" cy="1971569"/>
      </dsp:txXfrm>
    </dsp:sp>
    <dsp:sp modelId="{AD1894B7-C907-014E-BF16-BF9702C844FA}">
      <dsp:nvSpPr>
        <dsp:cNvPr id="0" name=""/>
        <dsp:cNvSpPr/>
      </dsp:nvSpPr>
      <dsp:spPr>
        <a:xfrm>
          <a:off x="0" y="2371672"/>
          <a:ext cx="10506456" cy="2184883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/>
            <a:t>Update on changes to unit’s responsibilities</a:t>
          </a:r>
        </a:p>
      </dsp:txBody>
      <dsp:txXfrm>
        <a:off x="106657" y="2478329"/>
        <a:ext cx="10293142" cy="19715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FB5E04-B5E3-3841-B4D9-0222548C92A9}" type="datetimeFigureOut">
              <a:rPr lang="en-US" smtClean="0"/>
              <a:t>9/15/21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FC2C88-9455-B64C-BFF6-67CD8ADBF1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369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VIKASH will provide the overview –2 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FC2C88-9455-B64C-BFF6-67CD8ADBF1C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561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Michelle –  3 minutes.  Avoid “I” – I reviewed the completion rates and found/ I did “X”” to encourage.  “Or our student worker, M Jones did X.”</a:t>
            </a:r>
          </a:p>
          <a:p>
            <a:pPr lvl="1"/>
            <a:r>
              <a:rPr lang="en-US" dirty="0"/>
              <a:t>Examples:</a:t>
            </a:r>
          </a:p>
          <a:p>
            <a:pPr lvl="2"/>
            <a:r>
              <a:rPr lang="en-US" dirty="0"/>
              <a:t>“We (our Our Department), reviewed completion rates for our ‘student group’ and found…”</a:t>
            </a:r>
          </a:p>
          <a:p>
            <a:pPr lvl="2"/>
            <a:r>
              <a:rPr lang="en-US" dirty="0"/>
              <a:t>“As a result of reviewing our student survey results, we found that X% of students were satisfied with our services.”  </a:t>
            </a:r>
          </a:p>
          <a:p>
            <a:pPr lvl="2"/>
            <a:r>
              <a:rPr lang="en-US" b="1" u="sng" dirty="0"/>
              <a:t>“Themes</a:t>
            </a:r>
            <a:r>
              <a:rPr lang="en-US" dirty="0"/>
              <a:t> from Palomar Services survey suggest that…”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FC2C88-9455-B64C-BFF6-67CD8ADBF1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81650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FC2C88-9455-B64C-BFF6-67CD8ADBF1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071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Michelle and Marti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FC2C88-9455-B64C-BFF6-67CD8ADBF1C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180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Michelle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FC2C88-9455-B64C-BFF6-67CD8ADBF1C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2145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Marti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FC2C88-9455-B64C-BFF6-67CD8ADBF1C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430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Michelle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FC2C88-9455-B64C-BFF6-67CD8ADBF1C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2166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Michelle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FC2C88-9455-B64C-BFF6-67CD8ADBF1C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8058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3E5E9-9CDD-4616-A86E-B93B403FF5DE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753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VIKASH  will provide a welcome.  Five 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FC2C88-9455-B64C-BFF6-67CD8ADBF1C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073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VIKASH – 3 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FC2C88-9455-B64C-BFF6-67CD8ADBF1C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906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Michelle –  2 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FC2C88-9455-B64C-BFF6-67CD8ADBF1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3570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Michelle –  2 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FC2C88-9455-B64C-BFF6-67CD8ADBF1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7095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Marti - 3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FC2C88-9455-B64C-BFF6-67CD8ADBF1C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7206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Marti 3 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FC2C88-9455-B64C-BFF6-67CD8ADBF1C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9566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Michelle –  3 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FC2C88-9455-B64C-BFF6-67CD8ADBF1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07727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Michelle –  3 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FC2C88-9455-B64C-BFF6-67CD8ADBF1C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727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2A4CC-5AEE-F44E-8B31-E7DE8D7602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83666A-5F80-1A4E-972E-606B318AB9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50D6BD-4A68-C94F-B8CE-15B1A2384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B20B-1E1C-304A-B53D-1DD04F91889F}" type="datetime1">
              <a:rPr lang="en-US" smtClean="0"/>
              <a:t>9/15/21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5A7702-8647-7E4B-BE0D-B01BBBC36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3DB9EB-BDBE-9A44-9911-C8715A8B0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9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208F0-2284-6D42-875C-FC9421351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52B010-1547-434B-8BD9-0A260E5446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9302B8-11C8-B042-A18B-E79D0ADF8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2836F-1E8B-AC47-B2F7-42D6432B129F}" type="datetime1">
              <a:rPr lang="en-US" smtClean="0"/>
              <a:t>9/15/21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34471A-8519-574F-82CD-B61FFB1B9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D77F54-20E4-7F46-BAF9-F31D8B335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76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12CB8B-2BC8-EA44-B225-B77CE9A934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0D7608-395F-8E48-BF28-6413CCAD6D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AC8872-4D40-594C-B96E-27DFC2F77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AC38B-99D8-BD4D-BFE7-DBFBAE2D0B65}" type="datetime1">
              <a:rPr lang="en-US" smtClean="0"/>
              <a:t>9/15/21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846438-D058-724C-A322-B734E3BAC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3EC249-3CBB-2D4B-8819-CD10ED90C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0183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2A4CC-5AEE-F44E-8B31-E7DE8D7602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83666A-5F80-1A4E-972E-606B318AB9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50D6BD-4A68-C94F-B8CE-15B1A2384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D25EA-1D01-2D4A-9940-80DB54007578}" type="datetime1">
              <a:rPr lang="en-US" smtClean="0"/>
              <a:t>9/15/21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5A7702-8647-7E4B-BE0D-B01BBBC36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3DB9EB-BDBE-9A44-9911-C8715A8B0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595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E5983-AB2A-A442-9F96-E2187057A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3B025-5957-3943-8B07-E98921EACD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8E6473-0FBC-0249-B43F-E149809D0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A70C8-0D33-E74B-8E5E-2D10ECF43FEF}" type="datetime1">
              <a:rPr lang="en-US" smtClean="0"/>
              <a:t>9/15/21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EAA3BA-AE79-AE4A-86EC-3820E7B28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3460AB-D138-EA4A-A356-F589F65E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0059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05032-C806-BB4C-AAF5-C44030423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866707-1BEF-564E-988C-C16C657F5A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D415A7-A08C-E046-A867-0BD35B399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3D06A-D351-E641-B522-5909123606CD}" type="datetime1">
              <a:rPr lang="en-US" smtClean="0"/>
              <a:t>9/15/21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65126-7662-4342-BBEC-F865F8CA3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2C09F1-237E-EC43-B11C-4A9663BA5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1789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09754-B865-8448-8360-AF3FF5E70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87C1D-D73A-3846-848A-C8315D4ADE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D0CC38-F1E3-F540-8D11-E7E24F0916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841FA9-A2D7-8B4F-8BD2-9A27D6111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0B4B-B7AB-1545-A54C-4D493BCFF24A}" type="datetime1">
              <a:rPr lang="en-US" smtClean="0"/>
              <a:t>9/15/21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B4914D-FA5C-8344-9A83-80385EF60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DA7BF2-7B31-1448-A5C0-385EA92A4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194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2CF06-9170-6145-999D-A402B5E24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23E6AD-4472-3C4E-9AFC-FE62F25C05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2E51E7-CBC8-D64C-A9F4-A7F41D59A3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221180-1476-3241-BA6A-C99E31D668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DABD01-1227-024A-A444-322B925EB6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C3F57F-446F-C345-B1B6-B6F05D4E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F0C8A-A61C-2847-9E69-D123F24E3762}" type="datetime1">
              <a:rPr lang="en-US" smtClean="0"/>
              <a:t>9/15/21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13BD04-820C-7542-A86F-66D7BC115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B05406-5359-7544-822B-305C6F427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6874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92263-4287-C34A-BCA5-92007C58B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B51F94-A8FD-1C40-806D-57F9FDD36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3759B-7DA4-214E-B3FD-C07B1CB3A562}" type="datetime1">
              <a:rPr lang="en-US" smtClean="0"/>
              <a:t>9/15/21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16FD6D-EE75-1443-BEAD-5F1C59BD1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F73483-F304-244E-998F-2C282A142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078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60E8A7-A880-734C-8EE8-4C0E37343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99A92-5749-5A4D-8917-59B8FC99A764}" type="datetime1">
              <a:rPr lang="en-US" smtClean="0"/>
              <a:t>9/15/21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27F332-1133-8249-A0B9-CBDAA3690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F071B4-17A5-2748-9CB2-60BC5E80C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9334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62A41-AD19-8140-8C4C-965FD824A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2066D-DA66-0641-A734-28298759B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D70FF-7BE4-5847-8FC4-C50EE60936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59458D-A59E-254D-8291-4DC998433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49819-A5D2-1642-9808-72B047D2CE38}" type="datetime1">
              <a:rPr lang="en-US" smtClean="0"/>
              <a:t>9/15/21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71F79C-1025-5545-9B8A-290231BA2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221110-27C5-5D47-B2D1-26B9B3496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474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E5983-AB2A-A442-9F96-E2187057A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3B025-5957-3943-8B07-E98921EACD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8E6473-0FBC-0249-B43F-E149809D0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218DF-464B-E945-9DAF-A2CABEA98928}" type="datetime1">
              <a:rPr lang="en-US" smtClean="0"/>
              <a:t>9/15/21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EAA3BA-AE79-AE4A-86EC-3820E7B28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3460AB-D138-EA4A-A356-F589F65E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5152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93ADF-1445-224D-8838-BC74A13C0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02373E-51BB-3C4D-BECE-3651576860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91657F-9711-AE47-B5E3-D797F6EA06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9D2154-6D1F-D348-AF22-C7FE8A62A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6ECC6-A06B-F149-941C-06D1D0D4B3E6}" type="datetime1">
              <a:rPr lang="en-US" smtClean="0"/>
              <a:t>9/15/21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B50EF6-0B42-5D4D-BBFD-FF1CFA20E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D3FED6-3D7E-694E-AE1E-1F3CD3A12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6318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208F0-2284-6D42-875C-FC9421351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52B010-1547-434B-8BD9-0A260E5446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9302B8-11C8-B042-A18B-E79D0ADF8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B6DDB-CB0F-8640-8F49-777D3A562BB3}" type="datetime1">
              <a:rPr lang="en-US" smtClean="0"/>
              <a:t>9/15/21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34471A-8519-574F-82CD-B61FFB1B9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D77F54-20E4-7F46-BAF9-F31D8B335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6706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12CB8B-2BC8-EA44-B225-B77CE9A934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0D7608-395F-8E48-BF28-6413CCAD6D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AC8872-4D40-594C-B96E-27DFC2F77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9803-7B9F-D64B-AA2E-D898E587FF14}" type="datetime1">
              <a:rPr lang="en-US" smtClean="0"/>
              <a:t>9/15/21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846438-D058-724C-A322-B734E3BAC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3EC249-3CBB-2D4B-8819-CD10ED90C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398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05032-C806-BB4C-AAF5-C44030423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866707-1BEF-564E-988C-C16C657F5A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D415A7-A08C-E046-A867-0BD35B399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EECE1-8CAD-604F-824B-865A667E5C29}" type="datetime1">
              <a:rPr lang="en-US" smtClean="0"/>
              <a:t>9/15/21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65126-7662-4342-BBEC-F865F8CA3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2C09F1-237E-EC43-B11C-4A9663BA5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206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09754-B865-8448-8360-AF3FF5E70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87C1D-D73A-3846-848A-C8315D4ADE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D0CC38-F1E3-F540-8D11-E7E24F0916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841FA9-A2D7-8B4F-8BD2-9A27D6111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80AE9-B4D2-1D40-9C2F-E4ED159346EA}" type="datetime1">
              <a:rPr lang="en-US" smtClean="0"/>
              <a:t>9/15/21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B4914D-FA5C-8344-9A83-80385EF60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DA7BF2-7B31-1448-A5C0-385EA92A4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960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2CF06-9170-6145-999D-A402B5E24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23E6AD-4472-3C4E-9AFC-FE62F25C05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2E51E7-CBC8-D64C-A9F4-A7F41D59A3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221180-1476-3241-BA6A-C99E31D668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DABD01-1227-024A-A444-322B925EB6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C3F57F-446F-C345-B1B6-B6F05D4E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67CE-4289-C848-B4B1-83793FBCF521}" type="datetime1">
              <a:rPr lang="en-US" smtClean="0"/>
              <a:t>9/15/21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13BD04-820C-7542-A86F-66D7BC115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B05406-5359-7544-822B-305C6F427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16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92263-4287-C34A-BCA5-92007C58B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B51F94-A8FD-1C40-806D-57F9FDD36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EE277-9D67-234E-A4DD-A66721241038}" type="datetime1">
              <a:rPr lang="en-US" smtClean="0"/>
              <a:t>9/15/21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16FD6D-EE75-1443-BEAD-5F1C59BD1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F73483-F304-244E-998F-2C282A142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220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60E8A7-A880-734C-8EE8-4C0E37343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33E56-77F8-9940-BC62-1D8BEE6FEFB6}" type="datetime1">
              <a:rPr lang="en-US" smtClean="0"/>
              <a:t>9/15/21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27F332-1133-8249-A0B9-CBDAA3690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F071B4-17A5-2748-9CB2-60BC5E80C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585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62A41-AD19-8140-8C4C-965FD824A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2066D-DA66-0641-A734-28298759B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D70FF-7BE4-5847-8FC4-C50EE60936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59458D-A59E-254D-8291-4DC998433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B7BE8-8DD7-A345-B293-0C64B285DCF4}" type="datetime1">
              <a:rPr lang="en-US" smtClean="0"/>
              <a:t>9/15/21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71F79C-1025-5545-9B8A-290231BA2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221110-27C5-5D47-B2D1-26B9B3496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885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93ADF-1445-224D-8838-BC74A13C0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02373E-51BB-3C4D-BECE-3651576860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91657F-9711-AE47-B5E3-D797F6EA06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9D2154-6D1F-D348-AF22-C7FE8A62A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8EB81-5B4C-6140-AE0E-1297A6C7E420}" type="datetime1">
              <a:rPr lang="en-US" smtClean="0"/>
              <a:t>9/15/21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B50EF6-0B42-5D4D-BBFD-FF1CFA20E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D3FED6-3D7E-694E-AE1E-1F3CD3A12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914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F91638-57E1-F649-8D26-550E53E85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BE348D-4465-D646-A8B9-6DEB7C66EB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0F7C00-79B2-204E-95E3-A6D8A7925F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29724-BA8B-7A41-953A-27656ABE0C93}" type="datetime1">
              <a:rPr lang="en-US" smtClean="0"/>
              <a:t>9/15/21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DA1E93-27E1-FB49-80BD-0E23E9DE26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F36A1-7A1F-C14C-981E-4DB70C7D3D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513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F91638-57E1-F649-8D26-550E53E85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BE348D-4465-D646-A8B9-6DEB7C66EB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0F7C00-79B2-204E-95E3-A6D8A7925F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E96B6-D2B1-B047-B58A-3E22AD4C23EC}" type="datetime1">
              <a:rPr lang="en-US" smtClean="0"/>
              <a:t>9/15/21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DA1E93-27E1-FB49-80BD-0E23E9DE26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F36A1-7A1F-C14C-981E-4DB70C7D3D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854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msnyder2@palomar.edu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b1sRa68wm4c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rtnell.edu/sites/default/files/Library_Documents/slo/SAOs/Service%20Area%20Outcomes%20and%20Assessment%20for%20Hartnell%20v6.pdf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apavalley.edu/AboutNVC/Planning/SLO/Pages/Outline.aspx" TargetMode="External"/><Relationship Id="rId5" Type="http://schemas.openxmlformats.org/officeDocument/2006/relationships/hyperlink" Target="http://www.elcamino.edu/student/studentservices/sdo/sao.aspx" TargetMode="External"/><Relationship Id="rId4" Type="http://schemas.openxmlformats.org/officeDocument/2006/relationships/hyperlink" Target="https://www.valleycollege.edu/current-students/student-life/sao.php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mbarton@palomar.edu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2.palomar.edu/pages/irp/files/2021/05/PRP-and-Institutional-Planning-Resource-Requests-2021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2.palomar.edu/pages/irp/non-instructional-prps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83E1E3-D5A9-B749-B1C0-7081B5D400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3" y="1999615"/>
            <a:ext cx="9144000" cy="2764028"/>
          </a:xfrm>
        </p:spPr>
        <p:txBody>
          <a:bodyPr anchor="ctr">
            <a:normAutofit fontScale="90000"/>
          </a:bodyPr>
          <a:lstStyle/>
          <a:p>
            <a:r>
              <a:rPr lang="en-US" sz="7200" dirty="0"/>
              <a:t>2021-22 Program Review and Planning (PRP)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3C7227-1711-5C4A-96F1-A38000B66E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6912" y="5645150"/>
            <a:ext cx="8258176" cy="631825"/>
          </a:xfrm>
        </p:spPr>
        <p:txBody>
          <a:bodyPr anchor="ctr">
            <a:normAutofit/>
          </a:bodyPr>
          <a:lstStyle/>
          <a:p>
            <a:r>
              <a:rPr lang="en-US" sz="2800" dirty="0"/>
              <a:t>Non-Instructional Review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FB6145-0311-9143-B32F-1FAABB494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338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1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527168-6C59-2F4A-B2E9-C03E780EF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US" sz="4000" dirty="0"/>
              <a:t>PRP Form (Annual Update)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4487B0E-4DB0-2F45-B101-EE8518A43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76856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Part I:  Basic Unit Information</a:t>
            </a:r>
          </a:p>
          <a:p>
            <a:r>
              <a:rPr lang="en-US" dirty="0"/>
              <a:t>Part II: Program/Unit Assessment</a:t>
            </a:r>
          </a:p>
          <a:p>
            <a:r>
              <a:rPr lang="en-US" dirty="0"/>
              <a:t>Part III: Progress on Goals</a:t>
            </a:r>
          </a:p>
          <a:p>
            <a:r>
              <a:rPr lang="en-US" dirty="0"/>
              <a:t>Part IV: Resources</a:t>
            </a:r>
          </a:p>
          <a:p>
            <a:r>
              <a:rPr lang="en-US" dirty="0"/>
              <a:t>Part V:  Feedback and Follow up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71EA00-01D6-AD4A-B17B-C1C191489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423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1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527168-6C59-2F4A-B2E9-C03E780EF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US" sz="4000" dirty="0"/>
              <a:t>Program Review and Planning - </a:t>
            </a:r>
            <a:r>
              <a:rPr lang="en-US" sz="4000" b="1" u="sng" dirty="0"/>
              <a:t>TIPS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4487B0E-4DB0-2F45-B101-EE8518A43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76856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Assessment should be guided by evidence and include a thorough analysis.</a:t>
            </a:r>
          </a:p>
          <a:p>
            <a:r>
              <a:rPr lang="en-US" dirty="0"/>
              <a:t>PRPs should be completed and shared with/by department/unit.</a:t>
            </a:r>
          </a:p>
          <a:p>
            <a:r>
              <a:rPr lang="en-US" dirty="0"/>
              <a:t>Goals and improvement plans should be clearly connected to the program assessment (e.g., evidence and SOAR Analysis).</a:t>
            </a:r>
          </a:p>
          <a:p>
            <a:r>
              <a:rPr lang="en-US" dirty="0"/>
              <a:t>Connect resource requests to your program goals and align with Strategic plan.</a:t>
            </a:r>
          </a:p>
          <a:p>
            <a:r>
              <a:rPr lang="en-US" dirty="0"/>
              <a:t>Verify one-time requests cannot be covered in existing budget and are in fact one-time requests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71EA00-01D6-AD4A-B17B-C1C191489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2248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645EFD-85E3-6546-9BD9-06D4D2790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en-US" dirty="0"/>
              <a:t>Connecting PRPs to Resource Allocation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B2EC76B3-0012-9949-8D53-10AAA14A9B5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38577" y="1913467"/>
          <a:ext cx="8914846" cy="4035139"/>
        </p:xfrm>
        <a:graphic>
          <a:graphicData uri="http://schemas.openxmlformats.org/drawingml/2006/table">
            <a:tbl>
              <a:tblPr/>
              <a:tblGrid>
                <a:gridCol w="1490517">
                  <a:extLst>
                    <a:ext uri="{9D8B030D-6E8A-4147-A177-3AD203B41FA5}">
                      <a16:colId xmlns:a16="http://schemas.microsoft.com/office/drawing/2014/main" val="12189654"/>
                    </a:ext>
                  </a:extLst>
                </a:gridCol>
                <a:gridCol w="7424329">
                  <a:extLst>
                    <a:ext uri="{9D8B030D-6E8A-4147-A177-3AD203B41FA5}">
                      <a16:colId xmlns:a16="http://schemas.microsoft.com/office/drawing/2014/main" val="1142628947"/>
                    </a:ext>
                  </a:extLst>
                </a:gridCol>
              </a:tblGrid>
              <a:tr h="347994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Month</a:t>
                      </a:r>
                      <a:endParaRPr lang="en-US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23" marR="11623" marT="11623" marB="557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Activity</a:t>
                      </a:r>
                      <a:endParaRPr lang="en-US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23" marR="11623" marT="11623" marB="557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8339333"/>
                  </a:ext>
                </a:extLst>
              </a:tr>
              <a:tr h="335195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August</a:t>
                      </a:r>
                      <a:endParaRPr lang="en-US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23" marR="11623" marT="11623" marB="557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IRP Prepares Data, Forms Reviewed, Webpages Updated</a:t>
                      </a:r>
                      <a:endParaRPr lang="en-US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23" marR="11623" marT="11623" marB="557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5518119"/>
                  </a:ext>
                </a:extLst>
              </a:tr>
              <a:tr h="335195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September</a:t>
                      </a:r>
                      <a:endParaRPr lang="en-US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23" marR="11623" marT="11623" marB="557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Budget Reports Run, Training, Units Start Review</a:t>
                      </a:r>
                      <a:endParaRPr lang="en-US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23" marR="11623" marT="11623" marB="557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5580232"/>
                  </a:ext>
                </a:extLst>
              </a:tr>
              <a:tr h="335195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October</a:t>
                      </a:r>
                      <a:endParaRPr lang="en-US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23" marR="11623" marT="11623" marB="557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Units Complete Reviews, Deans &amp; Director Review</a:t>
                      </a:r>
                      <a:endParaRPr lang="en-US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23" marR="11623" marT="11623" marB="557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5703620"/>
                  </a:ext>
                </a:extLst>
              </a:tr>
              <a:tr h="335195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November</a:t>
                      </a:r>
                      <a:endParaRPr lang="en-US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23" marR="11623" marT="11623" marB="557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Instructional Peer Review, Final Edits, Facilities and Tech Review</a:t>
                      </a:r>
                      <a:endParaRPr lang="en-US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23" marR="11623" marT="11623" marB="557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4334512"/>
                  </a:ext>
                </a:extLst>
              </a:tr>
              <a:tr h="335195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December</a:t>
                      </a:r>
                      <a:endParaRPr lang="en-US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23" marR="11623" marT="11623" marB="557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VPs Review</a:t>
                      </a:r>
                      <a:endParaRPr lang="en-US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23" marR="11623" marT="11623" marB="557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480884"/>
                  </a:ext>
                </a:extLst>
              </a:tr>
              <a:tr h="335195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January</a:t>
                      </a:r>
                      <a:endParaRPr lang="en-US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23" marR="11623" marT="11623" marB="557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1st Level RA Prioritization:  Divisional List</a:t>
                      </a:r>
                      <a:endParaRPr lang="en-US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23" marR="11623" marT="11623" marB="557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3455510"/>
                  </a:ext>
                </a:extLst>
              </a:tr>
              <a:tr h="335195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February</a:t>
                      </a:r>
                      <a:endParaRPr lang="en-US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23" marR="11623" marT="11623" marB="557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2nd Level RA Prioritization:  Bring Divisional Lists into one single list</a:t>
                      </a:r>
                      <a:endParaRPr lang="en-US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23" marR="11623" marT="11623" marB="557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9145930"/>
                  </a:ext>
                </a:extLst>
              </a:tr>
              <a:tr h="335195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March</a:t>
                      </a:r>
                      <a:endParaRPr lang="en-US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23" marR="11623" marT="11623" marB="557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Funding Sources Identified; Budget Committee; College Council</a:t>
                      </a:r>
                      <a:endParaRPr lang="en-US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23" marR="11623" marT="11623" marB="557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198717"/>
                  </a:ext>
                </a:extLst>
              </a:tr>
              <a:tr h="335195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April</a:t>
                      </a:r>
                      <a:endParaRPr lang="en-US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23" marR="11623" marT="11623" marB="557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Resource requests processed and integrated into the Budget</a:t>
                      </a:r>
                      <a:endParaRPr lang="en-US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23" marR="11623" marT="11623" marB="557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7675277"/>
                  </a:ext>
                </a:extLst>
              </a:tr>
              <a:tr h="335195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</a:t>
                      </a:r>
                      <a:endParaRPr lang="en-US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23" marR="11623" marT="11623" marB="557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Integrated Planning Report to College Council</a:t>
                      </a:r>
                      <a:endParaRPr lang="en-US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23" marR="11623" marT="11623" marB="557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1961869"/>
                  </a:ext>
                </a:extLst>
              </a:tr>
              <a:tr h="335195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June </a:t>
                      </a:r>
                      <a:endParaRPr lang="en-US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23" marR="11623" marT="11623" marB="557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Integrated Planning Report to Board</a:t>
                      </a:r>
                      <a:endParaRPr lang="en-US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23" marR="11623" marT="11623" marB="557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5741625"/>
                  </a:ext>
                </a:extLst>
              </a:tr>
            </a:tbl>
          </a:graphicData>
        </a:graphic>
      </p:graphicFrame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74978A7-9138-514B-8659-BF7279BDA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6192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6F1F2C8-798B-4CCE-A851-94AFAF350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E1DB3A1-577B-894F-B745-BB82F976B4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0908" y="1220919"/>
            <a:ext cx="5425781" cy="23876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GOT SAOs?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27D0774-AC98-D04E-8B80-38036DD768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0908" y="3700594"/>
            <a:ext cx="5425781" cy="1655762"/>
          </a:xfrm>
        </p:spPr>
        <p:txBody>
          <a:bodyPr>
            <a:normAutofit/>
          </a:bodyPr>
          <a:lstStyle/>
          <a:p>
            <a:pPr algn="l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55E9CD0-04B0-4A3C-B291-AD913379C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rgbClr val="C0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DD8BF3B-6066-418C-8D1A-75C5E396F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Block Arc 15">
            <a:extLst>
              <a:ext uri="{FF2B5EF4-FFF2-40B4-BE49-F238E27FC236}">
                <a16:creationId xmlns:a16="http://schemas.microsoft.com/office/drawing/2014/main" id="{80BC66F9-7A74-4286-AD22-1174052CC2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02394"/>
            <a:ext cx="2387600" cy="2387600"/>
          </a:xfrm>
          <a:prstGeom prst="blockArc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8142CC3-2B5C-48E6-9DF0-6C8ACBAF2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B2D303B-3DD0-4319-9EAD-361847FEC7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46A89C79-8EF3-4AF9-B3D9-59A883F41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EFE5CE34-4543-42E5-B82C-1F3D12422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72AF41FE-63D7-4695-81D2-66D2510E4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2F100E-9B13-7143-902F-9C0C7D2C9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962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Got SAOs?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i="1" dirty="0"/>
              <a:t>A Service Area Outcome (SAO) is a statement about what a client will experience, receive, or know as a result of a given service. Clients can be students, faculty, staff, or community members. </a:t>
            </a:r>
          </a:p>
          <a:p>
            <a:pPr marL="0" indent="0" algn="ctr">
              <a:buNone/>
            </a:pPr>
            <a:endParaRPr lang="en-US" sz="2000" i="1" dirty="0"/>
          </a:p>
          <a:p>
            <a:r>
              <a:rPr lang="en-US" sz="2000" dirty="0"/>
              <a:t>As part of our three-year planning and review cycles, all non-instructional units are asked to:</a:t>
            </a:r>
          </a:p>
          <a:p>
            <a:pPr lvl="1"/>
            <a:r>
              <a:rPr lang="en-US" sz="1600" dirty="0"/>
              <a:t>identify at least two SAOs,</a:t>
            </a:r>
          </a:p>
          <a:p>
            <a:pPr lvl="1"/>
            <a:r>
              <a:rPr lang="en-US" sz="1600" dirty="0"/>
              <a:t>develop a plan and assess their SAOs,</a:t>
            </a:r>
          </a:p>
          <a:p>
            <a:pPr lvl="1"/>
            <a:r>
              <a:rPr lang="en-US" sz="1600" dirty="0"/>
              <a:t>reflect on the results,</a:t>
            </a:r>
          </a:p>
          <a:p>
            <a:pPr lvl="1"/>
            <a:r>
              <a:rPr lang="en-US" sz="1600" dirty="0"/>
              <a:t>and take action, as necessary.</a:t>
            </a:r>
          </a:p>
          <a:p>
            <a:pPr lvl="1"/>
            <a:endParaRPr lang="en-US" sz="1600" dirty="0"/>
          </a:p>
          <a:p>
            <a:r>
              <a:rPr lang="en-US" sz="2000" b="1" dirty="0"/>
              <a:t>Enter/Update your SAO information into Nuventive Improve</a:t>
            </a:r>
          </a:p>
          <a:p>
            <a:pPr lvl="1"/>
            <a:r>
              <a:rPr lang="en-US" sz="1600" b="1" dirty="0"/>
              <a:t>SAO Status Report – sending to Vice Presidents</a:t>
            </a:r>
          </a:p>
          <a:p>
            <a:pPr lvl="1"/>
            <a:r>
              <a:rPr lang="en-US" sz="1600" b="1" dirty="0"/>
              <a:t>Sunset old SAOs in Nuventive!!!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90CE-BF6F-4951-B7DA-3AD75C7D0F81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7467600" y="3327400"/>
          <a:ext cx="3619500" cy="2705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073903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 Help?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Nuventive Improve</a:t>
            </a:r>
          </a:p>
          <a:p>
            <a:pPr lvl="1"/>
            <a:r>
              <a:rPr lang="en-US" dirty="0"/>
              <a:t>Palomar Username and Password</a:t>
            </a:r>
          </a:p>
          <a:p>
            <a:pPr lvl="1"/>
            <a:r>
              <a:rPr lang="en-US" dirty="0"/>
              <a:t>Marti Snyder: </a:t>
            </a:r>
            <a:r>
              <a:rPr lang="en-US" dirty="0">
                <a:hlinkClick r:id="rId3"/>
              </a:rPr>
              <a:t>msnyder2@palomar.edu</a:t>
            </a:r>
            <a:endParaRPr lang="en-US" dirty="0"/>
          </a:p>
          <a:p>
            <a:pPr lvl="1"/>
            <a:r>
              <a:rPr lang="en-US" dirty="0"/>
              <a:t>VIDEO - : </a:t>
            </a:r>
            <a:r>
              <a:rPr lang="en-US" u="sng" dirty="0">
                <a:hlinkClick r:id="rId4"/>
              </a:rPr>
              <a:t>https://youtu.be/b1sRa68wm4c</a:t>
            </a:r>
            <a:endParaRPr lang="en-US" u="sng" dirty="0"/>
          </a:p>
          <a:p>
            <a:pPr lvl="1"/>
            <a:endParaRPr lang="en-US" u="sng" dirty="0"/>
          </a:p>
          <a:p>
            <a:r>
              <a:rPr lang="en-US" dirty="0"/>
              <a:t>I have the technical stuff!  I need help:</a:t>
            </a:r>
          </a:p>
          <a:p>
            <a:pPr lvl="1"/>
            <a:r>
              <a:rPr lang="en-US" dirty="0"/>
              <a:t>Defining,</a:t>
            </a:r>
          </a:p>
          <a:p>
            <a:pPr lvl="1"/>
            <a:r>
              <a:rPr lang="en-US" dirty="0"/>
              <a:t>Refining, and</a:t>
            </a:r>
          </a:p>
          <a:p>
            <a:pPr lvl="1"/>
            <a:r>
              <a:rPr lang="en-US" dirty="0"/>
              <a:t>Assessing!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90CE-BF6F-4951-B7DA-3AD75C7D0F81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0118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Need Help?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>
                <a:hlinkClick r:id="rId3"/>
              </a:rPr>
              <a:t>https://www.hartnell.edu/sites/default/files/Library_Documents/slo/SAOs/Service%20Area%20Outcomes%20and%20Assessment%20for%20Hartnell%20v6.pdf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https://www.valleycollege.edu/current-students/student-life/sao.php</a:t>
            </a:r>
            <a:endParaRPr lang="en-US" dirty="0"/>
          </a:p>
          <a:p>
            <a:pPr lvl="1"/>
            <a:r>
              <a:rPr lang="en-US" dirty="0">
                <a:hlinkClick r:id="rId5"/>
              </a:rPr>
              <a:t>http://www.elcamino.edu/student/studentservices/sdo/sao.aspx</a:t>
            </a:r>
            <a:endParaRPr lang="en-US" dirty="0"/>
          </a:p>
          <a:p>
            <a:pPr lvl="1"/>
            <a:r>
              <a:rPr lang="en-US" dirty="0">
                <a:hlinkClick r:id="rId6"/>
              </a:rPr>
              <a:t>http://www.napavalley.edu/AboutNVC/Planning/SLO/Pages/Outline.aspx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90CE-BF6F-4951-B7DA-3AD75C7D0F81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5913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B20C09-27B5-0D4D-81C4-3D7383E57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Questions?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19B1DB-CB7F-7D43-815D-5A5970B8A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7448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61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close up of text on a whiteboard&#10;&#10;Description automatically generated">
            <a:extLst>
              <a:ext uri="{FF2B5EF4-FFF2-40B4-BE49-F238E27FC236}">
                <a16:creationId xmlns:a16="http://schemas.microsoft.com/office/drawing/2014/main" id="{514CD696-869E-6246-9168-DA33F9F647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252" r="3372" b="-1"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77" name="Freeform: Shape 63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8" name="Freeform: Shape 65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Part I: Basic Information</a:t>
            </a:r>
          </a:p>
        </p:txBody>
      </p:sp>
      <p:sp>
        <p:nvSpPr>
          <p:cNvPr id="79" name="Rectangle 6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Rectangle 6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753600" y="6356350"/>
            <a:ext cx="1600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C6E090CE-BF6F-4951-B7DA-3AD75C7D0F81}" type="slidenum">
              <a:rPr lang="en-US">
                <a:solidFill>
                  <a:schemeClr val="bg1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18</a:t>
            </a:fld>
            <a:endParaRPr lang="en-US" dirty="0">
              <a:solidFill>
                <a:schemeClr val="bg1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138405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FF8D2E5-2C4E-47B1-930B-6C82B7C31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41248" y="251312"/>
            <a:ext cx="10506456" cy="1010264"/>
          </a:xfrm>
        </p:spPr>
        <p:txBody>
          <a:bodyPr anchor="ctr">
            <a:normAutofit/>
          </a:bodyPr>
          <a:lstStyle/>
          <a:p>
            <a:r>
              <a:rPr lang="en-US" dirty="0"/>
              <a:t>Basic Information – Annual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01E4ADA-0EA9-4930-846E-3C11E8BED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7618"/>
            <a:ext cx="128016" cy="63141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B92FFCE-0C90-454E-AA25-D4EE9A6C3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38086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60536" y="6356350"/>
            <a:ext cx="249021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6E090CE-BF6F-4951-B7DA-3AD75C7D0F81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19</a:t>
            </a:fld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B139A2D1-5835-4873-A106-7144EC3740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6874950"/>
              </p:ext>
            </p:extLst>
          </p:nvPr>
        </p:nvGraphicFramePr>
        <p:xfrm>
          <a:off x="838200" y="1650222"/>
          <a:ext cx="10506456" cy="4584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2543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73EB0-9406-7744-B0F4-F446AC716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1312"/>
            <a:ext cx="10506456" cy="1010264"/>
          </a:xfrm>
        </p:spPr>
        <p:txBody>
          <a:bodyPr anchor="ctr">
            <a:normAutofit/>
          </a:bodyPr>
          <a:lstStyle/>
          <a:p>
            <a:r>
              <a:rPr lang="en-US" dirty="0"/>
              <a:t>Overview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7683771-737E-4B3A-B1F3-557AD09F6F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0143077"/>
              </p:ext>
            </p:extLst>
          </p:nvPr>
        </p:nvGraphicFramePr>
        <p:xfrm>
          <a:off x="838200" y="1650222"/>
          <a:ext cx="10506456" cy="4584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084290-88F9-314B-A854-C19A43A3F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8227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cutting, piece, colorful, cut&#10;&#10;Description automatically generated">
            <a:extLst>
              <a:ext uri="{FF2B5EF4-FFF2-40B4-BE49-F238E27FC236}">
                <a16:creationId xmlns:a16="http://schemas.microsoft.com/office/drawing/2014/main" id="{EC47BD02-2567-E042-9145-DEBFFE2F30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32" t="9091" r="9266"/>
          <a:stretch/>
        </p:blipFill>
        <p:spPr>
          <a:xfrm flipH="1">
            <a:off x="0" y="109729"/>
            <a:ext cx="7752116" cy="6748271"/>
          </a:xfrm>
          <a:prstGeom prst="rect">
            <a:avLst/>
          </a:prstGeom>
        </p:spPr>
      </p:pic>
      <p:sp>
        <p:nvSpPr>
          <p:cNvPr id="78" name="Rectangle 77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3124" y="1016000"/>
            <a:ext cx="3608836" cy="324552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Part II: Program</a:t>
            </a:r>
            <a:br>
              <a:rPr lang="en-US" sz="4800" dirty="0"/>
            </a:br>
            <a:r>
              <a:rPr lang="en-US" sz="4800" dirty="0"/>
              <a:t>Unit</a:t>
            </a:r>
            <a:br>
              <a:rPr lang="en-US" sz="4800" dirty="0"/>
            </a:br>
            <a:r>
              <a:rPr lang="en-US" sz="4800" dirty="0"/>
              <a:t>Assessment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150138" y="6356350"/>
            <a:ext cx="72182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C6E090CE-BF6F-4951-B7DA-3AD75C7D0F81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20</a:t>
            </a:fld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81252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1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527168-6C59-2F4A-B2E9-C03E780EF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US" sz="4000" dirty="0"/>
              <a:t>Program / Unit Assessment - Annual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4487B0E-4DB0-2F45-B101-EE8518A43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76856"/>
            <a:ext cx="10515600" cy="4351338"/>
          </a:xfrm>
        </p:spPr>
        <p:txBody>
          <a:bodyPr/>
          <a:lstStyle/>
          <a:p>
            <a:r>
              <a:rPr lang="en-US" dirty="0"/>
              <a:t>Service Area Outcomes (SAO) </a:t>
            </a:r>
          </a:p>
          <a:p>
            <a:pPr lvl="1"/>
            <a:r>
              <a:rPr lang="en-US" dirty="0"/>
              <a:t>Update / Bring Current</a:t>
            </a:r>
          </a:p>
          <a:p>
            <a:r>
              <a:rPr lang="en-US" dirty="0"/>
              <a:t>Updates </a:t>
            </a:r>
          </a:p>
          <a:p>
            <a:pPr lvl="1"/>
            <a:r>
              <a:rPr lang="en-US" dirty="0"/>
              <a:t>Other Assessment Data (quantitative &amp; qualitative)</a:t>
            </a:r>
          </a:p>
          <a:p>
            <a:pPr lvl="1"/>
            <a:r>
              <a:rPr lang="en-US" dirty="0"/>
              <a:t>Achievements and Other Information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FA68F3-0F43-4546-A361-A98773E1C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4152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639" y="457200"/>
            <a:ext cx="3932237" cy="1600200"/>
          </a:xfrm>
        </p:spPr>
        <p:txBody>
          <a:bodyPr/>
          <a:lstStyle/>
          <a:p>
            <a:r>
              <a:rPr lang="en-US" dirty="0"/>
              <a:t>Need Help?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>
          <a:xfrm>
            <a:off x="668639" y="2057400"/>
            <a:ext cx="3932237" cy="3811588"/>
          </a:xfrm>
        </p:spPr>
        <p:txBody>
          <a:bodyPr/>
          <a:lstStyle/>
          <a:p>
            <a:r>
              <a:rPr lang="en-US" dirty="0"/>
              <a:t>Contact Michelle Barton: </a:t>
            </a:r>
            <a:r>
              <a:rPr lang="en-US" dirty="0">
                <a:hlinkClick r:id="rId3"/>
              </a:rPr>
              <a:t>mbarton@palomar.edu</a:t>
            </a:r>
            <a:r>
              <a:rPr lang="en-US" dirty="0"/>
              <a:t> – We will send a team!</a:t>
            </a:r>
          </a:p>
          <a:p>
            <a:endParaRPr lang="en-US" dirty="0"/>
          </a:p>
          <a:p>
            <a:r>
              <a:rPr lang="en-US" dirty="0"/>
              <a:t>Find the template on the noninstruction PRP Webpage at: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90CE-BF6F-4951-B7DA-3AD75C7D0F81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557900" y="374468"/>
            <a:ext cx="5149808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latin typeface="Arial" panose="020B0604020202020204" pitchFamily="34" charset="0"/>
                <a:ea typeface="Calibri" panose="020F0502020204030204" pitchFamily="34" charset="0"/>
              </a:rPr>
              <a:t>SERVICE AREA OUTCOMES TEMPLATE </a:t>
            </a:r>
            <a:endParaRPr lang="en-US" altLang="en-US" sz="600" dirty="0"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anose="020B0604020202020204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4600876" y="1183192"/>
          <a:ext cx="7222823" cy="4491616"/>
        </p:xfrm>
        <a:graphic>
          <a:graphicData uri="http://schemas.openxmlformats.org/drawingml/2006/table">
            <a:tbl>
              <a:tblPr firstRow="1" firstCol="1" bandRow="1">
                <a:tableStyleId>{EB344D84-9AFB-497E-A393-DC336BA19D2E}</a:tableStyleId>
              </a:tblPr>
              <a:tblGrid>
                <a:gridCol w="12128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17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17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17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23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23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275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Date Identified or Last Reviewed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Description of SAO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(What is your SAO?)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Assessment Method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(How will/do you measure or assess it?)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Criterion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(How will/do you know if you met the outcome?)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Date of Assessment</a:t>
                      </a:r>
                      <a:endParaRPr lang="en-US" sz="16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Date of Next Assessment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en-US" sz="16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10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1)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en-US" sz="16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10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2)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en-US" sz="16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10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3)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en-US" sz="16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10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4)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en-US" sz="16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5848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1" r="29793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477981" y="4671186"/>
            <a:ext cx="4023359" cy="1208141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0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970819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C6E090CE-BF6F-4951-B7DA-3AD75C7D0F81}" type="slidenum">
              <a:rPr lang="en-US">
                <a:solidFill>
                  <a:schemeClr val="bg1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23</a:t>
            </a:fld>
            <a:endParaRPr lang="en-US" dirty="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592098" y="4909897"/>
            <a:ext cx="7620000" cy="14700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endParaRPr lang="en-US" sz="3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8DE1276-F8CC-0240-879D-9442C9C4D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98" y="1291877"/>
            <a:ext cx="3932237" cy="1600200"/>
          </a:xfrm>
        </p:spPr>
        <p:txBody>
          <a:bodyPr>
            <a:normAutofit/>
          </a:bodyPr>
          <a:lstStyle/>
          <a:p>
            <a:r>
              <a:rPr lang="en-US" dirty="0"/>
              <a:t>Part 3:  </a:t>
            </a:r>
            <a:br>
              <a:rPr lang="en-US" dirty="0"/>
            </a:br>
            <a:r>
              <a:rPr lang="en-US" dirty="0"/>
              <a:t>Progress on Goals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8001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1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527168-6C59-2F4A-B2E9-C03E780EF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Evaluation and Planning – Annual Progress on Goals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4487B0E-4DB0-2F45-B101-EE8518A43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76856"/>
            <a:ext cx="10515600" cy="4351338"/>
          </a:xfrm>
        </p:spPr>
        <p:txBody>
          <a:bodyPr/>
          <a:lstStyle/>
          <a:p>
            <a:r>
              <a:rPr lang="en-US" dirty="0"/>
              <a:t>Describe Progress on Goals</a:t>
            </a:r>
          </a:p>
          <a:p>
            <a:endParaRPr lang="en-US" dirty="0"/>
          </a:p>
          <a:p>
            <a:r>
              <a:rPr lang="en-US" dirty="0"/>
              <a:t>Connect your work to the Vision for Success Goals (Strategic Plan 2022)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ED006F-2C39-D343-878D-25500FB8F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1244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2" r="2" b="4624"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Part 4:  Resources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753600" y="6356350"/>
            <a:ext cx="1600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C6E090CE-BF6F-4951-B7DA-3AD75C7D0F81}" type="slidenum">
              <a:rPr lang="en-US">
                <a:solidFill>
                  <a:schemeClr val="bg1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25</a:t>
            </a:fld>
            <a:endParaRPr lang="en-US" dirty="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3144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1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527168-6C59-2F4A-B2E9-C03E780EF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US" sz="4000" dirty="0"/>
              <a:t>Resources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4487B0E-4DB0-2F45-B101-EE8518A43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76856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Budget </a:t>
            </a:r>
          </a:p>
          <a:p>
            <a:pPr lvl="1"/>
            <a:r>
              <a:rPr lang="en-US" dirty="0"/>
              <a:t>Review Budget Report</a:t>
            </a:r>
          </a:p>
          <a:p>
            <a:pPr lvl="1"/>
            <a:r>
              <a:rPr lang="en-US" dirty="0"/>
              <a:t>Provide information for consideration in budget cycle</a:t>
            </a:r>
          </a:p>
          <a:p>
            <a:r>
              <a:rPr lang="en-US" dirty="0"/>
              <a:t>Staffing</a:t>
            </a:r>
          </a:p>
          <a:p>
            <a:pPr lvl="1"/>
            <a:r>
              <a:rPr lang="en-US" dirty="0"/>
              <a:t>Staffing Needs (will feed into staff prioritization process)</a:t>
            </a:r>
          </a:p>
          <a:p>
            <a:r>
              <a:rPr lang="en-US" dirty="0"/>
              <a:t>Technology, Facilities, and Other Needs</a:t>
            </a:r>
          </a:p>
          <a:p>
            <a:pPr lvl="1"/>
            <a:r>
              <a:rPr lang="en-US" dirty="0"/>
              <a:t>Technology Needs ( Technology Review / Inform Technology Plan)</a:t>
            </a:r>
          </a:p>
          <a:p>
            <a:pPr lvl="1"/>
            <a:r>
              <a:rPr lang="en-US" dirty="0"/>
              <a:t>Facilities (Facilities Review)</a:t>
            </a:r>
          </a:p>
          <a:p>
            <a:pPr lvl="1"/>
            <a:r>
              <a:rPr lang="en-US" dirty="0"/>
              <a:t>Equipment and Other Needs</a:t>
            </a:r>
          </a:p>
          <a:p>
            <a:r>
              <a:rPr lang="en-US" dirty="0"/>
              <a:t>Technology, Facilities, and Other Requests will feed into Institutional Prioritization Process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11DD1B-91D6-4E42-BF3A-A093D6DAC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5913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3400" y="640081"/>
            <a:ext cx="3398518" cy="52553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/>
              <a:t>Part 5:  Feedback and Follow-up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FA8EA49-487B-4E62-AC3C-3D4A96EF0A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ounded Rectangle 9">
            <a:extLst>
              <a:ext uri="{FF2B5EF4-FFF2-40B4-BE49-F238E27FC236}">
                <a16:creationId xmlns:a16="http://schemas.microsoft.com/office/drawing/2014/main" id="{F3C8D54F-CA08-42F3-9924-FBA3CB680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208" y="484632"/>
            <a:ext cx="6594522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Placeholder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87A00868-089C-6540-A08D-1330073205F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9965" r="12087"/>
          <a:stretch/>
        </p:blipFill>
        <p:spPr>
          <a:xfrm>
            <a:off x="951882" y="965595"/>
            <a:ext cx="5632217" cy="4808332"/>
          </a:xfrm>
          <a:prstGeom prst="rect">
            <a:avLst/>
          </a:prstGeom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785316" y="6356350"/>
            <a:ext cx="568484" cy="36512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  <a:defRPr/>
            </a:pPr>
            <a:fld id="{C6E090CE-BF6F-4951-B7DA-3AD75C7D0F81}" type="slidenum">
              <a:rPr lang="en-US"/>
              <a:pPr defTabSz="457200">
                <a:spcAft>
                  <a:spcPts val="600"/>
                </a:spcAft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8155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Feedback and Follow-Up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Feedback to unit</a:t>
            </a:r>
          </a:p>
          <a:p>
            <a:r>
              <a:rPr lang="en-US" dirty="0"/>
              <a:t>Inform division priorities and resource allocation</a:t>
            </a:r>
          </a:p>
          <a:p>
            <a:r>
              <a:rPr lang="en-US" dirty="0"/>
              <a:t>Planning Councils should review a report or summary of PRPs.</a:t>
            </a:r>
          </a:p>
          <a:p>
            <a:r>
              <a:rPr lang="en-US" dirty="0"/>
              <a:t>Divisions will prepare summary to be included in Strategic Planning Council’s annual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90CE-BF6F-4951-B7DA-3AD75C7D0F81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205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group of people walking in front of a crowd&#10;&#10;Description automatically generated">
            <a:extLst>
              <a:ext uri="{FF2B5EF4-FFF2-40B4-BE49-F238E27FC236}">
                <a16:creationId xmlns:a16="http://schemas.microsoft.com/office/drawing/2014/main" id="{142292C0-002E-B443-BA94-7570DBFE77E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t="11179" b="4551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4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CB4239-F3C9-CA44-AF77-5CEEED569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/>
              <a:t>Welcome and Expected Outcomes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09434-CB8E-474E-B8A1-D44E6B6395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5516" y="3417573"/>
            <a:ext cx="4593021" cy="261983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/>
              <a:t>At the end of this session you will be able to:</a:t>
            </a:r>
          </a:p>
          <a:p>
            <a:pPr lvl="1"/>
            <a:r>
              <a:rPr lang="en-US" sz="2000" dirty="0"/>
              <a:t>Explain the purpose of Program Review and Planning (PRP).</a:t>
            </a:r>
          </a:p>
          <a:p>
            <a:pPr lvl="1"/>
            <a:r>
              <a:rPr lang="en-US" sz="2000" dirty="0"/>
              <a:t>Complete your PRP Form.</a:t>
            </a:r>
          </a:p>
          <a:p>
            <a:pPr lvl="1"/>
            <a:r>
              <a:rPr lang="en-US" sz="2000" dirty="0"/>
              <a:t>Describe how PRP affects/influences resource allocation decisions.</a:t>
            </a:r>
          </a:p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6CA94B-32DB-AE4C-9D09-9B9152BEB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366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0204" y="606564"/>
            <a:ext cx="10451592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Program Review and Planning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5711A0E-A428-4ED1-96CB-33D69FD84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874" y="2043803"/>
            <a:ext cx="10190252" cy="80683"/>
          </a:xfrm>
          <a:prstGeom prst="rect">
            <a:avLst/>
          </a:prstGeom>
          <a:solidFill>
            <a:schemeClr val="tx1">
              <a:lumMod val="50000"/>
              <a:lumOff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E2F09E6-1FA0-4106-85DF-DE9FDB0030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5284204"/>
              </p:ext>
            </p:extLst>
          </p:nvPr>
        </p:nvGraphicFramePr>
        <p:xfrm>
          <a:off x="1000874" y="2385390"/>
          <a:ext cx="10190252" cy="361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3C3D50-C898-1742-872A-A1797EF13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681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1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527168-6C59-2F4A-B2E9-C03E780EF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US" sz="4000" dirty="0"/>
              <a:t>Accreditation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4487B0E-4DB0-2F45-B101-EE8518A43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76856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March 2022 Site Visit</a:t>
            </a:r>
          </a:p>
          <a:p>
            <a:r>
              <a:rPr lang="en-US" dirty="0"/>
              <a:t>Program Review and Planning is a centerpiece of the standards:</a:t>
            </a:r>
          </a:p>
          <a:p>
            <a:pPr lvl="1"/>
            <a:r>
              <a:rPr lang="en-US" dirty="0"/>
              <a:t>Standard IB – Institutional Effectiveness</a:t>
            </a:r>
          </a:p>
          <a:p>
            <a:pPr lvl="1"/>
            <a:r>
              <a:rPr lang="en-US" dirty="0"/>
              <a:t>Standard IIA,B,C – Instructional Services, Learning Support Services, Student Services</a:t>
            </a:r>
          </a:p>
          <a:p>
            <a:pPr lvl="1"/>
            <a:r>
              <a:rPr lang="en-US" dirty="0"/>
              <a:t>Standards IIIA, B, C, D – Resources</a:t>
            </a:r>
          </a:p>
          <a:p>
            <a:r>
              <a:rPr lang="en-US" dirty="0"/>
              <a:t>Site Team will be reviewing our processes and looking at evidence, including completed PRPs</a:t>
            </a:r>
          </a:p>
          <a:p>
            <a:r>
              <a:rPr lang="en-US" dirty="0"/>
              <a:t>SLO/SAOs and assessment!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D2CF18-296A-CA40-94F1-7413E1538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848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1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527168-6C59-2F4A-B2E9-C03E780EF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US" sz="4000" dirty="0"/>
              <a:t>Outcomes from 2020-21 PRP Cycle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4487B0E-4DB0-2F45-B101-EE8518A43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76856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All areas completed their PRPs!</a:t>
            </a:r>
          </a:p>
          <a:p>
            <a:r>
              <a:rPr lang="en-US" dirty="0"/>
              <a:t>Resource requests were downloaded and prioritized across the College</a:t>
            </a:r>
          </a:p>
          <a:p>
            <a:pPr lvl="1"/>
            <a:r>
              <a:rPr lang="en-US" dirty="0"/>
              <a:t>One-time and technology needs</a:t>
            </a:r>
          </a:p>
          <a:p>
            <a:pPr lvl="1"/>
            <a:r>
              <a:rPr lang="en-US" dirty="0"/>
              <a:t>Facilities</a:t>
            </a:r>
          </a:p>
          <a:p>
            <a:pPr lvl="1"/>
            <a:r>
              <a:rPr lang="en-US" dirty="0"/>
              <a:t>Institutional Needs</a:t>
            </a:r>
          </a:p>
          <a:p>
            <a:r>
              <a:rPr lang="en-US" dirty="0"/>
              <a:t>Budget committee recommended funding for one-time and technology needs</a:t>
            </a:r>
          </a:p>
          <a:p>
            <a:r>
              <a:rPr lang="en-US" dirty="0"/>
              <a:t>College budget incorporated recommended needs and included an amount to address institutional needs drawn from PRPs</a:t>
            </a:r>
          </a:p>
          <a:p>
            <a:r>
              <a:rPr lang="en-US" dirty="0">
                <a:hlinkClick r:id="rId3"/>
              </a:rPr>
              <a:t>https://www2.palomar.edu/pages/irp/files/2021/05/PRP-and-Institutional-Planning-Resource-Requests-2021.pdf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EEE6BD-0A13-2C42-B299-79D94C3B2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0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527168-6C59-2F4A-B2E9-C03E780EF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2021-22 Timeline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3C1A31D-5DAD-2C4A-84C2-16CD46B61B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0595687"/>
              </p:ext>
            </p:extLst>
          </p:nvPr>
        </p:nvGraphicFramePr>
        <p:xfrm>
          <a:off x="645459" y="2225389"/>
          <a:ext cx="10903076" cy="3271056"/>
        </p:xfrm>
        <a:graphic>
          <a:graphicData uri="http://schemas.openxmlformats.org/drawingml/2006/table">
            <a:tbl>
              <a:tblPr firstRow="1" firstCol="1" bandRow="1"/>
              <a:tblGrid>
                <a:gridCol w="5253875">
                  <a:extLst>
                    <a:ext uri="{9D8B030D-6E8A-4147-A177-3AD203B41FA5}">
                      <a16:colId xmlns:a16="http://schemas.microsoft.com/office/drawing/2014/main" val="3859360971"/>
                    </a:ext>
                  </a:extLst>
                </a:gridCol>
                <a:gridCol w="2187623">
                  <a:extLst>
                    <a:ext uri="{9D8B030D-6E8A-4147-A177-3AD203B41FA5}">
                      <a16:colId xmlns:a16="http://schemas.microsoft.com/office/drawing/2014/main" val="3920088864"/>
                    </a:ext>
                  </a:extLst>
                </a:gridCol>
                <a:gridCol w="1730789">
                  <a:extLst>
                    <a:ext uri="{9D8B030D-6E8A-4147-A177-3AD203B41FA5}">
                      <a16:colId xmlns:a16="http://schemas.microsoft.com/office/drawing/2014/main" val="3123311990"/>
                    </a:ext>
                  </a:extLst>
                </a:gridCol>
                <a:gridCol w="1730789">
                  <a:extLst>
                    <a:ext uri="{9D8B030D-6E8A-4147-A177-3AD203B41FA5}">
                      <a16:colId xmlns:a16="http://schemas.microsoft.com/office/drawing/2014/main" val="1805169454"/>
                    </a:ext>
                  </a:extLst>
                </a:gridCol>
              </a:tblGrid>
              <a:tr h="486772">
                <a:tc>
                  <a:txBody>
                    <a:bodyPr/>
                    <a:lstStyle/>
                    <a:p>
                      <a:pPr marL="0" marR="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0A0A0A"/>
                          </a:solidFill>
                          <a:effectLst/>
                          <a:latin typeface="Source Sans Pro" panose="020B0503030403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Tasks</a:t>
                      </a:r>
                      <a:endParaRPr lang="en-US" sz="3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440" marR="19440" marT="19440" marB="194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440" marR="19440" marT="19440" marB="194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0A0A0A"/>
                          </a:solidFill>
                          <a:effectLst/>
                          <a:latin typeface="Source Sans Pro" panose="020B0503030403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START</a:t>
                      </a:r>
                      <a:endParaRPr lang="en-US" sz="3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440" marR="19440" marT="19440" marB="194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0A0A0A"/>
                          </a:solidFill>
                          <a:effectLst/>
                          <a:latin typeface="Source Sans Pro" panose="020B0503030403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DUE DATE</a:t>
                      </a:r>
                      <a:endParaRPr lang="en-US" sz="3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440" marR="19440" marT="19440" marB="194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183019"/>
                  </a:ext>
                </a:extLst>
              </a:tr>
              <a:tr h="486772">
                <a:tc>
                  <a:txBody>
                    <a:bodyPr/>
                    <a:lstStyle/>
                    <a:p>
                      <a:pPr marL="0" marR="54864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0A0A0A"/>
                          </a:solidFill>
                          <a:effectLst/>
                          <a:latin typeface="Source Sans Pro" panose="020B0503030403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Units Complete PRP</a:t>
                      </a:r>
                      <a:endParaRPr lang="en-US" sz="3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440" marR="19440" marT="19440" marB="194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440" marR="19440" marT="19440" marB="194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0A0A0A"/>
                          </a:solidFill>
                          <a:effectLst/>
                          <a:latin typeface="Source Sans Pro" panose="020B0503030403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9/17/2021</a:t>
                      </a:r>
                      <a:endParaRPr lang="en-US" sz="3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440" marR="19440" marT="19440" marB="194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0A0A0A"/>
                          </a:solidFill>
                          <a:effectLst/>
                          <a:latin typeface="Source Sans Pro" panose="020B0503030403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11/5/2021</a:t>
                      </a:r>
                      <a:endParaRPr lang="en-US" sz="3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440" marR="19440" marT="19440" marB="194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436729"/>
                  </a:ext>
                </a:extLst>
              </a:tr>
              <a:tr h="486772">
                <a:tc>
                  <a:txBody>
                    <a:bodyPr/>
                    <a:lstStyle/>
                    <a:p>
                      <a:pPr marL="0" marR="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0A0A0A"/>
                          </a:solidFill>
                          <a:effectLst/>
                          <a:latin typeface="Source Sans Pro" panose="020B0503030403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Immediate Supervisor Review</a:t>
                      </a:r>
                      <a:endParaRPr lang="en-US" sz="3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440" marR="19440" marT="19440" marB="194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440" marR="19440" marT="19440" marB="194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0A0A0A"/>
                          </a:solidFill>
                          <a:effectLst/>
                          <a:latin typeface="Source Sans Pro" panose="020B0503030403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11/5/2021</a:t>
                      </a:r>
                      <a:endParaRPr lang="en-US" sz="3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440" marR="19440" marT="19440" marB="194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0A0A0A"/>
                          </a:solidFill>
                          <a:effectLst/>
                          <a:latin typeface="Source Sans Pro" panose="020B0503030403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11/19/2021</a:t>
                      </a:r>
                      <a:endParaRPr lang="en-US" sz="3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440" marR="19440" marT="19440" marB="194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0724322"/>
                  </a:ext>
                </a:extLst>
              </a:tr>
              <a:tr h="860016">
                <a:tc>
                  <a:txBody>
                    <a:bodyPr/>
                    <a:lstStyle/>
                    <a:p>
                      <a:pPr marL="0" marR="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0A0A0A"/>
                          </a:solidFill>
                          <a:effectLst/>
                          <a:latin typeface="Source Sans Pro" panose="020B0503030403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Units Revise (as necessary – final supervisor sign off)</a:t>
                      </a:r>
                      <a:endParaRPr lang="en-US" sz="3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440" marR="19440" marT="19440" marB="194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440" marR="19440" marT="19440" marB="194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0A0A0A"/>
                          </a:solidFill>
                          <a:effectLst/>
                          <a:latin typeface="Source Sans Pro" panose="020B0503030403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11/29/2021</a:t>
                      </a:r>
                      <a:endParaRPr lang="en-US" sz="3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440" marR="19440" marT="19440" marB="194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0A0A0A"/>
                          </a:solidFill>
                          <a:effectLst/>
                          <a:latin typeface="Source Sans Pro" panose="020B0503030403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12/10/2021</a:t>
                      </a:r>
                      <a:endParaRPr lang="en-US" sz="3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440" marR="19440" marT="19440" marB="194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6501270"/>
                  </a:ext>
                </a:extLst>
              </a:tr>
              <a:tr h="486772">
                <a:tc>
                  <a:txBody>
                    <a:bodyPr/>
                    <a:lstStyle/>
                    <a:p>
                      <a:pPr marL="0" marR="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0A0A0A"/>
                          </a:solidFill>
                          <a:effectLst/>
                          <a:latin typeface="Source Sans Pro" panose="020B0503030403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Vice Presidents Review PRPs</a:t>
                      </a:r>
                      <a:endParaRPr lang="en-US" sz="3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440" marR="19440" marT="19440" marB="194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440" marR="19440" marT="19440" marB="194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0A0A0A"/>
                          </a:solidFill>
                          <a:effectLst/>
                          <a:latin typeface="Source Sans Pro" panose="020B0503030403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12/10/2021</a:t>
                      </a:r>
                      <a:endParaRPr lang="en-US" sz="3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440" marR="19440" marT="19440" marB="194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0A0A0A"/>
                          </a:solidFill>
                          <a:effectLst/>
                          <a:latin typeface="Source Sans Pro" panose="020B0503030403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01/07/2022</a:t>
                      </a:r>
                      <a:endParaRPr lang="en-US" sz="3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440" marR="19440" marT="19440" marB="194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9922319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CB7378-252B-494A-89F6-2ABCA6911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046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527168-6C59-2F4A-B2E9-C03E780EF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600"/>
            <a:ext cx="3739341" cy="133083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PRP Webpage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4487B0E-4DB0-2F45-B101-EE8518A430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2366" y="2194102"/>
            <a:ext cx="3427001" cy="390858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endParaRPr lang="en-US" sz="2000" dirty="0">
              <a:hlinkClick r:id="rId3"/>
            </a:endParaRPr>
          </a:p>
          <a:p>
            <a:pPr marL="0"/>
            <a:endParaRPr lang="en-US" sz="2000" dirty="0">
              <a:hlinkClick r:id="rId3"/>
            </a:endParaRPr>
          </a:p>
          <a:p>
            <a:pPr marL="0"/>
            <a:endParaRPr lang="en-US" sz="2000" dirty="0">
              <a:hlinkClick r:id="rId3"/>
            </a:endParaRPr>
          </a:p>
          <a:p>
            <a:pPr marL="0" indent="0">
              <a:buNone/>
            </a:pPr>
            <a:r>
              <a:rPr lang="en-US" sz="2000" dirty="0">
                <a:hlinkClick r:id="rId3"/>
              </a:rPr>
              <a:t>NonInstructional PRP Webpage</a:t>
            </a:r>
            <a:endParaRPr lang="en-US" sz="2000" dirty="0"/>
          </a:p>
          <a:p>
            <a:pPr marL="0"/>
            <a:endParaRPr lang="en-US" sz="2000" dirty="0"/>
          </a:p>
          <a:p>
            <a:pPr marL="0"/>
            <a:endParaRPr lang="en-US" sz="2000" dirty="0"/>
          </a:p>
          <a:p>
            <a:pPr marL="0"/>
            <a:endParaRPr lang="en-US" sz="2000" dirty="0"/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3089C44B-0573-D842-96B6-82AE2E1822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1915" y="1763595"/>
            <a:ext cx="6588683" cy="359083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CA4B50-0417-5745-8A25-81EA0B8AF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787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1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527168-6C59-2F4A-B2E9-C03E780EF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US" sz="4000" dirty="0"/>
              <a:t>PRP Form (Comprehensive)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4487B0E-4DB0-2F45-B101-EE8518A43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76856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Part I:  Basic Unit Information</a:t>
            </a:r>
          </a:p>
          <a:p>
            <a:r>
              <a:rPr lang="en-US" dirty="0"/>
              <a:t>Part II: Program/Unit Assessment</a:t>
            </a:r>
          </a:p>
          <a:p>
            <a:r>
              <a:rPr lang="en-US" dirty="0"/>
              <a:t>Part III: Program/Unit Evaluation and  Goals</a:t>
            </a:r>
          </a:p>
          <a:p>
            <a:r>
              <a:rPr lang="en-US" dirty="0"/>
              <a:t>Part IV: Resources</a:t>
            </a:r>
          </a:p>
          <a:p>
            <a:r>
              <a:rPr lang="en-US" dirty="0"/>
              <a:t>Part V:  Feedback and Follow up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E6F8C8-6823-954F-8EC6-39615ECC9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2351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5396</TotalTime>
  <Words>1360</Words>
  <Application>Microsoft Macintosh PowerPoint</Application>
  <PresentationFormat>Widescreen</PresentationFormat>
  <Paragraphs>278</Paragraphs>
  <Slides>28</Slides>
  <Notes>17</Notes>
  <HiddenSlides>11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Source Sans Pro</vt:lpstr>
      <vt:lpstr>Office Theme</vt:lpstr>
      <vt:lpstr>1_Office Theme</vt:lpstr>
      <vt:lpstr>2021-22 Program Review and Planning (PRP) </vt:lpstr>
      <vt:lpstr>Overview</vt:lpstr>
      <vt:lpstr>Welcome and Expected Outcomes</vt:lpstr>
      <vt:lpstr>Program Review and Planning </vt:lpstr>
      <vt:lpstr>Accreditation</vt:lpstr>
      <vt:lpstr>Outcomes from 2020-21 PRP Cycle</vt:lpstr>
      <vt:lpstr>2021-22 Timeline</vt:lpstr>
      <vt:lpstr>PRP Webpage</vt:lpstr>
      <vt:lpstr>PRP Form (Comprehensive)</vt:lpstr>
      <vt:lpstr>PRP Form (Annual Update)</vt:lpstr>
      <vt:lpstr>Program Review and Planning - TIPS</vt:lpstr>
      <vt:lpstr>Connecting PRPs to Resource Allocation</vt:lpstr>
      <vt:lpstr>GOT SAOs?</vt:lpstr>
      <vt:lpstr>Got SAOs?</vt:lpstr>
      <vt:lpstr>Need Help?</vt:lpstr>
      <vt:lpstr>Need Help?</vt:lpstr>
      <vt:lpstr>Questions?</vt:lpstr>
      <vt:lpstr>Part I: Basic Information</vt:lpstr>
      <vt:lpstr>Basic Information – Annual </vt:lpstr>
      <vt:lpstr>Part II: Program Unit Assessment</vt:lpstr>
      <vt:lpstr>Program / Unit Assessment - Annual</vt:lpstr>
      <vt:lpstr>Need Help?</vt:lpstr>
      <vt:lpstr>Part 3:   Progress on Goals </vt:lpstr>
      <vt:lpstr>Evaluation and Planning – Annual Progress on Goals</vt:lpstr>
      <vt:lpstr>Part 4:  Resources</vt:lpstr>
      <vt:lpstr>Resources</vt:lpstr>
      <vt:lpstr>Part 5:  Feedback and Follow-up</vt:lpstr>
      <vt:lpstr>Feedback and Follow-Up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2020-21 Program Review and Planning (PRP) </dc:title>
  <dc:creator>Barton, Michelle</dc:creator>
  <cp:lastModifiedBy>Barton, Michelle</cp:lastModifiedBy>
  <cp:revision>12</cp:revision>
  <cp:lastPrinted>2021-09-10T15:16:25Z</cp:lastPrinted>
  <dcterms:created xsi:type="dcterms:W3CDTF">2021-08-26T22:31:23Z</dcterms:created>
  <dcterms:modified xsi:type="dcterms:W3CDTF">2021-09-15T23:40:37Z</dcterms:modified>
</cp:coreProperties>
</file>