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71"/>
  </p:notesMasterIdLst>
  <p:handoutMasterIdLst>
    <p:handoutMasterId r:id="rId72"/>
  </p:handoutMasterIdLst>
  <p:sldIdLst>
    <p:sldId id="787" r:id="rId3"/>
    <p:sldId id="809" r:id="rId4"/>
    <p:sldId id="943" r:id="rId5"/>
    <p:sldId id="792" r:id="rId6"/>
    <p:sldId id="807" r:id="rId7"/>
    <p:sldId id="810" r:id="rId8"/>
    <p:sldId id="811" r:id="rId9"/>
    <p:sldId id="812" r:id="rId10"/>
    <p:sldId id="963" r:id="rId11"/>
    <p:sldId id="965" r:id="rId12"/>
    <p:sldId id="813" r:id="rId13"/>
    <p:sldId id="966" r:id="rId14"/>
    <p:sldId id="821" r:id="rId15"/>
    <p:sldId id="822" r:id="rId16"/>
    <p:sldId id="911" r:id="rId17"/>
    <p:sldId id="827" r:id="rId18"/>
    <p:sldId id="967" r:id="rId19"/>
    <p:sldId id="970" r:id="rId20"/>
    <p:sldId id="971" r:id="rId21"/>
    <p:sldId id="973" r:id="rId22"/>
    <p:sldId id="982" r:id="rId23"/>
    <p:sldId id="983" r:id="rId24"/>
    <p:sldId id="984" r:id="rId25"/>
    <p:sldId id="977" r:id="rId26"/>
    <p:sldId id="976" r:id="rId27"/>
    <p:sldId id="871" r:id="rId28"/>
    <p:sldId id="985" r:id="rId29"/>
    <p:sldId id="980" r:id="rId30"/>
    <p:sldId id="872" r:id="rId31"/>
    <p:sldId id="873" r:id="rId32"/>
    <p:sldId id="874" r:id="rId33"/>
    <p:sldId id="875" r:id="rId34"/>
    <p:sldId id="882" r:id="rId35"/>
    <p:sldId id="881" r:id="rId36"/>
    <p:sldId id="883" r:id="rId37"/>
    <p:sldId id="884" r:id="rId38"/>
    <p:sldId id="981" r:id="rId39"/>
    <p:sldId id="912" r:id="rId40"/>
    <p:sldId id="853" r:id="rId41"/>
    <p:sldId id="986" r:id="rId42"/>
    <p:sldId id="932" r:id="rId43"/>
    <p:sldId id="895" r:id="rId44"/>
    <p:sldId id="898" r:id="rId45"/>
    <p:sldId id="899" r:id="rId46"/>
    <p:sldId id="962" r:id="rId47"/>
    <p:sldId id="959" r:id="rId48"/>
    <p:sldId id="902" r:id="rId49"/>
    <p:sldId id="904" r:id="rId50"/>
    <p:sldId id="939" r:id="rId51"/>
    <p:sldId id="918" r:id="rId52"/>
    <p:sldId id="924" r:id="rId53"/>
    <p:sldId id="978" r:id="rId54"/>
    <p:sldId id="905" r:id="rId55"/>
    <p:sldId id="908" r:id="rId56"/>
    <p:sldId id="910" r:id="rId57"/>
    <p:sldId id="961" r:id="rId58"/>
    <p:sldId id="979" r:id="rId59"/>
    <p:sldId id="941" r:id="rId60"/>
    <p:sldId id="987" r:id="rId61"/>
    <p:sldId id="940" r:id="rId62"/>
    <p:sldId id="944" r:id="rId63"/>
    <p:sldId id="945" r:id="rId64"/>
    <p:sldId id="946" r:id="rId65"/>
    <p:sldId id="947" r:id="rId66"/>
    <p:sldId id="948" r:id="rId67"/>
    <p:sldId id="949" r:id="rId68"/>
    <p:sldId id="796" r:id="rId69"/>
    <p:sldId id="786" r:id="rId7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Barton" initials="MB" lastIdx="1" clrIdx="0">
    <p:extLst/>
  </p:cmAuthor>
  <p:cmAuthor id="2" name="Michelle Barton" initials="MB [2]" lastIdx="1" clrIdx="1">
    <p:extLst/>
  </p:cmAuthor>
  <p:cmAuthor id="3" name="Michelle Barton" initials="MB [2] [2]" lastIdx="1" clrIdx="2">
    <p:extLst/>
  </p:cmAuthor>
  <p:cmAuthor id="4" name="Michelle Barton" initials="MB [2] [2] [2]" lastIdx="1" clrIdx="3">
    <p:extLst/>
  </p:cmAuthor>
  <p:cmAuthor id="5" name="Michelle Barton" initials="MB [2] [2] [2] [2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8B7"/>
    <a:srgbClr val="9B2D1F"/>
    <a:srgbClr val="5D1B13"/>
    <a:srgbClr val="956251"/>
    <a:srgbClr val="595959"/>
    <a:srgbClr val="727272"/>
    <a:srgbClr val="461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69" autoAdjust="0"/>
    <p:restoredTop sz="91345" autoAdjust="0"/>
  </p:normalViewPr>
  <p:slideViewPr>
    <p:cSldViewPr>
      <p:cViewPr varScale="1">
        <p:scale>
          <a:sx n="104" d="100"/>
          <a:sy n="104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lomar\dept\Research%20and%20Planning\Research\Projects\Environmental%20Scans\N-S%20Planning\Report%20&amp;%20Presentation\ACS_EdA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omar\dept\Research%20and%20Planning\Research\Projects\Enrollment%20Management\SEM%20Plan%20Data%2020170627\SEM%20Progress%20&amp;%20Completion%20Tables%202017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lomar\dept\Research%20and%20Planning\Research\Projects\Environmental%20Scans\N-S%20Planning\Report%20&amp;%20Presentation\DegreeCe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lomar\dept\Research%20and%20Planning\Research\Projects\Environmental%20Scans\N-S%20Planning\Report%20&amp;%20Presentation\TimetoCompletionCha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chellebarton\Downloads\Institutional%20Effectiveness%20Report%20Tables%20&amp;%20Charts%20-%20201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lomar\dept\Research%20and%20Planning\Research\Projects\Environmental%20Scans\N-S%20Planning\Report%20&amp;%20Presentation\ACS_EdA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lomar\dept\Research%20and%20Planning\Research\Projects\Environmental%20Scans\N-S%20Planning\Report%20&amp;%20Presentation\AdultPopEstimat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lomar\dept\Research%20and%20Planning\Research\Projects\Enrollment%20Management\SEM%20Plan%20Data%2020170627\Copy%20of%20PreEnrollment-Tables-Upda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alomar\dept\Research%20and%20Planning\Research\Projects\Environmental%20Scans\N-S%20Planning\Report%20&amp;%20Presentation\Labor%20Market%20Tabl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omar\dept\Research%20and%20Planning\Research\Projects\Enrollment%20Management\SEM%20Plan%20Data%2020170627\Institutional%20Effectiveness%20Report%20Tables%20&amp;%20Charts%20-%202016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alomar\dept\Research%20and%20Planning\Research\Projects\Enrollment%20Management\SEM%20Plan%20Data%2020170627\Institutional%20Effectiveness%20Report%20Tables%20&amp;%20Charts%20-%2020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lomar\dept\Research%20and%20Planning\Research\Projects\Enrollment%20Management\SEM%20Plan%20Data%2020170627\SEM%20Progress%20&amp;%20Completion%20Tables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Estimates of Educational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Attainment</a:t>
            </a:r>
          </a:p>
          <a:p>
            <a:pPr>
              <a:defRPr sz="2000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(N= 629,937)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64086749598560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061741053866998E-2"/>
          <c:y val="0.14517569632154201"/>
          <c:w val="0.88532848166706501"/>
          <c:h val="0.6814114689045950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'Ed Attain Full'!$B$37</c:f>
              <c:strCache>
                <c:ptCount val="1"/>
                <c:pt idx="0">
                  <c:v>Palomar District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 Attain Full'!$A$38:$A$43</c:f>
              <c:strCache>
                <c:ptCount val="6"/>
                <c:pt idx="0">
                  <c:v>Less than High School Graduate</c:v>
                </c:pt>
                <c:pt idx="1">
                  <c:v>High school graduate</c:v>
                </c:pt>
                <c:pt idx="2">
                  <c:v>Some college, no degree</c:v>
                </c:pt>
                <c:pt idx="3">
                  <c:v>Associate's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'Ed Attain Full'!$B$38:$B$43</c:f>
              <c:numCache>
                <c:formatCode>0.0%</c:formatCode>
                <c:ptCount val="6"/>
                <c:pt idx="0">
                  <c:v>0.14391121651847699</c:v>
                </c:pt>
                <c:pt idx="1">
                  <c:v>0.21933939425688601</c:v>
                </c:pt>
                <c:pt idx="2">
                  <c:v>0.242744909411576</c:v>
                </c:pt>
                <c:pt idx="3">
                  <c:v>9.6433452869096395E-2</c:v>
                </c:pt>
                <c:pt idx="4">
                  <c:v>0.194621049406528</c:v>
                </c:pt>
                <c:pt idx="5">
                  <c:v>0.102949977537436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-1"/>
        <c:axId val="151714792"/>
        <c:axId val="272559704"/>
      </c:barChart>
      <c:catAx>
        <c:axId val="15171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2559704"/>
        <c:crosses val="autoZero"/>
        <c:auto val="1"/>
        <c:lblAlgn val="ctr"/>
        <c:lblOffset val="100"/>
        <c:noMultiLvlLbl val="0"/>
      </c:catAx>
      <c:valAx>
        <c:axId val="27255970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1714792"/>
        <c:crosses val="autoZero"/>
        <c:crossBetween val="between"/>
        <c:minorUnit val="0.1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prstDash val="solid"/>
      <a:round/>
    </a:ln>
    <a:effectLst/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72727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n-US" dirty="0" smtClean="0">
                <a:solidFill>
                  <a:srgbClr val="727272"/>
                </a:solidFill>
              </a:rPr>
              <a:t>Annual Success </a:t>
            </a:r>
            <a:r>
              <a:rPr lang="en-US" dirty="0">
                <a:solidFill>
                  <a:srgbClr val="727272"/>
                </a:solidFill>
              </a:rPr>
              <a:t>Rate by Course Level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'Success X Course Level'!$B$12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rIns="137160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'Success X Course Level'!$A$13:$A$15</c:f>
              <c:strCache>
                <c:ptCount val="3"/>
                <c:pt idx="0">
                  <c:v>Basic Skills</c:v>
                </c:pt>
                <c:pt idx="1">
                  <c:v>AA Level</c:v>
                </c:pt>
                <c:pt idx="2">
                  <c:v>Transfer</c:v>
                </c:pt>
              </c:strCache>
            </c:strRef>
          </c:cat>
          <c:val>
            <c:numRef>
              <c:f>'Success X Course Level'!$B$13:$B$15</c:f>
              <c:numCache>
                <c:formatCode>0%</c:formatCode>
                <c:ptCount val="3"/>
                <c:pt idx="0">
                  <c:v>0.61199999999999999</c:v>
                </c:pt>
                <c:pt idx="1">
                  <c:v>0.63400000000000001</c:v>
                </c:pt>
                <c:pt idx="2">
                  <c:v>0.72299999999999998</c:v>
                </c:pt>
              </c:numCache>
            </c:numRef>
          </c:val>
        </c:ser>
        <c:ser>
          <c:idx val="1"/>
          <c:order val="1"/>
          <c:tx>
            <c:strRef>
              <c:f>'Success X Course Level'!$C$12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rgbClr val="9B2D1F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'Success X Course Level'!$A$13:$A$15</c:f>
              <c:strCache>
                <c:ptCount val="3"/>
                <c:pt idx="0">
                  <c:v>Basic Skills</c:v>
                </c:pt>
                <c:pt idx="1">
                  <c:v>AA Level</c:v>
                </c:pt>
                <c:pt idx="2">
                  <c:v>Transfer</c:v>
                </c:pt>
              </c:strCache>
            </c:strRef>
          </c:cat>
          <c:val>
            <c:numRef>
              <c:f>'Success X Course Level'!$C$13:$C$15</c:f>
              <c:numCache>
                <c:formatCode>0%</c:formatCode>
                <c:ptCount val="3"/>
                <c:pt idx="0">
                  <c:v>0.63800000000000001</c:v>
                </c:pt>
                <c:pt idx="1">
                  <c:v>0.64300000000000002</c:v>
                </c:pt>
                <c:pt idx="2">
                  <c:v>0.72799999999999998</c:v>
                </c:pt>
              </c:numCache>
            </c:numRef>
          </c:val>
        </c:ser>
        <c:ser>
          <c:idx val="2"/>
          <c:order val="2"/>
          <c:tx>
            <c:strRef>
              <c:f>'Success X Course Level'!$D$12</c:f>
              <c:strCache>
                <c:ptCount val="1"/>
                <c:pt idx="0">
                  <c:v>2016-17*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82880" tIns="19050" rIns="36576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'Success X Course Level'!$A$13:$A$15</c:f>
              <c:strCache>
                <c:ptCount val="3"/>
                <c:pt idx="0">
                  <c:v>Basic Skills</c:v>
                </c:pt>
                <c:pt idx="1">
                  <c:v>AA Level</c:v>
                </c:pt>
                <c:pt idx="2">
                  <c:v>Transfer</c:v>
                </c:pt>
              </c:strCache>
            </c:strRef>
          </c:cat>
          <c:val>
            <c:numRef>
              <c:f>'Success X Course Level'!$D$13:$D$15</c:f>
              <c:numCache>
                <c:formatCode>0%</c:formatCode>
                <c:ptCount val="3"/>
                <c:pt idx="0">
                  <c:v>0.63500000000000001</c:v>
                </c:pt>
                <c:pt idx="1">
                  <c:v>0.67200000000000004</c:v>
                </c:pt>
                <c:pt idx="2">
                  <c:v>0.73199999999999998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73394408"/>
        <c:axId val="273394800"/>
      </c:barChart>
      <c:catAx>
        <c:axId val="273394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/>
          </a:p>
        </c:txPr>
        <c:crossAx val="273394800"/>
        <c:crosses val="autoZero"/>
        <c:auto val="1"/>
        <c:lblAlgn val="ctr"/>
        <c:lblOffset val="100"/>
        <c:noMultiLvlLbl val="0"/>
      </c:catAx>
      <c:valAx>
        <c:axId val="273394800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dirty="0"/>
                  <a:t>% Success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/>
          </a:p>
        </c:txPr>
        <c:crossAx val="273394408"/>
        <c:crosses val="autoZero"/>
        <c:crossBetween val="between"/>
        <c:majorUnit val="0.1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0449765268068202"/>
          <c:y val="0.92306594488188998"/>
          <c:w val="0.45412635044723598"/>
          <c:h val="6.1309055118110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bg1">
          <a:lumMod val="85000"/>
        </a:schemeClr>
      </a:solidFill>
      <a:prstDash val="solid"/>
      <a:miter lim="800000"/>
    </a:ln>
    <a:effectLst/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rgbClr val="727272"/>
                </a:solidFill>
              </a:rPr>
              <a:t>Overall Awards </a:t>
            </a:r>
            <a:r>
              <a:rPr lang="en-US" sz="2000" b="1" dirty="0">
                <a:solidFill>
                  <a:srgbClr val="727272"/>
                </a:solidFill>
              </a:rPr>
              <a:t>by Type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099086956054704E-2"/>
          <c:y val="0.10017744714426"/>
          <c:w val="0.90086658463971603"/>
          <c:h val="0.72457970361066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Cert &lt;18 Units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180</c:v>
                </c:pt>
                <c:pt idx="1">
                  <c:v>233</c:v>
                </c:pt>
                <c:pt idx="2">
                  <c:v>433</c:v>
                </c:pt>
                <c:pt idx="3">
                  <c:v>280</c:v>
                </c:pt>
                <c:pt idx="4">
                  <c:v>545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Cert 18+ Units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9144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1672</c:v>
                </c:pt>
                <c:pt idx="1">
                  <c:v>1475</c:v>
                </c:pt>
                <c:pt idx="2">
                  <c:v>1696</c:v>
                </c:pt>
                <c:pt idx="3">
                  <c:v>1740</c:v>
                </c:pt>
                <c:pt idx="4">
                  <c:v>1752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AA/AS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1870</c:v>
                </c:pt>
                <c:pt idx="1">
                  <c:v>1625</c:v>
                </c:pt>
                <c:pt idx="2">
                  <c:v>1983</c:v>
                </c:pt>
                <c:pt idx="3">
                  <c:v>1891</c:v>
                </c:pt>
                <c:pt idx="4">
                  <c:v>1951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9"/>
        <c:overlap val="-12"/>
        <c:axId val="273395584"/>
        <c:axId val="273395976"/>
      </c:barChart>
      <c:catAx>
        <c:axId val="27339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395976"/>
        <c:crosses val="autoZero"/>
        <c:auto val="1"/>
        <c:lblAlgn val="ctr"/>
        <c:lblOffset val="100"/>
        <c:noMultiLvlLbl val="0"/>
      </c:catAx>
      <c:valAx>
        <c:axId val="27339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39558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Mean Time </a:t>
            </a:r>
            <a:r>
              <a:rPr lang="en-US" sz="2000" dirty="0"/>
              <a:t>to Completion</a:t>
            </a:r>
          </a:p>
        </c:rich>
      </c:tx>
      <c:layout>
        <c:manualLayout>
          <c:xMode val="edge"/>
          <c:yMode val="edge"/>
          <c:x val="0.365241532522863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321314461106"/>
          <c:y val="0.170273720999985"/>
          <c:w val="0.870298273512216"/>
          <c:h val="0.8031562256373819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'Mean TtC'!$D$1</c:f>
              <c:strCache>
                <c:ptCount val="1"/>
                <c:pt idx="0">
                  <c:v>Time to Completion</c:v>
                </c:pt>
              </c:strCache>
            </c:strRef>
          </c:tx>
          <c:spPr>
            <a:noFill/>
            <a:ln cap="flat"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 cap="flat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noFill/>
              <a:ln cap="flat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noFill/>
              <a:ln cap="flat">
                <a:noFill/>
              </a:ln>
              <a:effectLst/>
            </c:spPr>
          </c:dPt>
          <c:cat>
            <c:strRef>
              <c:f>'Mean TtC'!$B$2:$B$4</c:f>
              <c:strCache>
                <c:ptCount val="3"/>
                <c:pt idx="0">
                  <c:v>Cert 18 to 30</c:v>
                </c:pt>
                <c:pt idx="1">
                  <c:v>Cert 30 to 60</c:v>
                </c:pt>
                <c:pt idx="2">
                  <c:v>A.A.</c:v>
                </c:pt>
              </c:strCache>
            </c:strRef>
          </c:cat>
          <c:val>
            <c:numRef>
              <c:f>'Mean TtC'!$D$2:$D$4</c:f>
              <c:numCache>
                <c:formatCode>General</c:formatCode>
                <c:ptCount val="3"/>
                <c:pt idx="0">
                  <c:v>4.68</c:v>
                </c:pt>
                <c:pt idx="1">
                  <c:v>5.21</c:v>
                </c:pt>
                <c:pt idx="2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3397152"/>
        <c:axId val="273397544"/>
      </c:barChart>
      <c:catAx>
        <c:axId val="273397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397544"/>
        <c:crosses val="autoZero"/>
        <c:auto val="1"/>
        <c:lblAlgn val="ctr"/>
        <c:lblOffset val="100"/>
        <c:noMultiLvlLbl val="0"/>
      </c:catAx>
      <c:valAx>
        <c:axId val="2733975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Years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397152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Transfer</a:t>
            </a:r>
            <a:r>
              <a:rPr lang="en-US" sz="2000" b="1" baseline="0" dirty="0"/>
              <a:t>s UC/CSU by Academic Year</a:t>
            </a:r>
          </a:p>
          <a:p>
            <a:pPr>
              <a:defRPr sz="2000" b="1"/>
            </a:pPr>
            <a:r>
              <a:rPr lang="en-US" sz="2000" b="1" baseline="0" dirty="0"/>
              <a:t>(N = 6,559)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'Transfers Full'!$A$44</c:f>
              <c:strCache>
                <c:ptCount val="1"/>
                <c:pt idx="0">
                  <c:v>UC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'Transfers Full'!$B$43:$F$43</c:f>
              <c:strCache>
                <c:ptCount val="5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</c:strCache>
            </c:strRef>
          </c:cat>
          <c:val>
            <c:numRef>
              <c:f>'Transfers Full'!$B$44:$F$44</c:f>
              <c:numCache>
                <c:formatCode>#,##0</c:formatCode>
                <c:ptCount val="5"/>
                <c:pt idx="0">
                  <c:v>272</c:v>
                </c:pt>
                <c:pt idx="1">
                  <c:v>260</c:v>
                </c:pt>
                <c:pt idx="2">
                  <c:v>196</c:v>
                </c:pt>
                <c:pt idx="3">
                  <c:v>202</c:v>
                </c:pt>
                <c:pt idx="4">
                  <c:v>179</c:v>
                </c:pt>
              </c:numCache>
            </c:numRef>
          </c:val>
        </c:ser>
        <c:ser>
          <c:idx val="1"/>
          <c:order val="1"/>
          <c:tx>
            <c:strRef>
              <c:f>'Transfers Full'!$A$45</c:f>
              <c:strCache>
                <c:ptCount val="1"/>
                <c:pt idx="0">
                  <c:v>CSU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'Transfers Full'!$B$43:$F$43</c:f>
              <c:strCache>
                <c:ptCount val="5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</c:strCache>
            </c:strRef>
          </c:cat>
          <c:val>
            <c:numRef>
              <c:f>'Transfers Full'!$B$45:$F$45</c:f>
              <c:numCache>
                <c:formatCode>#,##0</c:formatCode>
                <c:ptCount val="5"/>
                <c:pt idx="0">
                  <c:v>848</c:v>
                </c:pt>
                <c:pt idx="1">
                  <c:v>1077</c:v>
                </c:pt>
                <c:pt idx="2">
                  <c:v>1131</c:v>
                </c:pt>
                <c:pt idx="3">
                  <c:v>1250</c:v>
                </c:pt>
                <c:pt idx="4">
                  <c:v>1144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-11"/>
        <c:axId val="273398328"/>
        <c:axId val="273398720"/>
      </c:barChart>
      <c:catAx>
        <c:axId val="27339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398720"/>
        <c:crosses val="autoZero"/>
        <c:auto val="1"/>
        <c:lblAlgn val="ctr"/>
        <c:lblOffset val="100"/>
        <c:noMultiLvlLbl val="0"/>
      </c:catAx>
      <c:valAx>
        <c:axId val="27339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# of Transfers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80831826401447E-3"/>
              <c:y val="0.43804605479002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39832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none" spc="0" baseline="0">
                <a:ln w="0"/>
                <a:solidFill>
                  <a:srgbClr val="727272"/>
                </a:solidFill>
                <a:effectLst/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en-US" b="1" dirty="0">
                <a:solidFill>
                  <a:srgbClr val="727272"/>
                </a:solidFill>
                <a:effectLst/>
                <a:latin typeface="+mj-lt"/>
              </a:rPr>
              <a:t>Student </a:t>
            </a:r>
            <a:r>
              <a:rPr lang="en-US" sz="2000" b="1" dirty="0">
                <a:solidFill>
                  <a:srgbClr val="727272"/>
                </a:solidFill>
                <a:effectLst/>
                <a:latin typeface="+mj-lt"/>
              </a:rPr>
              <a:t>Progress</a:t>
            </a:r>
            <a:r>
              <a:rPr lang="en-US" b="1" dirty="0">
                <a:solidFill>
                  <a:srgbClr val="727272"/>
                </a:solidFill>
                <a:effectLst/>
                <a:latin typeface="+mj-lt"/>
              </a:rPr>
              <a:t> and Achievement Rates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none" spc="0" baseline="0">
              <a:ln w="0"/>
              <a:solidFill>
                <a:srgbClr val="727272"/>
              </a:solidFill>
              <a:effectLst/>
              <a:latin typeface="+mj-lt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Prepared</c:v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none" spc="0" baseline="0">
                    <a:ln w="0"/>
                    <a:solidFill>
                      <a:schemeClr val="tx1"/>
                    </a:solidFill>
                    <a:effectLst/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 SPAR'!$A$35:$A$39</c:f>
              <c:strCache>
                <c:ptCount val="5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</c:strCache>
            </c:strRef>
          </c:cat>
          <c:val>
            <c:numRef>
              <c:f>'7 SPAR'!$I$35:$I$39</c:f>
              <c:numCache>
                <c:formatCode>0.0%</c:formatCode>
                <c:ptCount val="5"/>
                <c:pt idx="0">
                  <c:v>0.67600000000000005</c:v>
                </c:pt>
                <c:pt idx="1">
                  <c:v>0.69299999999999995</c:v>
                </c:pt>
                <c:pt idx="2">
                  <c:v>0.65400000000000003</c:v>
                </c:pt>
                <c:pt idx="3">
                  <c:v>0.71499999999999997</c:v>
                </c:pt>
                <c:pt idx="4">
                  <c:v>0.69499999999999995</c:v>
                </c:pt>
              </c:numCache>
            </c:numRef>
          </c:val>
          <c:smooth val="0"/>
        </c:ser>
        <c:ser>
          <c:idx val="1"/>
          <c:order val="1"/>
          <c:tx>
            <c:v>Remedial</c:v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none" spc="0" baseline="0">
                    <a:ln w="0"/>
                    <a:solidFill>
                      <a:schemeClr val="tx1"/>
                    </a:solidFill>
                    <a:effectLst/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 SPAR'!$A$35:$A$39</c:f>
              <c:strCache>
                <c:ptCount val="5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</c:strCache>
            </c:strRef>
          </c:cat>
          <c:val>
            <c:numRef>
              <c:f>'7 SPAR'!$J$35:$J$39</c:f>
              <c:numCache>
                <c:formatCode>0.0%</c:formatCode>
                <c:ptCount val="5"/>
                <c:pt idx="0">
                  <c:v>0.45500000000000002</c:v>
                </c:pt>
                <c:pt idx="1">
                  <c:v>0.436</c:v>
                </c:pt>
                <c:pt idx="2">
                  <c:v>0.442</c:v>
                </c:pt>
                <c:pt idx="3">
                  <c:v>0.45200000000000001</c:v>
                </c:pt>
                <c:pt idx="4">
                  <c:v>0.41299999999999998</c:v>
                </c:pt>
              </c:numCache>
            </c:numRef>
          </c:val>
          <c:smooth val="0"/>
        </c:ser>
        <c:ser>
          <c:idx val="2"/>
          <c:order val="2"/>
          <c:tx>
            <c:v>Overall</c:v>
          </c:tx>
          <c:spPr>
            <a:ln w="28575" cap="rnd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none" spc="0" baseline="0">
                    <a:ln w="0"/>
                    <a:solidFill>
                      <a:schemeClr val="tx1"/>
                    </a:solidFill>
                    <a:effectLst/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 SPAR'!$A$35:$A$39</c:f>
              <c:strCache>
                <c:ptCount val="5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</c:strCache>
            </c:strRef>
          </c:cat>
          <c:val>
            <c:numRef>
              <c:f>'7 SPAR'!$K$35:$K$39</c:f>
              <c:numCache>
                <c:formatCode>0.0%</c:formatCode>
                <c:ptCount val="5"/>
                <c:pt idx="0">
                  <c:v>0.52100000000000002</c:v>
                </c:pt>
                <c:pt idx="1">
                  <c:v>0.50700000000000001</c:v>
                </c:pt>
                <c:pt idx="2">
                  <c:v>0.504</c:v>
                </c:pt>
                <c:pt idx="3">
                  <c:v>0.53100000000000003</c:v>
                </c:pt>
                <c:pt idx="4">
                  <c:v>0.497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399504"/>
        <c:axId val="273399896"/>
      </c:lineChart>
      <c:catAx>
        <c:axId val="27339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baseline="0">
                <a:ln w="0"/>
                <a:solidFill>
                  <a:schemeClr val="tx1"/>
                </a:solidFill>
                <a:effectLst/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3399896"/>
        <c:crosses val="autoZero"/>
        <c:auto val="1"/>
        <c:lblAlgn val="ctr"/>
        <c:lblOffset val="100"/>
        <c:noMultiLvlLbl val="0"/>
      </c:catAx>
      <c:valAx>
        <c:axId val="2733998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baseline="0">
                <a:ln w="0"/>
                <a:solidFill>
                  <a:schemeClr val="tx1"/>
                </a:solidFill>
                <a:effectLst/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339950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0" baseline="0">
              <a:ln w="0"/>
              <a:solidFill>
                <a:schemeClr val="tx1"/>
              </a:solidFill>
              <a:effectLst/>
              <a:latin typeface="+mj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prstDash val="solid"/>
      <a:round/>
    </a:ln>
    <a:effectLst/>
  </c:spPr>
  <c:txPr>
    <a:bodyPr/>
    <a:lstStyle/>
    <a:p>
      <a:pPr>
        <a:defRPr sz="16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en-US" sz="2200" b="1" dirty="0">
                <a:latin typeface="+mj-lt"/>
              </a:rPr>
              <a:t>Educational</a:t>
            </a:r>
            <a:r>
              <a:rPr lang="en-US" sz="2200" b="1" baseline="0" dirty="0">
                <a:latin typeface="+mj-lt"/>
              </a:rPr>
              <a:t> Attainment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smtClean="0">
                <a:latin typeface="+mj-lt"/>
              </a:rPr>
              <a:t>by</a:t>
            </a:r>
            <a:r>
              <a:rPr lang="en-US" sz="2200" b="1" baseline="0" dirty="0" smtClean="0">
                <a:latin typeface="+mj-lt"/>
              </a:rPr>
              <a:t> </a:t>
            </a:r>
            <a:r>
              <a:rPr lang="en-US" sz="2200" b="1" dirty="0" smtClean="0">
                <a:latin typeface="+mj-lt"/>
              </a:rPr>
              <a:t>Service </a:t>
            </a:r>
            <a:r>
              <a:rPr lang="en-US" sz="2200" b="1" dirty="0">
                <a:latin typeface="+mj-lt"/>
              </a:rPr>
              <a:t>Area</a:t>
            </a:r>
          </a:p>
        </c:rich>
      </c:tx>
      <c:layout>
        <c:manualLayout>
          <c:xMode val="edge"/>
          <c:yMode val="edge"/>
          <c:x val="0.23367370689477299"/>
          <c:y val="2.2070758504193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4759234974985E-2"/>
          <c:y val="0.13362106419288799"/>
          <c:w val="0.89257092956398199"/>
          <c:h val="0.69841720511207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'Ed Attain Charts'!$B$41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1647807049159901E-3"/>
                  <c:y val="-1.01156474575994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059758811450297E-3"/>
                  <c:y val="2.758844813024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 Attain Charts'!$E$35:$J$35</c:f>
              <c:strCache>
                <c:ptCount val="6"/>
                <c:pt idx="0">
                  <c:v>Less than high school graduate</c:v>
                </c:pt>
                <c:pt idx="1">
                  <c:v>High school graduate (includes equivalency)</c:v>
                </c:pt>
                <c:pt idx="2">
                  <c:v>Some college or associate's degree</c:v>
                </c:pt>
                <c:pt idx="3">
                  <c:v>Associate's Degree</c:v>
                </c:pt>
                <c:pt idx="4">
                  <c:v>Bachelor's degree or higher</c:v>
                </c:pt>
                <c:pt idx="5">
                  <c:v>Graduate or professional degree</c:v>
                </c:pt>
              </c:strCache>
            </c:strRef>
          </c:cat>
          <c:val>
            <c:numRef>
              <c:f>'Ed Attain Charts'!$E$41:$J$41</c:f>
              <c:numCache>
                <c:formatCode>0.0%</c:formatCode>
                <c:ptCount val="6"/>
                <c:pt idx="0">
                  <c:v>0.16230264265275199</c:v>
                </c:pt>
                <c:pt idx="1">
                  <c:v>0.27883521292711699</c:v>
                </c:pt>
                <c:pt idx="2">
                  <c:v>0.25035515906413103</c:v>
                </c:pt>
                <c:pt idx="3">
                  <c:v>0.10001009930988</c:v>
                </c:pt>
                <c:pt idx="4">
                  <c:v>0.14806934859451301</c:v>
                </c:pt>
                <c:pt idx="5">
                  <c:v>6.0427537451607498E-2</c:v>
                </c:pt>
              </c:numCache>
            </c:numRef>
          </c:val>
        </c:ser>
        <c:ser>
          <c:idx val="1"/>
          <c:order val="1"/>
          <c:tx>
            <c:strRef>
              <c:f>'Ed Attain Charts'!$B$42</c:f>
              <c:strCache>
                <c:ptCount val="1"/>
                <c:pt idx="0">
                  <c:v>Central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623585528686920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336709400246401E-3"/>
                  <c:y val="-2.758844813024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823903524579898E-3"/>
                  <c:y val="-5.517689626048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411951762289899E-3"/>
                  <c:y val="-1.65530688781450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 Attain Charts'!$E$35:$J$35</c:f>
              <c:strCache>
                <c:ptCount val="6"/>
                <c:pt idx="0">
                  <c:v>Less than high school graduate</c:v>
                </c:pt>
                <c:pt idx="1">
                  <c:v>High school graduate (includes equivalency)</c:v>
                </c:pt>
                <c:pt idx="2">
                  <c:v>Some college or associate's degree</c:v>
                </c:pt>
                <c:pt idx="3">
                  <c:v>Associate's Degree</c:v>
                </c:pt>
                <c:pt idx="4">
                  <c:v>Bachelor's degree or higher</c:v>
                </c:pt>
                <c:pt idx="5">
                  <c:v>Graduate or professional degree</c:v>
                </c:pt>
              </c:strCache>
            </c:strRef>
          </c:cat>
          <c:val>
            <c:numRef>
              <c:f>'Ed Attain Charts'!$E$42:$J$42</c:f>
              <c:numCache>
                <c:formatCode>0.0%</c:formatCode>
                <c:ptCount val="6"/>
                <c:pt idx="0">
                  <c:v>0.18188126598507701</c:v>
                </c:pt>
                <c:pt idx="1">
                  <c:v>0.22158373702193501</c:v>
                </c:pt>
                <c:pt idx="2">
                  <c:v>0.25091366901720302</c:v>
                </c:pt>
                <c:pt idx="3">
                  <c:v>0.110228466820432</c:v>
                </c:pt>
                <c:pt idx="4">
                  <c:v>0.16208124880215199</c:v>
                </c:pt>
                <c:pt idx="5">
                  <c:v>7.3311612353201702E-2</c:v>
                </c:pt>
              </c:numCache>
            </c:numRef>
          </c:val>
        </c:ser>
        <c:ser>
          <c:idx val="2"/>
          <c:order val="2"/>
          <c:tx>
            <c:strRef>
              <c:f>'Ed Attain Charts'!$B$43</c:f>
              <c:strCache>
                <c:ptCount val="1"/>
                <c:pt idx="0">
                  <c:v>South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9.24717105737402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 Attain Charts'!$E$35:$J$35</c:f>
              <c:strCache>
                <c:ptCount val="6"/>
                <c:pt idx="0">
                  <c:v>Less than high school graduate</c:v>
                </c:pt>
                <c:pt idx="1">
                  <c:v>High school graduate (includes equivalency)</c:v>
                </c:pt>
                <c:pt idx="2">
                  <c:v>Some college or associate's degree</c:v>
                </c:pt>
                <c:pt idx="3">
                  <c:v>Associate's Degree</c:v>
                </c:pt>
                <c:pt idx="4">
                  <c:v>Bachelor's degree or higher</c:v>
                </c:pt>
                <c:pt idx="5">
                  <c:v>Graduate or professional degree</c:v>
                </c:pt>
              </c:strCache>
            </c:strRef>
          </c:cat>
          <c:val>
            <c:numRef>
              <c:f>'Ed Attain Charts'!$E$43:$J$43</c:f>
              <c:numCache>
                <c:formatCode>0.0%</c:formatCode>
                <c:ptCount val="6"/>
                <c:pt idx="0">
                  <c:v>6.4361862785676696E-2</c:v>
                </c:pt>
                <c:pt idx="1">
                  <c:v>0.16611479646057301</c:v>
                </c:pt>
                <c:pt idx="2">
                  <c:v>0.222595728972067</c:v>
                </c:pt>
                <c:pt idx="3">
                  <c:v>7.0111753716734004E-2</c:v>
                </c:pt>
                <c:pt idx="4">
                  <c:v>0.28837269137404498</c:v>
                </c:pt>
                <c:pt idx="5">
                  <c:v>0.188443166690904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4"/>
        <c:overlap val="-23"/>
        <c:axId val="150617328"/>
        <c:axId val="149271944"/>
      </c:barChart>
      <c:catAx>
        <c:axId val="15061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9271944"/>
        <c:crosses val="autoZero"/>
        <c:auto val="1"/>
        <c:lblAlgn val="ctr"/>
        <c:lblOffset val="100"/>
        <c:noMultiLvlLbl val="0"/>
      </c:catAx>
      <c:valAx>
        <c:axId val="14927194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0617328"/>
        <c:crosses val="autoZero"/>
        <c:crossBetween val="between"/>
        <c:majorUnit val="0.1"/>
      </c:valAx>
      <c:spPr>
        <a:noFill/>
        <a:ln>
          <a:solidFill>
            <a:sysClr val="window" lastClr="FFFFFF">
              <a:lumMod val="85000"/>
            </a:sysClr>
          </a:solidFill>
        </a:ln>
        <a:effectLst/>
      </c:spPr>
    </c:plotArea>
    <c:legend>
      <c:legendPos val="b"/>
      <c:layout>
        <c:manualLayout>
          <c:xMode val="edge"/>
          <c:yMode val="edge"/>
          <c:x val="0.359250532561813"/>
          <c:y val="0.94163088133578499"/>
          <c:w val="0.31540510739945998"/>
          <c:h val="5.8369118664215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Adult Population Projections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pct3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Comparisons!$I$3:$K$3</c:f>
              <c:strCache>
                <c:ptCount val="3"/>
                <c:pt idx="0">
                  <c:v>2016 Estimate</c:v>
                </c:pt>
                <c:pt idx="1">
                  <c:v>2020 Forecast</c:v>
                </c:pt>
                <c:pt idx="2">
                  <c:v>2035 Forecast</c:v>
                </c:pt>
              </c:strCache>
            </c:strRef>
          </c:cat>
          <c:val>
            <c:numRef>
              <c:f>Comparisons!$I$7:$K$7</c:f>
              <c:numCache>
                <c:formatCode>#,##0</c:formatCode>
                <c:ptCount val="3"/>
                <c:pt idx="0">
                  <c:v>547023</c:v>
                </c:pt>
                <c:pt idx="1">
                  <c:v>546608</c:v>
                </c:pt>
                <c:pt idx="2">
                  <c:v>559940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2144056"/>
        <c:axId val="272144448"/>
      </c:barChart>
      <c:catAx>
        <c:axId val="27214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144448"/>
        <c:crosses val="autoZero"/>
        <c:auto val="1"/>
        <c:lblAlgn val="ctr"/>
        <c:lblOffset val="100"/>
        <c:noMultiLvlLbl val="0"/>
      </c:catAx>
      <c:valAx>
        <c:axId val="272144448"/>
        <c:scaling>
          <c:orientation val="minMax"/>
          <c:max val="600000"/>
          <c:min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14405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Times New Roman" pitchFamily="18" charset="0"/>
              </a:defRPr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Actual and Projected</a:t>
            </a:r>
            <a:r>
              <a:rPr lang="en-US" sz="1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High School Graduates in San Diego County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</a:t>
            </a:r>
          </a:p>
        </c:rich>
      </c:tx>
      <c:layout>
        <c:manualLayout>
          <c:xMode val="edge"/>
          <c:yMode val="edge"/>
          <c:x val="0.17396114367452101"/>
          <c:y val="1.33418032567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Times New Roman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68000979311999"/>
          <c:y val="0.12396636804328"/>
          <c:w val="0.83303247923058499"/>
          <c:h val="0.71520447499866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'HS Grads_K-12'!$A$3</c:f>
              <c:strCache>
                <c:ptCount val="1"/>
                <c:pt idx="0">
                  <c:v>HS Graduates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</c:dPt>
          <c:cat>
            <c:strRef>
              <c:f>'HS Grads_K-12'!$AO$2:$BA$2</c:f>
              <c:strCache>
                <c:ptCount val="11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2020-21</c:v>
                </c:pt>
                <c:pt idx="6">
                  <c:v>2021-22</c:v>
                </c:pt>
                <c:pt idx="7">
                  <c:v>2022-23</c:v>
                </c:pt>
                <c:pt idx="8">
                  <c:v>2023-24</c:v>
                </c:pt>
                <c:pt idx="9">
                  <c:v>2024-25</c:v>
                </c:pt>
                <c:pt idx="10">
                  <c:v>2025-26</c:v>
                </c:pt>
              </c:strCache>
            </c:strRef>
          </c:cat>
          <c:val>
            <c:numRef>
              <c:f>'HS Grads_K-12'!$AO$3:$BA$3</c:f>
              <c:numCache>
                <c:formatCode>#,##0</c:formatCode>
                <c:ptCount val="11"/>
                <c:pt idx="0">
                  <c:v>34344</c:v>
                </c:pt>
                <c:pt idx="1">
                  <c:v>35142</c:v>
                </c:pt>
                <c:pt idx="2">
                  <c:v>34790</c:v>
                </c:pt>
                <c:pt idx="3">
                  <c:v>34721</c:v>
                </c:pt>
                <c:pt idx="4">
                  <c:v>35520</c:v>
                </c:pt>
                <c:pt idx="5">
                  <c:v>35221</c:v>
                </c:pt>
                <c:pt idx="6">
                  <c:v>35726</c:v>
                </c:pt>
                <c:pt idx="7">
                  <c:v>36446</c:v>
                </c:pt>
                <c:pt idx="8">
                  <c:v>37101</c:v>
                </c:pt>
                <c:pt idx="9">
                  <c:v>36399</c:v>
                </c:pt>
                <c:pt idx="10">
                  <c:v>35313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8"/>
        <c:axId val="272145232"/>
        <c:axId val="272145624"/>
      </c:barChart>
      <c:catAx>
        <c:axId val="27214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/>
          </a:p>
        </c:txPr>
        <c:crossAx val="272145624"/>
        <c:crosses val="autoZero"/>
        <c:auto val="1"/>
        <c:lblAlgn val="ctr"/>
        <c:lblOffset val="100"/>
        <c:noMultiLvlLbl val="0"/>
      </c:catAx>
      <c:valAx>
        <c:axId val="272145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Times New Roman" pitchFamily="18" charset="0"/>
                  </a:defRPr>
                </a:pPr>
                <a:r>
                  <a:rPr lang="en-US" sz="1400" dirty="0">
                    <a:latin typeface="+mj-lt"/>
                  </a:rPr>
                  <a:t># of Graduates</a:t>
                </a:r>
              </a:p>
            </c:rich>
          </c:tx>
          <c:layout>
            <c:manualLayout>
              <c:xMode val="edge"/>
              <c:yMode val="edge"/>
              <c:x val="6.6334991708126003E-3"/>
              <c:y val="0.371328498174434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Times New Roman" pitchFamily="18" charset="0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pPr>
            <a:endParaRPr lang="en-US"/>
          </a:p>
        </c:txPr>
        <c:crossAx val="27214523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pPr>
            <a:endParaRPr lang="en-US"/>
          </a:p>
        </c:txPr>
      </c:dTable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>
          <a:lumMod val="85000"/>
        </a:schemeClr>
      </a:solidFill>
      <a:prstDash val="solid"/>
    </a:ln>
    <a:effectLst/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dirty="0">
                <a:latin typeface="+mj-lt"/>
              </a:rPr>
              <a:t>SD County Jobs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'SD County Job Chart'!$B$1</c:f>
              <c:strCache>
                <c:ptCount val="1"/>
                <c:pt idx="0">
                  <c:v>SD County Jobs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</c:dPt>
          <c:cat>
            <c:strRef>
              <c:f>'SD County Job Chart'!$A$2:$A$6</c:f>
              <c:strCache>
                <c:ptCount val="5"/>
                <c:pt idx="0">
                  <c:v>2016</c:v>
                </c:pt>
                <c:pt idx="1">
                  <c:v>2026</c:v>
                </c:pt>
                <c:pt idx="2">
                  <c:v>10-Yr Growth (Net New Jobs)</c:v>
                </c:pt>
                <c:pt idx="3">
                  <c:v>Replacements (Turnover)</c:v>
                </c:pt>
                <c:pt idx="4">
                  <c:v>New Jobs + Replacements</c:v>
                </c:pt>
              </c:strCache>
            </c:strRef>
          </c:cat>
          <c:val>
            <c:numRef>
              <c:f>'SD County Job Chart'!$B$2:$B$6</c:f>
              <c:numCache>
                <c:formatCode>#,##0;[Red]\ \(#,##0\)</c:formatCode>
                <c:ptCount val="5"/>
                <c:pt idx="0">
                  <c:v>2023698</c:v>
                </c:pt>
                <c:pt idx="1">
                  <c:v>2265941</c:v>
                </c:pt>
                <c:pt idx="2">
                  <c:v>242243</c:v>
                </c:pt>
                <c:pt idx="3" formatCode="#,##0">
                  <c:v>2292441</c:v>
                </c:pt>
                <c:pt idx="4" formatCode="#,##0">
                  <c:v>2534684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27"/>
        <c:axId val="272147584"/>
        <c:axId val="272147976"/>
      </c:barChart>
      <c:catAx>
        <c:axId val="27214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2147976"/>
        <c:crosses val="autoZero"/>
        <c:auto val="1"/>
        <c:lblAlgn val="ctr"/>
        <c:lblOffset val="100"/>
        <c:noMultiLvlLbl val="0"/>
      </c:catAx>
      <c:valAx>
        <c:axId val="27214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 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2147584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dTable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85000"/>
        </a:schemeClr>
      </a:solidFill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'4 Offers X Level'!$A$15</c:f>
          <c:strCache>
            <c:ptCount val="1"/>
            <c:pt idx="0">
              <c:v>Fall Credit Course Offerings by Course Level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Offers X Level'!$A$17</c:f>
              <c:strCache>
                <c:ptCount val="1"/>
                <c:pt idx="0">
                  <c:v>Basic Skills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'4 Offers X Level'!$B$16:$D$16</c:f>
              <c:strCache>
                <c:ptCount val="3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</c:strCache>
            </c:strRef>
          </c:cat>
          <c:val>
            <c:numRef>
              <c:f>'4 Offers X Level'!$B$17:$D$17</c:f>
              <c:numCache>
                <c:formatCode>0.0%</c:formatCode>
                <c:ptCount val="3"/>
                <c:pt idx="0">
                  <c:v>3.6329470717193897E-2</c:v>
                </c:pt>
                <c:pt idx="1">
                  <c:v>3.4843205574912897E-2</c:v>
                </c:pt>
                <c:pt idx="2">
                  <c:v>3.6619718309859203E-2</c:v>
                </c:pt>
              </c:numCache>
            </c:numRef>
          </c:val>
        </c:ser>
        <c:ser>
          <c:idx val="1"/>
          <c:order val="1"/>
          <c:tx>
            <c:strRef>
              <c:f>'4 Offers X Level'!$A$18</c:f>
              <c:strCache>
                <c:ptCount val="1"/>
                <c:pt idx="0">
                  <c:v>AA Level</c:v>
                </c:pt>
              </c:strCache>
            </c:strRef>
          </c:tx>
          <c:spPr>
            <a:solidFill>
              <a:srgbClr val="9B2D1F"/>
            </a:solidFill>
            <a:ln>
              <a:noFill/>
            </a:ln>
            <a:effectLst/>
          </c:spPr>
          <c:invertIfNegative val="0"/>
          <c:cat>
            <c:strRef>
              <c:f>'4 Offers X Level'!$B$16:$D$16</c:f>
              <c:strCache>
                <c:ptCount val="3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</c:strCache>
            </c:strRef>
          </c:cat>
          <c:val>
            <c:numRef>
              <c:f>'4 Offers X Level'!$B$18:$D$18</c:f>
              <c:numCache>
                <c:formatCode>0.0%</c:formatCode>
                <c:ptCount val="3"/>
                <c:pt idx="0">
                  <c:v>8.2367679298465404E-2</c:v>
                </c:pt>
                <c:pt idx="1">
                  <c:v>8.2926829268292701E-2</c:v>
                </c:pt>
                <c:pt idx="2">
                  <c:v>7.8521126760563401E-2</c:v>
                </c:pt>
              </c:numCache>
            </c:numRef>
          </c:val>
        </c:ser>
        <c:ser>
          <c:idx val="2"/>
          <c:order val="2"/>
          <c:tx>
            <c:strRef>
              <c:f>'4 Offers X Level'!$A$19</c:f>
              <c:strCache>
                <c:ptCount val="1"/>
                <c:pt idx="0">
                  <c:v>Transfer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'4 Offers X Level'!$B$16:$D$16</c:f>
              <c:strCache>
                <c:ptCount val="3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</c:strCache>
            </c:strRef>
          </c:cat>
          <c:val>
            <c:numRef>
              <c:f>'4 Offers X Level'!$B$19:$D$19</c:f>
              <c:numCache>
                <c:formatCode>0.0%</c:formatCode>
                <c:ptCount val="3"/>
                <c:pt idx="0">
                  <c:v>0.88130284998434105</c:v>
                </c:pt>
                <c:pt idx="1">
                  <c:v>0.88222996515679397</c:v>
                </c:pt>
                <c:pt idx="2">
                  <c:v>0.88485915492957801</c:v>
                </c:pt>
              </c:numCache>
            </c:numRef>
          </c:val>
        </c:ser>
        <c:ser>
          <c:idx val="3"/>
          <c:order val="3"/>
          <c:tx>
            <c:strRef>
              <c:f>'4 Offers X Level'!$A$20</c:f>
              <c:strCache>
                <c:ptCount val="1"/>
                <c:pt idx="0">
                  <c:v>Total Courses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'4 Offers X Level'!$B$16:$D$16</c:f>
              <c:strCache>
                <c:ptCount val="3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</c:strCache>
            </c:strRef>
          </c:cat>
          <c:val>
            <c:numRef>
              <c:f>'4 Offers X Level'!$B$20:$D$20</c:f>
              <c:numCache>
                <c:formatCode>#,##0</c:formatCode>
                <c:ptCount val="3"/>
                <c:pt idx="0">
                  <c:v>3193</c:v>
                </c:pt>
                <c:pt idx="1">
                  <c:v>2870</c:v>
                </c:pt>
                <c:pt idx="2">
                  <c:v>2840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908800"/>
        <c:axId val="277948168"/>
      </c:barChart>
      <c:catAx>
        <c:axId val="27890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/>
          </a:p>
        </c:txPr>
        <c:crossAx val="277948168"/>
        <c:crosses val="autoZero"/>
        <c:auto val="1"/>
        <c:lblAlgn val="ctr"/>
        <c:lblOffset val="100"/>
        <c:noMultiLvlLbl val="0"/>
      </c:catAx>
      <c:valAx>
        <c:axId val="277948168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itchFamily="18" charset="0"/>
                  </a:defRPr>
                </a:pPr>
                <a:r>
                  <a:rPr lang="en-US" dirty="0" smtClean="0">
                    <a:latin typeface="+mn-lt"/>
                  </a:rPr>
                  <a:t>% Courses</a:t>
                </a:r>
                <a:endParaRPr lang="en-US" dirty="0"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pPr>
            <a:endParaRPr lang="en-US"/>
          </a:p>
        </c:txPr>
        <c:crossAx val="278908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pPr>
            <a:endParaRPr lang="en-US"/>
          </a:p>
        </c:txPr>
      </c:dTable>
      <c:spPr>
        <a:noFill/>
        <a:ln>
          <a:solidFill>
            <a:sysClr val="windowText" lastClr="000000">
              <a:lumMod val="50000"/>
              <a:lumOff val="50000"/>
            </a:sys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bg1">
          <a:lumMod val="85000"/>
        </a:schemeClr>
      </a:solidFill>
      <a:prstDash val="solid"/>
      <a:miter lim="800000"/>
    </a:ln>
    <a:effectLst/>
  </c:spPr>
  <c:txPr>
    <a:bodyPr/>
    <a:lstStyle/>
    <a:p>
      <a:pPr>
        <a:defRPr sz="1400" b="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'5 Offers X Voc'!$A$15</c:f>
          <c:strCache>
            <c:ptCount val="1"/>
            <c:pt idx="0">
              <c:v>Fall Credit Offerings by Vocational Status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 Offers X Voc'!$A$17</c:f>
              <c:strCache>
                <c:ptCount val="1"/>
                <c:pt idx="0">
                  <c:v>Non-voc.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'5 Offers X Voc'!$B$16:$D$16</c:f>
              <c:strCache>
                <c:ptCount val="3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</c:strCache>
            </c:strRef>
          </c:cat>
          <c:val>
            <c:numRef>
              <c:f>'5 Offers X Voc'!$B$17:$D$17</c:f>
              <c:numCache>
                <c:formatCode>0.0%</c:formatCode>
                <c:ptCount val="3"/>
                <c:pt idx="0">
                  <c:v>0.631694331349828</c:v>
                </c:pt>
                <c:pt idx="1">
                  <c:v>0.63135888501742199</c:v>
                </c:pt>
                <c:pt idx="2">
                  <c:v>0.62605633802816896</c:v>
                </c:pt>
              </c:numCache>
            </c:numRef>
          </c:val>
        </c:ser>
        <c:ser>
          <c:idx val="1"/>
          <c:order val="1"/>
          <c:tx>
            <c:strRef>
              <c:f>'5 Offers X Voc'!$A$18</c:f>
              <c:strCache>
                <c:ptCount val="1"/>
                <c:pt idx="0">
                  <c:v>Vocational</c:v>
                </c:pt>
              </c:strCache>
            </c:strRef>
          </c:tx>
          <c:spPr>
            <a:solidFill>
              <a:srgbClr val="9B2D1F"/>
            </a:solidFill>
            <a:ln>
              <a:noFill/>
            </a:ln>
            <a:effectLst/>
          </c:spPr>
          <c:invertIfNegative val="0"/>
          <c:cat>
            <c:strRef>
              <c:f>'5 Offers X Voc'!$B$16:$D$16</c:f>
              <c:strCache>
                <c:ptCount val="3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</c:strCache>
            </c:strRef>
          </c:cat>
          <c:val>
            <c:numRef>
              <c:f>'5 Offers X Voc'!$B$18:$D$18</c:f>
              <c:numCache>
                <c:formatCode>0.0%</c:formatCode>
                <c:ptCount val="3"/>
                <c:pt idx="0">
                  <c:v>0.368305668650172</c:v>
                </c:pt>
                <c:pt idx="1">
                  <c:v>0.36864111498257801</c:v>
                </c:pt>
                <c:pt idx="2">
                  <c:v>0.37394366197183099</c:v>
                </c:pt>
              </c:numCache>
            </c:numRef>
          </c:val>
        </c:ser>
        <c:ser>
          <c:idx val="2"/>
          <c:order val="2"/>
          <c:tx>
            <c:strRef>
              <c:f>'5 Offers X Voc'!$A$19</c:f>
              <c:strCache>
                <c:ptCount val="1"/>
                <c:pt idx="0">
                  <c:v>Total Courses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'5 Offers X Voc'!$B$16:$D$16</c:f>
              <c:strCache>
                <c:ptCount val="3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</c:strCache>
            </c:strRef>
          </c:cat>
          <c:val>
            <c:numRef>
              <c:f>'5 Offers X Voc'!$B$19:$D$19</c:f>
              <c:numCache>
                <c:formatCode>#,##0</c:formatCode>
                <c:ptCount val="3"/>
                <c:pt idx="0">
                  <c:v>3193</c:v>
                </c:pt>
                <c:pt idx="1">
                  <c:v>2870</c:v>
                </c:pt>
                <c:pt idx="2">
                  <c:v>2840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149152"/>
        <c:axId val="272149544"/>
      </c:barChart>
      <c:catAx>
        <c:axId val="27214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/>
          </a:p>
        </c:txPr>
        <c:crossAx val="272149544"/>
        <c:crosses val="autoZero"/>
        <c:auto val="1"/>
        <c:lblAlgn val="ctr"/>
        <c:lblOffset val="100"/>
        <c:noMultiLvlLbl val="0"/>
      </c:catAx>
      <c:valAx>
        <c:axId val="272149544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itchFamily="18" charset="0"/>
                  </a:defRPr>
                </a:pPr>
                <a:r>
                  <a:rPr lang="en-US" dirty="0">
                    <a:latin typeface="+mn-lt"/>
                  </a:rPr>
                  <a:t>% Courses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pPr>
            <a:endParaRPr lang="en-US"/>
          </a:p>
        </c:txPr>
        <c:crossAx val="272149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pPr>
            <a:endParaRPr lang="en-US"/>
          </a:p>
        </c:txPr>
      </c:dTable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bg1">
          <a:lumMod val="85000"/>
        </a:schemeClr>
      </a:solidFill>
      <a:prstDash val="solid"/>
      <a:miter lim="800000"/>
    </a:ln>
    <a:effectLst/>
  </c:spPr>
  <c:txPr>
    <a:bodyPr/>
    <a:lstStyle/>
    <a:p>
      <a:pPr>
        <a:defRPr sz="1400" b="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'6 Offers X Time'!$L$1</c:f>
          <c:strCache>
            <c:ptCount val="1"/>
            <c:pt idx="0">
              <c:v>Fall Credit Offerings by Class Time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'6 Offers X Time'!$A$12</c:f>
              <c:strCache>
                <c:ptCount val="1"/>
                <c:pt idx="0">
                  <c:v>2014-15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'6 Offers X Time'!$B$11:$D$11</c:f>
              <c:strCache>
                <c:ptCount val="3"/>
                <c:pt idx="0">
                  <c:v>Day</c:v>
                </c:pt>
                <c:pt idx="1">
                  <c:v>Evening</c:v>
                </c:pt>
                <c:pt idx="2">
                  <c:v>Distance Ed</c:v>
                </c:pt>
              </c:strCache>
            </c:strRef>
          </c:cat>
          <c:val>
            <c:numRef>
              <c:f>'6 Offers X Time'!$B$12:$D$12</c:f>
              <c:numCache>
                <c:formatCode>#,##0</c:formatCode>
                <c:ptCount val="3"/>
                <c:pt idx="0">
                  <c:v>2100</c:v>
                </c:pt>
                <c:pt idx="1">
                  <c:v>774</c:v>
                </c:pt>
                <c:pt idx="2">
                  <c:v>319</c:v>
                </c:pt>
              </c:numCache>
            </c:numRef>
          </c:val>
        </c:ser>
        <c:ser>
          <c:idx val="1"/>
          <c:order val="1"/>
          <c:tx>
            <c:strRef>
              <c:f>'6 Offers X Time'!$A$13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rgbClr val="9B2D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'6 Offers X Time'!$B$11:$D$11</c:f>
              <c:strCache>
                <c:ptCount val="3"/>
                <c:pt idx="0">
                  <c:v>Day</c:v>
                </c:pt>
                <c:pt idx="1">
                  <c:v>Evening</c:v>
                </c:pt>
                <c:pt idx="2">
                  <c:v>Distance Ed</c:v>
                </c:pt>
              </c:strCache>
            </c:strRef>
          </c:cat>
          <c:val>
            <c:numRef>
              <c:f>'6 Offers X Time'!$B$13:$D$13</c:f>
              <c:numCache>
                <c:formatCode>#,##0</c:formatCode>
                <c:ptCount val="3"/>
                <c:pt idx="0">
                  <c:v>1927</c:v>
                </c:pt>
                <c:pt idx="1">
                  <c:v>647</c:v>
                </c:pt>
                <c:pt idx="2">
                  <c:v>296</c:v>
                </c:pt>
              </c:numCache>
            </c:numRef>
          </c:val>
        </c:ser>
        <c:ser>
          <c:idx val="2"/>
          <c:order val="2"/>
          <c:tx>
            <c:strRef>
              <c:f>'6 Offers X Time'!$A$14</c:f>
              <c:strCache>
                <c:ptCount val="1"/>
                <c:pt idx="0">
                  <c:v>2016-17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'6 Offers X Time'!$B$11:$D$11</c:f>
              <c:strCache>
                <c:ptCount val="3"/>
                <c:pt idx="0">
                  <c:v>Day</c:v>
                </c:pt>
                <c:pt idx="1">
                  <c:v>Evening</c:v>
                </c:pt>
                <c:pt idx="2">
                  <c:v>Distance Ed</c:v>
                </c:pt>
              </c:strCache>
            </c:strRef>
          </c:cat>
          <c:val>
            <c:numRef>
              <c:f>'6 Offers X Time'!$B$14:$D$14</c:f>
              <c:numCache>
                <c:formatCode>#,##0</c:formatCode>
                <c:ptCount val="3"/>
                <c:pt idx="0">
                  <c:v>1934</c:v>
                </c:pt>
                <c:pt idx="1">
                  <c:v>594</c:v>
                </c:pt>
                <c:pt idx="2">
                  <c:v>312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2150720"/>
        <c:axId val="272151112"/>
      </c:barChart>
      <c:catAx>
        <c:axId val="2721507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pPr>
            <a:endParaRPr lang="en-US"/>
          </a:p>
        </c:txPr>
        <c:crossAx val="272151112"/>
        <c:crosses val="autoZero"/>
        <c:auto val="1"/>
        <c:lblAlgn val="ctr"/>
        <c:lblOffset val="100"/>
        <c:tickLblSkip val="1"/>
        <c:noMultiLvlLbl val="0"/>
      </c:catAx>
      <c:valAx>
        <c:axId val="272151112"/>
        <c:scaling>
          <c:orientation val="minMax"/>
        </c:scaling>
        <c:delete val="0"/>
        <c:axPos val="t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/>
          </a:p>
        </c:txPr>
        <c:crossAx val="27215072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bg1">
          <a:lumMod val="85000"/>
        </a:schemeClr>
      </a:solidFill>
      <a:prstDash val="solid"/>
      <a:miter lim="800000"/>
    </a:ln>
    <a:effectLst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Annual Success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Rate by Year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'Success X Term'!$B$12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rIns="137160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'Success X Term'!$A$13:$A$15</c:f>
              <c:strCache>
                <c:ptCount val="3"/>
                <c:pt idx="0">
                  <c:v>Summer</c:v>
                </c:pt>
                <c:pt idx="1">
                  <c:v>Fall</c:v>
                </c:pt>
                <c:pt idx="2">
                  <c:v>Spring</c:v>
                </c:pt>
              </c:strCache>
            </c:strRef>
          </c:cat>
          <c:val>
            <c:numRef>
              <c:f>'Success X Term'!$B$13:$B$15</c:f>
              <c:numCache>
                <c:formatCode>0%</c:formatCode>
                <c:ptCount val="3"/>
                <c:pt idx="0">
                  <c:v>0.79</c:v>
                </c:pt>
                <c:pt idx="1">
                  <c:v>0.69899999999999995</c:v>
                </c:pt>
                <c:pt idx="2">
                  <c:v>0.70299999999999996</c:v>
                </c:pt>
              </c:numCache>
            </c:numRef>
          </c:val>
        </c:ser>
        <c:ser>
          <c:idx val="1"/>
          <c:order val="1"/>
          <c:tx>
            <c:strRef>
              <c:f>'Success X Term'!$C$12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rgbClr val="9B2D1F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'Success X Term'!$A$13:$A$15</c:f>
              <c:strCache>
                <c:ptCount val="3"/>
                <c:pt idx="0">
                  <c:v>Summer</c:v>
                </c:pt>
                <c:pt idx="1">
                  <c:v>Fall</c:v>
                </c:pt>
                <c:pt idx="2">
                  <c:v>Spring</c:v>
                </c:pt>
              </c:strCache>
            </c:strRef>
          </c:cat>
          <c:val>
            <c:numRef>
              <c:f>'Success X Term'!$C$13:$C$15</c:f>
              <c:numCache>
                <c:formatCode>0%</c:formatCode>
                <c:ptCount val="3"/>
                <c:pt idx="0">
                  <c:v>0.80400000000000005</c:v>
                </c:pt>
                <c:pt idx="1">
                  <c:v>0.70299999999999996</c:v>
                </c:pt>
                <c:pt idx="2">
                  <c:v>0.71</c:v>
                </c:pt>
              </c:numCache>
            </c:numRef>
          </c:val>
        </c:ser>
        <c:ser>
          <c:idx val="2"/>
          <c:order val="2"/>
          <c:tx>
            <c:strRef>
              <c:f>'Success X Term'!$D$12</c:f>
              <c:strCache>
                <c:ptCount val="1"/>
                <c:pt idx="0">
                  <c:v>2016-17*</c:v>
                </c:pt>
              </c:strCache>
            </c:strRef>
          </c:tx>
          <c:spPr>
            <a:solidFill>
              <a:srgbClr val="95625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82880" tIns="19050" rIns="36576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'Success X Term'!$A$13:$A$15</c:f>
              <c:strCache>
                <c:ptCount val="3"/>
                <c:pt idx="0">
                  <c:v>Summer</c:v>
                </c:pt>
                <c:pt idx="1">
                  <c:v>Fall</c:v>
                </c:pt>
                <c:pt idx="2">
                  <c:v>Spring</c:v>
                </c:pt>
              </c:strCache>
            </c:strRef>
          </c:cat>
          <c:val>
            <c:numRef>
              <c:f>'Success X Term'!$D$13:$D$15</c:f>
              <c:numCache>
                <c:formatCode>0%</c:formatCode>
                <c:ptCount val="3"/>
                <c:pt idx="0">
                  <c:v>0.78600000000000003</c:v>
                </c:pt>
                <c:pt idx="1">
                  <c:v>0.70699999999999996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50611840"/>
        <c:axId val="273393624"/>
      </c:barChart>
      <c:catAx>
        <c:axId val="1506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pPr>
            <a:endParaRPr lang="en-US"/>
          </a:p>
        </c:txPr>
        <c:crossAx val="273393624"/>
        <c:crosses val="autoZero"/>
        <c:auto val="1"/>
        <c:lblAlgn val="ctr"/>
        <c:lblOffset val="100"/>
        <c:noMultiLvlLbl val="0"/>
      </c:catAx>
      <c:valAx>
        <c:axId val="273393624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itchFamily="18" charset="0"/>
                  </a:defRPr>
                </a:pPr>
                <a:r>
                  <a:rPr lang="en-US" dirty="0">
                    <a:latin typeface="+mn-lt"/>
                  </a:rPr>
                  <a:t>% Success</a:t>
                </a:r>
              </a:p>
            </c:rich>
          </c:tx>
          <c:layout>
            <c:manualLayout>
              <c:xMode val="edge"/>
              <c:yMode val="edge"/>
              <c:x val="2.7825208031771902E-2"/>
              <c:y val="0.346596039355001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pPr>
            <a:endParaRPr lang="en-US"/>
          </a:p>
        </c:txPr>
        <c:crossAx val="150611840"/>
        <c:crosses val="autoZero"/>
        <c:crossBetween val="between"/>
        <c:majorUnit val="0.1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2986744379558602"/>
          <c:y val="0.91247639271020897"/>
          <c:w val="0.48688594948104003"/>
          <c:h val="6.8575966505515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bg1">
          <a:lumMod val="85000"/>
        </a:schemeClr>
      </a:solidFill>
      <a:prstDash val="solid"/>
      <a:miter lim="800000"/>
    </a:ln>
    <a:effectLst/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0.38776</cdr:x>
      <cdr:y>0.11806</cdr:y>
    </cdr:from>
    <cdr:to>
      <cdr:x>0.38776</cdr:x>
      <cdr:y>0.9188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2866089" y="564885"/>
          <a:ext cx="0" cy="3831336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0.81115</cdr:x>
      <cdr:y>0.07121</cdr:y>
    </cdr:from>
    <cdr:to>
      <cdr:x>0.97958</cdr:x>
      <cdr:y>0.20974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6860869" y="344281"/>
          <a:ext cx="1424615" cy="6697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solidFill>
            <a:srgbClr val="C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i="0" u="none" baseline="0" dirty="0">
              <a:solidFill>
                <a:srgbClr val="5D1B13"/>
              </a:solidFill>
              <a:latin typeface="+mj-lt"/>
              <a:cs typeface="Times New Roman" panose="02020603050405020304" pitchFamily="18" charset="0"/>
            </a:rPr>
            <a:t>Job </a:t>
          </a:r>
          <a:r>
            <a:rPr lang="en-US" sz="1400" i="1" u="sng" baseline="0" dirty="0">
              <a:solidFill>
                <a:srgbClr val="5D1B13"/>
              </a:solidFill>
              <a:latin typeface="+mj-lt"/>
              <a:cs typeface="Times New Roman" panose="02020603050405020304" pitchFamily="18" charset="0"/>
            </a:rPr>
            <a:t>Openings</a:t>
          </a:r>
          <a:r>
            <a:rPr lang="en-US" sz="1400" i="0" u="none" baseline="0" dirty="0">
              <a:solidFill>
                <a:srgbClr val="5D1B13"/>
              </a:solidFill>
              <a:latin typeface="+mj-lt"/>
              <a:cs typeface="Times New Roman" panose="02020603050405020304" pitchFamily="18" charset="0"/>
            </a:rPr>
            <a:t> over the 10-Year Period</a:t>
          </a:r>
          <a:endParaRPr lang="en-US" sz="1400" dirty="0">
            <a:solidFill>
              <a:srgbClr val="5D1B13"/>
            </a:solidFill>
            <a:latin typeface="+mj-lt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0.10185</cdr:x>
      <cdr:y>0.72396</cdr:y>
    </cdr:from>
    <cdr:to>
      <cdr:x>0.19444</cdr:x>
      <cdr:y>0.80814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3276600"/>
          <a:ext cx="762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*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13590F-0398-41B8-98AC-C001126242DE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B543B9-9FED-436D-879B-47431E989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31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B524EC-8620-4AA1-8558-F527A6C8517F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13E5E9-9CDD-4616-A86E-B93B403FF5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1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65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5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5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5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5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our projected</a:t>
            </a:r>
            <a:r>
              <a:rPr lang="en-US" baseline="0" dirty="0" smtClean="0"/>
              <a:t> job growth, how do you feel Palomar's programs align with job openings in the </a:t>
            </a:r>
            <a:r>
              <a:rPr lang="en-US" baseline="0" dirty="0" err="1" smtClean="0"/>
              <a:t>undustry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Yes, we know we can't answer this in any detail right now...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50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 what was happening with our enrollments we felt like we needed to look more closely at where students came</a:t>
            </a:r>
            <a:r>
              <a:rPr lang="en-US" baseline="0" dirty="0" smtClean="0"/>
              <a:t> from and then also where other students in our district went. While we would have liked to include the CSU in the mix, we were unable to…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71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 what is</a:t>
            </a:r>
            <a:r>
              <a:rPr lang="en-US" baseline="0" dirty="0" smtClean="0"/>
              <a:t> going on with our enrollment, we started to look at our entire district.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22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27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04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is wonky about this chart???  You have 2016 </a:t>
            </a:r>
            <a:r>
              <a:rPr lang="mr-IN" dirty="0" smtClean="0"/>
              <a:t>–</a:t>
            </a:r>
            <a:r>
              <a:rPr lang="en-US" dirty="0" smtClean="0"/>
              <a:t> 17 for Basic Skills and AA BUT Not 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0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Breakfast                                                                     9:00-9:30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and Introduction                                         9:30-9:45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SEM?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 reset (purpose/homework)                       9:45-10:00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Enrollment / Budget                             10:00-10:30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Implications                                                       10:30-10:45</a:t>
            </a:r>
          </a:p>
          <a:p>
            <a:pPr lvl="0"/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                                                           10:45-11:00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and College data/observations               11:00-12:15</a:t>
            </a:r>
          </a:p>
          <a:p>
            <a:pPr lvl="0"/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Lunch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                                          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12:15-12:45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SOAR / GAP analysis                                                   12:45-2:15 (1.25 for activity - 15 minutes to summarize and prioritize)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Wrap Up / Next Steps                                                 2:15-2:30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1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popular Awards??? Insert</a:t>
            </a:r>
            <a:r>
              <a:rPr lang="en-US" baseline="0" dirty="0" smtClean="0"/>
              <a:t> link.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93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animation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9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up into groups.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47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18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US" dirty="0" smtClean="0"/>
              <a:t>Briefing on our progress developing Strategic Plan 2016</a:t>
            </a:r>
          </a:p>
          <a:p>
            <a:pPr lvl="1">
              <a:defRPr/>
            </a:pPr>
            <a:r>
              <a:rPr lang="en-US" dirty="0" smtClean="0"/>
              <a:t>Review and discussion of the Student Success Scorecard 2013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26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6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 of our Committee</a:t>
            </a:r>
          </a:p>
          <a:p>
            <a:pPr lvl="1"/>
            <a:r>
              <a:rPr lang="en-US" dirty="0" smtClean="0"/>
              <a:t>Fall term = To develop and implement Palomar College’s strategic enrollment plan.</a:t>
            </a:r>
          </a:p>
          <a:p>
            <a:pPr lvl="1"/>
            <a:r>
              <a:rPr lang="en-US" dirty="0" smtClean="0"/>
              <a:t>Spring forward  = Serve as steering committee to ensure plan is implemented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SEM Purpose Statement</a:t>
            </a:r>
          </a:p>
          <a:p>
            <a:pPr marL="342900" lvl="1" indent="0">
              <a:buNone/>
            </a:pPr>
            <a:r>
              <a:rPr lang="en-US" dirty="0" smtClean="0"/>
              <a:t>“Strategic Enrollment Management (SEM) is a holistic concept and a process that enables the fulfillment of an institution’s mission and its students’ educational goals.”</a:t>
            </a:r>
          </a:p>
          <a:p>
            <a:pPr marL="3429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SEM Planning</a:t>
            </a:r>
          </a:p>
          <a:p>
            <a:pPr lvl="1"/>
            <a:r>
              <a:rPr lang="en-US" dirty="0" smtClean="0"/>
              <a:t>The planning process for strategic enrollment management is much like the planning for other major initiatives or endeavors (e.g., strategic or education master planning). </a:t>
            </a:r>
          </a:p>
          <a:p>
            <a:pPr lvl="1"/>
            <a:r>
              <a:rPr lang="en-US" dirty="0" smtClean="0"/>
              <a:t>The critical difference between SEM and other types of planning is the focus SEM planning places on </a:t>
            </a:r>
            <a:r>
              <a:rPr lang="en-US" u="sng" dirty="0" smtClean="0"/>
              <a:t>optimizing enrollment</a:t>
            </a:r>
            <a:r>
              <a:rPr lang="en-US" dirty="0" smtClean="0"/>
              <a:t>, while </a:t>
            </a:r>
            <a:r>
              <a:rPr lang="en-US" u="sng" dirty="0" smtClean="0"/>
              <a:t>improving success outcomes</a:t>
            </a:r>
            <a:r>
              <a:rPr lang="en-US" dirty="0" smtClean="0"/>
              <a:t> and </a:t>
            </a:r>
            <a:r>
              <a:rPr lang="en-US" u="sng" dirty="0" smtClean="0"/>
              <a:t>maintaining fiscal viability</a:t>
            </a:r>
            <a:r>
              <a:rPr lang="en-US" dirty="0" smtClean="0"/>
              <a:t>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PROCESS CHECK – WHAT DOES THIS MEAN TO YOU?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3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70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7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5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17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begin to strategically think</a:t>
            </a:r>
            <a:r>
              <a:rPr lang="en-US" baseline="0" dirty="0" smtClean="0"/>
              <a:t> about our district and how to better serve it, we need to look at and consider the labor market.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6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5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C841-B6CC-42EC-9D79-E18D35600620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4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F31-981E-4214-BD2F-53BF9BD3EB80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6002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524000"/>
              <a:ext cx="9144000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151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4C9B-E603-47B6-9F4E-78ECD2C60B4C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476999" y="0"/>
            <a:ext cx="2667001" cy="6858000"/>
            <a:chOff x="6476999" y="0"/>
            <a:chExt cx="2667001" cy="6858000"/>
          </a:xfrm>
        </p:grpSpPr>
        <p:sp>
          <p:nvSpPr>
            <p:cNvPr id="8" name="Rectangle 7"/>
            <p:cNvSpPr/>
            <p:nvPr/>
          </p:nvSpPr>
          <p:spPr>
            <a:xfrm rot="5400000">
              <a:off x="4381500" y="2095500"/>
              <a:ext cx="6858000" cy="26670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3086100" y="3390899"/>
              <a:ext cx="6858000" cy="7620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4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0924-3E91-43CA-B8F5-5E64361E837C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6002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524000"/>
              <a:ext cx="9144000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461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9174-A802-4F0C-9286-8949088AED3C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6002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524000"/>
              <a:ext cx="9144000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924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BA7A-EABD-4ED2-9556-1FCDF906C5C7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6002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524000"/>
              <a:ext cx="9144000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982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779B-2515-4BFE-89C0-F9408935A312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6002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524000"/>
              <a:ext cx="9144000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319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F61F-CFEF-413F-A442-B16C172CA871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002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524000"/>
              <a:ext cx="9144000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438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E1B8-BB53-426B-9991-9929EFE693A1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6002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524000"/>
              <a:ext cx="9144000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90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1C9B-1AB2-43EC-853D-434CF294F878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DE48-53C4-4C9C-BE42-EF8B15E94E3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216" y="-1"/>
            <a:ext cx="3562068" cy="6858001"/>
            <a:chOff x="14216" y="-1"/>
            <a:chExt cx="3562068" cy="6858001"/>
          </a:xfrm>
        </p:grpSpPr>
        <p:sp>
          <p:nvSpPr>
            <p:cNvPr id="9" name="Rectangle 8"/>
            <p:cNvSpPr/>
            <p:nvPr/>
          </p:nvSpPr>
          <p:spPr>
            <a:xfrm rot="16200000">
              <a:off x="-1650241" y="1664456"/>
              <a:ext cx="6858000" cy="352908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109184" y="3390899"/>
              <a:ext cx="6858000" cy="7620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BCEDEF9-CBAB-4A95-9046-FE76AAD206D2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6E090CE-BF6F-4951-B7DA-3AD75C7D0F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F3C9-FB52-4E28-B10C-3785E3ABB6CF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7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ACD3A-4AD3-47A2-A411-9112E99BF654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090CE-BF6F-4951-B7DA-3AD75C7D0F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1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2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5.xlsm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arepoint2.palomar.edu/sites/IRPA/SitePages/Degrees%20and%20Certifications.asp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net.cccco.edu/Divisions/TechResearchInfoSys/Research/Transfer.aspx" TargetMode="Externa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scorecard.cccco.edu/scorecardrates.aspx?CollegeID=06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648200"/>
            <a:ext cx="7696200" cy="1470025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/>
              <a:t>SEM Advisory Committee Workshop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715000"/>
            <a:ext cx="6324600" cy="914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September 30,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6E090CE-BF6F-4951-B7DA-3AD75C7D0F8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C:\Users\MBarton\AppData\Local\Microsoft\Windows\Temporary Internet Files\Content.Outlook\2V6C1ZDF\DSC_9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36" y="914400"/>
            <a:ext cx="2491800" cy="3762129"/>
          </a:xfrm>
          <a:prstGeom prst="rect">
            <a:avLst/>
          </a:prstGeom>
          <a:noFill/>
          <a:ln w="635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Barton\AppData\Local\Microsoft\Windows\Temporary Internet Files\Content.Outlook\2V6C1ZDF\DSC_51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6653"/>
            <a:ext cx="4371787" cy="2895600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03427"/>
            <a:ext cx="2590800" cy="14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14800"/>
            <a:ext cx="6629400" cy="2362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862"/>
            <a:ext cx="2556993" cy="19416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47800" y="2209800"/>
            <a:ext cx="7696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District:</a:t>
            </a:r>
            <a:br>
              <a:rPr lang="en-US" dirty="0" smtClean="0"/>
            </a:br>
            <a:r>
              <a:rPr lang="en-US" dirty="0" smtClean="0"/>
              <a:t>The Community We Serve</a:t>
            </a:r>
            <a:br>
              <a:rPr lang="en-US" dirty="0" smtClean="0"/>
            </a:br>
            <a:r>
              <a:rPr lang="en-US" dirty="0" smtClean="0"/>
              <a:t>Labor Market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2155"/>
            <a:ext cx="3276600" cy="18430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75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District: </a:t>
            </a:r>
            <a:br>
              <a:rPr lang="en-US" dirty="0" smtClean="0"/>
            </a:br>
            <a:r>
              <a:rPr lang="en-US" dirty="0" smtClean="0"/>
              <a:t>The Community We 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Palomar Community College District covers 2,550 square miles!  </a:t>
            </a:r>
          </a:p>
          <a:p>
            <a:endParaRPr lang="en-US" dirty="0"/>
          </a:p>
          <a:p>
            <a:r>
              <a:rPr lang="en-US" dirty="0" smtClean="0"/>
              <a:t>Larger than the state of Delaware.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Q: How many adults (18-64) live in our district?</a:t>
            </a:r>
          </a:p>
          <a:p>
            <a:r>
              <a:rPr lang="en-US" dirty="0" smtClean="0"/>
              <a:t>A: About 547,023!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54825" y="3563353"/>
            <a:ext cx="35341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81% Hispanic or White.</a:t>
            </a:r>
            <a:endParaRPr lang="en-US" sz="1400" dirty="0"/>
          </a:p>
        </p:txBody>
      </p:sp>
      <p:sp>
        <p:nvSpPr>
          <p:cNvPr id="6" name="Left Arrow 5"/>
          <p:cNvSpPr/>
          <p:nvPr/>
        </p:nvSpPr>
        <p:spPr>
          <a:xfrm>
            <a:off x="4572000" y="3644833"/>
            <a:ext cx="457200" cy="184666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70" y="175856"/>
            <a:ext cx="2877592" cy="659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69660" y="3000979"/>
            <a:ext cx="35193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Higher concentration of Asian/Pac Islander reside Southern portion of the district.</a:t>
            </a:r>
            <a:endParaRPr lang="en-US" sz="1400" dirty="0"/>
          </a:p>
        </p:txBody>
      </p:sp>
      <p:sp>
        <p:nvSpPr>
          <p:cNvPr id="16" name="Left Arrow 15"/>
          <p:cNvSpPr/>
          <p:nvPr/>
        </p:nvSpPr>
        <p:spPr>
          <a:xfrm>
            <a:off x="4572000" y="3170256"/>
            <a:ext cx="457200" cy="184666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46058" y="4814717"/>
            <a:ext cx="35814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18-19 represent just </a:t>
            </a:r>
            <a:r>
              <a:rPr lang="en-US" sz="1400" u="sng" dirty="0" smtClean="0"/>
              <a:t>4.6</a:t>
            </a:r>
            <a:r>
              <a:rPr lang="en-US" sz="1400" dirty="0" smtClean="0"/>
              <a:t>% of our adult population, but generate about </a:t>
            </a:r>
            <a:r>
              <a:rPr lang="en-US" sz="1400" u="sng" dirty="0" smtClean="0"/>
              <a:t>35</a:t>
            </a:r>
            <a:r>
              <a:rPr lang="en-US" sz="1400" dirty="0" smtClean="0"/>
              <a:t>% of our FTES.</a:t>
            </a:r>
            <a:endParaRPr lang="en-US" sz="1400" dirty="0"/>
          </a:p>
        </p:txBody>
      </p:sp>
      <p:sp>
        <p:nvSpPr>
          <p:cNvPr id="18" name="Left Arrow 17"/>
          <p:cNvSpPr/>
          <p:nvPr/>
        </p:nvSpPr>
        <p:spPr>
          <a:xfrm>
            <a:off x="4572000" y="4983994"/>
            <a:ext cx="457200" cy="184666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16880"/>
            <a:ext cx="2804321" cy="19740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69659" y="5490337"/>
            <a:ext cx="35665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46% of the population 20-39;</a:t>
            </a:r>
          </a:p>
          <a:p>
            <a:r>
              <a:rPr lang="en-US" sz="1400" dirty="0" smtClean="0"/>
              <a:t>30% over 50. </a:t>
            </a:r>
            <a:endParaRPr lang="en-US" sz="1400" dirty="0"/>
          </a:p>
        </p:txBody>
      </p:sp>
      <p:sp>
        <p:nvSpPr>
          <p:cNvPr id="22" name="Left Arrow 21"/>
          <p:cNvSpPr/>
          <p:nvPr/>
        </p:nvSpPr>
        <p:spPr>
          <a:xfrm>
            <a:off x="4576919" y="5659614"/>
            <a:ext cx="457200" cy="184666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5" grpId="0"/>
      <p:bldP spid="16" grpId="0" animBg="1"/>
      <p:bldP spid="11" grpId="0"/>
      <p:bldP spid="18" grpId="0" animBg="1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</a:t>
            </a:r>
            <a:r>
              <a:rPr lang="en-US" dirty="0" smtClean="0"/>
              <a:t>District: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/>
              <a:t>Community </a:t>
            </a:r>
            <a:r>
              <a:rPr lang="en-US" dirty="0"/>
              <a:t>We Serve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063228"/>
              </p:ext>
            </p:extLst>
          </p:nvPr>
        </p:nvGraphicFramePr>
        <p:xfrm>
          <a:off x="685800" y="1752600"/>
          <a:ext cx="7753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2590800"/>
            <a:ext cx="6477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little more than </a:t>
            </a:r>
            <a:r>
              <a:rPr lang="en-US" u="sng" dirty="0" smtClean="0"/>
              <a:t>1/3</a:t>
            </a:r>
            <a:r>
              <a:rPr lang="en-US" dirty="0" smtClean="0"/>
              <a:t> have high school degree or 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About </a:t>
            </a:r>
            <a:r>
              <a:rPr lang="en-US" u="sng" dirty="0" smtClean="0"/>
              <a:t>1/3 </a:t>
            </a:r>
            <a:r>
              <a:rPr lang="en-US" dirty="0" smtClean="0"/>
              <a:t>have some college or an AA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little less than </a:t>
            </a:r>
            <a:r>
              <a:rPr lang="en-US" u="sng" dirty="0" smtClean="0"/>
              <a:t>1/3</a:t>
            </a:r>
            <a:r>
              <a:rPr lang="en-US" dirty="0" smtClean="0"/>
              <a:t> have a bachelor’s degree or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District 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/>
              <a:t>Community </a:t>
            </a:r>
            <a:r>
              <a:rPr lang="en-US" dirty="0"/>
              <a:t>We Serve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89228"/>
              </p:ext>
            </p:extLst>
          </p:nvPr>
        </p:nvGraphicFramePr>
        <p:xfrm>
          <a:off x="304800" y="1719446"/>
          <a:ext cx="8240358" cy="460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850" y="6324600"/>
            <a:ext cx="533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Data Source: SANDAG 2016 Estimates 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828800"/>
            <a:ext cx="7315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percentage (47%) of residents in southern region of the district have a bachelor’s degree or higher compared to the central (23.5%) and northern (20.8%).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</a:t>
            </a:r>
            <a:r>
              <a:rPr lang="en-US" dirty="0" smtClean="0"/>
              <a:t>District: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/>
              <a:t>Community </a:t>
            </a:r>
            <a:r>
              <a:rPr lang="en-US" dirty="0"/>
              <a:t>We Serve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242882"/>
              </p:ext>
            </p:extLst>
          </p:nvPr>
        </p:nvGraphicFramePr>
        <p:xfrm>
          <a:off x="381000" y="2057400"/>
          <a:ext cx="5257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2475" y="6469390"/>
            <a:ext cx="533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Data Sources: SANDAG 2016 Estimate; SANDAG Series 13 Forecasts 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2057400"/>
            <a:ext cx="3048000" cy="369331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Projecting about a 2.4% increase in adult population</a:t>
            </a:r>
          </a:p>
          <a:p>
            <a:endParaRPr lang="en-US" dirty="0"/>
          </a:p>
          <a:p>
            <a:r>
              <a:rPr lang="en-US" u="sng" dirty="0" smtClean="0"/>
              <a:t>With </a:t>
            </a:r>
          </a:p>
          <a:p>
            <a:endParaRPr lang="en-US" dirty="0"/>
          </a:p>
          <a:p>
            <a:r>
              <a:rPr lang="en-US" dirty="0" smtClean="0"/>
              <a:t>***Significant increases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Hispanic population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ages 30-39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ages 60 and above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Our District:</a:t>
            </a:r>
            <a:br>
              <a:rPr lang="en-US" dirty="0" smtClean="0"/>
            </a:br>
            <a:r>
              <a:rPr lang="en-US" dirty="0" smtClean="0"/>
              <a:t>The Community We Serve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591781"/>
              </p:ext>
            </p:extLst>
          </p:nvPr>
        </p:nvGraphicFramePr>
        <p:xfrm>
          <a:off x="381000" y="1773936"/>
          <a:ext cx="8299704" cy="477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904" y="6553200"/>
            <a:ext cx="6972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cs typeface="Times New Roman" panose="02020603050405020304" pitchFamily="18" charset="0"/>
              </a:rPr>
              <a:t>Data Source: Department of Finance (2016 Series)</a:t>
            </a:r>
          </a:p>
        </p:txBody>
      </p:sp>
    </p:spTree>
    <p:extLst>
      <p:ext uri="{BB962C8B-B14F-4D97-AF65-F5344CB8AC3E}">
        <p14:creationId xmlns:p14="http://schemas.microsoft.com/office/powerpoint/2010/main" val="21052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433756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Labor Market</a:t>
            </a:r>
            <a:endParaRPr lang="en-US" sz="4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07245"/>
            <a:ext cx="4972086" cy="309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328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Labor Market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600200"/>
            <a:ext cx="8458200" cy="4834732"/>
            <a:chOff x="0" y="0"/>
            <a:chExt cx="6729414" cy="3814764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710443778"/>
                </p:ext>
              </p:extLst>
            </p:nvPr>
          </p:nvGraphicFramePr>
          <p:xfrm>
            <a:off x="0" y="0"/>
            <a:ext cx="6729414" cy="38147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9" name="Straight Arrow Connector 8"/>
            <p:cNvCxnSpPr/>
            <p:nvPr/>
          </p:nvCxnSpPr>
          <p:spPr>
            <a:xfrm flipV="1">
              <a:off x="1476569" y="800102"/>
              <a:ext cx="766569" cy="3095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5"/>
            <p:cNvSpPr txBox="1"/>
            <p:nvPr/>
          </p:nvSpPr>
          <p:spPr>
            <a:xfrm>
              <a:off x="2332482" y="595963"/>
              <a:ext cx="771526" cy="408277"/>
            </a:xfrm>
            <a:prstGeom prst="rect">
              <a:avLst/>
            </a:prstGeom>
            <a:noFill/>
            <a:ln w="9525" cmpd="sng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9B2D1F"/>
                  </a:solidFill>
                  <a:latin typeface="+mj-lt"/>
                  <a:cs typeface="Times New Roman" panose="02020603050405020304" pitchFamily="18" charset="0"/>
                </a:rPr>
                <a:t>12%</a:t>
              </a:r>
              <a:r>
                <a:rPr lang="en-US" sz="1400" baseline="0" dirty="0">
                  <a:solidFill>
                    <a:srgbClr val="9B2D1F"/>
                  </a:solidFill>
                  <a:latin typeface="+mj-lt"/>
                  <a:cs typeface="Times New Roman" panose="02020603050405020304" pitchFamily="18" charset="0"/>
                </a:rPr>
                <a:t> Growth</a:t>
              </a:r>
              <a:endParaRPr lang="en-US" sz="1400" dirty="0">
                <a:solidFill>
                  <a:srgbClr val="9B2D1F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3358325" y="2380658"/>
              <a:ext cx="895350" cy="544113"/>
            </a:xfrm>
            <a:prstGeom prst="rect">
              <a:avLst/>
            </a:prstGeom>
            <a:noFill/>
            <a:ln w="9525" cmpd="sng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u="sng" baseline="0" dirty="0">
                  <a:solidFill>
                    <a:srgbClr val="956251"/>
                  </a:solidFill>
                  <a:latin typeface="+mj-lt"/>
                  <a:cs typeface="Times New Roman" panose="02020603050405020304" pitchFamily="18" charset="0"/>
                </a:rPr>
                <a:t>New</a:t>
              </a:r>
              <a:r>
                <a:rPr lang="en-US" sz="1400" i="0" u="sng" baseline="0" dirty="0">
                  <a:solidFill>
                    <a:srgbClr val="956251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400" i="0" u="none" baseline="0" dirty="0">
                  <a:solidFill>
                    <a:srgbClr val="956251"/>
                  </a:solidFill>
                  <a:latin typeface="+mj-lt"/>
                  <a:cs typeface="Times New Roman" panose="02020603050405020304" pitchFamily="18" charset="0"/>
                </a:rPr>
                <a:t>Jobs created by 2026</a:t>
              </a:r>
              <a:endParaRPr lang="en-US" sz="1400" dirty="0">
                <a:solidFill>
                  <a:srgbClr val="95625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4224718" y="2572347"/>
              <a:ext cx="381000" cy="7048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dirty="0">
                  <a:solidFill>
                    <a:srgbClr val="956251"/>
                  </a:solidFill>
                </a:rPr>
                <a:t>+</a:t>
              </a: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4442327" y="664080"/>
              <a:ext cx="916861" cy="417267"/>
            </a:xfrm>
            <a:prstGeom prst="rect">
              <a:avLst/>
            </a:prstGeom>
            <a:noFill/>
            <a:ln w="9525" cmpd="sng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46140E"/>
                  </a:solidFill>
                  <a:latin typeface="+mj-lt"/>
                  <a:cs typeface="Times New Roman" panose="02020603050405020304" pitchFamily="18" charset="0"/>
                </a:rPr>
                <a:t>Job </a:t>
              </a:r>
              <a:r>
                <a:rPr lang="en-US" sz="1400" i="1" u="sng" baseline="0" dirty="0">
                  <a:solidFill>
                    <a:srgbClr val="46140E"/>
                  </a:solidFill>
                  <a:latin typeface="+mj-lt"/>
                  <a:cs typeface="Times New Roman" panose="02020603050405020304" pitchFamily="18" charset="0"/>
                </a:rPr>
                <a:t>Turn Over </a:t>
              </a:r>
              <a:r>
                <a:rPr lang="en-US" sz="1400" i="0" u="none" baseline="0" dirty="0">
                  <a:solidFill>
                    <a:srgbClr val="46140E"/>
                  </a:solidFill>
                  <a:latin typeface="+mj-lt"/>
                  <a:cs typeface="Times New Roman" panose="02020603050405020304" pitchFamily="18" charset="0"/>
                </a:rPr>
                <a:t>by 2026</a:t>
              </a:r>
              <a:endParaRPr lang="en-US" sz="1400" dirty="0">
                <a:solidFill>
                  <a:srgbClr val="46140E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5338763" y="2300290"/>
              <a:ext cx="381000" cy="7048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dirty="0">
                  <a:solidFill>
                    <a:srgbClr val="46140E"/>
                  </a:solidFill>
                </a:rPr>
                <a:t>=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5555" y="6438900"/>
            <a:ext cx="6972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cs typeface="Times New Roman" panose="02020603050405020304" pitchFamily="18" charset="0"/>
              </a:rPr>
              <a:t>Data </a:t>
            </a:r>
            <a:r>
              <a:rPr lang="en-US" sz="1100" dirty="0" smtClean="0">
                <a:latin typeface="+mj-lt"/>
                <a:cs typeface="Times New Roman" panose="02020603050405020304" pitchFamily="18" charset="0"/>
              </a:rPr>
              <a:t>Source: Economic Modeling Specialists, INC (EMSI): 2017.3 Release  </a:t>
            </a:r>
            <a:endParaRPr 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943" y="5272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Labor Market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407015"/>
              </p:ext>
            </p:extLst>
          </p:nvPr>
        </p:nvGraphicFramePr>
        <p:xfrm>
          <a:off x="499638" y="1631653"/>
          <a:ext cx="8206410" cy="51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Worksheet" r:id="rId3" imgW="10071100" imgH="6286500" progId="Excel.Sheet.12">
                  <p:embed/>
                </p:oleObj>
              </mc:Choice>
              <mc:Fallback>
                <p:oleObj name="Worksheet" r:id="rId3" imgW="10071100" imgH="6286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638" y="1631653"/>
                        <a:ext cx="8206410" cy="5160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219200"/>
            <a:ext cx="6972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cs typeface="Times New Roman" panose="02020603050405020304" pitchFamily="18" charset="0"/>
              </a:rPr>
              <a:t>Data </a:t>
            </a:r>
            <a:r>
              <a:rPr lang="en-US" sz="1100" dirty="0" smtClean="0">
                <a:latin typeface="+mj-lt"/>
                <a:cs typeface="Times New Roman" panose="02020603050405020304" pitchFamily="18" charset="0"/>
              </a:rPr>
              <a:t>Source: Economic Modeling Specialists, INC (EMSI): 2017.3 Release  </a:t>
            </a:r>
            <a:endParaRPr 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Overview/Agenda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ln w="50800"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endParaRPr lang="en-US" sz="20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u="sng" dirty="0" smtClean="0">
                <a:latin typeface="+mj-lt"/>
                <a:cs typeface="Times New Roman" pitchFamily="18" charset="0"/>
              </a:rPr>
              <a:t>TOPIC</a:t>
            </a:r>
            <a:r>
              <a:rPr lang="en-US" sz="2000" dirty="0" smtClean="0">
                <a:latin typeface="+mj-lt"/>
                <a:cs typeface="Times New Roman" pitchFamily="18" charset="0"/>
              </a:rPr>
              <a:t>						</a:t>
            </a:r>
            <a:r>
              <a:rPr lang="en-US" sz="2000" b="1" u="sng" dirty="0" smtClean="0">
                <a:latin typeface="+mj-lt"/>
                <a:cs typeface="Times New Roman" pitchFamily="18" charset="0"/>
              </a:rPr>
              <a:t>TIME</a:t>
            </a:r>
            <a:endParaRPr lang="en-US" sz="2000" b="1" u="sng" dirty="0">
              <a:latin typeface="+mj-lt"/>
              <a:cs typeface="Times New Roman" pitchFamily="18" charset="0"/>
            </a:endParaRP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Breakfast					9:00-9:30</a:t>
            </a: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Welcome and Introductions			9:30-9:45</a:t>
            </a: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Why SEM?</a:t>
            </a:r>
          </a:p>
          <a:p>
            <a:pPr lvl="1"/>
            <a:r>
              <a:rPr lang="en-US" sz="1700" dirty="0" smtClean="0">
                <a:latin typeface="+mj-lt"/>
                <a:cs typeface="Times New Roman" pitchFamily="18" charset="0"/>
              </a:rPr>
              <a:t>SEM reset					9:45-10:00</a:t>
            </a:r>
          </a:p>
          <a:p>
            <a:pPr lvl="1"/>
            <a:r>
              <a:rPr lang="en-US" sz="1700" dirty="0" smtClean="0">
                <a:latin typeface="+mj-lt"/>
                <a:cs typeface="Times New Roman" pitchFamily="18" charset="0"/>
              </a:rPr>
              <a:t>Current Enrollment / Budget 			10:00-10:30</a:t>
            </a:r>
          </a:p>
          <a:p>
            <a:pPr lvl="1"/>
            <a:r>
              <a:rPr lang="en-US" sz="1700" dirty="0" smtClean="0">
                <a:latin typeface="+mj-lt"/>
                <a:cs typeface="Times New Roman" pitchFamily="18" charset="0"/>
              </a:rPr>
              <a:t>Implications					10:30-10:45</a:t>
            </a:r>
          </a:p>
          <a:p>
            <a:r>
              <a:rPr lang="en-US" sz="2000" b="1" i="1" dirty="0" smtClean="0">
                <a:latin typeface="+mj-lt"/>
                <a:cs typeface="Times New Roman" pitchFamily="18" charset="0"/>
              </a:rPr>
              <a:t>Break					10:45-11:00</a:t>
            </a:r>
            <a:endParaRPr lang="en-US" sz="2000" dirty="0" smtClean="0">
              <a:latin typeface="+mj-lt"/>
              <a:cs typeface="Times New Roman" pitchFamily="18" charset="0"/>
            </a:endParaRP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Community/College Data/Observations		11:00-12:15</a:t>
            </a:r>
          </a:p>
          <a:p>
            <a:r>
              <a:rPr lang="en-US" sz="2000" b="1" dirty="0" smtClean="0">
                <a:latin typeface="+mj-lt"/>
                <a:cs typeface="Times New Roman" pitchFamily="18" charset="0"/>
              </a:rPr>
              <a:t>Lunch					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12:15-12:45</a:t>
            </a: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SOAR / GAP analysis				12:45-2:15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Wrap Up / Next Steps			 	2:15-2:30</a:t>
            </a:r>
          </a:p>
          <a:p>
            <a:endParaRPr lang="en-US" sz="2000" dirty="0" smtClean="0">
              <a:latin typeface="+mj-lt"/>
              <a:cs typeface="Times New Roman" pitchFamily="18" charset="0"/>
            </a:endParaRPr>
          </a:p>
          <a:p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374409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Tops 25 Jobs Requiring </a:t>
            </a:r>
            <a:br>
              <a:rPr lang="en-US" sz="4000" dirty="0" smtClean="0"/>
            </a:br>
            <a:r>
              <a:rPr lang="en-US" sz="4000" dirty="0" smtClean="0"/>
              <a:t>On-the-Job Training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99781" y="5514731"/>
            <a:ext cx="14017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cs typeface="Times New Roman" panose="02020603050405020304" pitchFamily="18" charset="0"/>
              </a:rPr>
              <a:t>Data </a:t>
            </a:r>
            <a:r>
              <a:rPr lang="en-US" sz="1100" dirty="0" smtClean="0">
                <a:latin typeface="+mj-lt"/>
                <a:cs typeface="Times New Roman" panose="02020603050405020304" pitchFamily="18" charset="0"/>
              </a:rPr>
              <a:t>Source: Economic Modeling Specialists, INC (EMSI): 2017.3 Release  </a:t>
            </a:r>
            <a:endParaRPr lang="en-US" sz="11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200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" y="1627632"/>
            <a:ext cx="6789009" cy="510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26" y="674"/>
            <a:ext cx="2286674" cy="153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8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374409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Tops 25 Jobs Requiring </a:t>
            </a:r>
            <a:br>
              <a:rPr lang="en-US" sz="4000" dirty="0" smtClean="0"/>
            </a:br>
            <a:r>
              <a:rPr lang="en-US" sz="4000" dirty="0" smtClean="0"/>
              <a:t>a Certificate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99781" y="5514730"/>
            <a:ext cx="14017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cs typeface="Times New Roman" panose="02020603050405020304" pitchFamily="18" charset="0"/>
              </a:rPr>
              <a:t>Data </a:t>
            </a:r>
            <a:r>
              <a:rPr lang="en-US" sz="1100" dirty="0" smtClean="0">
                <a:latin typeface="+mj-lt"/>
                <a:cs typeface="Times New Roman" panose="02020603050405020304" pitchFamily="18" charset="0"/>
              </a:rPr>
              <a:t>Source: Economic Modeling Specialists, INC (EMSI): 2017.3 Release  </a:t>
            </a:r>
            <a:endParaRPr lang="en-US" sz="11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200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26" y="674"/>
            <a:ext cx="2286674" cy="153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" y="1623127"/>
            <a:ext cx="6786563" cy="51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3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374409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Tops 25 Jobs Requiring </a:t>
            </a:r>
            <a:br>
              <a:rPr lang="en-US" sz="4000" dirty="0" smtClean="0"/>
            </a:br>
            <a:r>
              <a:rPr lang="en-US" sz="4000" dirty="0" smtClean="0"/>
              <a:t>an AA/AS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96912" y="5513832"/>
            <a:ext cx="14017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cs typeface="Times New Roman" panose="02020603050405020304" pitchFamily="18" charset="0"/>
              </a:rPr>
              <a:t>Data </a:t>
            </a:r>
            <a:r>
              <a:rPr lang="en-US" sz="1100" dirty="0" smtClean="0">
                <a:latin typeface="+mj-lt"/>
                <a:cs typeface="Times New Roman" panose="02020603050405020304" pitchFamily="18" charset="0"/>
              </a:rPr>
              <a:t>Source: Economic Modeling Specialists, INC (EMSI): 2017.3 Release  </a:t>
            </a:r>
            <a:endParaRPr lang="en-US" sz="11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200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26" y="674"/>
            <a:ext cx="2286674" cy="153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" y="1627632"/>
            <a:ext cx="6789010" cy="510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4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374409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Tops 25 Jobs Requiring </a:t>
            </a:r>
            <a:br>
              <a:rPr lang="en-US" sz="4000" dirty="0" smtClean="0"/>
            </a:br>
            <a:r>
              <a:rPr lang="en-US" sz="4000" dirty="0" smtClean="0"/>
              <a:t>an Bachelor’s +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96912" y="5513832"/>
            <a:ext cx="14017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cs typeface="Times New Roman" panose="02020603050405020304" pitchFamily="18" charset="0"/>
              </a:rPr>
              <a:t>Data </a:t>
            </a:r>
            <a:r>
              <a:rPr lang="en-US" sz="1100" dirty="0" smtClean="0">
                <a:latin typeface="+mj-lt"/>
                <a:cs typeface="Times New Roman" panose="02020603050405020304" pitchFamily="18" charset="0"/>
              </a:rPr>
              <a:t>Source: Economic Modeling Specialists, INC (EMSI): 2017.3 Release  </a:t>
            </a:r>
            <a:endParaRPr lang="en-US" sz="11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200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26" y="674"/>
            <a:ext cx="2286674" cy="153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" y="1627632"/>
            <a:ext cx="6789010" cy="510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8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Break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905000"/>
            <a:ext cx="2934346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8696" y="2209800"/>
            <a:ext cx="4191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Any Thoughts??</a:t>
            </a:r>
          </a:p>
          <a:p>
            <a:endParaRPr lang="en-US" sz="4000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2726"/>
            <a:ext cx="21526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550741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221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3886200"/>
            <a:ext cx="7696200" cy="1470025"/>
          </a:xfrm>
        </p:spPr>
        <p:txBody>
          <a:bodyPr/>
          <a:lstStyle/>
          <a:p>
            <a:r>
              <a:rPr lang="en-US" dirty="0" smtClean="0"/>
              <a:t>Community College Student Enrollment and Demographics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4229100" cy="2804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9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Palomar College Headcount and FTES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t="1816" r="934" b="2265"/>
          <a:stretch/>
        </p:blipFill>
        <p:spPr>
          <a:xfrm>
            <a:off x="304800" y="1676400"/>
            <a:ext cx="8534400" cy="4572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6355060"/>
            <a:ext cx="675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*In reporting 2015-16 FTES to the state, Palomar shifted FTES to prior year and did not borrow from “2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” summer.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7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Students: </a:t>
            </a:r>
            <a:br>
              <a:rPr lang="en-US" dirty="0" smtClean="0"/>
            </a:br>
            <a:r>
              <a:rPr lang="en-US" dirty="0" smtClean="0"/>
              <a:t>Places of Residence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949435"/>
              </p:ext>
            </p:extLst>
          </p:nvPr>
        </p:nvGraphicFramePr>
        <p:xfrm>
          <a:off x="824664" y="1785758"/>
          <a:ext cx="7806991" cy="3361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Worksheet" r:id="rId4" imgW="4181388" imgH="1800157" progId="Excel.Sheet.12">
                  <p:embed/>
                </p:oleObj>
              </mc:Choice>
              <mc:Fallback>
                <p:oleObj name="Worksheet" r:id="rId4" imgW="4181388" imgH="18001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4664" y="1785758"/>
                        <a:ext cx="7806991" cy="3361096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050" y="5148590"/>
            <a:ext cx="6838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  <a:cs typeface="Times New Roman" panose="02020603050405020304" pitchFamily="18" charset="0"/>
              </a:rPr>
              <a:t>Data Source: MIS Submissions to CCCCO</a:t>
            </a:r>
            <a:endParaRPr 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High School of Graduation </a:t>
            </a:r>
            <a:br>
              <a:rPr lang="en-US" sz="3200" dirty="0" smtClean="0"/>
            </a:br>
            <a:r>
              <a:rPr lang="en-US" sz="3200" dirty="0" smtClean="0"/>
              <a:t>First Time Students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508947"/>
              </p:ext>
            </p:extLst>
          </p:nvPr>
        </p:nvGraphicFramePr>
        <p:xfrm>
          <a:off x="76200" y="5334000"/>
          <a:ext cx="68770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2" name="Worksheet" r:id="rId3" imgW="6877044" imgH="485843" progId="Excel.Sheet.12">
                  <p:embed/>
                </p:oleObj>
              </mc:Choice>
              <mc:Fallback>
                <p:oleObj name="Worksheet" r:id="rId3" imgW="6877044" imgH="4858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5334000"/>
                        <a:ext cx="687705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291591"/>
              </p:ext>
            </p:extLst>
          </p:nvPr>
        </p:nvGraphicFramePr>
        <p:xfrm>
          <a:off x="25625" y="1828800"/>
          <a:ext cx="8883650" cy="30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3" name="Worksheet" r:id="rId5" imgW="11982557" imgH="4086157" progId="Excel.Sheet.12">
                  <p:embed/>
                </p:oleObj>
              </mc:Choice>
              <mc:Fallback>
                <p:oleObj name="Worksheet" r:id="rId5" imgW="11982557" imgH="40861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25" y="1828800"/>
                        <a:ext cx="8883650" cy="3030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2057400" y="4619204"/>
            <a:ext cx="1066800" cy="3048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080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21901"/>
            <a:ext cx="10906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2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Community College Students in SD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58" y="1946689"/>
            <a:ext cx="60236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6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Select a partner and answer the following two questions:</a:t>
            </a:r>
          </a:p>
          <a:p>
            <a:pPr lvl="1"/>
            <a:r>
              <a:rPr lang="en-US" dirty="0" smtClean="0"/>
              <a:t>What does Palomar do well? </a:t>
            </a:r>
            <a:endParaRPr lang="en-US" dirty="0"/>
          </a:p>
          <a:p>
            <a:pPr lvl="2"/>
            <a:r>
              <a:rPr lang="en-US" dirty="0" smtClean="0"/>
              <a:t>Your Homework!!!</a:t>
            </a:r>
          </a:p>
          <a:p>
            <a:endParaRPr lang="en-US" dirty="0"/>
          </a:p>
          <a:p>
            <a:pPr lvl="1"/>
            <a:r>
              <a:rPr lang="en-US" dirty="0" smtClean="0"/>
              <a:t>Why do you care about the future of Palomar?</a:t>
            </a:r>
          </a:p>
          <a:p>
            <a:pPr lvl="2"/>
            <a:r>
              <a:rPr lang="en-US" dirty="0" smtClean="0"/>
              <a:t>On one of your note pads, write down a few reasons why you care about the future of our college?</a:t>
            </a:r>
          </a:p>
          <a:p>
            <a:pPr lvl="2"/>
            <a:r>
              <a:rPr lang="en-US" dirty="0" smtClean="0"/>
              <a:t>Then come to the front of the room and attach your notes to the board.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Palomar College Students:</a:t>
            </a:r>
          </a:p>
          <a:p>
            <a:r>
              <a:rPr lang="en-US" dirty="0" smtClean="0"/>
              <a:t>Where do they come from?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36" y="1752600"/>
            <a:ext cx="60455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6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about our surrounding Colleges?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36" y="1929384"/>
            <a:ext cx="60236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7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And the college to the north?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36" y="1929384"/>
            <a:ext cx="60236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1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District’s Community College Students:  Where do they go?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16825" cy="428652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8" y="5793548"/>
            <a:ext cx="73882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 it always been this way?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4" y="1765975"/>
            <a:ext cx="7706012" cy="41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1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 it always been this way?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0" y="1765975"/>
            <a:ext cx="7693819" cy="41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8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Key points</a:t>
            </a:r>
          </a:p>
          <a:p>
            <a:pPr lvl="1"/>
            <a:r>
              <a:rPr lang="en-US" dirty="0" smtClean="0"/>
              <a:t>Palomar serves 59% of the District’s residents attending a community college</a:t>
            </a:r>
          </a:p>
          <a:p>
            <a:pPr lvl="1"/>
            <a:r>
              <a:rPr lang="en-US" dirty="0" smtClean="0"/>
              <a:t>From 2002 to present overall net enrollment flow trends have reversed</a:t>
            </a:r>
          </a:p>
          <a:p>
            <a:pPr lvl="1"/>
            <a:r>
              <a:rPr lang="en-US" dirty="0" smtClean="0"/>
              <a:t>Over 8,000 residents from Southern portion of district attend a community college; Palomar serves 30% of these students while SDCCD serves 58%</a:t>
            </a:r>
          </a:p>
          <a:p>
            <a:pPr lvl="1"/>
            <a:r>
              <a:rPr lang="en-US" dirty="0" smtClean="0"/>
              <a:t>MiraCosta now draws more students from Palomar</a:t>
            </a:r>
          </a:p>
          <a:p>
            <a:pPr lvl="1"/>
            <a:r>
              <a:rPr lang="en-US" dirty="0" smtClean="0"/>
              <a:t>Palomar still attracts students from Mt. San Jacinto; however Mt. San Jacinto is building new comprehensive site off the Interstate 15 and has expanded its concurrent/dual enrollment offerings.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4214" y="181574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Palomar College Student Demographics</a:t>
            </a:r>
          </a:p>
          <a:p>
            <a:r>
              <a:rPr lang="en-US" sz="1400" b="1" dirty="0" smtClean="0"/>
              <a:t>Fall 2016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841834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Palomar has large CTE programs that have traditionally attracted males.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2438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Our Hispanic student population continues to grow over time.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98340" y="4478909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Remember…Ages 30-39 are expected to grow over time.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77436" y="377799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Our younger students critically important, as they generate significant FTES, however…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90248" y="6200639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Less than 30% of our students are full-time</a:t>
            </a:r>
            <a:endParaRPr lang="en-US" sz="1400" dirty="0"/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60" y="999462"/>
            <a:ext cx="4810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7" y="2596028"/>
            <a:ext cx="4810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7" y="4147322"/>
            <a:ext cx="4810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23" y="4549447"/>
            <a:ext cx="4810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5" y="6250547"/>
            <a:ext cx="4810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14" y="181574"/>
            <a:ext cx="2136529" cy="650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89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Students:</a:t>
            </a:r>
            <a:br>
              <a:rPr lang="en-US" dirty="0" smtClean="0"/>
            </a:br>
            <a:r>
              <a:rPr lang="en-US" dirty="0" smtClean="0"/>
              <a:t>Student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" y="1993392"/>
            <a:ext cx="8720136" cy="2906712"/>
          </a:xfrm>
          <a:prstGeom prst="rect">
            <a:avLst/>
          </a:prstGeom>
          <a:noFill/>
          <a:ln w="9525">
            <a:solidFill>
              <a:srgbClr val="E6B8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189178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959185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u="sng" dirty="0" smtClean="0"/>
              <a:t>Estimates</a:t>
            </a:r>
            <a:r>
              <a:rPr lang="en-US" dirty="0" smtClean="0"/>
              <a:t> as of </a:t>
            </a:r>
            <a:r>
              <a:rPr lang="en-US" u="sng" dirty="0" smtClean="0"/>
              <a:t>Census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30542" y="5470216"/>
            <a:ext cx="8536504" cy="12003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Decreases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Decreases in Continuing Students appears to be a trend.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Decreases in NonCredit could be coming as a result of our current political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26383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77133"/>
              </p:ext>
            </p:extLst>
          </p:nvPr>
        </p:nvGraphicFramePr>
        <p:xfrm>
          <a:off x="3792538" y="195263"/>
          <a:ext cx="4862512" cy="644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" name="Macro-Enabled Worksheet" r:id="rId3" imgW="4362377" imgH="5772285" progId="Excel.SheetMacroEnabled.12">
                  <p:embed/>
                </p:oleObj>
              </mc:Choice>
              <mc:Fallback>
                <p:oleObj name="Macro-Enabled Worksheet" r:id="rId3" imgW="4362377" imgH="5772285" progId="Excel.SheetMacroEnabled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195263"/>
                        <a:ext cx="4862512" cy="64452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Our Students: Demographics</a:t>
            </a:r>
            <a:endParaRPr lang="en-US" sz="3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313113" cy="4691063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Do they represent our community?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56095" y="6647260"/>
            <a:ext cx="426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  <a:cs typeface="Times New Roman" panose="02020603050405020304" pitchFamily="18" charset="0"/>
              </a:rPr>
              <a:t>Data Source: MIS Submissions to CCCCO; SANDAG 2016 Estimates</a:t>
            </a:r>
            <a:endParaRPr lang="en-US" sz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979" y="3810000"/>
            <a:ext cx="3124200" cy="2585323"/>
          </a:xfrm>
          <a:prstGeom prst="rect">
            <a:avLst/>
          </a:prstGeom>
          <a:noFill/>
          <a:ln w="50800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little more info on Veterans!</a:t>
            </a:r>
          </a:p>
          <a:p>
            <a:endParaRPr lang="en-US" dirty="0"/>
          </a:p>
          <a:p>
            <a:r>
              <a:rPr lang="en-US" dirty="0" smtClean="0"/>
              <a:t>Younger Veterans (19-34) are over represented. Our Older Veterans (which there are many more of in San Diego) are under represented.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Not Equal 8"/>
          <p:cNvSpPr/>
          <p:nvPr/>
        </p:nvSpPr>
        <p:spPr>
          <a:xfrm>
            <a:off x="8763000" y="2010097"/>
            <a:ext cx="228600" cy="1524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496" name="Picture 1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93" y="2233397"/>
            <a:ext cx="2016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881" y="2895599"/>
            <a:ext cx="2016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97" name="Picture 1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927" y="4038600"/>
            <a:ext cx="2016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62" y="5564622"/>
            <a:ext cx="2016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5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 Reset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Role of our Committee</a:t>
            </a:r>
          </a:p>
          <a:p>
            <a:pPr lvl="1"/>
            <a:endParaRPr lang="en-US" dirty="0"/>
          </a:p>
          <a:p>
            <a:r>
              <a:rPr lang="en-US" dirty="0"/>
              <a:t>SEM Purpose </a:t>
            </a:r>
            <a:r>
              <a:rPr lang="en-US" dirty="0" smtClean="0"/>
              <a:t>Statement and Framework</a:t>
            </a:r>
          </a:p>
          <a:p>
            <a:endParaRPr lang="en-US" dirty="0"/>
          </a:p>
          <a:p>
            <a:r>
              <a:rPr lang="en-US" dirty="0" smtClean="0"/>
              <a:t>SEM </a:t>
            </a:r>
            <a:r>
              <a:rPr lang="en-US" dirty="0"/>
              <a:t>Planning</a:t>
            </a:r>
          </a:p>
          <a:p>
            <a:pPr marL="457200" lvl="1" indent="0">
              <a:buNone/>
            </a:pPr>
            <a:r>
              <a:rPr lang="en-US" dirty="0" smtClean="0"/>
              <a:t>“The </a:t>
            </a:r>
            <a:r>
              <a:rPr lang="en-US" dirty="0"/>
              <a:t>critical difference between SEM and other types of planning is the focus SEM planning places on </a:t>
            </a:r>
            <a:r>
              <a:rPr lang="en-US" u="sng" dirty="0"/>
              <a:t>optimizing enrollment</a:t>
            </a:r>
            <a:r>
              <a:rPr lang="en-US" dirty="0"/>
              <a:t>, while </a:t>
            </a:r>
            <a:r>
              <a:rPr lang="en-US" u="sng" dirty="0"/>
              <a:t>improving success outcomes</a:t>
            </a:r>
            <a:r>
              <a:rPr lang="en-US" dirty="0"/>
              <a:t> and </a:t>
            </a:r>
            <a:r>
              <a:rPr lang="en-US" u="sng" dirty="0"/>
              <a:t>maintaining fiscal viability</a:t>
            </a:r>
            <a:r>
              <a:rPr lang="en-US" dirty="0" smtClean="0"/>
              <a:t>.” </a:t>
            </a:r>
          </a:p>
          <a:p>
            <a:pPr lvl="1"/>
            <a:endParaRPr lang="en-US" dirty="0"/>
          </a:p>
          <a:p>
            <a:r>
              <a:rPr lang="en-US" dirty="0" smtClean="0"/>
              <a:t>SEM done well…provides for an infrastructure that allows colleges to adapt to their changing environments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Break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2286000"/>
            <a:ext cx="42672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Any Thoughts??</a:t>
            </a:r>
          </a:p>
          <a:p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1859"/>
            <a:ext cx="3381375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3486329"/>
            <a:ext cx="731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Thinking strategically, what opportunities do we have to better serve our community?</a:t>
            </a:r>
          </a:p>
          <a:p>
            <a:endParaRPr lang="en-US" sz="2400" dirty="0"/>
          </a:p>
          <a:p>
            <a:r>
              <a:rPr lang="en-US" sz="2400" dirty="0"/>
              <a:t>Are there any populations we should consider?</a:t>
            </a:r>
          </a:p>
          <a:p>
            <a:endParaRPr lang="en-US" sz="2400" dirty="0" smtClean="0"/>
          </a:p>
          <a:p>
            <a:r>
              <a:rPr lang="en-US" sz="2400" dirty="0" smtClean="0"/>
              <a:t>How can we address the decreasing high school graduated attendance at Palomar.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What is happening with our continuing students???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4969252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Schedule, Courses, and Offerings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5688914" cy="246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Offerings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2629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126163"/>
            <a:ext cx="6838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  <a:cs typeface="Times New Roman" panose="02020603050405020304" pitchFamily="18" charset="0"/>
              </a:rPr>
              <a:t>Data Source: MIS Submissions to CCCCO</a:t>
            </a:r>
            <a:endParaRPr 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Offerings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7658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120391"/>
            <a:ext cx="6838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  <a:cs typeface="Times New Roman" panose="02020603050405020304" pitchFamily="18" charset="0"/>
              </a:rPr>
              <a:t>Data Source: MIS Submissions to CCCCO</a:t>
            </a:r>
            <a:endParaRPr 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Offerings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3713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6324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Online course offerings did increase in Spring 2017.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6250" y="6126163"/>
            <a:ext cx="6838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  <a:cs typeface="Times New Roman" panose="02020603050405020304" pitchFamily="18" charset="0"/>
              </a:rPr>
              <a:t>Data Source: MIS Submissions to CCCCO</a:t>
            </a:r>
            <a:endParaRPr 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76640"/>
            <a:ext cx="9122923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How much FTES does our schedule generate?  What resources do we use to generate it?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7"/>
          <a:stretch/>
        </p:blipFill>
        <p:spPr bwMode="auto">
          <a:xfrm>
            <a:off x="990600" y="1981201"/>
            <a:ext cx="7561539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9825" y="205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2055" y="5334000"/>
            <a:ext cx="226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1400" dirty="0" smtClean="0"/>
              <a:t>Fall estimates only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072390"/>
            <a:ext cx="6838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  <a:cs typeface="Times New Roman" panose="02020603050405020304" pitchFamily="18" charset="0"/>
              </a:rPr>
              <a:t>Data Source: PAL FS320 </a:t>
            </a:r>
            <a:endParaRPr lang="en-US" sz="11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09" y="5176483"/>
            <a:ext cx="1151292" cy="1485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5203195"/>
            <a:ext cx="3352800" cy="13849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Why is WSCH to FTEF important???</a:t>
            </a:r>
          </a:p>
          <a:p>
            <a:endParaRPr lang="en-US" sz="1600" dirty="0"/>
          </a:p>
          <a:p>
            <a:r>
              <a:rPr lang="en-US" sz="1600" dirty="0" smtClean="0"/>
              <a:t>Why 525?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969252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Student Outcomes</a:t>
            </a:r>
          </a:p>
        </p:txBody>
      </p:sp>
      <p:pic>
        <p:nvPicPr>
          <p:cNvPr id="5" name="Picture 2" descr="C:\Users\MBarton\AppData\Local\Microsoft\Windows\Temporary Internet Files\Content.Outlook\2V6C1ZDF\DSC_2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18" y="228600"/>
            <a:ext cx="3626728" cy="4585010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D9C7-277C-5547-9F8E-A6DB267E98D5}" type="slidenum">
              <a:rPr lang="en-US" smtClean="0"/>
              <a:t>47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532954"/>
              </p:ext>
            </p:extLst>
          </p:nvPr>
        </p:nvGraphicFramePr>
        <p:xfrm>
          <a:off x="869156" y="1620396"/>
          <a:ext cx="6929438" cy="4691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8650" y="6444477"/>
            <a:ext cx="6027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MIS Submissions to CCCCO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" y="6243086"/>
            <a:ext cx="6027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Note*: Data for Spring 2017 is not available at the time of this report.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Success Rates (% A,B,C,CR)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7956" y="6532324"/>
            <a:ext cx="6838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  <a:cs typeface="Times New Roman" panose="02020603050405020304" pitchFamily="18" charset="0"/>
              </a:rPr>
              <a:t>Data Source: MIS Submissions to CCCCO</a:t>
            </a:r>
            <a:endParaRPr lang="en-US" sz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156" y="6320238"/>
            <a:ext cx="6027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  <a:cs typeface="Times New Roman" panose="02020603050405020304" pitchFamily="18" charset="0"/>
              </a:rPr>
              <a:t>Note*: Data for Spring 2017 is not available at the time of this report.</a:t>
            </a:r>
          </a:p>
        </p:txBody>
      </p:sp>
    </p:spTree>
    <p:extLst>
      <p:ext uri="{BB962C8B-B14F-4D97-AF65-F5344CB8AC3E}">
        <p14:creationId xmlns:p14="http://schemas.microsoft.com/office/powerpoint/2010/main" val="13334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Success Rates by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D9C7-277C-5547-9F8E-A6DB267E98D5}" type="slidenum">
              <a:rPr lang="en-US" smtClean="0"/>
              <a:t>48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462130"/>
              </p:ext>
            </p:extLst>
          </p:nvPr>
        </p:nvGraphicFramePr>
        <p:xfrm>
          <a:off x="762000" y="1621017"/>
          <a:ext cx="7162800" cy="469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8650" y="6436595"/>
            <a:ext cx="6027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MIS Submissions to CCCCO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0800" y="6532324"/>
            <a:ext cx="6838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  <a:cs typeface="Times New Roman" panose="02020603050405020304" pitchFamily="18" charset="0"/>
              </a:rPr>
              <a:t>Data Source: MIS Submissions to CCCCO</a:t>
            </a:r>
            <a:endParaRPr lang="en-US" sz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320238"/>
            <a:ext cx="6027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  <a:cs typeface="Times New Roman" panose="02020603050405020304" pitchFamily="18" charset="0"/>
              </a:rPr>
              <a:t>Note*: Data for Spring 2017 is not available at the time of this report.</a:t>
            </a:r>
          </a:p>
        </p:txBody>
      </p:sp>
    </p:spTree>
    <p:extLst>
      <p:ext uri="{BB962C8B-B14F-4D97-AF65-F5344CB8AC3E}">
        <p14:creationId xmlns:p14="http://schemas.microsoft.com/office/powerpoint/2010/main" val="21611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460786"/>
              </p:ext>
            </p:extLst>
          </p:nvPr>
        </p:nvGraphicFramePr>
        <p:xfrm>
          <a:off x="1143000" y="1752600"/>
          <a:ext cx="6858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6172199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sharepoint2.palomar.edu/sites/IRPA/SitePages/Degrees%20and%20Certifications.aspx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SEM?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2184"/>
          <a:stretch/>
        </p:blipFill>
        <p:spPr>
          <a:xfrm>
            <a:off x="1447801" y="1816051"/>
            <a:ext cx="5791200" cy="37465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11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71071"/>
              </p:ext>
            </p:extLst>
          </p:nvPr>
        </p:nvGraphicFramePr>
        <p:xfrm>
          <a:off x="543052" y="1600201"/>
          <a:ext cx="7762748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335156" y="5334000"/>
            <a:ext cx="5806440" cy="53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37144" y="2781480"/>
            <a:ext cx="2468880" cy="533400"/>
          </a:xfrm>
          <a:prstGeom prst="rect">
            <a:avLst/>
          </a:prstGeom>
          <a:solidFill>
            <a:srgbClr val="9B2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325217" y="4038600"/>
            <a:ext cx="489204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5486400"/>
            <a:ext cx="450596" cy="27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5.4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733800" y="2895600"/>
            <a:ext cx="602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4.68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172200" y="4166800"/>
            <a:ext cx="602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5.21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052" y="23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Average Time to Completion </a:t>
            </a:r>
            <a:br>
              <a:rPr lang="en-US" dirty="0" smtClean="0"/>
            </a:br>
            <a:r>
              <a:rPr lang="en-US" dirty="0" smtClean="0"/>
              <a:t>(AA/AST/Cert only*)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2200" y="6596390"/>
            <a:ext cx="6838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  <a:cs typeface="Times New Roman" panose="02020603050405020304" pitchFamily="18" charset="0"/>
              </a:rPr>
              <a:t>Data Source: MIS Submissions to CCCCO</a:t>
            </a:r>
            <a:endParaRPr lang="en-US" sz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6384304"/>
            <a:ext cx="6369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  <a:cs typeface="Times New Roman" panose="02020603050405020304" pitchFamily="18" charset="0"/>
              </a:rPr>
              <a:t>Note*: Time to completion calculated for first-time-to-college students completing in AY 2016.</a:t>
            </a:r>
          </a:p>
        </p:txBody>
      </p:sp>
    </p:spTree>
    <p:extLst>
      <p:ext uri="{BB962C8B-B14F-4D97-AF65-F5344CB8AC3E}">
        <p14:creationId xmlns:p14="http://schemas.microsoft.com/office/powerpoint/2010/main" val="162246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433861"/>
              </p:ext>
            </p:extLst>
          </p:nvPr>
        </p:nvGraphicFramePr>
        <p:xfrm>
          <a:off x="901700" y="1600200"/>
          <a:ext cx="70231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CSU/UC Transfer Volume by Year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1700" y="6444118"/>
            <a:ext cx="7023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+mj-lt"/>
              </a:rPr>
              <a:t>Data Sources: </a:t>
            </a:r>
            <a:r>
              <a:rPr lang="en-US" sz="1100" dirty="0" smtClean="0">
                <a:latin typeface="+mj-lt"/>
                <a:hlinkClick r:id="rId3"/>
              </a:rPr>
              <a:t>http</a:t>
            </a:r>
            <a:r>
              <a:rPr lang="en-US" sz="1100" dirty="0">
                <a:latin typeface="+mj-lt"/>
                <a:hlinkClick r:id="rId3"/>
              </a:rPr>
              <a:t>://</a:t>
            </a:r>
            <a:r>
              <a:rPr lang="en-US" sz="1100" dirty="0" smtClean="0">
                <a:latin typeface="+mj-lt"/>
                <a:hlinkClick r:id="rId3"/>
              </a:rPr>
              <a:t>extranet.cccco.edu/Divisions/TechResearchInfoSys/Research/Transfer.aspx</a:t>
            </a:r>
            <a:r>
              <a:rPr lang="en-US" sz="1100" dirty="0" smtClean="0">
                <a:latin typeface="+mj-lt"/>
              </a:rPr>
              <a:t>; CSU Analytic Studies 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07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CSU/UC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525963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Top CSU Transfer Institutions</a:t>
            </a:r>
          </a:p>
          <a:p>
            <a:pPr lvl="1"/>
            <a:r>
              <a:rPr lang="en-US" dirty="0" smtClean="0"/>
              <a:t>CSUSM</a:t>
            </a:r>
          </a:p>
          <a:p>
            <a:pPr lvl="1"/>
            <a:r>
              <a:rPr lang="en-US" dirty="0" smtClean="0"/>
              <a:t>SDSU</a:t>
            </a:r>
          </a:p>
          <a:p>
            <a:r>
              <a:rPr lang="en-US" dirty="0" smtClean="0"/>
              <a:t>Top CSU majors</a:t>
            </a:r>
          </a:p>
          <a:p>
            <a:pPr lvl="1"/>
            <a:r>
              <a:rPr lang="en-US" dirty="0" smtClean="0"/>
              <a:t>Psychology</a:t>
            </a:r>
          </a:p>
          <a:p>
            <a:pPr lvl="1"/>
            <a:r>
              <a:rPr lang="en-US" dirty="0" smtClean="0"/>
              <a:t>Business Admin</a:t>
            </a:r>
          </a:p>
          <a:p>
            <a:pPr lvl="1"/>
            <a:r>
              <a:rPr lang="en-US" dirty="0" smtClean="0"/>
              <a:t>Kinesiology</a:t>
            </a:r>
          </a:p>
          <a:p>
            <a:pPr lvl="1"/>
            <a:r>
              <a:rPr lang="en-US" dirty="0" smtClean="0"/>
              <a:t>Accountancy</a:t>
            </a:r>
          </a:p>
          <a:p>
            <a:pPr lvl="1"/>
            <a:r>
              <a:rPr lang="en-US" dirty="0" smtClean="0"/>
              <a:t>Sociology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10100" y="1762191"/>
            <a:ext cx="4038600" cy="4525963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Top UC Transfer Institutions</a:t>
            </a:r>
          </a:p>
          <a:p>
            <a:pPr lvl="1"/>
            <a:r>
              <a:rPr lang="en-US" dirty="0" smtClean="0"/>
              <a:t>UCSD*</a:t>
            </a:r>
          </a:p>
          <a:p>
            <a:pPr lvl="1"/>
            <a:r>
              <a:rPr lang="en-US" dirty="0" smtClean="0"/>
              <a:t>UC Irvine / UCLA</a:t>
            </a:r>
          </a:p>
          <a:p>
            <a:r>
              <a:rPr lang="en-US" dirty="0" smtClean="0"/>
              <a:t>Top UC majors</a:t>
            </a:r>
          </a:p>
          <a:p>
            <a:pPr lvl="1"/>
            <a:r>
              <a:rPr lang="en-US" dirty="0" smtClean="0"/>
              <a:t>Political Science</a:t>
            </a:r>
          </a:p>
          <a:p>
            <a:pPr lvl="1"/>
            <a:r>
              <a:rPr lang="en-US" dirty="0" smtClean="0"/>
              <a:t>Psychology</a:t>
            </a:r>
          </a:p>
          <a:p>
            <a:pPr lvl="1"/>
            <a:r>
              <a:rPr lang="en-US" dirty="0" smtClean="0"/>
              <a:t>Computer Science</a:t>
            </a:r>
          </a:p>
          <a:p>
            <a:pPr lvl="1"/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Biology / Cellular Biology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6375686"/>
            <a:ext cx="4038600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*Annual UCSD Transfers have decreased from 145 (2011-12) to 95 (2015-16)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74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Success Scorecard Metrics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/>
            <a:r>
              <a:rPr lang="en-US" sz="2000" dirty="0" smtClean="0">
                <a:cs typeface="Times New Roman" pitchFamily="18" charset="0"/>
              </a:rPr>
              <a:t>Completion or momentum points</a:t>
            </a:r>
          </a:p>
          <a:p>
            <a:pPr marL="285750" indent="-285750"/>
            <a:r>
              <a:rPr lang="en-US" sz="2000" dirty="0" smtClean="0">
                <a:cs typeface="Times New Roman" pitchFamily="18" charset="0"/>
              </a:rPr>
              <a:t>Broken down by demographic variables</a:t>
            </a:r>
          </a:p>
          <a:p>
            <a:pPr marL="285750" indent="-285750"/>
            <a:r>
              <a:rPr lang="en-US" sz="2000" dirty="0" smtClean="0">
                <a:cs typeface="Times New Roman" pitchFamily="18" charset="0"/>
              </a:rPr>
              <a:t>Prepared / Unprepared / Total</a:t>
            </a:r>
          </a:p>
          <a:p>
            <a:pPr marL="285750" indent="-285750"/>
            <a:r>
              <a:rPr lang="en-US" sz="2000" dirty="0" smtClean="0">
                <a:cs typeface="Times New Roman" pitchFamily="18" charset="0"/>
              </a:rPr>
              <a:t>Metrics</a:t>
            </a:r>
          </a:p>
          <a:p>
            <a:pPr marL="685800" lvl="1"/>
            <a:r>
              <a:rPr lang="en-US" sz="2000" dirty="0" smtClean="0">
                <a:cs typeface="Times New Roman" pitchFamily="18" charset="0"/>
              </a:rPr>
              <a:t>Persistence</a:t>
            </a:r>
          </a:p>
          <a:p>
            <a:pPr marL="685800" lvl="1"/>
            <a:r>
              <a:rPr lang="en-US" sz="2000" dirty="0" smtClean="0">
                <a:cs typeface="Times New Roman" pitchFamily="18" charset="0"/>
              </a:rPr>
              <a:t>30+ Units</a:t>
            </a:r>
          </a:p>
          <a:p>
            <a:pPr marL="685800" lvl="1"/>
            <a:r>
              <a:rPr lang="en-US" sz="2000" dirty="0" smtClean="0">
                <a:cs typeface="Times New Roman" pitchFamily="18" charset="0"/>
              </a:rPr>
              <a:t>Completion (SPAR)</a:t>
            </a:r>
          </a:p>
          <a:p>
            <a:pPr marL="685800" lvl="1"/>
            <a:r>
              <a:rPr lang="en-US" sz="2000" dirty="0" smtClean="0">
                <a:cs typeface="Times New Roman" pitchFamily="18" charset="0"/>
              </a:rPr>
              <a:t>Remedial</a:t>
            </a:r>
          </a:p>
          <a:p>
            <a:pPr marL="685800" lvl="1"/>
            <a:r>
              <a:rPr lang="en-US" sz="2000" dirty="0" smtClean="0">
                <a:cs typeface="Times New Roman" pitchFamily="18" charset="0"/>
              </a:rPr>
              <a:t>CTE Completion </a:t>
            </a:r>
          </a:p>
          <a:p>
            <a:pPr marL="685800" lvl="1"/>
            <a:r>
              <a:rPr lang="en-US" sz="2000" dirty="0" smtClean="0">
                <a:cs typeface="Times New Roman" pitchFamily="18" charset="0"/>
              </a:rPr>
              <a:t>CDCP</a:t>
            </a:r>
          </a:p>
          <a:p>
            <a:pPr marL="685800" lvl="1"/>
            <a:r>
              <a:rPr lang="en-US" sz="2000" dirty="0" smtClean="0">
                <a:cs typeface="Times New Roman" pitchFamily="18" charset="0"/>
              </a:rPr>
              <a:t>Skills Builder</a:t>
            </a:r>
          </a:p>
          <a:p>
            <a:pPr marL="388620"/>
            <a:r>
              <a:rPr lang="en-US" sz="2000" dirty="0" smtClean="0">
                <a:cs typeface="Times New Roman" pitchFamily="18" charset="0"/>
              </a:rPr>
              <a:t>New This Year</a:t>
            </a:r>
          </a:p>
          <a:p>
            <a:pPr marL="685800" lvl="1"/>
            <a:r>
              <a:rPr lang="en-US" sz="2000" dirty="0" smtClean="0">
                <a:cs typeface="Times New Roman" pitchFamily="18" charset="0"/>
              </a:rPr>
              <a:t>1 and 2 Year Transfer Course Achievement Rates</a:t>
            </a:r>
          </a:p>
          <a:p>
            <a:pPr marL="685800" lvl="1"/>
            <a:r>
              <a:rPr lang="en-US" sz="2000" dirty="0">
                <a:cs typeface="Times New Roman" pitchFamily="18" charset="0"/>
                <a:hlinkClick r:id="rId3"/>
              </a:rPr>
              <a:t>http://</a:t>
            </a:r>
            <a:r>
              <a:rPr lang="en-US" sz="2000" dirty="0" smtClean="0">
                <a:cs typeface="Times New Roman" pitchFamily="18" charset="0"/>
                <a:hlinkClick r:id="rId3"/>
              </a:rPr>
              <a:t>scorecard.cccco.edu/scorecardrates.aspx?CollegeID=061</a:t>
            </a:r>
            <a:endParaRPr lang="en-US" sz="2000" dirty="0" smtClean="0">
              <a:cs typeface="Times New Roman" pitchFamily="18" charset="0"/>
            </a:endParaRPr>
          </a:p>
          <a:p>
            <a:pPr marL="685800" lvl="1"/>
            <a:endParaRPr lang="en-US" sz="2000" dirty="0" smtClean="0">
              <a:cs typeface="Times New Roman" pitchFamily="18" charset="0"/>
            </a:endParaRPr>
          </a:p>
          <a:p>
            <a:pPr marL="285750"/>
            <a:endParaRPr lang="en-US" sz="2000" dirty="0" smtClean="0">
              <a:cs typeface="Times New Roman" pitchFamily="18" charset="0"/>
            </a:endParaRPr>
          </a:p>
          <a:p>
            <a:pPr marL="685800" lvl="1"/>
            <a:endParaRPr lang="en-US" dirty="0" smtClean="0">
              <a:latin typeface="+mj-lt"/>
              <a:cs typeface="Times New Roman" pitchFamily="18" charset="0"/>
            </a:endParaRPr>
          </a:p>
          <a:p>
            <a:pPr marL="285750" indent="-285750"/>
            <a:endParaRPr lang="en-US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Palomar College Scorecard Report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700716"/>
              </p:ext>
            </p:extLst>
          </p:nvPr>
        </p:nvGraphicFramePr>
        <p:xfrm>
          <a:off x="228600" y="1752600"/>
          <a:ext cx="82867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1852" y="5867400"/>
            <a:ext cx="6039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  <a:cs typeface="Times New Roman" panose="02020603050405020304" pitchFamily="18" charset="0"/>
              </a:rPr>
              <a:t>Data Source: CCCCO Scorecard Data</a:t>
            </a:r>
          </a:p>
        </p:txBody>
      </p:sp>
    </p:spTree>
    <p:extLst>
      <p:ext uri="{BB962C8B-B14F-4D97-AF65-F5344CB8AC3E}">
        <p14:creationId xmlns:p14="http://schemas.microsoft.com/office/powerpoint/2010/main" val="4623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855563"/>
              </p:ext>
            </p:extLst>
          </p:nvPr>
        </p:nvGraphicFramePr>
        <p:xfrm>
          <a:off x="838200" y="1066800"/>
          <a:ext cx="7671954" cy="57625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99391"/>
                <a:gridCol w="1704879"/>
                <a:gridCol w="1523783"/>
                <a:gridCol w="1743901"/>
              </a:tblGrid>
              <a:tr h="74880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Metric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Last Year’s Rate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Current Rate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/ Decrease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8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Momentum Points</a:t>
                      </a:r>
                      <a:endParaRPr lang="en-US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   3-Term Persistence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72.9%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68.7%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   30+</a:t>
                      </a:r>
                      <a:r>
                        <a:rPr lang="en-US" sz="1600" baseline="0" dirty="0" smtClean="0">
                          <a:latin typeface="+mj-lt"/>
                        </a:rPr>
                        <a:t> Units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68.0%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68.1%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   Basic</a:t>
                      </a:r>
                      <a:r>
                        <a:rPr lang="en-US" sz="1600" baseline="0" dirty="0" smtClean="0">
                          <a:latin typeface="+mj-lt"/>
                        </a:rPr>
                        <a:t> Skills Comp - English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43.1%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45.1%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   Basic Skills Comp – Math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36.2%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36.3%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   Basic Skills Comp - ESL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24.6%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22.8%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123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+mj-lt"/>
                        </a:rPr>
                        <a:t>Transfer Level Ach</a:t>
                      </a:r>
                      <a:endParaRPr lang="en-US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      English</a:t>
                      </a:r>
                      <a:r>
                        <a:rPr lang="en-US" sz="1600" baseline="0" dirty="0" smtClean="0">
                          <a:latin typeface="+mj-lt"/>
                        </a:rPr>
                        <a:t> 1 year /2 year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48.5% / 65.8%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49.7% / 68.3%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       Math 1 year / 2 year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23.6% /</a:t>
                      </a:r>
                      <a:r>
                        <a:rPr lang="en-US" sz="1600" baseline="0" dirty="0" smtClean="0">
                          <a:latin typeface="+mj-lt"/>
                        </a:rPr>
                        <a:t> 35.9%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23.2% / 35.4%</a:t>
                      </a:r>
                      <a:endParaRPr lang="en-US" sz="16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Completion</a:t>
                      </a:r>
                      <a:endParaRPr lang="en-US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   Completion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53.4%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49.7%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   CTE Completion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51.0%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50.7%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Skills Builder</a:t>
                      </a:r>
                      <a:endParaRPr lang="en-US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   Increase</a:t>
                      </a:r>
                      <a:r>
                        <a:rPr lang="en-US" sz="1600" baseline="0" dirty="0" smtClean="0">
                          <a:latin typeface="+mj-lt"/>
                        </a:rPr>
                        <a:t> in Salary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+14.4%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+20.2%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NA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93250"/>
            <a:ext cx="2133600" cy="365125"/>
          </a:xfrm>
        </p:spPr>
        <p:txBody>
          <a:bodyPr/>
          <a:lstStyle/>
          <a:p>
            <a:fld id="{C6E090CE-BF6F-4951-B7DA-3AD75C7D0F81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7" y="2887462"/>
            <a:ext cx="4810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58037" y="2209361"/>
            <a:ext cx="481013" cy="255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19" name="Left-Right Arrow 18"/>
          <p:cNvSpPr/>
          <p:nvPr/>
        </p:nvSpPr>
        <p:spPr>
          <a:xfrm>
            <a:off x="7363968" y="2582217"/>
            <a:ext cx="484632" cy="256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7363968" y="4715817"/>
            <a:ext cx="484632" cy="256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67587" y="3649462"/>
            <a:ext cx="4810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7" y="4335262"/>
            <a:ext cx="4810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Left-Right Arrow 20"/>
          <p:cNvSpPr/>
          <p:nvPr/>
        </p:nvSpPr>
        <p:spPr>
          <a:xfrm>
            <a:off x="7363968" y="3268017"/>
            <a:ext cx="484632" cy="256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58037" y="5402061"/>
            <a:ext cx="4810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Left-Right Arrow 24"/>
          <p:cNvSpPr/>
          <p:nvPr/>
        </p:nvSpPr>
        <p:spPr>
          <a:xfrm>
            <a:off x="7354418" y="5786267"/>
            <a:ext cx="484632" cy="256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9377" y="849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Palomar College Scorecard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83045"/>
              </p:ext>
            </p:extLst>
          </p:nvPr>
        </p:nvGraphicFramePr>
        <p:xfrm>
          <a:off x="1600200" y="1592414"/>
          <a:ext cx="6331527" cy="4790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0922"/>
                <a:gridCol w="1726831"/>
                <a:gridCol w="997527"/>
                <a:gridCol w="1122218"/>
                <a:gridCol w="10640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Success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Disproportionate Impact (DI)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Overall Measure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DI Threshold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DI Measure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  <a:cs typeface="Times New Roman" panose="02020603050405020304" pitchFamily="18" charset="0"/>
                        </a:rPr>
                        <a:t>Access</a:t>
                      </a:r>
                      <a:endParaRPr lang="en-US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Veterans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PI = 0.80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PI</a:t>
                      </a:r>
                      <a:r>
                        <a:rPr lang="en-US" sz="1400" baseline="0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= 0.65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  <a:cs typeface="Times New Roman" panose="02020603050405020304" pitchFamily="18" charset="0"/>
                        </a:rPr>
                        <a:t>Course</a:t>
                      </a:r>
                      <a:r>
                        <a:rPr lang="en-US" sz="1400" b="1" baseline="0" dirty="0" smtClean="0">
                          <a:latin typeface="+mj-lt"/>
                          <a:cs typeface="Times New Roman" panose="02020603050405020304" pitchFamily="18" charset="0"/>
                        </a:rPr>
                        <a:t> Completion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Foster</a:t>
                      </a:r>
                      <a:r>
                        <a:rPr lang="en-US" sz="1400" baseline="0" dirty="0" smtClean="0">
                          <a:latin typeface="+mj-lt"/>
                          <a:cs typeface="Times New Roman" panose="02020603050405020304" pitchFamily="18" charset="0"/>
                        </a:rPr>
                        <a:t> Youth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70.3%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56.2%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54.1</a:t>
                      </a:r>
                      <a:r>
                        <a:rPr lang="en-US" sz="1400" baseline="0" dirty="0" smtClean="0">
                          <a:latin typeface="+mj-lt"/>
                          <a:cs typeface="Times New Roman" panose="02020603050405020304" pitchFamily="18" charset="0"/>
                        </a:rPr>
                        <a:t>% 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  <a:cs typeface="Times New Roman" panose="02020603050405020304" pitchFamily="18" charset="0"/>
                        </a:rPr>
                        <a:t>Academic Standing</a:t>
                      </a:r>
                      <a:endParaRPr lang="en-US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Foster Youth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79.2%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63.4%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60.3%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Times New Roman" panose="02020603050405020304" pitchFamily="18" charset="0"/>
                        </a:rPr>
                        <a:t>ESL &amp;</a:t>
                      </a:r>
                      <a:r>
                        <a:rPr lang="en-US" sz="1400" b="1" baseline="0" dirty="0" smtClean="0">
                          <a:latin typeface="+mj-lt"/>
                          <a:cs typeface="Times New Roman" panose="02020603050405020304" pitchFamily="18" charset="0"/>
                        </a:rPr>
                        <a:t> Basic Skills Completion</a:t>
                      </a:r>
                      <a:endParaRPr lang="en-US" sz="1400" b="1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African</a:t>
                      </a:r>
                      <a:r>
                        <a:rPr lang="en-US" sz="1400" baseline="0" dirty="0" smtClean="0">
                          <a:latin typeface="+mj-lt"/>
                          <a:cs typeface="Times New Roman" panose="02020603050405020304" pitchFamily="18" charset="0"/>
                        </a:rPr>
                        <a:t> Americans</a:t>
                      </a:r>
                    </a:p>
                    <a:p>
                      <a:r>
                        <a:rPr lang="en-US" sz="1400" baseline="0" dirty="0" smtClean="0">
                          <a:latin typeface="+mj-lt"/>
                          <a:cs typeface="Times New Roman" panose="02020603050405020304" pitchFamily="18" charset="0"/>
                        </a:rPr>
                        <a:t>(Math)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36.2</a:t>
                      </a:r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Times New Roman" panose="02020603050405020304" pitchFamily="18" charset="0"/>
                        </a:rPr>
                        <a:t>28.9%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22.6%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5895">
                <a:tc rowSpan="2"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  <a:cs typeface="Times New Roman" panose="02020603050405020304" pitchFamily="18" charset="0"/>
                        </a:rPr>
                        <a:t>Degree &amp; Certificate Completion</a:t>
                      </a:r>
                      <a:endParaRPr lang="en-US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African Americans</a:t>
                      </a:r>
                    </a:p>
                    <a:p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(Unprepared)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22.6%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18.1%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12.1%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DSPS</a:t>
                      </a:r>
                      <a:r>
                        <a:rPr lang="en-US" sz="1400" baseline="0" dirty="0" smtClean="0">
                          <a:latin typeface="+mj-lt"/>
                          <a:cs typeface="Times New Roman" panose="02020603050405020304" pitchFamily="18" charset="0"/>
                        </a:rPr>
                        <a:t> Students </a:t>
                      </a:r>
                    </a:p>
                    <a:p>
                      <a:r>
                        <a:rPr lang="en-US" sz="1400" baseline="0" dirty="0" smtClean="0">
                          <a:latin typeface="+mj-lt"/>
                          <a:cs typeface="Times New Roman" panose="02020603050405020304" pitchFamily="18" charset="0"/>
                        </a:rPr>
                        <a:t>(Unprepared)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45.30%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36.2%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36.2%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460">
                <a:tc rowSpan="2"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  <a:cs typeface="Times New Roman" panose="02020603050405020304" pitchFamily="18" charset="0"/>
                        </a:rPr>
                        <a:t>Transfer</a:t>
                      </a:r>
                      <a:r>
                        <a:rPr lang="en-US" sz="1400" b="1" baseline="0" dirty="0" smtClean="0">
                          <a:latin typeface="+mj-lt"/>
                          <a:cs typeface="Times New Roman" panose="02020603050405020304" pitchFamily="18" charset="0"/>
                        </a:rPr>
                        <a:t> to 4-Year Institution</a:t>
                      </a:r>
                      <a:endParaRPr lang="en-US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African Americans</a:t>
                      </a:r>
                    </a:p>
                    <a:p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(Unprepared)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26.3%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21.0%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16.7%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DSPS</a:t>
                      </a:r>
                      <a:r>
                        <a:rPr lang="en-US" sz="1400" baseline="0" dirty="0" smtClean="0">
                          <a:latin typeface="+mj-lt"/>
                          <a:cs typeface="Times New Roman" panose="02020603050405020304" pitchFamily="18" charset="0"/>
                        </a:rPr>
                        <a:t> Students</a:t>
                      </a:r>
                    </a:p>
                    <a:p>
                      <a:r>
                        <a:rPr lang="en-US" sz="1400" baseline="0" dirty="0" smtClean="0">
                          <a:latin typeface="+mj-lt"/>
                          <a:cs typeface="Times New Roman" panose="02020603050405020304" pitchFamily="18" charset="0"/>
                        </a:rPr>
                        <a:t>(Unprepared)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31.8%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25.4%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17.7%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96887" y="6356350"/>
            <a:ext cx="633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Sources: MIS Submissions to CCCCO (Term = Fall 2016); CCCCO Scorecard Data (Cohort Year = 2010); US Census Bureau: American Fact Finder Data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3779519" cy="2362200"/>
          </a:xfrm>
        </p:spPr>
      </p:pic>
      <p:sp>
        <p:nvSpPr>
          <p:cNvPr id="10" name="TextBox 9"/>
          <p:cNvSpPr txBox="1"/>
          <p:nvPr/>
        </p:nvSpPr>
        <p:spPr>
          <a:xfrm>
            <a:off x="4648200" y="1828800"/>
            <a:ext cx="3962400" cy="507831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are we doing well with respect to serving our students?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opportunities exist?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we scheduling courses to meet the needs of our students?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 our programs meet their needs?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Is there an opportunity around persistence and completion?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Yes, I know we can’t answer these questions fully!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14512" y="3962400"/>
            <a:ext cx="5486400" cy="804862"/>
          </a:xfrm>
        </p:spPr>
        <p:txBody>
          <a:bodyPr>
            <a:noAutofit/>
          </a:bodyPr>
          <a:lstStyle/>
          <a:p>
            <a:r>
              <a:rPr lang="en-US" sz="4000" b="1" i="1" dirty="0" smtClean="0"/>
              <a:t>Seriously…</a:t>
            </a:r>
          </a:p>
          <a:p>
            <a:r>
              <a:rPr lang="en-US" sz="4000" b="1" i="1" dirty="0" smtClean="0"/>
              <a:t>Let’s SOAR!!!</a:t>
            </a:r>
            <a:endParaRPr lang="en-US" sz="40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20" y="529095"/>
            <a:ext cx="4899879" cy="23665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75" y="3886200"/>
            <a:ext cx="3043237" cy="255880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Student Connection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1" y="2514600"/>
            <a:ext cx="8229600" cy="1849142"/>
          </a:xfrm>
        </p:spPr>
      </p:pic>
      <p:sp>
        <p:nvSpPr>
          <p:cNvPr id="10" name="Rectangle 9"/>
          <p:cNvSpPr/>
          <p:nvPr/>
        </p:nvSpPr>
        <p:spPr>
          <a:xfrm>
            <a:off x="609600" y="4648200"/>
            <a:ext cx="152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Connection</a:t>
            </a:r>
          </a:p>
          <a:p>
            <a:r>
              <a:rPr lang="en-US" sz="1200" b="1" dirty="0"/>
              <a:t>From interest in college enrollment to application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225984" y="4648200"/>
            <a:ext cx="2117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Entry</a:t>
            </a:r>
          </a:p>
          <a:p>
            <a:r>
              <a:rPr lang="en-US" sz="1200" b="1" dirty="0"/>
              <a:t>Enrollment to completion of first college-level course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572000" y="4648200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Progress</a:t>
            </a:r>
          </a:p>
          <a:p>
            <a:r>
              <a:rPr lang="en-US" sz="1200" b="1" dirty="0"/>
              <a:t>Enrollment into program of study to 75% of requirement completion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6629400" y="4659664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Completion</a:t>
            </a:r>
          </a:p>
          <a:p>
            <a:r>
              <a:rPr lang="en-US" sz="1200" b="1" dirty="0"/>
              <a:t>Complete program of study to credential with labor market value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069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SEM?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2017-18 BUDGET REPORT</a:t>
            </a:r>
          </a:p>
          <a:p>
            <a:r>
              <a:rPr lang="en-US" dirty="0" smtClean="0"/>
              <a:t>Ron Perez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SOAR!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3733800" cy="37338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66343" y="1830387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 smtClean="0"/>
              <a:t>Strengths: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What can we build on?</a:t>
            </a:r>
            <a:endParaRPr lang="en-US" dirty="0"/>
          </a:p>
          <a:p>
            <a:pPr lvl="1"/>
            <a:r>
              <a:rPr lang="en-US" dirty="0" smtClean="0"/>
              <a:t>What do we do well as it relates to SEM?</a:t>
            </a:r>
          </a:p>
          <a:p>
            <a:r>
              <a:rPr lang="en-US" u="sng" dirty="0" smtClean="0"/>
              <a:t>Opportunities: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Where can we improve or even innovate?</a:t>
            </a:r>
          </a:p>
          <a:p>
            <a:r>
              <a:rPr lang="en-US" u="sng" dirty="0" smtClean="0"/>
              <a:t>Aspirations: </a:t>
            </a:r>
          </a:p>
          <a:p>
            <a:pPr lvl="1"/>
            <a:r>
              <a:rPr lang="en-US" dirty="0" smtClean="0"/>
              <a:t>What do we care deeply about? </a:t>
            </a:r>
          </a:p>
          <a:p>
            <a:pPr lvl="1"/>
            <a:r>
              <a:rPr lang="en-US" dirty="0" smtClean="0"/>
              <a:t>Considering our strengths and opportunities, who should we become?</a:t>
            </a:r>
          </a:p>
          <a:p>
            <a:pPr lvl="1"/>
            <a:r>
              <a:rPr lang="en-US" dirty="0" smtClean="0"/>
              <a:t>What can we do to make a difference?</a:t>
            </a:r>
          </a:p>
          <a:p>
            <a:r>
              <a:rPr lang="en-US" u="sng" dirty="0" smtClean="0"/>
              <a:t>Results: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How do we know we are succeeding?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are our strengths?  What can we build on?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How </a:t>
            </a:r>
            <a:r>
              <a:rPr lang="en-US" dirty="0"/>
              <a:t>do our strengths fit with the reality of our community and our students?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a small group, ask one or two people to share examples or stories that shows Palomar at its best and when s/he felt proud to be a part of Palomar.</a:t>
            </a:r>
          </a:p>
          <a:p>
            <a:r>
              <a:rPr lang="en-US" dirty="0" smtClean="0"/>
              <a:t>Identify the themes across the examples/stories.</a:t>
            </a:r>
          </a:p>
          <a:p>
            <a:r>
              <a:rPr lang="en-US" dirty="0" smtClean="0"/>
              <a:t>Identify additional strengths to add to the themes.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are our opportunities?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can we improve or even innovate?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do we need to do differently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your groups consider the following questions?</a:t>
            </a:r>
          </a:p>
          <a:p>
            <a:pPr lvl="1"/>
            <a:r>
              <a:rPr lang="en-US" dirty="0" smtClean="0"/>
              <a:t>How can we </a:t>
            </a:r>
            <a:r>
              <a:rPr lang="en-US" u="sng" dirty="0" smtClean="0"/>
              <a:t>optimize enrollments</a:t>
            </a:r>
            <a:r>
              <a:rPr lang="en-US" dirty="0" smtClean="0"/>
              <a:t> and </a:t>
            </a:r>
            <a:r>
              <a:rPr lang="en-US" u="sng" dirty="0" smtClean="0"/>
              <a:t>student success</a:t>
            </a:r>
            <a:r>
              <a:rPr lang="en-US" dirty="0" smtClean="0"/>
              <a:t> while at the same time remaining </a:t>
            </a:r>
            <a:r>
              <a:rPr lang="en-US" u="sng" dirty="0" smtClean="0"/>
              <a:t>fiscally viable?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infrastructure should we have in place to accommodate changes in </a:t>
            </a:r>
            <a:r>
              <a:rPr lang="en-US" smtClean="0"/>
              <a:t>our environment?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Considering our strengths, our opportunities, our community and our students, where do we go in the future?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strategic initiatives would support our aspirations?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your small group, consider our strengths and opportunities.  </a:t>
            </a:r>
          </a:p>
          <a:p>
            <a:r>
              <a:rPr lang="en-US" dirty="0" smtClean="0"/>
              <a:t>Where do we go in the future?</a:t>
            </a:r>
          </a:p>
          <a:p>
            <a:endParaRPr lang="en-US" dirty="0" smtClean="0"/>
          </a:p>
          <a:p>
            <a:r>
              <a:rPr lang="en-US" dirty="0" smtClean="0"/>
              <a:t>What strategic initiatives will support our aspirations?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measures will we use to let us know we are on track to meet our goals?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Identify a list of indicators that would let us know if we are on track to meet our goals, </a:t>
            </a:r>
          </a:p>
          <a:p>
            <a:r>
              <a:rPr lang="en-US" dirty="0" smtClean="0"/>
              <a:t>optimizing enrollment (meeting enrollment targets),</a:t>
            </a:r>
          </a:p>
          <a:p>
            <a:r>
              <a:rPr lang="en-US" dirty="0" smtClean="0"/>
              <a:t>facilitating student persistence and  success while, </a:t>
            </a:r>
          </a:p>
          <a:p>
            <a:r>
              <a:rPr lang="en-US" dirty="0" smtClean="0"/>
              <a:t>remaining fiscally viable.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Short-term, Mid-Term Long-term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themes emerged?</a:t>
            </a:r>
          </a:p>
          <a:p>
            <a:r>
              <a:rPr lang="en-US" dirty="0"/>
              <a:t>S</a:t>
            </a:r>
            <a:r>
              <a:rPr lang="en-US" dirty="0" smtClean="0"/>
              <a:t>hort-term strategies?</a:t>
            </a:r>
          </a:p>
          <a:p>
            <a:r>
              <a:rPr lang="en-US" dirty="0"/>
              <a:t>M</a:t>
            </a:r>
            <a:r>
              <a:rPr lang="en-US" dirty="0" smtClean="0"/>
              <a:t>id-term strategies?</a:t>
            </a:r>
          </a:p>
          <a:p>
            <a:r>
              <a:rPr lang="en-US" dirty="0"/>
              <a:t>L</a:t>
            </a:r>
            <a:r>
              <a:rPr lang="en-US" dirty="0" smtClean="0"/>
              <a:t>ong-term strategies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Lunch meeting with small group who could not make it. Summarize our discussions.</a:t>
            </a:r>
          </a:p>
          <a:p>
            <a:endParaRPr lang="en-US" dirty="0"/>
          </a:p>
          <a:p>
            <a:r>
              <a:rPr lang="en-US" dirty="0" smtClean="0"/>
              <a:t>Need a small writing team to pull all the information together in preparation for next Thursday’s meeting.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Timelines and Meeting Dates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Workshops</a:t>
            </a:r>
          </a:p>
          <a:p>
            <a:r>
              <a:rPr lang="en-US" dirty="0" smtClean="0"/>
              <a:t>September 30</a:t>
            </a:r>
            <a:r>
              <a:rPr lang="en-US" baseline="30000" dirty="0" smtClean="0"/>
              <a:t>th</a:t>
            </a:r>
            <a:r>
              <a:rPr lang="en-US" dirty="0" smtClean="0"/>
              <a:t> – SEM Planning Retreat</a:t>
            </a:r>
          </a:p>
          <a:p>
            <a:r>
              <a:rPr lang="en-US" dirty="0" smtClean="0"/>
              <a:t>October 5</a:t>
            </a:r>
            <a:r>
              <a:rPr lang="en-US" baseline="30000" dirty="0" smtClean="0"/>
              <a:t>th</a:t>
            </a:r>
            <a:r>
              <a:rPr lang="en-US" dirty="0" smtClean="0"/>
              <a:t> (3:00-7:00)</a:t>
            </a:r>
          </a:p>
          <a:p>
            <a:pPr marL="0" indent="0">
              <a:buNone/>
            </a:pPr>
            <a:r>
              <a:rPr lang="en-US" u="sng" dirty="0" smtClean="0"/>
              <a:t>Meetings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meeting October </a:t>
            </a:r>
          </a:p>
          <a:p>
            <a:r>
              <a:rPr lang="en-US" dirty="0" smtClean="0"/>
              <a:t>1 meeting in November</a:t>
            </a:r>
          </a:p>
          <a:p>
            <a:r>
              <a:rPr lang="en-US" dirty="0" smtClean="0"/>
              <a:t>1 meeting in December</a:t>
            </a:r>
          </a:p>
          <a:p>
            <a:endParaRPr lang="en-US" dirty="0" smtClean="0"/>
          </a:p>
          <a:p>
            <a:endParaRPr lang="en-US" dirty="0" smtClean="0"/>
          </a:p>
          <a:p>
            <a:pPr marL="3719512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76962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END!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3074" name="Picture 2" descr="C:\Users\MBarton\AppData\Local\Microsoft\Windows\Temporary Internet Files\Content.Outlook\2V6C1ZDF\DSC_26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18" y="228600"/>
            <a:ext cx="3626728" cy="4585010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struck you about the Budget Report?</a:t>
            </a:r>
          </a:p>
          <a:p>
            <a:endParaRPr lang="en-US" dirty="0"/>
          </a:p>
          <a:p>
            <a:r>
              <a:rPr lang="en-US" dirty="0" smtClean="0"/>
              <a:t>Considering the budget, both revenue (FTES) and expenditures, what are the implications for us short-term?  Long-term?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47800" y="2130425"/>
            <a:ext cx="7696200" cy="1470025"/>
          </a:xfrm>
        </p:spPr>
        <p:txBody>
          <a:bodyPr/>
          <a:lstStyle/>
          <a:p>
            <a:r>
              <a:rPr lang="en-US" dirty="0" smtClean="0"/>
              <a:t>Community and </a:t>
            </a:r>
            <a:br>
              <a:rPr lang="en-US" dirty="0" smtClean="0"/>
            </a:br>
            <a:r>
              <a:rPr lang="en-US" dirty="0" smtClean="0"/>
              <a:t>Palomar College Observations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/>
          <a:lstStyle/>
          <a:p>
            <a:r>
              <a:rPr lang="en-US" dirty="0" smtClean="0"/>
              <a:t>Informed by Data; </a:t>
            </a:r>
          </a:p>
          <a:p>
            <a:r>
              <a:rPr lang="en-US" dirty="0" smtClean="0"/>
              <a:t>Guided by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SOAR!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3733800" cy="37338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66343" y="1830387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u="sng" dirty="0" smtClean="0"/>
              <a:t>Strengths: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What can we build on?</a:t>
            </a:r>
            <a:endParaRPr lang="en-US" dirty="0"/>
          </a:p>
          <a:p>
            <a:pPr lvl="1"/>
            <a:r>
              <a:rPr lang="en-US" dirty="0" smtClean="0"/>
              <a:t>What do we do well as it relates to SEM?</a:t>
            </a:r>
          </a:p>
          <a:p>
            <a:r>
              <a:rPr lang="en-US" u="sng" dirty="0" smtClean="0"/>
              <a:t>Opportunities: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What is our community/students looking for?</a:t>
            </a:r>
            <a:endParaRPr lang="en-US" dirty="0"/>
          </a:p>
          <a:p>
            <a:pPr lvl="1"/>
            <a:r>
              <a:rPr lang="en-US" dirty="0" smtClean="0"/>
              <a:t>Where can we improve or even innovate?</a:t>
            </a:r>
          </a:p>
          <a:p>
            <a:r>
              <a:rPr lang="en-US" u="sng" dirty="0" smtClean="0"/>
              <a:t>Aspirations: </a:t>
            </a:r>
          </a:p>
          <a:p>
            <a:pPr lvl="1"/>
            <a:r>
              <a:rPr lang="en-US" dirty="0" smtClean="0"/>
              <a:t>What do we care deeply about? </a:t>
            </a:r>
          </a:p>
          <a:p>
            <a:pPr lvl="1"/>
            <a:r>
              <a:rPr lang="en-US" dirty="0" smtClean="0"/>
              <a:t>Considering our strengths and opportunities, who should we become?</a:t>
            </a:r>
          </a:p>
          <a:p>
            <a:pPr lvl="1"/>
            <a:r>
              <a:rPr lang="en-US" dirty="0" smtClean="0"/>
              <a:t>What can we do to make a difference?</a:t>
            </a:r>
          </a:p>
          <a:p>
            <a:r>
              <a:rPr lang="en-US" u="sng" dirty="0" smtClean="0"/>
              <a:t>Results: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How do we know we are succeeding?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922A1D"/>
      </a:dk2>
      <a:lt2>
        <a:srgbClr val="E9E5DC"/>
      </a:lt2>
      <a:accent1>
        <a:srgbClr val="DE6B5C"/>
      </a:accent1>
      <a:accent2>
        <a:srgbClr val="C33927"/>
      </a:accent2>
      <a:accent3>
        <a:srgbClr val="A28E6A"/>
      </a:accent3>
      <a:accent4>
        <a:srgbClr val="956251"/>
      </a:accent4>
      <a:accent5>
        <a:srgbClr val="9B2D1F"/>
      </a:accent5>
      <a:accent6>
        <a:srgbClr val="742117"/>
      </a:accent6>
      <a:hlink>
        <a:srgbClr val="C33927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EBD67B-F5AE-4CF4-A07B-C2797351AE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75820</TotalTime>
  <Words>2592</Words>
  <Application>Microsoft Office PowerPoint</Application>
  <PresentationFormat>On-screen Show (4:3)</PresentationFormat>
  <Paragraphs>570</Paragraphs>
  <Slides>68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Mangal</vt:lpstr>
      <vt:lpstr>Times New Roman</vt:lpstr>
      <vt:lpstr>Office Theme</vt:lpstr>
      <vt:lpstr>Worksheet</vt:lpstr>
      <vt:lpstr>Macro-Enabled Worksheet</vt:lpstr>
      <vt:lpstr>SEM Advisory Committee Workshop </vt:lpstr>
      <vt:lpstr>Overview/Agenda</vt:lpstr>
      <vt:lpstr>Welcome and Introductions</vt:lpstr>
      <vt:lpstr>SEM Reset</vt:lpstr>
      <vt:lpstr>Why SEM? </vt:lpstr>
      <vt:lpstr>Why SEM?</vt:lpstr>
      <vt:lpstr>Implications</vt:lpstr>
      <vt:lpstr>Community and  Palomar College Observations</vt:lpstr>
      <vt:lpstr>LET’S SOAR!</vt:lpstr>
      <vt:lpstr>Our District: The Community We Serve Labor Market Information</vt:lpstr>
      <vt:lpstr>Our District:  The Community We Serve</vt:lpstr>
      <vt:lpstr>PowerPoint Presentation</vt:lpstr>
      <vt:lpstr>Our District: The Community We Serve</vt:lpstr>
      <vt:lpstr>Our District : The Community We Serve</vt:lpstr>
      <vt:lpstr>Our District:  The Community We Serve</vt:lpstr>
      <vt:lpstr>PowerPoint Presentation</vt:lpstr>
      <vt:lpstr>PowerPoint Presentation</vt:lpstr>
      <vt:lpstr>PowerPoint Presentation</vt:lpstr>
      <vt:lpstr>PowerPoint Presentation</vt:lpstr>
      <vt:lpstr>Tops 25 Jobs Requiring  On-the-Job Training</vt:lpstr>
      <vt:lpstr>Tops 25 Jobs Requiring  a Certificate</vt:lpstr>
      <vt:lpstr>Tops 25 Jobs Requiring  an AA/AS</vt:lpstr>
      <vt:lpstr>Tops 25 Jobs Requiring  an Bachelor’s +</vt:lpstr>
      <vt:lpstr>Reflection Break</vt:lpstr>
      <vt:lpstr>Community College Student Enrollment and Demographics</vt:lpstr>
      <vt:lpstr>PowerPoint Presentation</vt:lpstr>
      <vt:lpstr>Our Students:  Places of Residence</vt:lpstr>
      <vt:lpstr>High School of Graduation  First Time Students</vt:lpstr>
      <vt:lpstr>PowerPoint Presentation</vt:lpstr>
      <vt:lpstr>PowerPoint Presentation</vt:lpstr>
      <vt:lpstr>PowerPoint Presentation</vt:lpstr>
      <vt:lpstr>PowerPoint Presentation</vt:lpstr>
      <vt:lpstr>Our District’s Community College Students:  Where do they go?</vt:lpstr>
      <vt:lpstr>Has it always been this way?</vt:lpstr>
      <vt:lpstr>Has it always been this way?</vt:lpstr>
      <vt:lpstr>Reflection</vt:lpstr>
      <vt:lpstr>PowerPoint Presentation</vt:lpstr>
      <vt:lpstr>Our Students: Student Status</vt:lpstr>
      <vt:lpstr>Our Students: Demographics</vt:lpstr>
      <vt:lpstr>Reflection Break</vt:lpstr>
      <vt:lpstr>PowerPoint Presentation</vt:lpstr>
      <vt:lpstr>Course Offerings</vt:lpstr>
      <vt:lpstr>Course Offerings</vt:lpstr>
      <vt:lpstr>Course Offerings</vt:lpstr>
      <vt:lpstr>How much FTES does our schedule generate?  What resources do we use to generate it?</vt:lpstr>
      <vt:lpstr>PowerPoint Presentation</vt:lpstr>
      <vt:lpstr>Course Success Rates (% A,B,C,CR)</vt:lpstr>
      <vt:lpstr>Course Success Rates by Level</vt:lpstr>
      <vt:lpstr>Awards</vt:lpstr>
      <vt:lpstr>Average Time to Completion  (AA/AST/Cert only*)</vt:lpstr>
      <vt:lpstr>CSU/UC Transfer Volume by Year</vt:lpstr>
      <vt:lpstr>CSU/UC Transfers</vt:lpstr>
      <vt:lpstr>Student Success Scorecard Metrics</vt:lpstr>
      <vt:lpstr>Palomar College Scorecard Report </vt:lpstr>
      <vt:lpstr>Palomar College Scorecard Report</vt:lpstr>
      <vt:lpstr>Equity</vt:lpstr>
      <vt:lpstr>Reflection </vt:lpstr>
      <vt:lpstr>PowerPoint Presentation</vt:lpstr>
      <vt:lpstr>The Student Connection</vt:lpstr>
      <vt:lpstr>LET’S SOAR!</vt:lpstr>
      <vt:lpstr>Strengths</vt:lpstr>
      <vt:lpstr>Opportunities</vt:lpstr>
      <vt:lpstr>Aspirations</vt:lpstr>
      <vt:lpstr>Results</vt:lpstr>
      <vt:lpstr>Short-term, Mid-Term Long-term</vt:lpstr>
      <vt:lpstr>Wrap Up and Next Steps</vt:lpstr>
      <vt:lpstr>Timelines and Meeting Dates </vt:lpstr>
      <vt:lpstr>PowerPoint Presentation</vt:lpstr>
    </vt:vector>
  </TitlesOfParts>
  <Company>Palomar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Evaluation</dc:title>
  <dc:creator>Michelle Barton</dc:creator>
  <cp:lastModifiedBy>Miller, Rachel M.</cp:lastModifiedBy>
  <cp:revision>1657</cp:revision>
  <cp:lastPrinted>2017-09-30T00:58:39Z</cp:lastPrinted>
  <dcterms:created xsi:type="dcterms:W3CDTF">2013-04-21T22:14:13Z</dcterms:created>
  <dcterms:modified xsi:type="dcterms:W3CDTF">2017-11-27T20:40:29Z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TC021637469991</vt:lpwstr>
  </property>
</Properties>
</file>