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256" r:id="rId2"/>
    <p:sldId id="285" r:id="rId3"/>
    <p:sldId id="290" r:id="rId4"/>
    <p:sldId id="291" r:id="rId5"/>
    <p:sldId id="391" r:id="rId6"/>
    <p:sldId id="388" r:id="rId7"/>
    <p:sldId id="289" r:id="rId8"/>
    <p:sldId id="286" r:id="rId9"/>
    <p:sldId id="373" r:id="rId10"/>
    <p:sldId id="375" r:id="rId11"/>
    <p:sldId id="394" r:id="rId12"/>
    <p:sldId id="393" r:id="rId13"/>
    <p:sldId id="395" r:id="rId14"/>
    <p:sldId id="378" r:id="rId15"/>
    <p:sldId id="379" r:id="rId16"/>
    <p:sldId id="396" r:id="rId17"/>
    <p:sldId id="374" r:id="rId18"/>
    <p:sldId id="345" r:id="rId19"/>
    <p:sldId id="397" r:id="rId20"/>
    <p:sldId id="398" r:id="rId21"/>
    <p:sldId id="372" r:id="rId22"/>
    <p:sldId id="399" r:id="rId23"/>
    <p:sldId id="346" r:id="rId24"/>
    <p:sldId id="400" r:id="rId25"/>
    <p:sldId id="343" r:id="rId26"/>
    <p:sldId id="347" r:id="rId27"/>
    <p:sldId id="348" r:id="rId28"/>
    <p:sldId id="349" r:id="rId29"/>
    <p:sldId id="350" r:id="rId30"/>
    <p:sldId id="353" r:id="rId31"/>
    <p:sldId id="354" r:id="rId32"/>
    <p:sldId id="355" r:id="rId33"/>
    <p:sldId id="357" r:id="rId34"/>
    <p:sldId id="358" r:id="rId35"/>
    <p:sldId id="351" r:id="rId36"/>
    <p:sldId id="359" r:id="rId37"/>
    <p:sldId id="361" r:id="rId38"/>
    <p:sldId id="360" r:id="rId39"/>
    <p:sldId id="362" r:id="rId40"/>
    <p:sldId id="363" r:id="rId41"/>
    <p:sldId id="365" r:id="rId42"/>
    <p:sldId id="364" r:id="rId43"/>
    <p:sldId id="382" r:id="rId44"/>
    <p:sldId id="367" r:id="rId45"/>
    <p:sldId id="368" r:id="rId46"/>
    <p:sldId id="369" r:id="rId47"/>
    <p:sldId id="370" r:id="rId48"/>
    <p:sldId id="371" r:id="rId49"/>
    <p:sldId id="344" r:id="rId50"/>
    <p:sldId id="385" r:id="rId51"/>
    <p:sldId id="386" r:id="rId52"/>
    <p:sldId id="387" r:id="rId53"/>
    <p:sldId id="267" r:id="rId54"/>
    <p:sldId id="268" r:id="rId5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9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504D"/>
    <a:srgbClr val="B2D7A5"/>
    <a:srgbClr val="80BE6A"/>
    <a:srgbClr val="DE6B5C"/>
    <a:srgbClr val="D6CCCC"/>
    <a:srgbClr val="ECE8E7"/>
    <a:srgbClr val="D2DEEF"/>
    <a:srgbClr val="EAEFF7"/>
    <a:srgbClr val="99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4" autoAdjust="0"/>
    <p:restoredTop sz="72642" autoAdjust="0"/>
  </p:normalViewPr>
  <p:slideViewPr>
    <p:cSldViewPr snapToGrid="0" showGuides="1">
      <p:cViewPr varScale="1">
        <p:scale>
          <a:sx n="73" d="100"/>
          <a:sy n="73" d="100"/>
        </p:scale>
        <p:origin x="1194" y="72"/>
      </p:cViewPr>
      <p:guideLst>
        <p:guide orient="horz" pos="4296"/>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5A7FF4-06CA-463F-89E1-13D1BAFDC216}"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en-US"/>
        </a:p>
      </dgm:t>
    </dgm:pt>
    <dgm:pt modelId="{5B32BB32-6CD1-45C2-907B-547E2117CBBB}">
      <dgm:prSet phldrT="[Text]"/>
      <dgm:spPr/>
      <dgm:t>
        <a:bodyPr/>
        <a:lstStyle/>
        <a:p>
          <a:r>
            <a:rPr lang="en-US" dirty="0" smtClean="0"/>
            <a:t>Course Completion Rate (%) for Subpopulation</a:t>
          </a:r>
          <a:endParaRPr lang="en-US" dirty="0"/>
        </a:p>
      </dgm:t>
    </dgm:pt>
    <dgm:pt modelId="{E87DAA93-BAC5-41A3-A760-56484C7E50FB}" type="parTrans" cxnId="{DAB40203-9948-4FA3-902B-2C0BA57E1DA8}">
      <dgm:prSet/>
      <dgm:spPr/>
      <dgm:t>
        <a:bodyPr/>
        <a:lstStyle/>
        <a:p>
          <a:endParaRPr lang="en-US"/>
        </a:p>
      </dgm:t>
    </dgm:pt>
    <dgm:pt modelId="{335DEBCA-9B8F-44FF-952C-EF40DECE6BBF}" type="sibTrans" cxnId="{DAB40203-9948-4FA3-902B-2C0BA57E1DA8}">
      <dgm:prSet/>
      <dgm:spPr>
        <a:solidFill>
          <a:schemeClr val="accent5">
            <a:lumMod val="50000"/>
          </a:schemeClr>
        </a:solidFill>
      </dgm:spPr>
      <dgm:t>
        <a:bodyPr/>
        <a:lstStyle/>
        <a:p>
          <a:endParaRPr lang="en-US"/>
        </a:p>
      </dgm:t>
    </dgm:pt>
    <dgm:pt modelId="{532A277A-04A6-4192-B3CD-D5A42AD862CA}">
      <dgm:prSet phldrT="[Text]"/>
      <dgm:spPr/>
      <dgm:t>
        <a:bodyPr/>
        <a:lstStyle/>
        <a:p>
          <a:r>
            <a:rPr lang="en-US" dirty="0" smtClean="0"/>
            <a:t>Percentage Point Gap </a:t>
          </a:r>
          <a:br>
            <a:rPr lang="en-US" dirty="0" smtClean="0"/>
          </a:br>
          <a:r>
            <a:rPr lang="en-US" dirty="0" smtClean="0"/>
            <a:t>(+ or -)</a:t>
          </a:r>
          <a:endParaRPr lang="en-US" dirty="0"/>
        </a:p>
      </dgm:t>
    </dgm:pt>
    <dgm:pt modelId="{E4EF8EBF-FBEF-4091-97D2-8BD915E54B67}" type="parTrans" cxnId="{3B2FBAD4-570A-4D3F-9445-8BFFC3E72B59}">
      <dgm:prSet/>
      <dgm:spPr/>
      <dgm:t>
        <a:bodyPr/>
        <a:lstStyle/>
        <a:p>
          <a:endParaRPr lang="en-US"/>
        </a:p>
      </dgm:t>
    </dgm:pt>
    <dgm:pt modelId="{FA688C1F-EAF9-45D3-B570-8B9DA5DC8E86}" type="sibTrans" cxnId="{3B2FBAD4-570A-4D3F-9445-8BFFC3E72B59}">
      <dgm:prSet/>
      <dgm:spPr/>
      <dgm:t>
        <a:bodyPr/>
        <a:lstStyle/>
        <a:p>
          <a:endParaRPr lang="en-US"/>
        </a:p>
      </dgm:t>
    </dgm:pt>
    <dgm:pt modelId="{9F408289-3B10-4F6E-A6B4-BAD3CE5D23A8}">
      <dgm:prSet/>
      <dgm:spPr/>
      <dgm:t>
        <a:bodyPr/>
        <a:lstStyle/>
        <a:p>
          <a:r>
            <a:rPr lang="en-US" dirty="0" smtClean="0"/>
            <a:t>Course Completion Rate (%) for all students</a:t>
          </a:r>
          <a:endParaRPr lang="en-US" dirty="0"/>
        </a:p>
      </dgm:t>
    </dgm:pt>
    <dgm:pt modelId="{471506B3-43D5-46B3-B381-882E434D11ED}" type="parTrans" cxnId="{A13442AB-3BDB-444D-9B04-1C82B3DF6CF7}">
      <dgm:prSet/>
      <dgm:spPr/>
      <dgm:t>
        <a:bodyPr/>
        <a:lstStyle/>
        <a:p>
          <a:endParaRPr lang="en-US"/>
        </a:p>
      </dgm:t>
    </dgm:pt>
    <dgm:pt modelId="{797369C6-C638-497A-8131-C36C174029F3}" type="sibTrans" cxnId="{A13442AB-3BDB-444D-9B04-1C82B3DF6CF7}">
      <dgm:prSet/>
      <dgm:spPr>
        <a:solidFill>
          <a:schemeClr val="accent5">
            <a:lumMod val="50000"/>
          </a:schemeClr>
        </a:solidFill>
      </dgm:spPr>
      <dgm:t>
        <a:bodyPr/>
        <a:lstStyle/>
        <a:p>
          <a:endParaRPr lang="en-US"/>
        </a:p>
      </dgm:t>
    </dgm:pt>
    <dgm:pt modelId="{362ECA92-84EC-4E74-A4DE-6073AFE2ED5C}" type="pres">
      <dgm:prSet presAssocID="{5B5A7FF4-06CA-463F-89E1-13D1BAFDC216}" presName="Name0" presStyleCnt="0">
        <dgm:presLayoutVars>
          <dgm:dir/>
          <dgm:resizeHandles val="exact"/>
        </dgm:presLayoutVars>
      </dgm:prSet>
      <dgm:spPr/>
      <dgm:t>
        <a:bodyPr/>
        <a:lstStyle/>
        <a:p>
          <a:endParaRPr lang="en-US"/>
        </a:p>
      </dgm:t>
    </dgm:pt>
    <dgm:pt modelId="{A3BC9CE1-6B76-4DDC-8A01-630233B30EE7}" type="pres">
      <dgm:prSet presAssocID="{5B32BB32-6CD1-45C2-907B-547E2117CBBB}" presName="node" presStyleLbl="node1" presStyleIdx="0" presStyleCnt="3">
        <dgm:presLayoutVars>
          <dgm:bulletEnabled val="1"/>
        </dgm:presLayoutVars>
      </dgm:prSet>
      <dgm:spPr/>
      <dgm:t>
        <a:bodyPr/>
        <a:lstStyle/>
        <a:p>
          <a:endParaRPr lang="en-US"/>
        </a:p>
      </dgm:t>
    </dgm:pt>
    <dgm:pt modelId="{04E2D880-6F27-4E39-BC34-638708C07AA7}" type="pres">
      <dgm:prSet presAssocID="{335DEBCA-9B8F-44FF-952C-EF40DECE6BBF}" presName="sibTrans" presStyleLbl="sibTrans2D1" presStyleIdx="0" presStyleCnt="2"/>
      <dgm:spPr>
        <a:prstGeom prst="mathMinus">
          <a:avLst/>
        </a:prstGeom>
      </dgm:spPr>
      <dgm:t>
        <a:bodyPr/>
        <a:lstStyle/>
        <a:p>
          <a:endParaRPr lang="en-US"/>
        </a:p>
      </dgm:t>
    </dgm:pt>
    <dgm:pt modelId="{CF6AEDA8-4720-4A43-9BFC-D50DEACF8691}" type="pres">
      <dgm:prSet presAssocID="{335DEBCA-9B8F-44FF-952C-EF40DECE6BBF}" presName="connectorText" presStyleLbl="sibTrans2D1" presStyleIdx="0" presStyleCnt="2"/>
      <dgm:spPr/>
      <dgm:t>
        <a:bodyPr/>
        <a:lstStyle/>
        <a:p>
          <a:endParaRPr lang="en-US"/>
        </a:p>
      </dgm:t>
    </dgm:pt>
    <dgm:pt modelId="{9D7E5AE2-9409-4093-8E60-B91F757B9A79}" type="pres">
      <dgm:prSet presAssocID="{9F408289-3B10-4F6E-A6B4-BAD3CE5D23A8}" presName="node" presStyleLbl="node1" presStyleIdx="1" presStyleCnt="3">
        <dgm:presLayoutVars>
          <dgm:bulletEnabled val="1"/>
        </dgm:presLayoutVars>
      </dgm:prSet>
      <dgm:spPr/>
      <dgm:t>
        <a:bodyPr/>
        <a:lstStyle/>
        <a:p>
          <a:endParaRPr lang="en-US"/>
        </a:p>
      </dgm:t>
    </dgm:pt>
    <dgm:pt modelId="{B575DAD9-0F24-4BD0-9A1A-FFAF4049152E}" type="pres">
      <dgm:prSet presAssocID="{797369C6-C638-497A-8131-C36C174029F3}" presName="sibTrans" presStyleLbl="sibTrans2D1" presStyleIdx="1" presStyleCnt="2"/>
      <dgm:spPr>
        <a:prstGeom prst="mathEqual">
          <a:avLst/>
        </a:prstGeom>
      </dgm:spPr>
      <dgm:t>
        <a:bodyPr/>
        <a:lstStyle/>
        <a:p>
          <a:endParaRPr lang="en-US"/>
        </a:p>
      </dgm:t>
    </dgm:pt>
    <dgm:pt modelId="{26FF92C5-CDE9-4F40-91FB-3C8896EB4DC5}" type="pres">
      <dgm:prSet presAssocID="{797369C6-C638-497A-8131-C36C174029F3}" presName="connectorText" presStyleLbl="sibTrans2D1" presStyleIdx="1" presStyleCnt="2"/>
      <dgm:spPr/>
      <dgm:t>
        <a:bodyPr/>
        <a:lstStyle/>
        <a:p>
          <a:endParaRPr lang="en-US"/>
        </a:p>
      </dgm:t>
    </dgm:pt>
    <dgm:pt modelId="{A5B51E60-4E90-4BC7-8734-407741E06CC4}" type="pres">
      <dgm:prSet presAssocID="{532A277A-04A6-4192-B3CD-D5A42AD862CA}" presName="node" presStyleLbl="node1" presStyleIdx="2" presStyleCnt="3">
        <dgm:presLayoutVars>
          <dgm:bulletEnabled val="1"/>
        </dgm:presLayoutVars>
      </dgm:prSet>
      <dgm:spPr/>
      <dgm:t>
        <a:bodyPr/>
        <a:lstStyle/>
        <a:p>
          <a:endParaRPr lang="en-US"/>
        </a:p>
      </dgm:t>
    </dgm:pt>
  </dgm:ptLst>
  <dgm:cxnLst>
    <dgm:cxn modelId="{19203408-0571-4104-89CC-E65F2A936D1B}" type="presOf" srcId="{532A277A-04A6-4192-B3CD-D5A42AD862CA}" destId="{A5B51E60-4E90-4BC7-8734-407741E06CC4}" srcOrd="0" destOrd="0" presId="urn:microsoft.com/office/officeart/2005/8/layout/process1"/>
    <dgm:cxn modelId="{DAB40203-9948-4FA3-902B-2C0BA57E1DA8}" srcId="{5B5A7FF4-06CA-463F-89E1-13D1BAFDC216}" destId="{5B32BB32-6CD1-45C2-907B-547E2117CBBB}" srcOrd="0" destOrd="0" parTransId="{E87DAA93-BAC5-41A3-A760-56484C7E50FB}" sibTransId="{335DEBCA-9B8F-44FF-952C-EF40DECE6BBF}"/>
    <dgm:cxn modelId="{5BC1AC8A-29D9-4983-8CAD-2C5A3B100CD1}" type="presOf" srcId="{335DEBCA-9B8F-44FF-952C-EF40DECE6BBF}" destId="{CF6AEDA8-4720-4A43-9BFC-D50DEACF8691}" srcOrd="1" destOrd="0" presId="urn:microsoft.com/office/officeart/2005/8/layout/process1"/>
    <dgm:cxn modelId="{794F8192-1109-4166-A124-A9E9EFFBEFD1}" type="presOf" srcId="{9F408289-3B10-4F6E-A6B4-BAD3CE5D23A8}" destId="{9D7E5AE2-9409-4093-8E60-B91F757B9A79}" srcOrd="0" destOrd="0" presId="urn:microsoft.com/office/officeart/2005/8/layout/process1"/>
    <dgm:cxn modelId="{461CF203-1D05-41E2-8C78-FC0985A7E815}" type="presOf" srcId="{797369C6-C638-497A-8131-C36C174029F3}" destId="{26FF92C5-CDE9-4F40-91FB-3C8896EB4DC5}" srcOrd="1" destOrd="0" presId="urn:microsoft.com/office/officeart/2005/8/layout/process1"/>
    <dgm:cxn modelId="{1849DB3C-EAEE-496C-BD60-B9ACA39ABC3B}" type="presOf" srcId="{5B32BB32-6CD1-45C2-907B-547E2117CBBB}" destId="{A3BC9CE1-6B76-4DDC-8A01-630233B30EE7}" srcOrd="0" destOrd="0" presId="urn:microsoft.com/office/officeart/2005/8/layout/process1"/>
    <dgm:cxn modelId="{F81A6024-F2F6-4760-B0E9-763FD0946230}" type="presOf" srcId="{797369C6-C638-497A-8131-C36C174029F3}" destId="{B575DAD9-0F24-4BD0-9A1A-FFAF4049152E}" srcOrd="0" destOrd="0" presId="urn:microsoft.com/office/officeart/2005/8/layout/process1"/>
    <dgm:cxn modelId="{3B2FBAD4-570A-4D3F-9445-8BFFC3E72B59}" srcId="{5B5A7FF4-06CA-463F-89E1-13D1BAFDC216}" destId="{532A277A-04A6-4192-B3CD-D5A42AD862CA}" srcOrd="2" destOrd="0" parTransId="{E4EF8EBF-FBEF-4091-97D2-8BD915E54B67}" sibTransId="{FA688C1F-EAF9-45D3-B570-8B9DA5DC8E86}"/>
    <dgm:cxn modelId="{A13442AB-3BDB-444D-9B04-1C82B3DF6CF7}" srcId="{5B5A7FF4-06CA-463F-89E1-13D1BAFDC216}" destId="{9F408289-3B10-4F6E-A6B4-BAD3CE5D23A8}" srcOrd="1" destOrd="0" parTransId="{471506B3-43D5-46B3-B381-882E434D11ED}" sibTransId="{797369C6-C638-497A-8131-C36C174029F3}"/>
    <dgm:cxn modelId="{6F8BBA63-4395-4254-8355-335CF9449C2F}" type="presOf" srcId="{335DEBCA-9B8F-44FF-952C-EF40DECE6BBF}" destId="{04E2D880-6F27-4E39-BC34-638708C07AA7}" srcOrd="0" destOrd="0" presId="urn:microsoft.com/office/officeart/2005/8/layout/process1"/>
    <dgm:cxn modelId="{EEA529CE-2A13-4C10-A81C-EC723B3AFD8E}" type="presOf" srcId="{5B5A7FF4-06CA-463F-89E1-13D1BAFDC216}" destId="{362ECA92-84EC-4E74-A4DE-6073AFE2ED5C}" srcOrd="0" destOrd="0" presId="urn:microsoft.com/office/officeart/2005/8/layout/process1"/>
    <dgm:cxn modelId="{6DF3D923-FBE8-4532-967F-6DE3C14CC0B2}" type="presParOf" srcId="{362ECA92-84EC-4E74-A4DE-6073AFE2ED5C}" destId="{A3BC9CE1-6B76-4DDC-8A01-630233B30EE7}" srcOrd="0" destOrd="0" presId="urn:microsoft.com/office/officeart/2005/8/layout/process1"/>
    <dgm:cxn modelId="{116C54C4-61E2-43B4-9AEF-50B9569EAB8B}" type="presParOf" srcId="{362ECA92-84EC-4E74-A4DE-6073AFE2ED5C}" destId="{04E2D880-6F27-4E39-BC34-638708C07AA7}" srcOrd="1" destOrd="0" presId="urn:microsoft.com/office/officeart/2005/8/layout/process1"/>
    <dgm:cxn modelId="{838DAA9B-3B22-4147-A611-9DCEEB884BF8}" type="presParOf" srcId="{04E2D880-6F27-4E39-BC34-638708C07AA7}" destId="{CF6AEDA8-4720-4A43-9BFC-D50DEACF8691}" srcOrd="0" destOrd="0" presId="urn:microsoft.com/office/officeart/2005/8/layout/process1"/>
    <dgm:cxn modelId="{EE05D45E-59D9-45BF-86CB-70CF19D40471}" type="presParOf" srcId="{362ECA92-84EC-4E74-A4DE-6073AFE2ED5C}" destId="{9D7E5AE2-9409-4093-8E60-B91F757B9A79}" srcOrd="2" destOrd="0" presId="urn:microsoft.com/office/officeart/2005/8/layout/process1"/>
    <dgm:cxn modelId="{53574168-305C-497D-8CED-A7E813EF79F9}" type="presParOf" srcId="{362ECA92-84EC-4E74-A4DE-6073AFE2ED5C}" destId="{B575DAD9-0F24-4BD0-9A1A-FFAF4049152E}" srcOrd="3" destOrd="0" presId="urn:microsoft.com/office/officeart/2005/8/layout/process1"/>
    <dgm:cxn modelId="{24C6ABD5-E371-4F3B-A88E-6176BC1935CC}" type="presParOf" srcId="{B575DAD9-0F24-4BD0-9A1A-FFAF4049152E}" destId="{26FF92C5-CDE9-4F40-91FB-3C8896EB4DC5}" srcOrd="0" destOrd="0" presId="urn:microsoft.com/office/officeart/2005/8/layout/process1"/>
    <dgm:cxn modelId="{7BCC3D54-9009-44A1-8B0E-FC4D29BFA5D8}" type="presParOf" srcId="{362ECA92-84EC-4E74-A4DE-6073AFE2ED5C}" destId="{A5B51E60-4E90-4BC7-8734-407741E06CC4}"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5A7FF4-06CA-463F-89E1-13D1BAFDC216}" type="doc">
      <dgm:prSet loTypeId="urn:microsoft.com/office/officeart/2005/8/layout/process1" loCatId="process" qsTypeId="urn:microsoft.com/office/officeart/2005/8/quickstyle/simple1" qsCatId="simple" csTypeId="urn:microsoft.com/office/officeart/2005/8/colors/colorful1" csCatId="colorful" phldr="1"/>
      <dgm:spPr/>
      <dgm:t>
        <a:bodyPr/>
        <a:lstStyle/>
        <a:p>
          <a:endParaRPr lang="en-US"/>
        </a:p>
      </dgm:t>
    </dgm:pt>
    <dgm:pt modelId="{5B32BB32-6CD1-45C2-907B-547E2117CBBB}">
      <dgm:prSet phldrT="[Text]" custT="1"/>
      <dgm:spPr/>
      <dgm:t>
        <a:bodyPr/>
        <a:lstStyle/>
        <a:p>
          <a:r>
            <a:rPr lang="en-US" sz="4800" dirty="0" smtClean="0"/>
            <a:t>46.3%</a:t>
          </a:r>
          <a:endParaRPr lang="en-US" sz="4800" dirty="0"/>
        </a:p>
      </dgm:t>
    </dgm:pt>
    <dgm:pt modelId="{E87DAA93-BAC5-41A3-A760-56484C7E50FB}" type="parTrans" cxnId="{DAB40203-9948-4FA3-902B-2C0BA57E1DA8}">
      <dgm:prSet/>
      <dgm:spPr/>
      <dgm:t>
        <a:bodyPr/>
        <a:lstStyle/>
        <a:p>
          <a:endParaRPr lang="en-US" sz="4800"/>
        </a:p>
      </dgm:t>
    </dgm:pt>
    <dgm:pt modelId="{335DEBCA-9B8F-44FF-952C-EF40DECE6BBF}" type="sibTrans" cxnId="{DAB40203-9948-4FA3-902B-2C0BA57E1DA8}">
      <dgm:prSet custT="1"/>
      <dgm:spPr>
        <a:solidFill>
          <a:schemeClr val="accent5">
            <a:lumMod val="50000"/>
          </a:schemeClr>
        </a:solidFill>
      </dgm:spPr>
      <dgm:t>
        <a:bodyPr/>
        <a:lstStyle/>
        <a:p>
          <a:endParaRPr lang="en-US" sz="4000"/>
        </a:p>
      </dgm:t>
    </dgm:pt>
    <dgm:pt modelId="{532A277A-04A6-4192-B3CD-D5A42AD862CA}">
      <dgm:prSet phldrT="[Text]" custT="1"/>
      <dgm:spPr/>
      <dgm:t>
        <a:bodyPr/>
        <a:lstStyle/>
        <a:p>
          <a:r>
            <a:rPr lang="en-US" sz="4800" dirty="0" smtClean="0"/>
            <a:t>0.93</a:t>
          </a:r>
          <a:endParaRPr lang="en-US" sz="4800" dirty="0"/>
        </a:p>
      </dgm:t>
    </dgm:pt>
    <dgm:pt modelId="{E4EF8EBF-FBEF-4091-97D2-8BD915E54B67}" type="parTrans" cxnId="{3B2FBAD4-570A-4D3F-9445-8BFFC3E72B59}">
      <dgm:prSet/>
      <dgm:spPr/>
      <dgm:t>
        <a:bodyPr/>
        <a:lstStyle/>
        <a:p>
          <a:endParaRPr lang="en-US" sz="4800"/>
        </a:p>
      </dgm:t>
    </dgm:pt>
    <dgm:pt modelId="{FA688C1F-EAF9-45D3-B570-8B9DA5DC8E86}" type="sibTrans" cxnId="{3B2FBAD4-570A-4D3F-9445-8BFFC3E72B59}">
      <dgm:prSet/>
      <dgm:spPr/>
      <dgm:t>
        <a:bodyPr/>
        <a:lstStyle/>
        <a:p>
          <a:endParaRPr lang="en-US" sz="4800"/>
        </a:p>
      </dgm:t>
    </dgm:pt>
    <dgm:pt modelId="{9F408289-3B10-4F6E-A6B4-BAD3CE5D23A8}">
      <dgm:prSet custT="1"/>
      <dgm:spPr/>
      <dgm:t>
        <a:bodyPr/>
        <a:lstStyle/>
        <a:p>
          <a:r>
            <a:rPr lang="en-US" sz="4800" dirty="0" smtClean="0"/>
            <a:t>50.0%</a:t>
          </a:r>
          <a:endParaRPr lang="en-US" sz="4800" dirty="0"/>
        </a:p>
      </dgm:t>
    </dgm:pt>
    <dgm:pt modelId="{471506B3-43D5-46B3-B381-882E434D11ED}" type="parTrans" cxnId="{A13442AB-3BDB-444D-9B04-1C82B3DF6CF7}">
      <dgm:prSet/>
      <dgm:spPr/>
      <dgm:t>
        <a:bodyPr/>
        <a:lstStyle/>
        <a:p>
          <a:endParaRPr lang="en-US" sz="4800"/>
        </a:p>
      </dgm:t>
    </dgm:pt>
    <dgm:pt modelId="{797369C6-C638-497A-8131-C36C174029F3}" type="sibTrans" cxnId="{A13442AB-3BDB-444D-9B04-1C82B3DF6CF7}">
      <dgm:prSet custT="1"/>
      <dgm:spPr>
        <a:solidFill>
          <a:schemeClr val="accent5">
            <a:lumMod val="50000"/>
          </a:schemeClr>
        </a:solidFill>
      </dgm:spPr>
      <dgm:t>
        <a:bodyPr/>
        <a:lstStyle/>
        <a:p>
          <a:endParaRPr lang="en-US" sz="4000"/>
        </a:p>
      </dgm:t>
    </dgm:pt>
    <dgm:pt modelId="{362ECA92-84EC-4E74-A4DE-6073AFE2ED5C}" type="pres">
      <dgm:prSet presAssocID="{5B5A7FF4-06CA-463F-89E1-13D1BAFDC216}" presName="Name0" presStyleCnt="0">
        <dgm:presLayoutVars>
          <dgm:dir/>
          <dgm:resizeHandles val="exact"/>
        </dgm:presLayoutVars>
      </dgm:prSet>
      <dgm:spPr/>
      <dgm:t>
        <a:bodyPr/>
        <a:lstStyle/>
        <a:p>
          <a:endParaRPr lang="en-US"/>
        </a:p>
      </dgm:t>
    </dgm:pt>
    <dgm:pt modelId="{A3BC9CE1-6B76-4DDC-8A01-630233B30EE7}" type="pres">
      <dgm:prSet presAssocID="{5B32BB32-6CD1-45C2-907B-547E2117CBBB}" presName="node" presStyleLbl="node1" presStyleIdx="0" presStyleCnt="3">
        <dgm:presLayoutVars>
          <dgm:bulletEnabled val="1"/>
        </dgm:presLayoutVars>
      </dgm:prSet>
      <dgm:spPr/>
      <dgm:t>
        <a:bodyPr/>
        <a:lstStyle/>
        <a:p>
          <a:endParaRPr lang="en-US"/>
        </a:p>
      </dgm:t>
    </dgm:pt>
    <dgm:pt modelId="{04E2D880-6F27-4E39-BC34-638708C07AA7}" type="pres">
      <dgm:prSet presAssocID="{335DEBCA-9B8F-44FF-952C-EF40DECE6BBF}" presName="sibTrans" presStyleLbl="sibTrans2D1" presStyleIdx="0" presStyleCnt="2"/>
      <dgm:spPr>
        <a:prstGeom prst="mathMinus">
          <a:avLst/>
        </a:prstGeom>
      </dgm:spPr>
      <dgm:t>
        <a:bodyPr/>
        <a:lstStyle/>
        <a:p>
          <a:endParaRPr lang="en-US"/>
        </a:p>
      </dgm:t>
    </dgm:pt>
    <dgm:pt modelId="{CF6AEDA8-4720-4A43-9BFC-D50DEACF8691}" type="pres">
      <dgm:prSet presAssocID="{335DEBCA-9B8F-44FF-952C-EF40DECE6BBF}" presName="connectorText" presStyleLbl="sibTrans2D1" presStyleIdx="0" presStyleCnt="2"/>
      <dgm:spPr/>
      <dgm:t>
        <a:bodyPr/>
        <a:lstStyle/>
        <a:p>
          <a:endParaRPr lang="en-US"/>
        </a:p>
      </dgm:t>
    </dgm:pt>
    <dgm:pt modelId="{9D7E5AE2-9409-4093-8E60-B91F757B9A79}" type="pres">
      <dgm:prSet presAssocID="{9F408289-3B10-4F6E-A6B4-BAD3CE5D23A8}" presName="node" presStyleLbl="node1" presStyleIdx="1" presStyleCnt="3">
        <dgm:presLayoutVars>
          <dgm:bulletEnabled val="1"/>
        </dgm:presLayoutVars>
      </dgm:prSet>
      <dgm:spPr/>
      <dgm:t>
        <a:bodyPr/>
        <a:lstStyle/>
        <a:p>
          <a:endParaRPr lang="en-US"/>
        </a:p>
      </dgm:t>
    </dgm:pt>
    <dgm:pt modelId="{B575DAD9-0F24-4BD0-9A1A-FFAF4049152E}" type="pres">
      <dgm:prSet presAssocID="{797369C6-C638-497A-8131-C36C174029F3}" presName="sibTrans" presStyleLbl="sibTrans2D1" presStyleIdx="1" presStyleCnt="2"/>
      <dgm:spPr>
        <a:prstGeom prst="mathEqual">
          <a:avLst/>
        </a:prstGeom>
      </dgm:spPr>
      <dgm:t>
        <a:bodyPr/>
        <a:lstStyle/>
        <a:p>
          <a:endParaRPr lang="en-US"/>
        </a:p>
      </dgm:t>
    </dgm:pt>
    <dgm:pt modelId="{26FF92C5-CDE9-4F40-91FB-3C8896EB4DC5}" type="pres">
      <dgm:prSet presAssocID="{797369C6-C638-497A-8131-C36C174029F3}" presName="connectorText" presStyleLbl="sibTrans2D1" presStyleIdx="1" presStyleCnt="2"/>
      <dgm:spPr/>
      <dgm:t>
        <a:bodyPr/>
        <a:lstStyle/>
        <a:p>
          <a:endParaRPr lang="en-US"/>
        </a:p>
      </dgm:t>
    </dgm:pt>
    <dgm:pt modelId="{A5B51E60-4E90-4BC7-8734-407741E06CC4}" type="pres">
      <dgm:prSet presAssocID="{532A277A-04A6-4192-B3CD-D5A42AD862CA}" presName="node" presStyleLbl="node1" presStyleIdx="2" presStyleCnt="3">
        <dgm:presLayoutVars>
          <dgm:bulletEnabled val="1"/>
        </dgm:presLayoutVars>
      </dgm:prSet>
      <dgm:spPr/>
      <dgm:t>
        <a:bodyPr/>
        <a:lstStyle/>
        <a:p>
          <a:endParaRPr lang="en-US"/>
        </a:p>
      </dgm:t>
    </dgm:pt>
  </dgm:ptLst>
  <dgm:cxnLst>
    <dgm:cxn modelId="{23529A5A-C514-C84C-BE2E-E3E31E5C23C7}" type="presOf" srcId="{9F408289-3B10-4F6E-A6B4-BAD3CE5D23A8}" destId="{9D7E5AE2-9409-4093-8E60-B91F757B9A79}" srcOrd="0" destOrd="0" presId="urn:microsoft.com/office/officeart/2005/8/layout/process1"/>
    <dgm:cxn modelId="{DAB40203-9948-4FA3-902B-2C0BA57E1DA8}" srcId="{5B5A7FF4-06CA-463F-89E1-13D1BAFDC216}" destId="{5B32BB32-6CD1-45C2-907B-547E2117CBBB}" srcOrd="0" destOrd="0" parTransId="{E87DAA93-BAC5-41A3-A760-56484C7E50FB}" sibTransId="{335DEBCA-9B8F-44FF-952C-EF40DECE6BBF}"/>
    <dgm:cxn modelId="{BD9F5BD9-FEB7-5E4B-96DB-9B7A51937525}" type="presOf" srcId="{335DEBCA-9B8F-44FF-952C-EF40DECE6BBF}" destId="{04E2D880-6F27-4E39-BC34-638708C07AA7}" srcOrd="0" destOrd="0" presId="urn:microsoft.com/office/officeart/2005/8/layout/process1"/>
    <dgm:cxn modelId="{99A99403-8A50-6B46-A763-37BCA0CE3F6A}" type="presOf" srcId="{5B5A7FF4-06CA-463F-89E1-13D1BAFDC216}" destId="{362ECA92-84EC-4E74-A4DE-6073AFE2ED5C}" srcOrd="0" destOrd="0" presId="urn:microsoft.com/office/officeart/2005/8/layout/process1"/>
    <dgm:cxn modelId="{60CFF59A-9B7C-D64D-9170-06C87CBAC9EF}" type="presOf" srcId="{532A277A-04A6-4192-B3CD-D5A42AD862CA}" destId="{A5B51E60-4E90-4BC7-8734-407741E06CC4}" srcOrd="0" destOrd="0" presId="urn:microsoft.com/office/officeart/2005/8/layout/process1"/>
    <dgm:cxn modelId="{3B2FBAD4-570A-4D3F-9445-8BFFC3E72B59}" srcId="{5B5A7FF4-06CA-463F-89E1-13D1BAFDC216}" destId="{532A277A-04A6-4192-B3CD-D5A42AD862CA}" srcOrd="2" destOrd="0" parTransId="{E4EF8EBF-FBEF-4091-97D2-8BD915E54B67}" sibTransId="{FA688C1F-EAF9-45D3-B570-8B9DA5DC8E86}"/>
    <dgm:cxn modelId="{B440079C-892F-6C4E-AA40-D6FC3DEAE950}" type="presOf" srcId="{335DEBCA-9B8F-44FF-952C-EF40DECE6BBF}" destId="{CF6AEDA8-4720-4A43-9BFC-D50DEACF8691}" srcOrd="1" destOrd="0" presId="urn:microsoft.com/office/officeart/2005/8/layout/process1"/>
    <dgm:cxn modelId="{A13442AB-3BDB-444D-9B04-1C82B3DF6CF7}" srcId="{5B5A7FF4-06CA-463F-89E1-13D1BAFDC216}" destId="{9F408289-3B10-4F6E-A6B4-BAD3CE5D23A8}" srcOrd="1" destOrd="0" parTransId="{471506B3-43D5-46B3-B381-882E434D11ED}" sibTransId="{797369C6-C638-497A-8131-C36C174029F3}"/>
    <dgm:cxn modelId="{4B1910E2-E635-8A43-8B7E-AA00AD8E63E7}" type="presOf" srcId="{797369C6-C638-497A-8131-C36C174029F3}" destId="{26FF92C5-CDE9-4F40-91FB-3C8896EB4DC5}" srcOrd="1" destOrd="0" presId="urn:microsoft.com/office/officeart/2005/8/layout/process1"/>
    <dgm:cxn modelId="{BB2632C1-7395-504F-A9FD-C3141D8E16F0}" type="presOf" srcId="{5B32BB32-6CD1-45C2-907B-547E2117CBBB}" destId="{A3BC9CE1-6B76-4DDC-8A01-630233B30EE7}" srcOrd="0" destOrd="0" presId="urn:microsoft.com/office/officeart/2005/8/layout/process1"/>
    <dgm:cxn modelId="{0CABC7C4-3C6A-E945-B808-0841EDD2C57D}" type="presOf" srcId="{797369C6-C638-497A-8131-C36C174029F3}" destId="{B575DAD9-0F24-4BD0-9A1A-FFAF4049152E}" srcOrd="0" destOrd="0" presId="urn:microsoft.com/office/officeart/2005/8/layout/process1"/>
    <dgm:cxn modelId="{A62AF2B8-11E5-2F47-9490-3D855E99CF9D}" type="presParOf" srcId="{362ECA92-84EC-4E74-A4DE-6073AFE2ED5C}" destId="{A3BC9CE1-6B76-4DDC-8A01-630233B30EE7}" srcOrd="0" destOrd="0" presId="urn:microsoft.com/office/officeart/2005/8/layout/process1"/>
    <dgm:cxn modelId="{DCE220E7-87DF-774E-9AC5-BD8816DA3B34}" type="presParOf" srcId="{362ECA92-84EC-4E74-A4DE-6073AFE2ED5C}" destId="{04E2D880-6F27-4E39-BC34-638708C07AA7}" srcOrd="1" destOrd="0" presId="urn:microsoft.com/office/officeart/2005/8/layout/process1"/>
    <dgm:cxn modelId="{C925E8F3-3076-3A47-BD8C-E1B06D711119}" type="presParOf" srcId="{04E2D880-6F27-4E39-BC34-638708C07AA7}" destId="{CF6AEDA8-4720-4A43-9BFC-D50DEACF8691}" srcOrd="0" destOrd="0" presId="urn:microsoft.com/office/officeart/2005/8/layout/process1"/>
    <dgm:cxn modelId="{5D958E3A-8F91-3E49-82BE-46291902570B}" type="presParOf" srcId="{362ECA92-84EC-4E74-A4DE-6073AFE2ED5C}" destId="{9D7E5AE2-9409-4093-8E60-B91F757B9A79}" srcOrd="2" destOrd="0" presId="urn:microsoft.com/office/officeart/2005/8/layout/process1"/>
    <dgm:cxn modelId="{697A2F3D-8DF1-4C46-95CE-7BD9C17D4423}" type="presParOf" srcId="{362ECA92-84EC-4E74-A4DE-6073AFE2ED5C}" destId="{B575DAD9-0F24-4BD0-9A1A-FFAF4049152E}" srcOrd="3" destOrd="0" presId="urn:microsoft.com/office/officeart/2005/8/layout/process1"/>
    <dgm:cxn modelId="{A2EF63FA-5DA6-F449-98D7-5D0306474110}" type="presParOf" srcId="{B575DAD9-0F24-4BD0-9A1A-FFAF4049152E}" destId="{26FF92C5-CDE9-4F40-91FB-3C8896EB4DC5}" srcOrd="0" destOrd="0" presId="urn:microsoft.com/office/officeart/2005/8/layout/process1"/>
    <dgm:cxn modelId="{C40376E4-ED84-DF4F-BA58-5648A6B456D2}" type="presParOf" srcId="{362ECA92-84EC-4E74-A4DE-6073AFE2ED5C}" destId="{A5B51E60-4E90-4BC7-8734-407741E06CC4}" srcOrd="4"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5A7FF4-06CA-463F-89E1-13D1BAFDC216}" type="doc">
      <dgm:prSet loTypeId="urn:microsoft.com/office/officeart/2005/8/layout/process1" loCatId="process" qsTypeId="urn:microsoft.com/office/officeart/2005/8/quickstyle/simple1" qsCatId="simple" csTypeId="urn:microsoft.com/office/officeart/2005/8/colors/colorful1" csCatId="colorful" phldr="1"/>
      <dgm:spPr/>
    </dgm:pt>
    <dgm:pt modelId="{5B32BB32-6CD1-45C2-907B-547E2117CBBB}">
      <dgm:prSet phldrT="[Text]"/>
      <dgm:spPr/>
      <dgm:t>
        <a:bodyPr/>
        <a:lstStyle/>
        <a:p>
          <a:r>
            <a:rPr lang="en-US" dirty="0" smtClean="0"/>
            <a:t>Course Completion Rate (%) for Subpopulation</a:t>
          </a:r>
          <a:endParaRPr lang="en-US" dirty="0"/>
        </a:p>
      </dgm:t>
    </dgm:pt>
    <dgm:pt modelId="{E87DAA93-BAC5-41A3-A760-56484C7E50FB}" type="parTrans" cxnId="{DAB40203-9948-4FA3-902B-2C0BA57E1DA8}">
      <dgm:prSet/>
      <dgm:spPr/>
      <dgm:t>
        <a:bodyPr/>
        <a:lstStyle/>
        <a:p>
          <a:endParaRPr lang="en-US"/>
        </a:p>
      </dgm:t>
    </dgm:pt>
    <dgm:pt modelId="{335DEBCA-9B8F-44FF-952C-EF40DECE6BBF}" type="sibTrans" cxnId="{DAB40203-9948-4FA3-902B-2C0BA57E1DA8}">
      <dgm:prSet/>
      <dgm:spPr>
        <a:solidFill>
          <a:schemeClr val="accent5">
            <a:lumMod val="50000"/>
          </a:schemeClr>
        </a:solidFill>
      </dgm:spPr>
      <dgm:t>
        <a:bodyPr/>
        <a:lstStyle/>
        <a:p>
          <a:endParaRPr lang="en-US"/>
        </a:p>
      </dgm:t>
    </dgm:pt>
    <dgm:pt modelId="{532A277A-04A6-4192-B3CD-D5A42AD862CA}">
      <dgm:prSet phldrT="[Text]"/>
      <dgm:spPr/>
      <dgm:t>
        <a:bodyPr/>
        <a:lstStyle/>
        <a:p>
          <a:r>
            <a:rPr lang="en-US" dirty="0" smtClean="0"/>
            <a:t>Percentage Point Gap </a:t>
          </a:r>
          <a:br>
            <a:rPr lang="en-US" dirty="0" smtClean="0"/>
          </a:br>
          <a:r>
            <a:rPr lang="en-US" dirty="0" smtClean="0"/>
            <a:t>(+ or -)</a:t>
          </a:r>
          <a:endParaRPr lang="en-US" dirty="0"/>
        </a:p>
      </dgm:t>
    </dgm:pt>
    <dgm:pt modelId="{E4EF8EBF-FBEF-4091-97D2-8BD915E54B67}" type="parTrans" cxnId="{3B2FBAD4-570A-4D3F-9445-8BFFC3E72B59}">
      <dgm:prSet/>
      <dgm:spPr/>
      <dgm:t>
        <a:bodyPr/>
        <a:lstStyle/>
        <a:p>
          <a:endParaRPr lang="en-US"/>
        </a:p>
      </dgm:t>
    </dgm:pt>
    <dgm:pt modelId="{FA688C1F-EAF9-45D3-B570-8B9DA5DC8E86}" type="sibTrans" cxnId="{3B2FBAD4-570A-4D3F-9445-8BFFC3E72B59}">
      <dgm:prSet/>
      <dgm:spPr/>
      <dgm:t>
        <a:bodyPr/>
        <a:lstStyle/>
        <a:p>
          <a:endParaRPr lang="en-US"/>
        </a:p>
      </dgm:t>
    </dgm:pt>
    <dgm:pt modelId="{9F408289-3B10-4F6E-A6B4-BAD3CE5D23A8}">
      <dgm:prSet/>
      <dgm:spPr/>
      <dgm:t>
        <a:bodyPr/>
        <a:lstStyle/>
        <a:p>
          <a:r>
            <a:rPr lang="en-US" dirty="0" smtClean="0"/>
            <a:t>Course Completion Rate (%) for all students</a:t>
          </a:r>
          <a:endParaRPr lang="en-US" dirty="0"/>
        </a:p>
      </dgm:t>
    </dgm:pt>
    <dgm:pt modelId="{471506B3-43D5-46B3-B381-882E434D11ED}" type="parTrans" cxnId="{A13442AB-3BDB-444D-9B04-1C82B3DF6CF7}">
      <dgm:prSet/>
      <dgm:spPr/>
      <dgm:t>
        <a:bodyPr/>
        <a:lstStyle/>
        <a:p>
          <a:endParaRPr lang="en-US"/>
        </a:p>
      </dgm:t>
    </dgm:pt>
    <dgm:pt modelId="{797369C6-C638-497A-8131-C36C174029F3}" type="sibTrans" cxnId="{A13442AB-3BDB-444D-9B04-1C82B3DF6CF7}">
      <dgm:prSet/>
      <dgm:spPr>
        <a:solidFill>
          <a:schemeClr val="accent5">
            <a:lumMod val="50000"/>
          </a:schemeClr>
        </a:solidFill>
      </dgm:spPr>
      <dgm:t>
        <a:bodyPr/>
        <a:lstStyle/>
        <a:p>
          <a:endParaRPr lang="en-US"/>
        </a:p>
      </dgm:t>
    </dgm:pt>
    <dgm:pt modelId="{362ECA92-84EC-4E74-A4DE-6073AFE2ED5C}" type="pres">
      <dgm:prSet presAssocID="{5B5A7FF4-06CA-463F-89E1-13D1BAFDC216}" presName="Name0" presStyleCnt="0">
        <dgm:presLayoutVars>
          <dgm:dir/>
          <dgm:resizeHandles val="exact"/>
        </dgm:presLayoutVars>
      </dgm:prSet>
      <dgm:spPr/>
    </dgm:pt>
    <dgm:pt modelId="{A3BC9CE1-6B76-4DDC-8A01-630233B30EE7}" type="pres">
      <dgm:prSet presAssocID="{5B32BB32-6CD1-45C2-907B-547E2117CBBB}" presName="node" presStyleLbl="node1" presStyleIdx="0" presStyleCnt="3">
        <dgm:presLayoutVars>
          <dgm:bulletEnabled val="1"/>
        </dgm:presLayoutVars>
      </dgm:prSet>
      <dgm:spPr/>
      <dgm:t>
        <a:bodyPr/>
        <a:lstStyle/>
        <a:p>
          <a:endParaRPr lang="en-US"/>
        </a:p>
      </dgm:t>
    </dgm:pt>
    <dgm:pt modelId="{04E2D880-6F27-4E39-BC34-638708C07AA7}" type="pres">
      <dgm:prSet presAssocID="{335DEBCA-9B8F-44FF-952C-EF40DECE6BBF}" presName="sibTrans" presStyleLbl="sibTrans2D1" presStyleIdx="0" presStyleCnt="2"/>
      <dgm:spPr>
        <a:prstGeom prst="mathMinus">
          <a:avLst/>
        </a:prstGeom>
      </dgm:spPr>
      <dgm:t>
        <a:bodyPr/>
        <a:lstStyle/>
        <a:p>
          <a:endParaRPr lang="en-US"/>
        </a:p>
      </dgm:t>
    </dgm:pt>
    <dgm:pt modelId="{CF6AEDA8-4720-4A43-9BFC-D50DEACF8691}" type="pres">
      <dgm:prSet presAssocID="{335DEBCA-9B8F-44FF-952C-EF40DECE6BBF}" presName="connectorText" presStyleLbl="sibTrans2D1" presStyleIdx="0" presStyleCnt="2"/>
      <dgm:spPr/>
      <dgm:t>
        <a:bodyPr/>
        <a:lstStyle/>
        <a:p>
          <a:endParaRPr lang="en-US"/>
        </a:p>
      </dgm:t>
    </dgm:pt>
    <dgm:pt modelId="{9D7E5AE2-9409-4093-8E60-B91F757B9A79}" type="pres">
      <dgm:prSet presAssocID="{9F408289-3B10-4F6E-A6B4-BAD3CE5D23A8}" presName="node" presStyleLbl="node1" presStyleIdx="1" presStyleCnt="3">
        <dgm:presLayoutVars>
          <dgm:bulletEnabled val="1"/>
        </dgm:presLayoutVars>
      </dgm:prSet>
      <dgm:spPr/>
      <dgm:t>
        <a:bodyPr/>
        <a:lstStyle/>
        <a:p>
          <a:endParaRPr lang="en-US"/>
        </a:p>
      </dgm:t>
    </dgm:pt>
    <dgm:pt modelId="{B575DAD9-0F24-4BD0-9A1A-FFAF4049152E}" type="pres">
      <dgm:prSet presAssocID="{797369C6-C638-497A-8131-C36C174029F3}" presName="sibTrans" presStyleLbl="sibTrans2D1" presStyleIdx="1" presStyleCnt="2"/>
      <dgm:spPr>
        <a:prstGeom prst="mathEqual">
          <a:avLst/>
        </a:prstGeom>
      </dgm:spPr>
      <dgm:t>
        <a:bodyPr/>
        <a:lstStyle/>
        <a:p>
          <a:endParaRPr lang="en-US"/>
        </a:p>
      </dgm:t>
    </dgm:pt>
    <dgm:pt modelId="{26FF92C5-CDE9-4F40-91FB-3C8896EB4DC5}" type="pres">
      <dgm:prSet presAssocID="{797369C6-C638-497A-8131-C36C174029F3}" presName="connectorText" presStyleLbl="sibTrans2D1" presStyleIdx="1" presStyleCnt="2"/>
      <dgm:spPr/>
      <dgm:t>
        <a:bodyPr/>
        <a:lstStyle/>
        <a:p>
          <a:endParaRPr lang="en-US"/>
        </a:p>
      </dgm:t>
    </dgm:pt>
    <dgm:pt modelId="{A5B51E60-4E90-4BC7-8734-407741E06CC4}" type="pres">
      <dgm:prSet presAssocID="{532A277A-04A6-4192-B3CD-D5A42AD862CA}" presName="node" presStyleLbl="node1" presStyleIdx="2" presStyleCnt="3">
        <dgm:presLayoutVars>
          <dgm:bulletEnabled val="1"/>
        </dgm:presLayoutVars>
      </dgm:prSet>
      <dgm:spPr/>
      <dgm:t>
        <a:bodyPr/>
        <a:lstStyle/>
        <a:p>
          <a:endParaRPr lang="en-US"/>
        </a:p>
      </dgm:t>
    </dgm:pt>
  </dgm:ptLst>
  <dgm:cxnLst>
    <dgm:cxn modelId="{80FF3D2B-E8A4-4584-BC1A-F94A7E119CDE}" type="presOf" srcId="{5B32BB32-6CD1-45C2-907B-547E2117CBBB}" destId="{A3BC9CE1-6B76-4DDC-8A01-630233B30EE7}" srcOrd="0" destOrd="0" presId="urn:microsoft.com/office/officeart/2005/8/layout/process1"/>
    <dgm:cxn modelId="{F1631D5A-4869-49B0-92E3-D8EF3456CCE5}" type="presOf" srcId="{335DEBCA-9B8F-44FF-952C-EF40DECE6BBF}" destId="{CF6AEDA8-4720-4A43-9BFC-D50DEACF8691}" srcOrd="1" destOrd="0" presId="urn:microsoft.com/office/officeart/2005/8/layout/process1"/>
    <dgm:cxn modelId="{C2DE8DB1-D585-433E-BA20-630E8362CC44}" type="presOf" srcId="{797369C6-C638-497A-8131-C36C174029F3}" destId="{26FF92C5-CDE9-4F40-91FB-3C8896EB4DC5}" srcOrd="1" destOrd="0" presId="urn:microsoft.com/office/officeart/2005/8/layout/process1"/>
    <dgm:cxn modelId="{DAB40203-9948-4FA3-902B-2C0BA57E1DA8}" srcId="{5B5A7FF4-06CA-463F-89E1-13D1BAFDC216}" destId="{5B32BB32-6CD1-45C2-907B-547E2117CBBB}" srcOrd="0" destOrd="0" parTransId="{E87DAA93-BAC5-41A3-A760-56484C7E50FB}" sibTransId="{335DEBCA-9B8F-44FF-952C-EF40DECE6BBF}"/>
    <dgm:cxn modelId="{5E69F25E-1F2E-4180-A857-E00DC8C9DA57}" type="presOf" srcId="{797369C6-C638-497A-8131-C36C174029F3}" destId="{B575DAD9-0F24-4BD0-9A1A-FFAF4049152E}" srcOrd="0" destOrd="0" presId="urn:microsoft.com/office/officeart/2005/8/layout/process1"/>
    <dgm:cxn modelId="{3B2FBAD4-570A-4D3F-9445-8BFFC3E72B59}" srcId="{5B5A7FF4-06CA-463F-89E1-13D1BAFDC216}" destId="{532A277A-04A6-4192-B3CD-D5A42AD862CA}" srcOrd="2" destOrd="0" parTransId="{E4EF8EBF-FBEF-4091-97D2-8BD915E54B67}" sibTransId="{FA688C1F-EAF9-45D3-B570-8B9DA5DC8E86}"/>
    <dgm:cxn modelId="{E9982343-547C-4801-9EAA-3DACA17BE134}" type="presOf" srcId="{335DEBCA-9B8F-44FF-952C-EF40DECE6BBF}" destId="{04E2D880-6F27-4E39-BC34-638708C07AA7}" srcOrd="0" destOrd="0" presId="urn:microsoft.com/office/officeart/2005/8/layout/process1"/>
    <dgm:cxn modelId="{977F4967-7408-495D-AF86-7D488D4BF2A2}" type="presOf" srcId="{9F408289-3B10-4F6E-A6B4-BAD3CE5D23A8}" destId="{9D7E5AE2-9409-4093-8E60-B91F757B9A79}" srcOrd="0" destOrd="0" presId="urn:microsoft.com/office/officeart/2005/8/layout/process1"/>
    <dgm:cxn modelId="{A13442AB-3BDB-444D-9B04-1C82B3DF6CF7}" srcId="{5B5A7FF4-06CA-463F-89E1-13D1BAFDC216}" destId="{9F408289-3B10-4F6E-A6B4-BAD3CE5D23A8}" srcOrd="1" destOrd="0" parTransId="{471506B3-43D5-46B3-B381-882E434D11ED}" sibTransId="{797369C6-C638-497A-8131-C36C174029F3}"/>
    <dgm:cxn modelId="{200FC4C1-C904-4E09-AAFC-464FBE17BC1E}" type="presOf" srcId="{5B5A7FF4-06CA-463F-89E1-13D1BAFDC216}" destId="{362ECA92-84EC-4E74-A4DE-6073AFE2ED5C}" srcOrd="0" destOrd="0" presId="urn:microsoft.com/office/officeart/2005/8/layout/process1"/>
    <dgm:cxn modelId="{207591CD-9B36-4BF2-B6C4-F5598A9C5739}" type="presOf" srcId="{532A277A-04A6-4192-B3CD-D5A42AD862CA}" destId="{A5B51E60-4E90-4BC7-8734-407741E06CC4}" srcOrd="0" destOrd="0" presId="urn:microsoft.com/office/officeart/2005/8/layout/process1"/>
    <dgm:cxn modelId="{50B7E9A9-6FC1-40BB-AF5E-0CF6A92033DF}" type="presParOf" srcId="{362ECA92-84EC-4E74-A4DE-6073AFE2ED5C}" destId="{A3BC9CE1-6B76-4DDC-8A01-630233B30EE7}" srcOrd="0" destOrd="0" presId="urn:microsoft.com/office/officeart/2005/8/layout/process1"/>
    <dgm:cxn modelId="{B94E5093-8269-4084-8428-631EE329084C}" type="presParOf" srcId="{362ECA92-84EC-4E74-A4DE-6073AFE2ED5C}" destId="{04E2D880-6F27-4E39-BC34-638708C07AA7}" srcOrd="1" destOrd="0" presId="urn:microsoft.com/office/officeart/2005/8/layout/process1"/>
    <dgm:cxn modelId="{333C0B19-57B5-4F57-A1D7-843CF196E967}" type="presParOf" srcId="{04E2D880-6F27-4E39-BC34-638708C07AA7}" destId="{CF6AEDA8-4720-4A43-9BFC-D50DEACF8691}" srcOrd="0" destOrd="0" presId="urn:microsoft.com/office/officeart/2005/8/layout/process1"/>
    <dgm:cxn modelId="{6348EF6B-4D17-4DC2-ADC2-ECC822B2AEC3}" type="presParOf" srcId="{362ECA92-84EC-4E74-A4DE-6073AFE2ED5C}" destId="{9D7E5AE2-9409-4093-8E60-B91F757B9A79}" srcOrd="2" destOrd="0" presId="urn:microsoft.com/office/officeart/2005/8/layout/process1"/>
    <dgm:cxn modelId="{F4327388-E0F9-46AC-86DE-8F9BDC6F7C66}" type="presParOf" srcId="{362ECA92-84EC-4E74-A4DE-6073AFE2ED5C}" destId="{B575DAD9-0F24-4BD0-9A1A-FFAF4049152E}" srcOrd="3" destOrd="0" presId="urn:microsoft.com/office/officeart/2005/8/layout/process1"/>
    <dgm:cxn modelId="{61BAF79C-076B-4294-9B15-72B3165721BF}" type="presParOf" srcId="{B575DAD9-0F24-4BD0-9A1A-FFAF4049152E}" destId="{26FF92C5-CDE9-4F40-91FB-3C8896EB4DC5}" srcOrd="0" destOrd="0" presId="urn:microsoft.com/office/officeart/2005/8/layout/process1"/>
    <dgm:cxn modelId="{F0976572-CBF2-46E0-AFBE-432923F615B9}" type="presParOf" srcId="{362ECA92-84EC-4E74-A4DE-6073AFE2ED5C}" destId="{A5B51E60-4E90-4BC7-8734-407741E06CC4}" srcOrd="4"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B5A7FF4-06CA-463F-89E1-13D1BAFDC216}" type="doc">
      <dgm:prSet loTypeId="urn:microsoft.com/office/officeart/2005/8/layout/process1" loCatId="process" qsTypeId="urn:microsoft.com/office/officeart/2005/8/quickstyle/simple1" qsCatId="simple" csTypeId="urn:microsoft.com/office/officeart/2005/8/colors/colorful1" csCatId="colorful" phldr="1"/>
      <dgm:spPr/>
    </dgm:pt>
    <dgm:pt modelId="{5B32BB32-6CD1-45C2-907B-547E2117CBBB}">
      <dgm:prSet phldrT="[Text]"/>
      <dgm:spPr/>
      <dgm:t>
        <a:bodyPr/>
        <a:lstStyle/>
        <a:p>
          <a:r>
            <a:rPr lang="en-US" dirty="0" smtClean="0"/>
            <a:t>71.2%</a:t>
          </a:r>
          <a:endParaRPr lang="en-US" dirty="0"/>
        </a:p>
      </dgm:t>
    </dgm:pt>
    <dgm:pt modelId="{E87DAA93-BAC5-41A3-A760-56484C7E50FB}" type="parTrans" cxnId="{DAB40203-9948-4FA3-902B-2C0BA57E1DA8}">
      <dgm:prSet/>
      <dgm:spPr/>
      <dgm:t>
        <a:bodyPr/>
        <a:lstStyle/>
        <a:p>
          <a:endParaRPr lang="en-US"/>
        </a:p>
      </dgm:t>
    </dgm:pt>
    <dgm:pt modelId="{335DEBCA-9B8F-44FF-952C-EF40DECE6BBF}" type="sibTrans" cxnId="{DAB40203-9948-4FA3-902B-2C0BA57E1DA8}">
      <dgm:prSet/>
      <dgm:spPr>
        <a:solidFill>
          <a:schemeClr val="accent5">
            <a:lumMod val="50000"/>
          </a:schemeClr>
        </a:solidFill>
      </dgm:spPr>
      <dgm:t>
        <a:bodyPr/>
        <a:lstStyle/>
        <a:p>
          <a:endParaRPr lang="en-US"/>
        </a:p>
      </dgm:t>
    </dgm:pt>
    <dgm:pt modelId="{532A277A-04A6-4192-B3CD-D5A42AD862CA}">
      <dgm:prSet phldrT="[Text]"/>
      <dgm:spPr/>
      <dgm:t>
        <a:bodyPr/>
        <a:lstStyle/>
        <a:p>
          <a:r>
            <a:rPr lang="en-US" dirty="0" smtClean="0"/>
            <a:t>0.6%</a:t>
          </a:r>
          <a:endParaRPr lang="en-US" dirty="0"/>
        </a:p>
      </dgm:t>
    </dgm:pt>
    <dgm:pt modelId="{E4EF8EBF-FBEF-4091-97D2-8BD915E54B67}" type="parTrans" cxnId="{3B2FBAD4-570A-4D3F-9445-8BFFC3E72B59}">
      <dgm:prSet/>
      <dgm:spPr/>
      <dgm:t>
        <a:bodyPr/>
        <a:lstStyle/>
        <a:p>
          <a:endParaRPr lang="en-US"/>
        </a:p>
      </dgm:t>
    </dgm:pt>
    <dgm:pt modelId="{FA688C1F-EAF9-45D3-B570-8B9DA5DC8E86}" type="sibTrans" cxnId="{3B2FBAD4-570A-4D3F-9445-8BFFC3E72B59}">
      <dgm:prSet/>
      <dgm:spPr/>
      <dgm:t>
        <a:bodyPr/>
        <a:lstStyle/>
        <a:p>
          <a:endParaRPr lang="en-US"/>
        </a:p>
      </dgm:t>
    </dgm:pt>
    <dgm:pt modelId="{9F408289-3B10-4F6E-A6B4-BAD3CE5D23A8}">
      <dgm:prSet/>
      <dgm:spPr/>
      <dgm:t>
        <a:bodyPr/>
        <a:lstStyle/>
        <a:p>
          <a:r>
            <a:rPr lang="en-US" dirty="0" smtClean="0"/>
            <a:t>70.6%</a:t>
          </a:r>
          <a:endParaRPr lang="en-US" dirty="0"/>
        </a:p>
      </dgm:t>
    </dgm:pt>
    <dgm:pt modelId="{471506B3-43D5-46B3-B381-882E434D11ED}" type="parTrans" cxnId="{A13442AB-3BDB-444D-9B04-1C82B3DF6CF7}">
      <dgm:prSet/>
      <dgm:spPr/>
      <dgm:t>
        <a:bodyPr/>
        <a:lstStyle/>
        <a:p>
          <a:endParaRPr lang="en-US"/>
        </a:p>
      </dgm:t>
    </dgm:pt>
    <dgm:pt modelId="{797369C6-C638-497A-8131-C36C174029F3}" type="sibTrans" cxnId="{A13442AB-3BDB-444D-9B04-1C82B3DF6CF7}">
      <dgm:prSet/>
      <dgm:spPr>
        <a:solidFill>
          <a:schemeClr val="accent5">
            <a:lumMod val="50000"/>
          </a:schemeClr>
        </a:solidFill>
      </dgm:spPr>
      <dgm:t>
        <a:bodyPr/>
        <a:lstStyle/>
        <a:p>
          <a:endParaRPr lang="en-US"/>
        </a:p>
      </dgm:t>
    </dgm:pt>
    <dgm:pt modelId="{362ECA92-84EC-4E74-A4DE-6073AFE2ED5C}" type="pres">
      <dgm:prSet presAssocID="{5B5A7FF4-06CA-463F-89E1-13D1BAFDC216}" presName="Name0" presStyleCnt="0">
        <dgm:presLayoutVars>
          <dgm:dir/>
          <dgm:resizeHandles val="exact"/>
        </dgm:presLayoutVars>
      </dgm:prSet>
      <dgm:spPr/>
    </dgm:pt>
    <dgm:pt modelId="{A3BC9CE1-6B76-4DDC-8A01-630233B30EE7}" type="pres">
      <dgm:prSet presAssocID="{5B32BB32-6CD1-45C2-907B-547E2117CBBB}" presName="node" presStyleLbl="node1" presStyleIdx="0" presStyleCnt="3">
        <dgm:presLayoutVars>
          <dgm:bulletEnabled val="1"/>
        </dgm:presLayoutVars>
      </dgm:prSet>
      <dgm:spPr/>
      <dgm:t>
        <a:bodyPr/>
        <a:lstStyle/>
        <a:p>
          <a:endParaRPr lang="en-US"/>
        </a:p>
      </dgm:t>
    </dgm:pt>
    <dgm:pt modelId="{04E2D880-6F27-4E39-BC34-638708C07AA7}" type="pres">
      <dgm:prSet presAssocID="{335DEBCA-9B8F-44FF-952C-EF40DECE6BBF}" presName="sibTrans" presStyleLbl="sibTrans2D1" presStyleIdx="0" presStyleCnt="2"/>
      <dgm:spPr>
        <a:prstGeom prst="mathMinus">
          <a:avLst/>
        </a:prstGeom>
      </dgm:spPr>
      <dgm:t>
        <a:bodyPr/>
        <a:lstStyle/>
        <a:p>
          <a:endParaRPr lang="en-US"/>
        </a:p>
      </dgm:t>
    </dgm:pt>
    <dgm:pt modelId="{CF6AEDA8-4720-4A43-9BFC-D50DEACF8691}" type="pres">
      <dgm:prSet presAssocID="{335DEBCA-9B8F-44FF-952C-EF40DECE6BBF}" presName="connectorText" presStyleLbl="sibTrans2D1" presStyleIdx="0" presStyleCnt="2"/>
      <dgm:spPr/>
      <dgm:t>
        <a:bodyPr/>
        <a:lstStyle/>
        <a:p>
          <a:endParaRPr lang="en-US"/>
        </a:p>
      </dgm:t>
    </dgm:pt>
    <dgm:pt modelId="{9D7E5AE2-9409-4093-8E60-B91F757B9A79}" type="pres">
      <dgm:prSet presAssocID="{9F408289-3B10-4F6E-A6B4-BAD3CE5D23A8}" presName="node" presStyleLbl="node1" presStyleIdx="1" presStyleCnt="3">
        <dgm:presLayoutVars>
          <dgm:bulletEnabled val="1"/>
        </dgm:presLayoutVars>
      </dgm:prSet>
      <dgm:spPr/>
      <dgm:t>
        <a:bodyPr/>
        <a:lstStyle/>
        <a:p>
          <a:endParaRPr lang="en-US"/>
        </a:p>
      </dgm:t>
    </dgm:pt>
    <dgm:pt modelId="{B575DAD9-0F24-4BD0-9A1A-FFAF4049152E}" type="pres">
      <dgm:prSet presAssocID="{797369C6-C638-497A-8131-C36C174029F3}" presName="sibTrans" presStyleLbl="sibTrans2D1" presStyleIdx="1" presStyleCnt="2"/>
      <dgm:spPr>
        <a:prstGeom prst="mathEqual">
          <a:avLst/>
        </a:prstGeom>
      </dgm:spPr>
      <dgm:t>
        <a:bodyPr/>
        <a:lstStyle/>
        <a:p>
          <a:endParaRPr lang="en-US"/>
        </a:p>
      </dgm:t>
    </dgm:pt>
    <dgm:pt modelId="{26FF92C5-CDE9-4F40-91FB-3C8896EB4DC5}" type="pres">
      <dgm:prSet presAssocID="{797369C6-C638-497A-8131-C36C174029F3}" presName="connectorText" presStyleLbl="sibTrans2D1" presStyleIdx="1" presStyleCnt="2"/>
      <dgm:spPr/>
      <dgm:t>
        <a:bodyPr/>
        <a:lstStyle/>
        <a:p>
          <a:endParaRPr lang="en-US"/>
        </a:p>
      </dgm:t>
    </dgm:pt>
    <dgm:pt modelId="{A5B51E60-4E90-4BC7-8734-407741E06CC4}" type="pres">
      <dgm:prSet presAssocID="{532A277A-04A6-4192-B3CD-D5A42AD862CA}" presName="node" presStyleLbl="node1" presStyleIdx="2" presStyleCnt="3">
        <dgm:presLayoutVars>
          <dgm:bulletEnabled val="1"/>
        </dgm:presLayoutVars>
      </dgm:prSet>
      <dgm:spPr/>
      <dgm:t>
        <a:bodyPr/>
        <a:lstStyle/>
        <a:p>
          <a:endParaRPr lang="en-US"/>
        </a:p>
      </dgm:t>
    </dgm:pt>
  </dgm:ptLst>
  <dgm:cxnLst>
    <dgm:cxn modelId="{DAB40203-9948-4FA3-902B-2C0BA57E1DA8}" srcId="{5B5A7FF4-06CA-463F-89E1-13D1BAFDC216}" destId="{5B32BB32-6CD1-45C2-907B-547E2117CBBB}" srcOrd="0" destOrd="0" parTransId="{E87DAA93-BAC5-41A3-A760-56484C7E50FB}" sibTransId="{335DEBCA-9B8F-44FF-952C-EF40DECE6BBF}"/>
    <dgm:cxn modelId="{9535B94B-2D7D-42B7-A9C9-794D4936A19B}" type="presOf" srcId="{797369C6-C638-497A-8131-C36C174029F3}" destId="{26FF92C5-CDE9-4F40-91FB-3C8896EB4DC5}" srcOrd="1" destOrd="0" presId="urn:microsoft.com/office/officeart/2005/8/layout/process1"/>
    <dgm:cxn modelId="{3C99D738-D7B1-438A-8AA7-79ED9A24B821}" type="presOf" srcId="{335DEBCA-9B8F-44FF-952C-EF40DECE6BBF}" destId="{04E2D880-6F27-4E39-BC34-638708C07AA7}" srcOrd="0" destOrd="0" presId="urn:microsoft.com/office/officeart/2005/8/layout/process1"/>
    <dgm:cxn modelId="{D81990AD-4419-4A7E-AFE9-D432A1AE9C59}" type="presOf" srcId="{5B32BB32-6CD1-45C2-907B-547E2117CBBB}" destId="{A3BC9CE1-6B76-4DDC-8A01-630233B30EE7}" srcOrd="0" destOrd="0" presId="urn:microsoft.com/office/officeart/2005/8/layout/process1"/>
    <dgm:cxn modelId="{C8960A08-E5F1-4646-B2B8-85F625803140}" type="presOf" srcId="{9F408289-3B10-4F6E-A6B4-BAD3CE5D23A8}" destId="{9D7E5AE2-9409-4093-8E60-B91F757B9A79}" srcOrd="0" destOrd="0" presId="urn:microsoft.com/office/officeart/2005/8/layout/process1"/>
    <dgm:cxn modelId="{866BF42A-025C-45F4-84A8-B5FC013094D5}" type="presOf" srcId="{335DEBCA-9B8F-44FF-952C-EF40DECE6BBF}" destId="{CF6AEDA8-4720-4A43-9BFC-D50DEACF8691}" srcOrd="1" destOrd="0" presId="urn:microsoft.com/office/officeart/2005/8/layout/process1"/>
    <dgm:cxn modelId="{3B2FBAD4-570A-4D3F-9445-8BFFC3E72B59}" srcId="{5B5A7FF4-06CA-463F-89E1-13D1BAFDC216}" destId="{532A277A-04A6-4192-B3CD-D5A42AD862CA}" srcOrd="2" destOrd="0" parTransId="{E4EF8EBF-FBEF-4091-97D2-8BD915E54B67}" sibTransId="{FA688C1F-EAF9-45D3-B570-8B9DA5DC8E86}"/>
    <dgm:cxn modelId="{45D269FD-13E6-454E-A2D6-5256EB7ABC18}" type="presOf" srcId="{797369C6-C638-497A-8131-C36C174029F3}" destId="{B575DAD9-0F24-4BD0-9A1A-FFAF4049152E}" srcOrd="0" destOrd="0" presId="urn:microsoft.com/office/officeart/2005/8/layout/process1"/>
    <dgm:cxn modelId="{A13442AB-3BDB-444D-9B04-1C82B3DF6CF7}" srcId="{5B5A7FF4-06CA-463F-89E1-13D1BAFDC216}" destId="{9F408289-3B10-4F6E-A6B4-BAD3CE5D23A8}" srcOrd="1" destOrd="0" parTransId="{471506B3-43D5-46B3-B381-882E434D11ED}" sibTransId="{797369C6-C638-497A-8131-C36C174029F3}"/>
    <dgm:cxn modelId="{41F74EC5-D167-4363-9EFD-0AC7EB71057C}" type="presOf" srcId="{5B5A7FF4-06CA-463F-89E1-13D1BAFDC216}" destId="{362ECA92-84EC-4E74-A4DE-6073AFE2ED5C}" srcOrd="0" destOrd="0" presId="urn:microsoft.com/office/officeart/2005/8/layout/process1"/>
    <dgm:cxn modelId="{A0C32C9A-975F-4FB9-99E5-8895328CC150}" type="presOf" srcId="{532A277A-04A6-4192-B3CD-D5A42AD862CA}" destId="{A5B51E60-4E90-4BC7-8734-407741E06CC4}" srcOrd="0" destOrd="0" presId="urn:microsoft.com/office/officeart/2005/8/layout/process1"/>
    <dgm:cxn modelId="{0EA7A105-034D-46AA-A070-213D2638F068}" type="presParOf" srcId="{362ECA92-84EC-4E74-A4DE-6073AFE2ED5C}" destId="{A3BC9CE1-6B76-4DDC-8A01-630233B30EE7}" srcOrd="0" destOrd="0" presId="urn:microsoft.com/office/officeart/2005/8/layout/process1"/>
    <dgm:cxn modelId="{F1E303BA-7DC0-47A3-958A-49876E068FAC}" type="presParOf" srcId="{362ECA92-84EC-4E74-A4DE-6073AFE2ED5C}" destId="{04E2D880-6F27-4E39-BC34-638708C07AA7}" srcOrd="1" destOrd="0" presId="urn:microsoft.com/office/officeart/2005/8/layout/process1"/>
    <dgm:cxn modelId="{542EF2A7-CE0F-4BB5-A25B-13FCF971BA55}" type="presParOf" srcId="{04E2D880-6F27-4E39-BC34-638708C07AA7}" destId="{CF6AEDA8-4720-4A43-9BFC-D50DEACF8691}" srcOrd="0" destOrd="0" presId="urn:microsoft.com/office/officeart/2005/8/layout/process1"/>
    <dgm:cxn modelId="{628B4A8F-9302-4665-8859-861811BE05E1}" type="presParOf" srcId="{362ECA92-84EC-4E74-A4DE-6073AFE2ED5C}" destId="{9D7E5AE2-9409-4093-8E60-B91F757B9A79}" srcOrd="2" destOrd="0" presId="urn:microsoft.com/office/officeart/2005/8/layout/process1"/>
    <dgm:cxn modelId="{B4627C42-4DBA-4809-832C-3B286300719E}" type="presParOf" srcId="{362ECA92-84EC-4E74-A4DE-6073AFE2ED5C}" destId="{B575DAD9-0F24-4BD0-9A1A-FFAF4049152E}" srcOrd="3" destOrd="0" presId="urn:microsoft.com/office/officeart/2005/8/layout/process1"/>
    <dgm:cxn modelId="{A4B86FBD-85EE-4C5D-BF54-97A9FCF0CC7E}" type="presParOf" srcId="{B575DAD9-0F24-4BD0-9A1A-FFAF4049152E}" destId="{26FF92C5-CDE9-4F40-91FB-3C8896EB4DC5}" srcOrd="0" destOrd="0" presId="urn:microsoft.com/office/officeart/2005/8/layout/process1"/>
    <dgm:cxn modelId="{878F9988-FD1A-4DDB-841A-62DF72E7A9EE}" type="presParOf" srcId="{362ECA92-84EC-4E74-A4DE-6073AFE2ED5C}" destId="{A5B51E60-4E90-4BC7-8734-407741E06CC4}" srcOrd="4" destOrd="0" presId="urn:microsoft.com/office/officeart/2005/8/layout/process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BC9CE1-6B76-4DDC-8A01-630233B30EE7}">
      <dsp:nvSpPr>
        <dsp:cNvPr id="0" name=""/>
        <dsp:cNvSpPr/>
      </dsp:nvSpPr>
      <dsp:spPr>
        <a:xfrm>
          <a:off x="7143" y="2068777"/>
          <a:ext cx="2135187" cy="128111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Course Completion Rate (%) for Subpopulation</a:t>
          </a:r>
          <a:endParaRPr lang="en-US" sz="1900" kern="1200" dirty="0"/>
        </a:p>
      </dsp:txBody>
      <dsp:txXfrm>
        <a:off x="44665" y="2106299"/>
        <a:ext cx="2060143" cy="1206068"/>
      </dsp:txXfrm>
    </dsp:sp>
    <dsp:sp modelId="{04E2D880-6F27-4E39-BC34-638708C07AA7}">
      <dsp:nvSpPr>
        <dsp:cNvPr id="0" name=""/>
        <dsp:cNvSpPr/>
      </dsp:nvSpPr>
      <dsp:spPr>
        <a:xfrm>
          <a:off x="2355850" y="2444570"/>
          <a:ext cx="452659" cy="529526"/>
        </a:xfrm>
        <a:prstGeom prst="mathMinus">
          <a:avLst/>
        </a:prstGeom>
        <a:solidFill>
          <a:schemeClr val="accent5">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2355850" y="2550475"/>
        <a:ext cx="316861" cy="317716"/>
      </dsp:txXfrm>
    </dsp:sp>
    <dsp:sp modelId="{9D7E5AE2-9409-4093-8E60-B91F757B9A79}">
      <dsp:nvSpPr>
        <dsp:cNvPr id="0" name=""/>
        <dsp:cNvSpPr/>
      </dsp:nvSpPr>
      <dsp:spPr>
        <a:xfrm>
          <a:off x="2996406" y="2068777"/>
          <a:ext cx="2135187" cy="128111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Course Completion Rate (%) for all students</a:t>
          </a:r>
          <a:endParaRPr lang="en-US" sz="1900" kern="1200" dirty="0"/>
        </a:p>
      </dsp:txBody>
      <dsp:txXfrm>
        <a:off x="3033928" y="2106299"/>
        <a:ext cx="2060143" cy="1206068"/>
      </dsp:txXfrm>
    </dsp:sp>
    <dsp:sp modelId="{B575DAD9-0F24-4BD0-9A1A-FFAF4049152E}">
      <dsp:nvSpPr>
        <dsp:cNvPr id="0" name=""/>
        <dsp:cNvSpPr/>
      </dsp:nvSpPr>
      <dsp:spPr>
        <a:xfrm>
          <a:off x="5345112" y="2444570"/>
          <a:ext cx="452659" cy="529526"/>
        </a:xfrm>
        <a:prstGeom prst="mathEqual">
          <a:avLst/>
        </a:prstGeom>
        <a:solidFill>
          <a:schemeClr val="accent5">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5345112" y="2550475"/>
        <a:ext cx="316861" cy="317716"/>
      </dsp:txXfrm>
    </dsp:sp>
    <dsp:sp modelId="{A5B51E60-4E90-4BC7-8734-407741E06CC4}">
      <dsp:nvSpPr>
        <dsp:cNvPr id="0" name=""/>
        <dsp:cNvSpPr/>
      </dsp:nvSpPr>
      <dsp:spPr>
        <a:xfrm>
          <a:off x="5985668" y="2068777"/>
          <a:ext cx="2135187" cy="1281112"/>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Percentage Point Gap </a:t>
          </a:r>
          <a:br>
            <a:rPr lang="en-US" sz="1900" kern="1200" dirty="0" smtClean="0"/>
          </a:br>
          <a:r>
            <a:rPr lang="en-US" sz="1900" kern="1200" dirty="0" smtClean="0"/>
            <a:t>(+ or -)</a:t>
          </a:r>
          <a:endParaRPr lang="en-US" sz="1900" kern="1200" dirty="0"/>
        </a:p>
      </dsp:txBody>
      <dsp:txXfrm>
        <a:off x="6023190" y="2106299"/>
        <a:ext cx="2060143" cy="12060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BC9CE1-6B76-4DDC-8A01-630233B30EE7}">
      <dsp:nvSpPr>
        <dsp:cNvPr id="0" name=""/>
        <dsp:cNvSpPr/>
      </dsp:nvSpPr>
      <dsp:spPr>
        <a:xfrm>
          <a:off x="7143" y="2068777"/>
          <a:ext cx="2135187" cy="128111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en-US" sz="4800" kern="1200" dirty="0" smtClean="0"/>
            <a:t>46.3%</a:t>
          </a:r>
          <a:endParaRPr lang="en-US" sz="4800" kern="1200" dirty="0"/>
        </a:p>
      </dsp:txBody>
      <dsp:txXfrm>
        <a:off x="44665" y="2106299"/>
        <a:ext cx="2060143" cy="1206068"/>
      </dsp:txXfrm>
    </dsp:sp>
    <dsp:sp modelId="{04E2D880-6F27-4E39-BC34-638708C07AA7}">
      <dsp:nvSpPr>
        <dsp:cNvPr id="0" name=""/>
        <dsp:cNvSpPr/>
      </dsp:nvSpPr>
      <dsp:spPr>
        <a:xfrm>
          <a:off x="2355850" y="2444570"/>
          <a:ext cx="452659" cy="529526"/>
        </a:xfrm>
        <a:prstGeom prst="mathMinus">
          <a:avLst/>
        </a:prstGeom>
        <a:solidFill>
          <a:schemeClr val="accent5">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0">
            <a:lnSpc>
              <a:spcPct val="90000"/>
            </a:lnSpc>
            <a:spcBef>
              <a:spcPct val="0"/>
            </a:spcBef>
            <a:spcAft>
              <a:spcPct val="35000"/>
            </a:spcAft>
          </a:pPr>
          <a:endParaRPr lang="en-US" sz="4000" kern="1200"/>
        </a:p>
      </dsp:txBody>
      <dsp:txXfrm>
        <a:off x="2355850" y="2550475"/>
        <a:ext cx="316861" cy="317716"/>
      </dsp:txXfrm>
    </dsp:sp>
    <dsp:sp modelId="{9D7E5AE2-9409-4093-8E60-B91F757B9A79}">
      <dsp:nvSpPr>
        <dsp:cNvPr id="0" name=""/>
        <dsp:cNvSpPr/>
      </dsp:nvSpPr>
      <dsp:spPr>
        <a:xfrm>
          <a:off x="2996406" y="2068777"/>
          <a:ext cx="2135187" cy="128111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en-US" sz="4800" kern="1200" dirty="0" smtClean="0"/>
            <a:t>50.0%</a:t>
          </a:r>
          <a:endParaRPr lang="en-US" sz="4800" kern="1200" dirty="0"/>
        </a:p>
      </dsp:txBody>
      <dsp:txXfrm>
        <a:off x="3033928" y="2106299"/>
        <a:ext cx="2060143" cy="1206068"/>
      </dsp:txXfrm>
    </dsp:sp>
    <dsp:sp modelId="{B575DAD9-0F24-4BD0-9A1A-FFAF4049152E}">
      <dsp:nvSpPr>
        <dsp:cNvPr id="0" name=""/>
        <dsp:cNvSpPr/>
      </dsp:nvSpPr>
      <dsp:spPr>
        <a:xfrm>
          <a:off x="5345112" y="2444570"/>
          <a:ext cx="452659" cy="529526"/>
        </a:xfrm>
        <a:prstGeom prst="mathEqual">
          <a:avLst/>
        </a:prstGeom>
        <a:solidFill>
          <a:schemeClr val="accent5">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0">
            <a:lnSpc>
              <a:spcPct val="90000"/>
            </a:lnSpc>
            <a:spcBef>
              <a:spcPct val="0"/>
            </a:spcBef>
            <a:spcAft>
              <a:spcPct val="35000"/>
            </a:spcAft>
          </a:pPr>
          <a:endParaRPr lang="en-US" sz="4000" kern="1200"/>
        </a:p>
      </dsp:txBody>
      <dsp:txXfrm>
        <a:off x="5345112" y="2550475"/>
        <a:ext cx="316861" cy="317716"/>
      </dsp:txXfrm>
    </dsp:sp>
    <dsp:sp modelId="{A5B51E60-4E90-4BC7-8734-407741E06CC4}">
      <dsp:nvSpPr>
        <dsp:cNvPr id="0" name=""/>
        <dsp:cNvSpPr/>
      </dsp:nvSpPr>
      <dsp:spPr>
        <a:xfrm>
          <a:off x="5985668" y="2068777"/>
          <a:ext cx="2135187" cy="1281112"/>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en-US" sz="4800" kern="1200" dirty="0" smtClean="0"/>
            <a:t>0.93</a:t>
          </a:r>
          <a:endParaRPr lang="en-US" sz="4800" kern="1200" dirty="0"/>
        </a:p>
      </dsp:txBody>
      <dsp:txXfrm>
        <a:off x="6023190" y="2106299"/>
        <a:ext cx="2060143" cy="12060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BC9CE1-6B76-4DDC-8A01-630233B30EE7}">
      <dsp:nvSpPr>
        <dsp:cNvPr id="0" name=""/>
        <dsp:cNvSpPr/>
      </dsp:nvSpPr>
      <dsp:spPr>
        <a:xfrm>
          <a:off x="7143" y="611533"/>
          <a:ext cx="2135187" cy="128111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Course Completion Rate (%) for Subpopulation</a:t>
          </a:r>
          <a:endParaRPr lang="en-US" sz="1900" kern="1200" dirty="0"/>
        </a:p>
      </dsp:txBody>
      <dsp:txXfrm>
        <a:off x="44665" y="649055"/>
        <a:ext cx="2060143" cy="1206068"/>
      </dsp:txXfrm>
    </dsp:sp>
    <dsp:sp modelId="{04E2D880-6F27-4E39-BC34-638708C07AA7}">
      <dsp:nvSpPr>
        <dsp:cNvPr id="0" name=""/>
        <dsp:cNvSpPr/>
      </dsp:nvSpPr>
      <dsp:spPr>
        <a:xfrm>
          <a:off x="2355850" y="987326"/>
          <a:ext cx="452659" cy="529526"/>
        </a:xfrm>
        <a:prstGeom prst="mathMinus">
          <a:avLst/>
        </a:prstGeom>
        <a:solidFill>
          <a:schemeClr val="accent5">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2355850" y="1093231"/>
        <a:ext cx="316861" cy="317716"/>
      </dsp:txXfrm>
    </dsp:sp>
    <dsp:sp modelId="{9D7E5AE2-9409-4093-8E60-B91F757B9A79}">
      <dsp:nvSpPr>
        <dsp:cNvPr id="0" name=""/>
        <dsp:cNvSpPr/>
      </dsp:nvSpPr>
      <dsp:spPr>
        <a:xfrm>
          <a:off x="2996406" y="611533"/>
          <a:ext cx="2135187" cy="128111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Course Completion Rate (%) for all students</a:t>
          </a:r>
          <a:endParaRPr lang="en-US" sz="1900" kern="1200" dirty="0"/>
        </a:p>
      </dsp:txBody>
      <dsp:txXfrm>
        <a:off x="3033928" y="649055"/>
        <a:ext cx="2060143" cy="1206068"/>
      </dsp:txXfrm>
    </dsp:sp>
    <dsp:sp modelId="{B575DAD9-0F24-4BD0-9A1A-FFAF4049152E}">
      <dsp:nvSpPr>
        <dsp:cNvPr id="0" name=""/>
        <dsp:cNvSpPr/>
      </dsp:nvSpPr>
      <dsp:spPr>
        <a:xfrm>
          <a:off x="5345112" y="987326"/>
          <a:ext cx="452659" cy="529526"/>
        </a:xfrm>
        <a:prstGeom prst="mathEqual">
          <a:avLst/>
        </a:prstGeom>
        <a:solidFill>
          <a:schemeClr val="accent5">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5345112" y="1093231"/>
        <a:ext cx="316861" cy="317716"/>
      </dsp:txXfrm>
    </dsp:sp>
    <dsp:sp modelId="{A5B51E60-4E90-4BC7-8734-407741E06CC4}">
      <dsp:nvSpPr>
        <dsp:cNvPr id="0" name=""/>
        <dsp:cNvSpPr/>
      </dsp:nvSpPr>
      <dsp:spPr>
        <a:xfrm>
          <a:off x="5985668" y="611533"/>
          <a:ext cx="2135187" cy="1281112"/>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Percentage Point Gap </a:t>
          </a:r>
          <a:br>
            <a:rPr lang="en-US" sz="1900" kern="1200" dirty="0" smtClean="0"/>
          </a:br>
          <a:r>
            <a:rPr lang="en-US" sz="1900" kern="1200" dirty="0" smtClean="0"/>
            <a:t>(+ or -)</a:t>
          </a:r>
          <a:endParaRPr lang="en-US" sz="1900" kern="1200" dirty="0"/>
        </a:p>
      </dsp:txBody>
      <dsp:txXfrm>
        <a:off x="6023190" y="649055"/>
        <a:ext cx="2060143" cy="12060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BC9CE1-6B76-4DDC-8A01-630233B30EE7}">
      <dsp:nvSpPr>
        <dsp:cNvPr id="0" name=""/>
        <dsp:cNvSpPr/>
      </dsp:nvSpPr>
      <dsp:spPr>
        <a:xfrm>
          <a:off x="7143" y="1569101"/>
          <a:ext cx="2135187" cy="128111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lvl="0" algn="ctr" defTabSz="2311400">
            <a:lnSpc>
              <a:spcPct val="90000"/>
            </a:lnSpc>
            <a:spcBef>
              <a:spcPct val="0"/>
            </a:spcBef>
            <a:spcAft>
              <a:spcPct val="35000"/>
            </a:spcAft>
          </a:pPr>
          <a:r>
            <a:rPr lang="en-US" sz="5200" kern="1200" dirty="0" smtClean="0"/>
            <a:t>71.2%</a:t>
          </a:r>
          <a:endParaRPr lang="en-US" sz="5200" kern="1200" dirty="0"/>
        </a:p>
      </dsp:txBody>
      <dsp:txXfrm>
        <a:off x="44665" y="1606623"/>
        <a:ext cx="2060143" cy="1206068"/>
      </dsp:txXfrm>
    </dsp:sp>
    <dsp:sp modelId="{04E2D880-6F27-4E39-BC34-638708C07AA7}">
      <dsp:nvSpPr>
        <dsp:cNvPr id="0" name=""/>
        <dsp:cNvSpPr/>
      </dsp:nvSpPr>
      <dsp:spPr>
        <a:xfrm>
          <a:off x="2355850" y="1944894"/>
          <a:ext cx="452659" cy="529526"/>
        </a:xfrm>
        <a:prstGeom prst="mathMinus">
          <a:avLst/>
        </a:prstGeom>
        <a:solidFill>
          <a:schemeClr val="accent5">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2355850" y="2050799"/>
        <a:ext cx="316861" cy="317716"/>
      </dsp:txXfrm>
    </dsp:sp>
    <dsp:sp modelId="{9D7E5AE2-9409-4093-8E60-B91F757B9A79}">
      <dsp:nvSpPr>
        <dsp:cNvPr id="0" name=""/>
        <dsp:cNvSpPr/>
      </dsp:nvSpPr>
      <dsp:spPr>
        <a:xfrm>
          <a:off x="2996406" y="1569101"/>
          <a:ext cx="2135187" cy="128111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lvl="0" algn="ctr" defTabSz="2311400">
            <a:lnSpc>
              <a:spcPct val="90000"/>
            </a:lnSpc>
            <a:spcBef>
              <a:spcPct val="0"/>
            </a:spcBef>
            <a:spcAft>
              <a:spcPct val="35000"/>
            </a:spcAft>
          </a:pPr>
          <a:r>
            <a:rPr lang="en-US" sz="5200" kern="1200" dirty="0" smtClean="0"/>
            <a:t>70.6%</a:t>
          </a:r>
          <a:endParaRPr lang="en-US" sz="5200" kern="1200" dirty="0"/>
        </a:p>
      </dsp:txBody>
      <dsp:txXfrm>
        <a:off x="3033928" y="1606623"/>
        <a:ext cx="2060143" cy="1206068"/>
      </dsp:txXfrm>
    </dsp:sp>
    <dsp:sp modelId="{B575DAD9-0F24-4BD0-9A1A-FFAF4049152E}">
      <dsp:nvSpPr>
        <dsp:cNvPr id="0" name=""/>
        <dsp:cNvSpPr/>
      </dsp:nvSpPr>
      <dsp:spPr>
        <a:xfrm>
          <a:off x="5345112" y="1944894"/>
          <a:ext cx="452659" cy="529526"/>
        </a:xfrm>
        <a:prstGeom prst="mathEqual">
          <a:avLst/>
        </a:prstGeom>
        <a:solidFill>
          <a:schemeClr val="accent5">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5345112" y="2050799"/>
        <a:ext cx="316861" cy="317716"/>
      </dsp:txXfrm>
    </dsp:sp>
    <dsp:sp modelId="{A5B51E60-4E90-4BC7-8734-407741E06CC4}">
      <dsp:nvSpPr>
        <dsp:cNvPr id="0" name=""/>
        <dsp:cNvSpPr/>
      </dsp:nvSpPr>
      <dsp:spPr>
        <a:xfrm>
          <a:off x="5985668" y="1569101"/>
          <a:ext cx="2135187" cy="1281112"/>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lvl="0" algn="ctr" defTabSz="2311400">
            <a:lnSpc>
              <a:spcPct val="90000"/>
            </a:lnSpc>
            <a:spcBef>
              <a:spcPct val="0"/>
            </a:spcBef>
            <a:spcAft>
              <a:spcPct val="35000"/>
            </a:spcAft>
          </a:pPr>
          <a:r>
            <a:rPr lang="en-US" sz="5200" kern="1200" dirty="0" smtClean="0"/>
            <a:t>0.6%</a:t>
          </a:r>
          <a:endParaRPr lang="en-US" sz="5200" kern="1200" dirty="0"/>
        </a:p>
      </dsp:txBody>
      <dsp:txXfrm>
        <a:off x="6023190" y="1606623"/>
        <a:ext cx="2060143" cy="120606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5530145-C444-4DE6-85E0-12C4AA4F3BA9}" type="datetimeFigureOut">
              <a:rPr lang="en-US" smtClean="0"/>
              <a:t>9/13/2018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FE3431C-7AFE-4E25-961E-249869BBD3E9}" type="slidenum">
              <a:rPr lang="en-US" smtClean="0"/>
              <a:t>‹#›</a:t>
            </a:fld>
            <a:endParaRPr lang="en-US"/>
          </a:p>
        </p:txBody>
      </p:sp>
    </p:spTree>
    <p:extLst>
      <p:ext uri="{BB962C8B-B14F-4D97-AF65-F5344CB8AC3E}">
        <p14:creationId xmlns:p14="http://schemas.microsoft.com/office/powerpoint/2010/main" val="3318298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E3431C-7AFE-4E25-961E-249869BBD3E9}" type="slidenum">
              <a:rPr lang="en-US" smtClean="0"/>
              <a:t>1</a:t>
            </a:fld>
            <a:endParaRPr lang="en-US"/>
          </a:p>
        </p:txBody>
      </p:sp>
    </p:spTree>
    <p:extLst>
      <p:ext uri="{BB962C8B-B14F-4D97-AF65-F5344CB8AC3E}">
        <p14:creationId xmlns:p14="http://schemas.microsoft.com/office/powerpoint/2010/main" val="2160410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10</a:t>
            </a:fld>
            <a:endParaRPr lang="en-US"/>
          </a:p>
        </p:txBody>
      </p:sp>
    </p:spTree>
    <p:extLst>
      <p:ext uri="{BB962C8B-B14F-4D97-AF65-F5344CB8AC3E}">
        <p14:creationId xmlns:p14="http://schemas.microsoft.com/office/powerpoint/2010/main" val="2560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11</a:t>
            </a:fld>
            <a:endParaRPr lang="en-US"/>
          </a:p>
        </p:txBody>
      </p:sp>
    </p:spTree>
    <p:extLst>
      <p:ext uri="{BB962C8B-B14F-4D97-AF65-F5344CB8AC3E}">
        <p14:creationId xmlns:p14="http://schemas.microsoft.com/office/powerpoint/2010/main" val="38288702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12</a:t>
            </a:fld>
            <a:endParaRPr lang="en-US"/>
          </a:p>
        </p:txBody>
      </p:sp>
    </p:spTree>
    <p:extLst>
      <p:ext uri="{BB962C8B-B14F-4D97-AF65-F5344CB8AC3E}">
        <p14:creationId xmlns:p14="http://schemas.microsoft.com/office/powerpoint/2010/main" val="642508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13</a:t>
            </a:fld>
            <a:endParaRPr lang="en-US"/>
          </a:p>
        </p:txBody>
      </p:sp>
    </p:spTree>
    <p:extLst>
      <p:ext uri="{BB962C8B-B14F-4D97-AF65-F5344CB8AC3E}">
        <p14:creationId xmlns:p14="http://schemas.microsoft.com/office/powerpoint/2010/main" val="39652543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14</a:t>
            </a:fld>
            <a:endParaRPr lang="en-US"/>
          </a:p>
        </p:txBody>
      </p:sp>
    </p:spTree>
    <p:extLst>
      <p:ext uri="{BB962C8B-B14F-4D97-AF65-F5344CB8AC3E}">
        <p14:creationId xmlns:p14="http://schemas.microsoft.com/office/powerpoint/2010/main" val="2046885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15</a:t>
            </a:fld>
            <a:endParaRPr lang="en-US"/>
          </a:p>
        </p:txBody>
      </p:sp>
    </p:spTree>
    <p:extLst>
      <p:ext uri="{BB962C8B-B14F-4D97-AF65-F5344CB8AC3E}">
        <p14:creationId xmlns:p14="http://schemas.microsoft.com/office/powerpoint/2010/main" val="2834161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16</a:t>
            </a:fld>
            <a:endParaRPr lang="en-US"/>
          </a:p>
        </p:txBody>
      </p:sp>
    </p:spTree>
    <p:extLst>
      <p:ext uri="{BB962C8B-B14F-4D97-AF65-F5344CB8AC3E}">
        <p14:creationId xmlns:p14="http://schemas.microsoft.com/office/powerpoint/2010/main" val="41472156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17</a:t>
            </a:fld>
            <a:endParaRPr lang="en-US"/>
          </a:p>
        </p:txBody>
      </p:sp>
    </p:spTree>
    <p:extLst>
      <p:ext uri="{BB962C8B-B14F-4D97-AF65-F5344CB8AC3E}">
        <p14:creationId xmlns:p14="http://schemas.microsoft.com/office/powerpoint/2010/main" val="20543603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19</a:t>
            </a:fld>
            <a:endParaRPr lang="en-US"/>
          </a:p>
        </p:txBody>
      </p:sp>
    </p:spTree>
    <p:extLst>
      <p:ext uri="{BB962C8B-B14F-4D97-AF65-F5344CB8AC3E}">
        <p14:creationId xmlns:p14="http://schemas.microsoft.com/office/powerpoint/2010/main" val="29757326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20</a:t>
            </a:fld>
            <a:endParaRPr lang="en-US"/>
          </a:p>
        </p:txBody>
      </p:sp>
    </p:spTree>
    <p:extLst>
      <p:ext uri="{BB962C8B-B14F-4D97-AF65-F5344CB8AC3E}">
        <p14:creationId xmlns:p14="http://schemas.microsoft.com/office/powerpoint/2010/main" val="3826678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When one subgroup of students attains an outcome (e.g., transfer) at a rate that is substantially lower than a benchmark rate (or threshold) this subgroup is referred to as “disproportionately impacted”. Generally, DI means that certain students may not be receiving the resources and support they need leading them to not be as successful academically. It’s possible that this impact may be influenced by inequitable practices, policies, or approaches to student support.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order to make sure we are serving our students in an equitable manner, we measure DI to find subpopulations that can use additional support. </a:t>
            </a:r>
          </a:p>
        </p:txBody>
      </p:sp>
      <p:sp>
        <p:nvSpPr>
          <p:cNvPr id="4" name="Slide Number Placeholder 3"/>
          <p:cNvSpPr>
            <a:spLocks noGrp="1"/>
          </p:cNvSpPr>
          <p:nvPr>
            <p:ph type="sldNum" sz="quarter" idx="10"/>
          </p:nvPr>
        </p:nvSpPr>
        <p:spPr/>
        <p:txBody>
          <a:bodyPr/>
          <a:lstStyle/>
          <a:p>
            <a:fld id="{5FE3431C-7AFE-4E25-961E-249869BBD3E9}" type="slidenum">
              <a:rPr lang="en-US" smtClean="0"/>
              <a:t>2</a:t>
            </a:fld>
            <a:endParaRPr lang="en-US"/>
          </a:p>
        </p:txBody>
      </p:sp>
    </p:spTree>
    <p:extLst>
      <p:ext uri="{BB962C8B-B14F-4D97-AF65-F5344CB8AC3E}">
        <p14:creationId xmlns:p14="http://schemas.microsoft.com/office/powerpoint/2010/main" val="29494271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21</a:t>
            </a:fld>
            <a:endParaRPr lang="en-US"/>
          </a:p>
        </p:txBody>
      </p:sp>
    </p:spTree>
    <p:extLst>
      <p:ext uri="{BB962C8B-B14F-4D97-AF65-F5344CB8AC3E}">
        <p14:creationId xmlns:p14="http://schemas.microsoft.com/office/powerpoint/2010/main" val="37660393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22</a:t>
            </a:fld>
            <a:endParaRPr lang="en-US"/>
          </a:p>
        </p:txBody>
      </p:sp>
    </p:spTree>
    <p:extLst>
      <p:ext uri="{BB962C8B-B14F-4D97-AF65-F5344CB8AC3E}">
        <p14:creationId xmlns:p14="http://schemas.microsoft.com/office/powerpoint/2010/main" val="343583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24</a:t>
            </a:fld>
            <a:endParaRPr lang="en-US"/>
          </a:p>
        </p:txBody>
      </p:sp>
    </p:spTree>
    <p:extLst>
      <p:ext uri="{BB962C8B-B14F-4D97-AF65-F5344CB8AC3E}">
        <p14:creationId xmlns:p14="http://schemas.microsoft.com/office/powerpoint/2010/main" val="1760737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25</a:t>
            </a:fld>
            <a:endParaRPr lang="en-US"/>
          </a:p>
        </p:txBody>
      </p:sp>
    </p:spTree>
    <p:extLst>
      <p:ext uri="{BB962C8B-B14F-4D97-AF65-F5344CB8AC3E}">
        <p14:creationId xmlns:p14="http://schemas.microsoft.com/office/powerpoint/2010/main" val="3425034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27</a:t>
            </a:fld>
            <a:endParaRPr lang="en-US"/>
          </a:p>
        </p:txBody>
      </p:sp>
    </p:spTree>
    <p:extLst>
      <p:ext uri="{BB962C8B-B14F-4D97-AF65-F5344CB8AC3E}">
        <p14:creationId xmlns:p14="http://schemas.microsoft.com/office/powerpoint/2010/main" val="36804718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28</a:t>
            </a:fld>
            <a:endParaRPr lang="en-US"/>
          </a:p>
        </p:txBody>
      </p:sp>
    </p:spTree>
    <p:extLst>
      <p:ext uri="{BB962C8B-B14F-4D97-AF65-F5344CB8AC3E}">
        <p14:creationId xmlns:p14="http://schemas.microsoft.com/office/powerpoint/2010/main" val="833436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31</a:t>
            </a:fld>
            <a:endParaRPr lang="en-US"/>
          </a:p>
        </p:txBody>
      </p:sp>
    </p:spTree>
    <p:extLst>
      <p:ext uri="{BB962C8B-B14F-4D97-AF65-F5344CB8AC3E}">
        <p14:creationId xmlns:p14="http://schemas.microsoft.com/office/powerpoint/2010/main" val="23718881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41</a:t>
            </a:fld>
            <a:endParaRPr lang="en-US"/>
          </a:p>
        </p:txBody>
      </p:sp>
    </p:spTree>
    <p:extLst>
      <p:ext uri="{BB962C8B-B14F-4D97-AF65-F5344CB8AC3E}">
        <p14:creationId xmlns:p14="http://schemas.microsoft.com/office/powerpoint/2010/main" val="35327709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42</a:t>
            </a:fld>
            <a:endParaRPr lang="en-US"/>
          </a:p>
        </p:txBody>
      </p:sp>
    </p:spTree>
    <p:extLst>
      <p:ext uri="{BB962C8B-B14F-4D97-AF65-F5344CB8AC3E}">
        <p14:creationId xmlns:p14="http://schemas.microsoft.com/office/powerpoint/2010/main" val="33898462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48</a:t>
            </a:fld>
            <a:endParaRPr lang="en-US"/>
          </a:p>
        </p:txBody>
      </p:sp>
    </p:spTree>
    <p:extLst>
      <p:ext uri="{BB962C8B-B14F-4D97-AF65-F5344CB8AC3E}">
        <p14:creationId xmlns:p14="http://schemas.microsoft.com/office/powerpoint/2010/main" val="358551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success indicators, identified by the CCCCO Equity Plan, are given focus in this report.  These indicators are described briefly below.</a:t>
            </a:r>
          </a:p>
          <a:p>
            <a:pPr lvl="0"/>
            <a:r>
              <a:rPr lang="en-US" sz="1200" kern="1200" dirty="0" smtClean="0">
                <a:solidFill>
                  <a:schemeClr val="tx1"/>
                </a:solidFill>
                <a:effectLst/>
                <a:latin typeface="+mn-lt"/>
                <a:ea typeface="+mn-ea"/>
                <a:cs typeface="+mn-cs"/>
              </a:rPr>
              <a:t>Access – Access refers to the proportion of a given sub-population enrolled in the college relative to that sub-population’s size in the district’s service area.</a:t>
            </a:r>
          </a:p>
          <a:p>
            <a:pPr lvl="0"/>
            <a:r>
              <a:rPr lang="en-US" sz="1200" kern="1200" dirty="0" smtClean="0">
                <a:solidFill>
                  <a:schemeClr val="tx1"/>
                </a:solidFill>
                <a:effectLst/>
                <a:latin typeface="+mn-lt"/>
                <a:ea typeface="+mn-ea"/>
                <a:cs typeface="+mn-cs"/>
              </a:rPr>
              <a:t>Course Completion – Course completion refers to the ratio of successful completion of credit course with a grade of A, B, C, or Pass by sub-population to the total credit enrollments resulting in a transcript grade.</a:t>
            </a:r>
          </a:p>
          <a:p>
            <a:pPr lvl="0"/>
            <a:r>
              <a:rPr lang="en-US" sz="1200" kern="1200" dirty="0" smtClean="0">
                <a:solidFill>
                  <a:schemeClr val="tx1"/>
                </a:solidFill>
                <a:effectLst/>
                <a:latin typeface="+mn-lt"/>
                <a:ea typeface="+mn-ea"/>
                <a:cs typeface="+mn-cs"/>
              </a:rPr>
              <a:t>Academic Standing –</a:t>
            </a:r>
            <a:r>
              <a:rPr lang="en-US" sz="1200" kern="1200" baseline="0" dirty="0" smtClean="0">
                <a:solidFill>
                  <a:schemeClr val="tx1"/>
                </a:solidFill>
                <a:effectLst/>
                <a:latin typeface="+mn-lt"/>
                <a:ea typeface="+mn-ea"/>
                <a:cs typeface="+mn-cs"/>
              </a:rPr>
              <a:t> Refers to the percentage of students within a given subpopulation that are in good standing compared to on probation or set for dismissal. </a:t>
            </a:r>
          </a:p>
          <a:p>
            <a:pPr lvl="0"/>
            <a:r>
              <a:rPr lang="en-US" sz="1200" kern="1200" dirty="0" smtClean="0">
                <a:solidFill>
                  <a:schemeClr val="tx1"/>
                </a:solidFill>
                <a:effectLst/>
                <a:latin typeface="+mn-lt"/>
                <a:ea typeface="+mn-ea"/>
                <a:cs typeface="+mn-cs"/>
              </a:rPr>
              <a:t>ESL and Basic Skills Completion – This indicator represents the proportion of students in different sub-populations that successfully complete a degree applicable course after having started at a level below transfer. </a:t>
            </a:r>
          </a:p>
          <a:p>
            <a:pPr lvl="0"/>
            <a:r>
              <a:rPr lang="en-US" sz="1200" kern="1200" dirty="0" smtClean="0">
                <a:solidFill>
                  <a:schemeClr val="tx1"/>
                </a:solidFill>
                <a:effectLst/>
                <a:latin typeface="+mn-lt"/>
                <a:ea typeface="+mn-ea"/>
                <a:cs typeface="+mn-cs"/>
              </a:rPr>
              <a:t>Degree and Certificate Completion – This is the ratio of the number of students within a sub-population who receive a degree or certificate to the larger sub-population.  </a:t>
            </a:r>
          </a:p>
          <a:p>
            <a:pPr lvl="0"/>
            <a:r>
              <a:rPr lang="en-US" sz="1200" kern="1200" dirty="0" smtClean="0">
                <a:solidFill>
                  <a:schemeClr val="tx1"/>
                </a:solidFill>
                <a:effectLst/>
                <a:latin typeface="+mn-lt"/>
                <a:ea typeface="+mn-ea"/>
                <a:cs typeface="+mn-cs"/>
              </a:rPr>
              <a:t>Persistence - </a:t>
            </a:r>
            <a:r>
              <a:rPr lang="en-US" sz="1200" b="0" i="0" kern="1200" dirty="0" smtClean="0">
                <a:solidFill>
                  <a:schemeClr val="tx1"/>
                </a:solidFill>
                <a:effectLst/>
                <a:latin typeface="+mn-lt"/>
                <a:ea typeface="+mn-ea"/>
                <a:cs typeface="+mn-cs"/>
              </a:rPr>
              <a:t>Percentage of degree, certificate and/or transfer-seeking students starting first time in 2011-12 tracked for six years through 2016-17 who enrolled in the first three consecutive terms.</a:t>
            </a:r>
          </a:p>
          <a:p>
            <a:pPr lvl="0"/>
            <a:r>
              <a:rPr lang="en-US" sz="1200" b="0" i="0" kern="1200" dirty="0" smtClean="0">
                <a:solidFill>
                  <a:schemeClr val="tx1"/>
                </a:solidFill>
                <a:effectLst/>
                <a:latin typeface="+mn-lt"/>
                <a:ea typeface="+mn-ea"/>
                <a:cs typeface="+mn-cs"/>
              </a:rPr>
              <a:t>30 Units - Percentage of degree, certificate and/or transfer-seeking students starting first time in 2011-12 tracked for six years through 2016-17 who achieved at least 30 units.</a:t>
            </a:r>
          </a:p>
          <a:p>
            <a:pPr lvl="0"/>
            <a:r>
              <a:rPr lang="en-US" sz="1200" b="0" i="0" kern="1200" dirty="0" smtClean="0">
                <a:solidFill>
                  <a:schemeClr val="tx1"/>
                </a:solidFill>
                <a:effectLst/>
                <a:latin typeface="+mn-lt"/>
                <a:ea typeface="+mn-ea"/>
                <a:cs typeface="+mn-cs"/>
              </a:rPr>
              <a:t>Completion</a:t>
            </a:r>
            <a:r>
              <a:rPr lang="en-US" sz="1200" b="0" i="0" kern="1200" baseline="0" dirty="0" smtClean="0">
                <a:solidFill>
                  <a:schemeClr val="tx1"/>
                </a:solidFill>
                <a:effectLst/>
                <a:latin typeface="+mn-lt"/>
                <a:ea typeface="+mn-ea"/>
                <a:cs typeface="+mn-cs"/>
              </a:rPr>
              <a:t> - </a:t>
            </a:r>
            <a:r>
              <a:rPr lang="en-US" sz="1200" b="0" i="0" kern="1200" dirty="0" smtClean="0">
                <a:solidFill>
                  <a:schemeClr val="tx1"/>
                </a:solidFill>
                <a:effectLst/>
                <a:latin typeface="+mn-lt"/>
                <a:ea typeface="+mn-ea"/>
                <a:cs typeface="+mn-cs"/>
              </a:rPr>
              <a:t>Percentage of degree, certificate and/or transfer-seeking students starting first time in 2011-12 tracked for six years through 2016-17 who completed a degree, certificate or transfer-related outcomes.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Transfer – This is the number of students, by sub-population, who transfer to a four-year institution.   </a:t>
            </a:r>
          </a:p>
          <a:p>
            <a:pPr lvl="0"/>
            <a:r>
              <a:rPr lang="en-US" sz="1200" b="0" i="0" kern="1200" dirty="0" smtClean="0">
                <a:solidFill>
                  <a:schemeClr val="tx1"/>
                </a:solidFill>
                <a:effectLst/>
                <a:latin typeface="+mn-lt"/>
                <a:ea typeface="+mn-ea"/>
                <a:cs typeface="+mn-cs"/>
              </a:rPr>
              <a:t>Transfer Prepared -</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The percent of first-time students in 2015-16 who complete 6 units and attempt any Math or English in their first year who complete a transfer-level course in Math or English in their first or second year.</a:t>
            </a:r>
          </a:p>
          <a:p>
            <a:pPr lvl="0"/>
            <a:r>
              <a:rPr lang="en-US" sz="1200" kern="1200" dirty="0" smtClean="0">
                <a:solidFill>
                  <a:schemeClr val="tx1"/>
                </a:solidFill>
                <a:effectLst/>
                <a:latin typeface="+mn-lt"/>
                <a:ea typeface="+mn-ea"/>
                <a:cs typeface="+mn-cs"/>
              </a:rPr>
              <a:t>Transfer-related outcomes includes two associated measures: transfer and transfer prepared.  </a:t>
            </a:r>
            <a:r>
              <a:rPr lang="en-US" sz="1200" i="1" kern="1200" dirty="0" smtClean="0">
                <a:solidFill>
                  <a:schemeClr val="tx1"/>
                </a:solidFill>
                <a:effectLst/>
                <a:latin typeface="+mn-lt"/>
                <a:ea typeface="+mn-ea"/>
                <a:cs typeface="+mn-cs"/>
              </a:rPr>
              <a:t>Transfer</a:t>
            </a:r>
            <a:r>
              <a:rPr lang="en-US" sz="1200" kern="1200" dirty="0" smtClean="0">
                <a:solidFill>
                  <a:schemeClr val="tx1"/>
                </a:solidFill>
                <a:effectLst/>
                <a:latin typeface="+mn-lt"/>
                <a:ea typeface="+mn-ea"/>
                <a:cs typeface="+mn-cs"/>
              </a:rPr>
              <a:t> refers to enrollment at any four-year institution after attending Palomar College.  A student is </a:t>
            </a:r>
            <a:r>
              <a:rPr lang="en-US" sz="1200" i="1" kern="1200" dirty="0" smtClean="0">
                <a:solidFill>
                  <a:schemeClr val="tx1"/>
                </a:solidFill>
                <a:effectLst/>
                <a:latin typeface="+mn-lt"/>
                <a:ea typeface="+mn-ea"/>
                <a:cs typeface="+mn-cs"/>
              </a:rPr>
              <a:t>transfer-prepared</a:t>
            </a:r>
            <a:r>
              <a:rPr lang="en-US" sz="1200" kern="1200" dirty="0" smtClean="0">
                <a:solidFill>
                  <a:schemeClr val="tx1"/>
                </a:solidFill>
                <a:effectLst/>
                <a:latin typeface="+mn-lt"/>
                <a:ea typeface="+mn-ea"/>
                <a:cs typeface="+mn-cs"/>
              </a:rPr>
              <a:t> if they have earned 60 or more transferable units with a GPA of 2.0 or higher. Both prepared and transferred.</a:t>
            </a:r>
          </a:p>
          <a:p>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3</a:t>
            </a:fld>
            <a:endParaRPr lang="en-US"/>
          </a:p>
        </p:txBody>
      </p:sp>
    </p:spTree>
    <p:extLst>
      <p:ext uri="{BB962C8B-B14F-4D97-AF65-F5344CB8AC3E}">
        <p14:creationId xmlns:p14="http://schemas.microsoft.com/office/powerpoint/2010/main" val="15480872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51</a:t>
            </a:fld>
            <a:endParaRPr lang="en-US"/>
          </a:p>
        </p:txBody>
      </p:sp>
    </p:spTree>
    <p:extLst>
      <p:ext uri="{BB962C8B-B14F-4D97-AF65-F5344CB8AC3E}">
        <p14:creationId xmlns:p14="http://schemas.microsoft.com/office/powerpoint/2010/main" val="21762448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52</a:t>
            </a:fld>
            <a:endParaRPr lang="en-US"/>
          </a:p>
        </p:txBody>
      </p:sp>
    </p:spTree>
    <p:extLst>
      <p:ext uri="{BB962C8B-B14F-4D97-AF65-F5344CB8AC3E}">
        <p14:creationId xmlns:p14="http://schemas.microsoft.com/office/powerpoint/2010/main" val="23391447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E3431C-7AFE-4E25-961E-249869BBD3E9}" type="slidenum">
              <a:rPr lang="en-US" smtClean="0"/>
              <a:t>53</a:t>
            </a:fld>
            <a:endParaRPr lang="en-US"/>
          </a:p>
        </p:txBody>
      </p:sp>
    </p:spTree>
    <p:extLst>
      <p:ext uri="{BB962C8B-B14F-4D97-AF65-F5344CB8AC3E}">
        <p14:creationId xmlns:p14="http://schemas.microsoft.com/office/powerpoint/2010/main" val="23126282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E3431C-7AFE-4E25-961E-249869BBD3E9}" type="slidenum">
              <a:rPr lang="en-US" smtClean="0"/>
              <a:t>54</a:t>
            </a:fld>
            <a:endParaRPr lang="en-US"/>
          </a:p>
        </p:txBody>
      </p:sp>
    </p:spTree>
    <p:extLst>
      <p:ext uri="{BB962C8B-B14F-4D97-AF65-F5344CB8AC3E}">
        <p14:creationId xmlns:p14="http://schemas.microsoft.com/office/powerpoint/2010/main" val="865254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list</a:t>
            </a:r>
            <a:r>
              <a:rPr lang="en-US" baseline="0" dirty="0" smtClean="0"/>
              <a:t> is not the complete list of subpopulations we will be investigating once data becomes available, but we will discuss that a little more at the end.</a:t>
            </a:r>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4</a:t>
            </a:fld>
            <a:endParaRPr lang="en-US"/>
          </a:p>
        </p:txBody>
      </p:sp>
    </p:spTree>
    <p:extLst>
      <p:ext uri="{BB962C8B-B14F-4D97-AF65-F5344CB8AC3E}">
        <p14:creationId xmlns:p14="http://schemas.microsoft.com/office/powerpoint/2010/main" val="2112332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exactly do we figure out which subpopulations are DI?</a:t>
            </a:r>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5</a:t>
            </a:fld>
            <a:endParaRPr lang="en-US"/>
          </a:p>
        </p:txBody>
      </p:sp>
    </p:spTree>
    <p:extLst>
      <p:ext uri="{BB962C8B-B14F-4D97-AF65-F5344CB8AC3E}">
        <p14:creationId xmlns:p14="http://schemas.microsoft.com/office/powerpoint/2010/main" val="2100064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Two models are used to assess Disproportionate Impact: Proportionality and the 80% Rule.  The </a:t>
            </a:r>
            <a:r>
              <a:rPr lang="en-US" sz="1200" i="1" kern="1200" dirty="0" smtClean="0">
                <a:solidFill>
                  <a:schemeClr val="tx1"/>
                </a:solidFill>
                <a:effectLst/>
                <a:latin typeface="+mn-lt"/>
                <a:ea typeface="+mn-ea"/>
                <a:cs typeface="+mn-cs"/>
              </a:rPr>
              <a:t>Proportionality Index</a:t>
            </a:r>
            <a:r>
              <a:rPr lang="en-US" sz="1200" kern="1200" dirty="0" smtClean="0">
                <a:solidFill>
                  <a:schemeClr val="tx1"/>
                </a:solidFill>
                <a:effectLst/>
                <a:latin typeface="+mn-lt"/>
                <a:ea typeface="+mn-ea"/>
                <a:cs typeface="+mn-cs"/>
              </a:rPr>
              <a:t> is a ratio of the representation of a subpopulation on a given measure relative to the size of the subpopulation within the larger population. A value of less than 1.0 indicates a degree of under-representation.  For the purposes of this report, a proportionality index below 0.85 is an indication of disproportionate impact.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a:t>
            </a:r>
            <a:r>
              <a:rPr lang="en-US" sz="1200" i="1" kern="1200" dirty="0" smtClean="0">
                <a:solidFill>
                  <a:schemeClr val="tx1"/>
                </a:solidFill>
                <a:effectLst/>
                <a:latin typeface="+mn-lt"/>
                <a:ea typeface="+mn-ea"/>
                <a:cs typeface="+mn-cs"/>
              </a:rPr>
              <a:t>80% Rule</a:t>
            </a:r>
            <a:r>
              <a:rPr lang="en-US" sz="1200" kern="1200" dirty="0" smtClean="0">
                <a:solidFill>
                  <a:schemeClr val="tx1"/>
                </a:solidFill>
                <a:effectLst/>
                <a:latin typeface="+mn-lt"/>
                <a:ea typeface="+mn-ea"/>
                <a:cs typeface="+mn-cs"/>
              </a:rPr>
              <a:t> specifies a standard category, and 80% of that standard serves as the threshold to indicate disproportional impact.  </a:t>
            </a:r>
          </a:p>
          <a:p>
            <a:endParaRPr lang="en-US" dirty="0" smtClean="0"/>
          </a:p>
          <a:p>
            <a:r>
              <a:rPr lang="en-US" dirty="0" smtClean="0"/>
              <a:t>Due to the passage of AB504</a:t>
            </a:r>
            <a:r>
              <a:rPr lang="en-US" baseline="0" dirty="0" smtClean="0"/>
              <a:t> and the need for a standardized measure of DI, the Chancellor’s Office is mandating that a third methodology, the percentage point gap method, be used as the standard measure of DI. We had not used this method previously, so I want to tell you a little about it. </a:t>
            </a:r>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6</a:t>
            </a:fld>
            <a:endParaRPr lang="en-US"/>
          </a:p>
        </p:txBody>
      </p:sp>
    </p:spTree>
    <p:extLst>
      <p:ext uri="{BB962C8B-B14F-4D97-AF65-F5344CB8AC3E}">
        <p14:creationId xmlns:p14="http://schemas.microsoft.com/office/powerpoint/2010/main" val="2809108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What is PPG?</a:t>
            </a:r>
          </a:p>
          <a:p>
            <a:r>
              <a:rPr lang="en-US" sz="1200" b="0" i="0" u="none" strike="noStrike" kern="1200" baseline="0" dirty="0" smtClean="0">
                <a:solidFill>
                  <a:schemeClr val="tx1"/>
                </a:solidFill>
                <a:latin typeface="+mn-lt"/>
                <a:ea typeface="+mn-ea"/>
                <a:cs typeface="+mn-cs"/>
              </a:rPr>
              <a:t>The percentage point gap approach reflects the difference in percentage points between a subpopulation and the overall average (or mean) of the demographic group. This is compared to a threshold, which becomes larger as the number of students in the subpopulation gets smaller. The standard threshold is -3.0%. The larger the difference between the subpopulation and overall population, the more</a:t>
            </a:r>
          </a:p>
          <a:p>
            <a:r>
              <a:rPr lang="en-US" sz="1200" b="0" i="0" u="none" strike="noStrike" kern="1200" baseline="0" dirty="0" smtClean="0">
                <a:solidFill>
                  <a:schemeClr val="tx1"/>
                </a:solidFill>
                <a:latin typeface="+mn-lt"/>
                <a:ea typeface="+mn-ea"/>
                <a:cs typeface="+mn-cs"/>
              </a:rPr>
              <a:t>likely that such a difference is reflective of disproportionate impact. For instance, if 10% of one subgroup of students placed into transfer level math, but 20% of all students placed into transfer</a:t>
            </a:r>
          </a:p>
          <a:p>
            <a:r>
              <a:rPr lang="en-US" sz="1200" b="0" i="0" u="none" strike="noStrike" kern="1200" baseline="0" dirty="0" smtClean="0">
                <a:solidFill>
                  <a:schemeClr val="tx1"/>
                </a:solidFill>
                <a:latin typeface="+mn-lt"/>
                <a:ea typeface="+mn-ea"/>
                <a:cs typeface="+mn-cs"/>
              </a:rPr>
              <a:t>level math, then the point gap value for subgroup in question would be negative ten (-10), which is well below a -3.0% threshold.</a:t>
            </a:r>
          </a:p>
          <a:p>
            <a:endParaRPr lang="en-US" dirty="0" smtClean="0"/>
          </a:p>
          <a:p>
            <a:r>
              <a:rPr lang="en-US" sz="1200" b="0" i="0" u="none" strike="noStrike" kern="1200" baseline="0" dirty="0" smtClean="0">
                <a:solidFill>
                  <a:schemeClr val="tx1"/>
                </a:solidFill>
                <a:latin typeface="+mn-lt"/>
                <a:ea typeface="+mn-ea"/>
                <a:cs typeface="+mn-cs"/>
              </a:rPr>
              <a:t>Why do we use it? </a:t>
            </a:r>
          </a:p>
          <a:p>
            <a:r>
              <a:rPr lang="en-US" sz="1200" b="0" i="0" u="none" strike="noStrike" kern="1200" baseline="0" dirty="0" smtClean="0">
                <a:solidFill>
                  <a:schemeClr val="tx1"/>
                </a:solidFill>
                <a:latin typeface="+mn-lt"/>
                <a:ea typeface="+mn-ea"/>
                <a:cs typeface="+mn-cs"/>
              </a:rPr>
              <a:t>-Mandatory to use based on Chancellor’s Office</a:t>
            </a:r>
          </a:p>
          <a:p>
            <a:r>
              <a:rPr lang="en-US" sz="1200" b="0" i="0" u="none" strike="noStrike" kern="1200" baseline="0" dirty="0" smtClean="0">
                <a:solidFill>
                  <a:schemeClr val="tx1"/>
                </a:solidFill>
                <a:latin typeface="+mn-lt"/>
                <a:ea typeface="+mn-ea"/>
                <a:cs typeface="+mn-cs"/>
              </a:rPr>
              <a:t>- Easy to calculate</a:t>
            </a:r>
          </a:p>
          <a:p>
            <a:r>
              <a:rPr lang="en-US" sz="1200" b="0" i="0" u="none" strike="noStrike" kern="1200" baseline="0" dirty="0" smtClean="0">
                <a:solidFill>
                  <a:schemeClr val="tx1"/>
                </a:solidFill>
                <a:latin typeface="+mn-lt"/>
                <a:ea typeface="+mn-ea"/>
                <a:cs typeface="+mn-cs"/>
              </a:rPr>
              <a:t>- Prompts rich discussion about</a:t>
            </a:r>
          </a:p>
          <a:p>
            <a:r>
              <a:rPr lang="en-US" sz="1200" b="0" i="0" u="none" strike="noStrike" kern="1200" baseline="0" dirty="0" smtClean="0">
                <a:solidFill>
                  <a:schemeClr val="tx1"/>
                </a:solidFill>
                <a:latin typeface="+mn-lt"/>
                <a:ea typeface="+mn-ea"/>
                <a:cs typeface="+mn-cs"/>
              </a:rPr>
              <a:t>disproportionate impact</a:t>
            </a:r>
          </a:p>
          <a:p>
            <a:r>
              <a:rPr lang="en-US" sz="1200" b="0" i="0" u="none" strike="noStrike" kern="1200" baseline="0" dirty="0" smtClean="0">
                <a:solidFill>
                  <a:schemeClr val="tx1"/>
                </a:solidFill>
                <a:latin typeface="+mn-lt"/>
                <a:ea typeface="+mn-ea"/>
                <a:cs typeface="+mn-cs"/>
              </a:rPr>
              <a:t>However: </a:t>
            </a:r>
          </a:p>
          <a:p>
            <a:r>
              <a:rPr lang="en-US" sz="1200" b="0" i="0" u="none" strike="noStrike" kern="1200" baseline="0" dirty="0" smtClean="0">
                <a:solidFill>
                  <a:schemeClr val="tx1"/>
                </a:solidFill>
                <a:latin typeface="+mn-lt"/>
                <a:ea typeface="+mn-ea"/>
                <a:cs typeface="+mn-cs"/>
              </a:rPr>
              <a:t>- DI of most well-represented group may</a:t>
            </a:r>
          </a:p>
          <a:p>
            <a:r>
              <a:rPr lang="en-US" sz="1200" b="0" i="0" u="none" strike="noStrike" kern="1200" baseline="0" dirty="0" smtClean="0">
                <a:solidFill>
                  <a:schemeClr val="tx1"/>
                </a:solidFill>
                <a:latin typeface="+mn-lt"/>
                <a:ea typeface="+mn-ea"/>
                <a:cs typeface="+mn-cs"/>
              </a:rPr>
              <a:t>be obscured</a:t>
            </a:r>
          </a:p>
          <a:p>
            <a:pPr marL="171450" indent="-171450">
              <a:buFontTx/>
              <a:buChar char="-"/>
            </a:pPr>
            <a:r>
              <a:rPr lang="en-US" sz="1200" b="0" i="0" u="none" strike="noStrike" kern="1200" baseline="0" dirty="0" smtClean="0">
                <a:solidFill>
                  <a:schemeClr val="tx1"/>
                </a:solidFill>
                <a:latin typeface="+mn-lt"/>
                <a:ea typeface="+mn-ea"/>
                <a:cs typeface="+mn-cs"/>
              </a:rPr>
              <a:t>No agreed upon benchmark for DI</a:t>
            </a:r>
          </a:p>
          <a:p>
            <a:pPr marL="171450" indent="-171450">
              <a:buFontTx/>
              <a:buChar char="-"/>
            </a:pPr>
            <a:endParaRPr lang="en-US" sz="1200" b="0" i="0" u="none" strike="noStrike" kern="1200" baseline="0" dirty="0" smtClean="0">
              <a:solidFill>
                <a:schemeClr val="tx1"/>
              </a:solidFill>
              <a:latin typeface="+mn-lt"/>
              <a:ea typeface="+mn-ea"/>
              <a:cs typeface="+mn-cs"/>
            </a:endParaRPr>
          </a:p>
          <a:p>
            <a:pPr marL="0" indent="0">
              <a:buFontTx/>
              <a:buNone/>
            </a:pPr>
            <a:r>
              <a:rPr lang="en-US" sz="1200" b="0" i="0" u="none" strike="noStrike" kern="1200" baseline="0" dirty="0" smtClean="0">
                <a:solidFill>
                  <a:schemeClr val="tx1"/>
                </a:solidFill>
                <a:latin typeface="+mn-lt"/>
                <a:ea typeface="+mn-ea"/>
                <a:cs typeface="+mn-cs"/>
              </a:rPr>
              <a:t>How do we use it? </a:t>
            </a:r>
          </a:p>
          <a:p>
            <a:pPr marL="0" indent="0">
              <a:buFontTx/>
              <a:buNone/>
            </a:pPr>
            <a:r>
              <a:rPr lang="en-US" sz="1200" b="0" i="0" u="none" strike="noStrike" kern="1200" baseline="0" dirty="0" smtClean="0">
                <a:solidFill>
                  <a:schemeClr val="tx1"/>
                </a:solidFill>
                <a:latin typeface="+mn-lt"/>
                <a:ea typeface="+mn-ea"/>
                <a:cs typeface="+mn-cs"/>
              </a:rPr>
              <a:t>Take the subpopulation threshold and Subtract the Success Rate (Overall). This Point Gap Value is compared to a threshold calculated based on the number of students in each group (margin of error). If the Point Gap is lower than the Threshold, this group is considered impacted. </a:t>
            </a:r>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7</a:t>
            </a:fld>
            <a:endParaRPr lang="en-US"/>
          </a:p>
        </p:txBody>
      </p:sp>
    </p:spTree>
    <p:extLst>
      <p:ext uri="{BB962C8B-B14F-4D97-AF65-F5344CB8AC3E}">
        <p14:creationId xmlns:p14="http://schemas.microsoft.com/office/powerpoint/2010/main" val="1777714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100" dirty="0" smtClean="0"/>
              <a:t>Any</a:t>
            </a:r>
            <a:r>
              <a:rPr lang="en-US" sz="1100" baseline="0" dirty="0" smtClean="0"/>
              <a:t> questions before we move to results?</a:t>
            </a:r>
          </a:p>
          <a:p>
            <a:pPr lvl="1"/>
            <a:r>
              <a:rPr lang="en-US" sz="1100" baseline="0" dirty="0" smtClean="0"/>
              <a:t>Quick side note on results, we’ve arranged it in such away that we don’t have to cover all the tables and data, if we don’t have time. After a brief intro to results, I’ll give you a chance to pick what you want to see.</a:t>
            </a:r>
          </a:p>
          <a:p>
            <a:pPr lvl="1"/>
            <a:r>
              <a:rPr lang="en-US" sz="1100" baseline="0" dirty="0" smtClean="0"/>
              <a:t>Also, Access cannot be measured with PPG because it is not an outcome as much as a measure of size, so we end up still using the PI method for Access. </a:t>
            </a:r>
          </a:p>
          <a:p>
            <a:pPr lvl="1"/>
            <a:r>
              <a:rPr lang="en-US" sz="1100" baseline="0" dirty="0" smtClean="0"/>
              <a:t>The data I am presenting is based on Fall 2016 data and data from the Student Success Scorecard for the 2011-12 cohort. The Scorecard does six-year tracking of students. </a:t>
            </a:r>
          </a:p>
          <a:p>
            <a:pPr lvl="1"/>
            <a:endParaRPr lang="en-US" sz="1100" dirty="0" smtClean="0"/>
          </a:p>
          <a:p>
            <a:pPr lvl="1"/>
            <a:endParaRPr lang="en-US" sz="1100" dirty="0" smtClean="0"/>
          </a:p>
          <a:p>
            <a:endParaRPr lang="en-US" sz="1100" dirty="0" smtClean="0"/>
          </a:p>
          <a:p>
            <a:endParaRPr lang="en-US" sz="1100" dirty="0"/>
          </a:p>
        </p:txBody>
      </p:sp>
      <p:sp>
        <p:nvSpPr>
          <p:cNvPr id="4" name="Slide Number Placeholder 3"/>
          <p:cNvSpPr>
            <a:spLocks noGrp="1"/>
          </p:cNvSpPr>
          <p:nvPr>
            <p:ph type="sldNum" sz="quarter" idx="10"/>
          </p:nvPr>
        </p:nvSpPr>
        <p:spPr/>
        <p:txBody>
          <a:bodyPr/>
          <a:lstStyle/>
          <a:p>
            <a:fld id="{5FE3431C-7AFE-4E25-961E-249869BBD3E9}" type="slidenum">
              <a:rPr lang="en-US" smtClean="0"/>
              <a:t>8</a:t>
            </a:fld>
            <a:endParaRPr lang="en-US"/>
          </a:p>
        </p:txBody>
      </p:sp>
    </p:spTree>
    <p:extLst>
      <p:ext uri="{BB962C8B-B14F-4D97-AF65-F5344CB8AC3E}">
        <p14:creationId xmlns:p14="http://schemas.microsoft.com/office/powerpoint/2010/main" val="792507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E3431C-7AFE-4E25-961E-249869BBD3E9}" type="slidenum">
              <a:rPr lang="en-US" smtClean="0"/>
              <a:t>9</a:t>
            </a:fld>
            <a:endParaRPr lang="en-US"/>
          </a:p>
        </p:txBody>
      </p:sp>
    </p:spTree>
    <p:extLst>
      <p:ext uri="{BB962C8B-B14F-4D97-AF65-F5344CB8AC3E}">
        <p14:creationId xmlns:p14="http://schemas.microsoft.com/office/powerpoint/2010/main" val="877666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9D1EA1-DB42-4629-8C04-BC1D24540AB9}"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C3831-149F-495F-9217-EF61DD903063}" type="slidenum">
              <a:rPr lang="en-US" smtClean="0"/>
              <a:t>‹#›</a:t>
            </a:fld>
            <a:endParaRPr lang="en-US"/>
          </a:p>
        </p:txBody>
      </p:sp>
      <p:sp>
        <p:nvSpPr>
          <p:cNvPr id="7" name="Rectangle 6"/>
          <p:cNvSpPr/>
          <p:nvPr/>
        </p:nvSpPr>
        <p:spPr>
          <a:xfrm>
            <a:off x="0" y="0"/>
            <a:ext cx="1930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428351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9D1EA1-DB42-4629-8C04-BC1D24540AB9}"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C3831-149F-495F-9217-EF61DD903063}" type="slidenum">
              <a:rPr lang="en-US" smtClean="0"/>
              <a:t>‹#›</a:t>
            </a:fld>
            <a:endParaRPr lang="en-US"/>
          </a:p>
        </p:txBody>
      </p:sp>
      <p:grpSp>
        <p:nvGrpSpPr>
          <p:cNvPr id="7" name="Group 6"/>
          <p:cNvGrpSpPr/>
          <p:nvPr/>
        </p:nvGrpSpPr>
        <p:grpSpPr>
          <a:xfrm>
            <a:off x="0" y="0"/>
            <a:ext cx="12192000" cy="1600200"/>
            <a:chOff x="0" y="0"/>
            <a:chExt cx="9144000" cy="1600200"/>
          </a:xfrm>
        </p:grpSpPr>
        <p:sp>
          <p:nvSpPr>
            <p:cNvPr id="8" name="Rectangle 7"/>
            <p:cNvSpPr/>
            <p:nvPr/>
          </p:nvSpPr>
          <p:spPr>
            <a:xfrm>
              <a:off x="0" y="0"/>
              <a:ext cx="9144000" cy="1600200"/>
            </a:xfrm>
            <a:prstGeom prst="rect">
              <a:avLst/>
            </a:prstGeom>
            <a:gradFill flip="none" rotWithShape="1">
              <a:gsLst>
                <a:gs pos="0">
                  <a:schemeClr val="bg2">
                    <a:lumMod val="75000"/>
                  </a:schemeClr>
                </a:gs>
                <a:gs pos="50000">
                  <a:schemeClr val="bg2"/>
                </a:gs>
                <a:gs pos="100000">
                  <a:schemeClr val="accent1">
                    <a:lumMod val="20000"/>
                    <a:lumOff val="8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p:nvSpPr>
          <p:spPr>
            <a:xfrm>
              <a:off x="0" y="1524000"/>
              <a:ext cx="9144000" cy="762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77794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9D1EA1-DB42-4629-8C04-BC1D24540AB9}"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C3831-149F-495F-9217-EF61DD903063}" type="slidenum">
              <a:rPr lang="en-US" smtClean="0"/>
              <a:t>‹#›</a:t>
            </a:fld>
            <a:endParaRPr lang="en-US"/>
          </a:p>
        </p:txBody>
      </p:sp>
      <p:grpSp>
        <p:nvGrpSpPr>
          <p:cNvPr id="7" name="Group 6"/>
          <p:cNvGrpSpPr/>
          <p:nvPr/>
        </p:nvGrpSpPr>
        <p:grpSpPr>
          <a:xfrm>
            <a:off x="8636000" y="0"/>
            <a:ext cx="3556001" cy="6858000"/>
            <a:chOff x="6476999" y="0"/>
            <a:chExt cx="2667001" cy="6858000"/>
          </a:xfrm>
        </p:grpSpPr>
        <p:sp>
          <p:nvSpPr>
            <p:cNvPr id="8" name="Rectangle 7"/>
            <p:cNvSpPr/>
            <p:nvPr/>
          </p:nvSpPr>
          <p:spPr>
            <a:xfrm rot="5400000">
              <a:off x="4381500" y="2095500"/>
              <a:ext cx="6858000" cy="2667000"/>
            </a:xfrm>
            <a:prstGeom prst="rect">
              <a:avLst/>
            </a:prstGeom>
            <a:gradFill flip="none" rotWithShape="1">
              <a:gsLst>
                <a:gs pos="0">
                  <a:schemeClr val="bg2">
                    <a:lumMod val="75000"/>
                  </a:schemeClr>
                </a:gs>
                <a:gs pos="50000">
                  <a:schemeClr val="bg2"/>
                </a:gs>
                <a:gs pos="100000">
                  <a:schemeClr val="accent1">
                    <a:lumMod val="20000"/>
                    <a:lumOff val="8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p:nvSpPr>
          <p:spPr>
            <a:xfrm rot="5400000">
              <a:off x="3086100" y="3390899"/>
              <a:ext cx="6858000" cy="7620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48845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9D1EA1-DB42-4629-8C04-BC1D24540AB9}"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C3831-149F-495F-9217-EF61DD903063}" type="slidenum">
              <a:rPr lang="en-US" smtClean="0"/>
              <a:t>‹#›</a:t>
            </a:fld>
            <a:endParaRPr lang="en-US"/>
          </a:p>
        </p:txBody>
      </p:sp>
      <p:grpSp>
        <p:nvGrpSpPr>
          <p:cNvPr id="7" name="Group 6"/>
          <p:cNvGrpSpPr/>
          <p:nvPr/>
        </p:nvGrpSpPr>
        <p:grpSpPr>
          <a:xfrm>
            <a:off x="0" y="0"/>
            <a:ext cx="12192000" cy="1600200"/>
            <a:chOff x="0" y="0"/>
            <a:chExt cx="9144000" cy="1600200"/>
          </a:xfrm>
        </p:grpSpPr>
        <p:sp>
          <p:nvSpPr>
            <p:cNvPr id="8" name="Rectangle 7"/>
            <p:cNvSpPr/>
            <p:nvPr/>
          </p:nvSpPr>
          <p:spPr>
            <a:xfrm>
              <a:off x="0" y="0"/>
              <a:ext cx="9144000" cy="1600200"/>
            </a:xfrm>
            <a:prstGeom prst="rect">
              <a:avLst/>
            </a:prstGeom>
            <a:gradFill flip="none" rotWithShape="1">
              <a:gsLst>
                <a:gs pos="0">
                  <a:schemeClr val="bg2">
                    <a:lumMod val="75000"/>
                  </a:schemeClr>
                </a:gs>
                <a:gs pos="50000">
                  <a:schemeClr val="bg2"/>
                </a:gs>
                <a:gs pos="100000">
                  <a:schemeClr val="accent1">
                    <a:lumMod val="20000"/>
                    <a:lumOff val="8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p:nvSpPr>
          <p:spPr>
            <a:xfrm>
              <a:off x="0" y="1524000"/>
              <a:ext cx="9144000" cy="762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6381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9D1EA1-DB42-4629-8C04-BC1D24540AB9}" type="datetimeFigureOut">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C3831-149F-495F-9217-EF61DD903063}" type="slidenum">
              <a:rPr lang="en-US" smtClean="0"/>
              <a:t>‹#›</a:t>
            </a:fld>
            <a:endParaRPr lang="en-US"/>
          </a:p>
        </p:txBody>
      </p:sp>
      <p:grpSp>
        <p:nvGrpSpPr>
          <p:cNvPr id="7" name="Group 6"/>
          <p:cNvGrpSpPr/>
          <p:nvPr/>
        </p:nvGrpSpPr>
        <p:grpSpPr>
          <a:xfrm>
            <a:off x="0" y="0"/>
            <a:ext cx="12192000" cy="1600200"/>
            <a:chOff x="0" y="0"/>
            <a:chExt cx="9144000" cy="1600200"/>
          </a:xfrm>
        </p:grpSpPr>
        <p:sp>
          <p:nvSpPr>
            <p:cNvPr id="8" name="Rectangle 7"/>
            <p:cNvSpPr/>
            <p:nvPr/>
          </p:nvSpPr>
          <p:spPr>
            <a:xfrm>
              <a:off x="0" y="0"/>
              <a:ext cx="9144000" cy="1600200"/>
            </a:xfrm>
            <a:prstGeom prst="rect">
              <a:avLst/>
            </a:prstGeom>
            <a:gradFill flip="none" rotWithShape="1">
              <a:gsLst>
                <a:gs pos="0">
                  <a:schemeClr val="bg2">
                    <a:lumMod val="75000"/>
                  </a:schemeClr>
                </a:gs>
                <a:gs pos="50000">
                  <a:schemeClr val="bg2"/>
                </a:gs>
                <a:gs pos="100000">
                  <a:schemeClr val="accent1">
                    <a:lumMod val="20000"/>
                    <a:lumOff val="8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p:nvSpPr>
          <p:spPr>
            <a:xfrm>
              <a:off x="0" y="1524000"/>
              <a:ext cx="9144000" cy="762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655800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9D1EA1-DB42-4629-8C04-BC1D24540AB9}"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CC3831-149F-495F-9217-EF61DD903063}" type="slidenum">
              <a:rPr lang="en-US" smtClean="0"/>
              <a:t>‹#›</a:t>
            </a:fld>
            <a:endParaRPr lang="en-US"/>
          </a:p>
        </p:txBody>
      </p:sp>
      <p:grpSp>
        <p:nvGrpSpPr>
          <p:cNvPr id="8" name="Group 7"/>
          <p:cNvGrpSpPr/>
          <p:nvPr/>
        </p:nvGrpSpPr>
        <p:grpSpPr>
          <a:xfrm>
            <a:off x="0" y="0"/>
            <a:ext cx="12192000" cy="1600200"/>
            <a:chOff x="0" y="0"/>
            <a:chExt cx="9144000" cy="1600200"/>
          </a:xfrm>
        </p:grpSpPr>
        <p:sp>
          <p:nvSpPr>
            <p:cNvPr id="9" name="Rectangle 8"/>
            <p:cNvSpPr/>
            <p:nvPr/>
          </p:nvSpPr>
          <p:spPr>
            <a:xfrm>
              <a:off x="0" y="0"/>
              <a:ext cx="9144000" cy="1600200"/>
            </a:xfrm>
            <a:prstGeom prst="rect">
              <a:avLst/>
            </a:prstGeom>
            <a:gradFill flip="none" rotWithShape="1">
              <a:gsLst>
                <a:gs pos="0">
                  <a:schemeClr val="bg2">
                    <a:lumMod val="75000"/>
                  </a:schemeClr>
                </a:gs>
                <a:gs pos="50000">
                  <a:schemeClr val="bg2"/>
                </a:gs>
                <a:gs pos="100000">
                  <a:schemeClr val="accent1">
                    <a:lumMod val="20000"/>
                    <a:lumOff val="8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p:nvSpPr>
          <p:spPr>
            <a:xfrm>
              <a:off x="0" y="1524000"/>
              <a:ext cx="9144000" cy="762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739423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9D1EA1-DB42-4629-8C04-BC1D24540AB9}" type="datetimeFigureOut">
              <a:rPr lang="en-US" smtClean="0"/>
              <a:t>9/13/2018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CC3831-149F-495F-9217-EF61DD903063}" type="slidenum">
              <a:rPr lang="en-US" smtClean="0"/>
              <a:t>‹#›</a:t>
            </a:fld>
            <a:endParaRPr lang="en-US"/>
          </a:p>
        </p:txBody>
      </p:sp>
      <p:grpSp>
        <p:nvGrpSpPr>
          <p:cNvPr id="10" name="Group 9"/>
          <p:cNvGrpSpPr/>
          <p:nvPr/>
        </p:nvGrpSpPr>
        <p:grpSpPr>
          <a:xfrm>
            <a:off x="0" y="0"/>
            <a:ext cx="12192000" cy="1600200"/>
            <a:chOff x="0" y="0"/>
            <a:chExt cx="9144000" cy="1600200"/>
          </a:xfrm>
        </p:grpSpPr>
        <p:sp>
          <p:nvSpPr>
            <p:cNvPr id="11" name="Rectangle 10"/>
            <p:cNvSpPr/>
            <p:nvPr/>
          </p:nvSpPr>
          <p:spPr>
            <a:xfrm>
              <a:off x="0" y="0"/>
              <a:ext cx="9144000" cy="1600200"/>
            </a:xfrm>
            <a:prstGeom prst="rect">
              <a:avLst/>
            </a:prstGeom>
            <a:gradFill flip="none" rotWithShape="1">
              <a:gsLst>
                <a:gs pos="0">
                  <a:schemeClr val="bg2">
                    <a:lumMod val="75000"/>
                  </a:schemeClr>
                </a:gs>
                <a:gs pos="50000">
                  <a:schemeClr val="bg2"/>
                </a:gs>
                <a:gs pos="100000">
                  <a:schemeClr val="accent1">
                    <a:lumMod val="20000"/>
                    <a:lumOff val="8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Rectangle 11"/>
            <p:cNvSpPr/>
            <p:nvPr/>
          </p:nvSpPr>
          <p:spPr>
            <a:xfrm>
              <a:off x="0" y="1524000"/>
              <a:ext cx="9144000" cy="762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152064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9D1EA1-DB42-4629-8C04-BC1D24540AB9}" type="datetimeFigureOut">
              <a:rPr lang="en-US" smtClean="0"/>
              <a:t>9/13/2018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CC3831-149F-495F-9217-EF61DD903063}" type="slidenum">
              <a:rPr lang="en-US" smtClean="0"/>
              <a:t>‹#›</a:t>
            </a:fld>
            <a:endParaRPr lang="en-US"/>
          </a:p>
        </p:txBody>
      </p:sp>
      <p:grpSp>
        <p:nvGrpSpPr>
          <p:cNvPr id="6" name="Group 5"/>
          <p:cNvGrpSpPr/>
          <p:nvPr/>
        </p:nvGrpSpPr>
        <p:grpSpPr>
          <a:xfrm>
            <a:off x="0" y="0"/>
            <a:ext cx="12192000" cy="1600200"/>
            <a:chOff x="0" y="0"/>
            <a:chExt cx="9144000" cy="1600200"/>
          </a:xfrm>
        </p:grpSpPr>
        <p:sp>
          <p:nvSpPr>
            <p:cNvPr id="7" name="Rectangle 6"/>
            <p:cNvSpPr/>
            <p:nvPr/>
          </p:nvSpPr>
          <p:spPr>
            <a:xfrm>
              <a:off x="0" y="0"/>
              <a:ext cx="9144000" cy="1600200"/>
            </a:xfrm>
            <a:prstGeom prst="rect">
              <a:avLst/>
            </a:prstGeom>
            <a:gradFill flip="none" rotWithShape="1">
              <a:gsLst>
                <a:gs pos="0">
                  <a:schemeClr val="bg2">
                    <a:lumMod val="75000"/>
                  </a:schemeClr>
                </a:gs>
                <a:gs pos="50000">
                  <a:schemeClr val="bg2"/>
                </a:gs>
                <a:gs pos="100000">
                  <a:schemeClr val="accent1">
                    <a:lumMod val="20000"/>
                    <a:lumOff val="8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0" y="1524000"/>
              <a:ext cx="9144000" cy="762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47589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9D1EA1-DB42-4629-8C04-BC1D24540AB9}" type="datetimeFigureOut">
              <a:rPr lang="en-US" smtClean="0"/>
              <a:t>9/13/2018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CC3831-149F-495F-9217-EF61DD903063}" type="slidenum">
              <a:rPr lang="en-US" smtClean="0"/>
              <a:t>‹#›</a:t>
            </a:fld>
            <a:endParaRPr lang="en-US"/>
          </a:p>
        </p:txBody>
      </p:sp>
      <p:grpSp>
        <p:nvGrpSpPr>
          <p:cNvPr id="5" name="Group 4"/>
          <p:cNvGrpSpPr/>
          <p:nvPr/>
        </p:nvGrpSpPr>
        <p:grpSpPr>
          <a:xfrm>
            <a:off x="0" y="0"/>
            <a:ext cx="12192000" cy="1600200"/>
            <a:chOff x="0" y="0"/>
            <a:chExt cx="9144000" cy="1600200"/>
          </a:xfrm>
        </p:grpSpPr>
        <p:sp>
          <p:nvSpPr>
            <p:cNvPr id="6" name="Rectangle 5"/>
            <p:cNvSpPr/>
            <p:nvPr/>
          </p:nvSpPr>
          <p:spPr>
            <a:xfrm>
              <a:off x="0" y="0"/>
              <a:ext cx="9144000" cy="1600200"/>
            </a:xfrm>
            <a:prstGeom prst="rect">
              <a:avLst/>
            </a:prstGeom>
            <a:gradFill flip="none" rotWithShape="1">
              <a:gsLst>
                <a:gs pos="0">
                  <a:schemeClr val="bg2">
                    <a:lumMod val="75000"/>
                  </a:schemeClr>
                </a:gs>
                <a:gs pos="50000">
                  <a:schemeClr val="bg2"/>
                </a:gs>
                <a:gs pos="100000">
                  <a:schemeClr val="accent1">
                    <a:lumMod val="20000"/>
                    <a:lumOff val="8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7" name="Rectangle 6"/>
            <p:cNvSpPr/>
            <p:nvPr/>
          </p:nvSpPr>
          <p:spPr>
            <a:xfrm>
              <a:off x="0" y="1524000"/>
              <a:ext cx="9144000" cy="762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941874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5E1C9B-1AB2-43EC-853D-434CF294F878}"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4BDE48-53C4-4C9C-BE42-EF8B15E94E31}" type="slidenum">
              <a:rPr lang="en-US" smtClean="0"/>
              <a:t>‹#›</a:t>
            </a:fld>
            <a:endParaRPr lang="en-US"/>
          </a:p>
        </p:txBody>
      </p:sp>
      <p:grpSp>
        <p:nvGrpSpPr>
          <p:cNvPr id="8" name="Group 7"/>
          <p:cNvGrpSpPr/>
          <p:nvPr/>
        </p:nvGrpSpPr>
        <p:grpSpPr>
          <a:xfrm>
            <a:off x="18955" y="-1"/>
            <a:ext cx="4749424" cy="6858001"/>
            <a:chOff x="14216" y="-1"/>
            <a:chExt cx="3562068" cy="6858001"/>
          </a:xfrm>
        </p:grpSpPr>
        <p:sp>
          <p:nvSpPr>
            <p:cNvPr id="9" name="Rectangle 8"/>
            <p:cNvSpPr/>
            <p:nvPr/>
          </p:nvSpPr>
          <p:spPr>
            <a:xfrm rot="16200000">
              <a:off x="-1650241" y="1664456"/>
              <a:ext cx="6858000" cy="3529086"/>
            </a:xfrm>
            <a:prstGeom prst="rect">
              <a:avLst/>
            </a:prstGeom>
            <a:gradFill flip="none" rotWithShape="1">
              <a:gsLst>
                <a:gs pos="0">
                  <a:schemeClr val="bg2">
                    <a:lumMod val="75000"/>
                  </a:schemeClr>
                </a:gs>
                <a:gs pos="50000">
                  <a:schemeClr val="bg2"/>
                </a:gs>
                <a:gs pos="100000">
                  <a:schemeClr val="accent1">
                    <a:lumMod val="20000"/>
                    <a:lumOff val="8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p:nvSpPr>
          <p:spPr>
            <a:xfrm rot="16200000">
              <a:off x="109184" y="3390899"/>
              <a:ext cx="6858000" cy="7620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1"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12"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Date Placeholder 4"/>
          <p:cNvSpPr>
            <a:spLocks noGrp="1"/>
          </p:cNvSpPr>
          <p:nvPr>
            <p:ph type="dt" sz="half" idx="10"/>
          </p:nvPr>
        </p:nvSpPr>
        <p:spPr>
          <a:xfrm>
            <a:off x="609600" y="6356351"/>
            <a:ext cx="2844800" cy="365125"/>
          </a:xfrm>
        </p:spPr>
        <p:txBody>
          <a:bodyPr/>
          <a:lstStyle/>
          <a:p>
            <a:fld id="{5C9D1EA1-DB42-4629-8C04-BC1D24540AB9}" type="datetimeFigureOut">
              <a:rPr lang="en-US" smtClean="0"/>
              <a:t>9/13/2018</a:t>
            </a:fld>
            <a:endParaRPr lang="en-US"/>
          </a:p>
        </p:txBody>
      </p:sp>
      <p:sp>
        <p:nvSpPr>
          <p:cNvPr id="15" name="Footer Placeholder 5"/>
          <p:cNvSpPr>
            <a:spLocks noGrp="1"/>
          </p:cNvSpPr>
          <p:nvPr>
            <p:ph type="ftr" sz="quarter" idx="11"/>
          </p:nvPr>
        </p:nvSpPr>
        <p:spPr>
          <a:xfrm>
            <a:off x="4165600" y="6356351"/>
            <a:ext cx="3860800" cy="365125"/>
          </a:xfrm>
        </p:spPr>
        <p:txBody>
          <a:bodyPr/>
          <a:lstStyle/>
          <a:p>
            <a:endParaRPr lang="en-US"/>
          </a:p>
        </p:txBody>
      </p:sp>
      <p:sp>
        <p:nvSpPr>
          <p:cNvPr id="16" name="Slide Number Placeholder 6"/>
          <p:cNvSpPr>
            <a:spLocks noGrp="1"/>
          </p:cNvSpPr>
          <p:nvPr>
            <p:ph type="sldNum" sz="quarter" idx="12"/>
          </p:nvPr>
        </p:nvSpPr>
        <p:spPr>
          <a:xfrm>
            <a:off x="8737600" y="6356351"/>
            <a:ext cx="2844800" cy="365125"/>
          </a:xfrm>
        </p:spPr>
        <p:txBody>
          <a:bodyPr/>
          <a:lstStyle/>
          <a:p>
            <a:fld id="{B8CC3831-149F-495F-9217-EF61DD903063}" type="slidenum">
              <a:rPr lang="en-US" smtClean="0"/>
              <a:t>‹#›</a:t>
            </a:fld>
            <a:endParaRPr lang="en-US"/>
          </a:p>
        </p:txBody>
      </p:sp>
    </p:spTree>
    <p:extLst>
      <p:ext uri="{BB962C8B-B14F-4D97-AF65-F5344CB8AC3E}">
        <p14:creationId xmlns:p14="http://schemas.microsoft.com/office/powerpoint/2010/main" val="3682494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9D1EA1-DB42-4629-8C04-BC1D24540AB9}" type="datetimeFigureOut">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CC3831-149F-495F-9217-EF61DD903063}" type="slidenum">
              <a:rPr lang="en-US" smtClean="0"/>
              <a:t>‹#›</a:t>
            </a:fld>
            <a:endParaRPr lang="en-US"/>
          </a:p>
        </p:txBody>
      </p:sp>
      <p:sp>
        <p:nvSpPr>
          <p:cNvPr id="8" name="Rectangle 7"/>
          <p:cNvSpPr/>
          <p:nvPr/>
        </p:nvSpPr>
        <p:spPr>
          <a:xfrm>
            <a:off x="0" y="0"/>
            <a:ext cx="1930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697595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9D1EA1-DB42-4629-8C04-BC1D24540AB9}" type="datetimeFigureOut">
              <a:rPr lang="en-US" smtClean="0"/>
              <a:t>9/13/2018</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CC3831-149F-495F-9217-EF61DD903063}" type="slidenum">
              <a:rPr lang="en-US" smtClean="0"/>
              <a:t>‹#›</a:t>
            </a:fld>
            <a:endParaRPr lang="en-US"/>
          </a:p>
        </p:txBody>
      </p:sp>
    </p:spTree>
    <p:extLst>
      <p:ext uri="{BB962C8B-B14F-4D97-AF65-F5344CB8AC3E}">
        <p14:creationId xmlns:p14="http://schemas.microsoft.com/office/powerpoint/2010/main" val="1917893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slide" Target="slide25.xml"/><Relationship Id="rId7" Type="http://schemas.openxmlformats.org/officeDocument/2006/relationships/diagramColors" Target="../diagrams/colors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microsoft.com/office/2007/relationships/diagramDrawing" Target="../diagrams/drawing3.xml"/><Relationship Id="rId13" Type="http://schemas.microsoft.com/office/2007/relationships/diagramDrawing" Target="../diagrams/drawing4.xml"/><Relationship Id="rId3" Type="http://schemas.openxmlformats.org/officeDocument/2006/relationships/image" Target="../media/image1.emf"/><Relationship Id="rId7" Type="http://schemas.openxmlformats.org/officeDocument/2006/relationships/diagramColors" Target="../diagrams/colors3.xml"/><Relationship Id="rId12" Type="http://schemas.openxmlformats.org/officeDocument/2006/relationships/diagramColors" Target="../diagrams/colors4.xml"/><Relationship Id="rId2" Type="http://schemas.openxmlformats.org/officeDocument/2006/relationships/slide" Target="slide25.xml"/><Relationship Id="rId1" Type="http://schemas.openxmlformats.org/officeDocument/2006/relationships/slideLayout" Target="../slideLayouts/slideLayout2.xml"/><Relationship Id="rId6" Type="http://schemas.openxmlformats.org/officeDocument/2006/relationships/diagramQuickStyle" Target="../diagrams/quickStyle3.xml"/><Relationship Id="rId11" Type="http://schemas.openxmlformats.org/officeDocument/2006/relationships/diagramQuickStyle" Target="../diagrams/quickStyle4.xml"/><Relationship Id="rId5" Type="http://schemas.openxmlformats.org/officeDocument/2006/relationships/diagramLayout" Target="../diagrams/layout3.xml"/><Relationship Id="rId10" Type="http://schemas.openxmlformats.org/officeDocument/2006/relationships/diagramLayout" Target="../diagrams/layout4.xml"/><Relationship Id="rId4" Type="http://schemas.openxmlformats.org/officeDocument/2006/relationships/diagramData" Target="../diagrams/data3.xml"/><Relationship Id="rId9" Type="http://schemas.openxmlformats.org/officeDocument/2006/relationships/diagramData" Target="../diagrams/data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slide" Target="slide2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slide" Target="slide23.xml"/><Relationship Id="rId13" Type="http://schemas.openxmlformats.org/officeDocument/2006/relationships/slide" Target="slide30.xml"/><Relationship Id="rId18" Type="http://schemas.openxmlformats.org/officeDocument/2006/relationships/slide" Target="slide35.xml"/><Relationship Id="rId26" Type="http://schemas.openxmlformats.org/officeDocument/2006/relationships/slide" Target="slide43.xml"/><Relationship Id="rId3" Type="http://schemas.openxmlformats.org/officeDocument/2006/relationships/slide" Target="slide25.xml"/><Relationship Id="rId21" Type="http://schemas.openxmlformats.org/officeDocument/2006/relationships/slide" Target="slide38.xml"/><Relationship Id="rId7" Type="http://schemas.openxmlformats.org/officeDocument/2006/relationships/slide" Target="slide21.xml"/><Relationship Id="rId12" Type="http://schemas.openxmlformats.org/officeDocument/2006/relationships/slide" Target="slide29.xml"/><Relationship Id="rId17" Type="http://schemas.openxmlformats.org/officeDocument/2006/relationships/slide" Target="slide34.xml"/><Relationship Id="rId25" Type="http://schemas.openxmlformats.org/officeDocument/2006/relationships/slide" Target="slide42.xml"/><Relationship Id="rId2" Type="http://schemas.openxmlformats.org/officeDocument/2006/relationships/notesSlide" Target="../notesSlides/notesSlide23.xml"/><Relationship Id="rId16" Type="http://schemas.openxmlformats.org/officeDocument/2006/relationships/slide" Target="slide33.xml"/><Relationship Id="rId20" Type="http://schemas.openxmlformats.org/officeDocument/2006/relationships/slide" Target="slide37.xml"/><Relationship Id="rId29" Type="http://schemas.openxmlformats.org/officeDocument/2006/relationships/slide" Target="slide46.xml"/><Relationship Id="rId1" Type="http://schemas.openxmlformats.org/officeDocument/2006/relationships/slideLayout" Target="../slideLayouts/slideLayout2.xml"/><Relationship Id="rId6" Type="http://schemas.openxmlformats.org/officeDocument/2006/relationships/slide" Target="slide15.xml"/><Relationship Id="rId11" Type="http://schemas.openxmlformats.org/officeDocument/2006/relationships/slide" Target="slide28.xml"/><Relationship Id="rId24" Type="http://schemas.openxmlformats.org/officeDocument/2006/relationships/slide" Target="slide41.xml"/><Relationship Id="rId32" Type="http://schemas.openxmlformats.org/officeDocument/2006/relationships/slide" Target="slide49.xml"/><Relationship Id="rId5" Type="http://schemas.openxmlformats.org/officeDocument/2006/relationships/slide" Target="slide14.xml"/><Relationship Id="rId15" Type="http://schemas.openxmlformats.org/officeDocument/2006/relationships/slide" Target="slide32.xml"/><Relationship Id="rId23" Type="http://schemas.openxmlformats.org/officeDocument/2006/relationships/slide" Target="slide40.xml"/><Relationship Id="rId28" Type="http://schemas.openxmlformats.org/officeDocument/2006/relationships/slide" Target="slide45.xml"/><Relationship Id="rId10" Type="http://schemas.openxmlformats.org/officeDocument/2006/relationships/slide" Target="slide27.xml"/><Relationship Id="rId19" Type="http://schemas.openxmlformats.org/officeDocument/2006/relationships/slide" Target="slide36.xml"/><Relationship Id="rId31" Type="http://schemas.openxmlformats.org/officeDocument/2006/relationships/slide" Target="slide48.xml"/><Relationship Id="rId4" Type="http://schemas.openxmlformats.org/officeDocument/2006/relationships/slide" Target="slide12.xml"/><Relationship Id="rId9" Type="http://schemas.openxmlformats.org/officeDocument/2006/relationships/slide" Target="slide26.xml"/><Relationship Id="rId14" Type="http://schemas.openxmlformats.org/officeDocument/2006/relationships/slide" Target="slide31.xml"/><Relationship Id="rId22" Type="http://schemas.openxmlformats.org/officeDocument/2006/relationships/slide" Target="slide39.xml"/><Relationship Id="rId27" Type="http://schemas.openxmlformats.org/officeDocument/2006/relationships/slide" Target="slide44.xml"/><Relationship Id="rId30" Type="http://schemas.openxmlformats.org/officeDocument/2006/relationships/slide" Target="slide47.xml"/></Relationships>
</file>

<file path=ppt/slides/_rels/slide2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slide" Target="slide25.xml"/></Relationships>
</file>

<file path=ppt/slides/_rels/slide28.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2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3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slide" Target="slide25.xml"/></Relationships>
</file>

<file path=ppt/slides/_rels/slide42.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43.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6.e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9.xml"/></Relationships>
</file>

<file path=ppt/slides/_rels/slide51.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5930" y="1913256"/>
            <a:ext cx="9060180" cy="1470025"/>
          </a:xfrm>
        </p:spPr>
        <p:txBody>
          <a:bodyPr/>
          <a:lstStyle/>
          <a:p>
            <a:r>
              <a:rPr lang="en-US" dirty="0" smtClean="0"/>
              <a:t>Disproportionate Impact Study</a:t>
            </a:r>
            <a:endParaRPr lang="en-US" dirty="0"/>
          </a:p>
        </p:txBody>
      </p:sp>
      <p:sp>
        <p:nvSpPr>
          <p:cNvPr id="3" name="Subtitle 2"/>
          <p:cNvSpPr>
            <a:spLocks noGrp="1"/>
          </p:cNvSpPr>
          <p:nvPr>
            <p:ph type="subTitle" idx="1"/>
          </p:nvPr>
        </p:nvSpPr>
        <p:spPr>
          <a:xfrm>
            <a:off x="2011680" y="3703320"/>
            <a:ext cx="8534400" cy="2006364"/>
          </a:xfrm>
        </p:spPr>
        <p:txBody>
          <a:bodyPr>
            <a:normAutofit/>
          </a:bodyPr>
          <a:lstStyle/>
          <a:p>
            <a:r>
              <a:rPr lang="en-US" dirty="0" smtClean="0"/>
              <a:t>Palomar College Institutional Research &amp; Planning </a:t>
            </a:r>
          </a:p>
          <a:p>
            <a:r>
              <a:rPr lang="en-US" dirty="0" smtClean="0"/>
              <a:t>7/23/18</a:t>
            </a:r>
          </a:p>
          <a:p>
            <a:r>
              <a:rPr lang="en-US" dirty="0" smtClean="0"/>
              <a:t>Student Success and Equity Council</a:t>
            </a:r>
            <a:endParaRPr lang="en-US" dirty="0"/>
          </a:p>
        </p:txBody>
      </p:sp>
    </p:spTree>
    <p:extLst>
      <p:ext uri="{BB962C8B-B14F-4D97-AF65-F5344CB8AC3E}">
        <p14:creationId xmlns:p14="http://schemas.microsoft.com/office/powerpoint/2010/main" val="135631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545964152"/>
              </p:ext>
            </p:extLst>
          </p:nvPr>
        </p:nvGraphicFramePr>
        <p:xfrm>
          <a:off x="1695113" y="1588999"/>
          <a:ext cx="8805672" cy="1862056"/>
        </p:xfrm>
        <a:graphic>
          <a:graphicData uri="http://schemas.openxmlformats.org/drawingml/2006/table">
            <a:tbl>
              <a:tblPr/>
              <a:tblGrid>
                <a:gridCol w="2201418"/>
                <a:gridCol w="2201418"/>
                <a:gridCol w="2201418"/>
                <a:gridCol w="2201418"/>
              </a:tblGrid>
              <a:tr h="388341">
                <a:tc>
                  <a:txBody>
                    <a:bodyPr/>
                    <a:lstStyle/>
                    <a:p>
                      <a:pPr algn="l" fontAlgn="b"/>
                      <a:r>
                        <a:rPr lang="en-US" sz="2400" b="1" i="0" u="none" strike="noStrike" dirty="0">
                          <a:solidFill>
                            <a:schemeClr val="bg1"/>
                          </a:solidFill>
                          <a:effectLst/>
                          <a:latin typeface="Times New Roman" panose="02020603050405020304" pitchFamily="18" charset="0"/>
                          <a:cs typeface="Times New Roman" panose="02020603050405020304" pitchFamily="18" charset="0"/>
                        </a:rPr>
                        <a:t> </a:t>
                      </a:r>
                    </a:p>
                  </a:txBody>
                  <a:tcPr marL="8314" marR="8314" marT="8314"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a:txBody>
                    <a:bodyPr/>
                    <a:lstStyle/>
                    <a:p>
                      <a:pPr algn="ctr" fontAlgn="b"/>
                      <a:r>
                        <a:rPr lang="en-US" sz="2400" b="1" i="0" u="none" strike="noStrike" dirty="0">
                          <a:solidFill>
                            <a:schemeClr val="bg1"/>
                          </a:solidFill>
                          <a:effectLst/>
                          <a:latin typeface="Times New Roman" panose="02020603050405020304" pitchFamily="18" charset="0"/>
                          <a:cs typeface="Times New Roman" panose="02020603050405020304" pitchFamily="18" charset="0"/>
                        </a:rPr>
                        <a:t>Palomar</a:t>
                      </a:r>
                    </a:p>
                  </a:txBody>
                  <a:tcPr marL="8314" marR="8314" marT="831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a:txBody>
                    <a:bodyPr/>
                    <a:lstStyle/>
                    <a:p>
                      <a:pPr algn="ctr" fontAlgn="b"/>
                      <a:r>
                        <a:rPr lang="en-US" sz="2400" b="1" i="0" u="none" strike="noStrike" dirty="0" smtClean="0">
                          <a:solidFill>
                            <a:schemeClr val="bg1"/>
                          </a:solidFill>
                          <a:effectLst/>
                          <a:latin typeface="Times New Roman" panose="02020603050405020304" pitchFamily="18" charset="0"/>
                          <a:cs typeface="Times New Roman" panose="02020603050405020304" pitchFamily="18" charset="0"/>
                        </a:rPr>
                        <a:t>District</a:t>
                      </a:r>
                      <a:endParaRPr lang="en-US" sz="2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8314" marR="8314" marT="831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a:txBody>
                    <a:bodyPr/>
                    <a:lstStyle/>
                    <a:p>
                      <a:pPr algn="ctr" fontAlgn="b"/>
                      <a:r>
                        <a:rPr lang="en-US" sz="2400" b="1" i="0" u="none" strike="noStrike" dirty="0">
                          <a:solidFill>
                            <a:schemeClr val="bg1"/>
                          </a:solidFill>
                          <a:effectLst/>
                          <a:latin typeface="Times New Roman" panose="02020603050405020304" pitchFamily="18" charset="0"/>
                          <a:cs typeface="Times New Roman" panose="02020603050405020304" pitchFamily="18" charset="0"/>
                        </a:rPr>
                        <a:t>Proportionality Index</a:t>
                      </a:r>
                    </a:p>
                  </a:txBody>
                  <a:tcPr marL="8314" marR="8314" marT="8314"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r>
              <a:tr h="240806">
                <a:tc gridSpan="4">
                  <a:txBody>
                    <a:bodyPr/>
                    <a:lstStyle/>
                    <a:p>
                      <a:pPr algn="l" fontAlgn="b"/>
                      <a:r>
                        <a:rPr lang="en-US" sz="2400" b="1" i="0" u="none" strike="noStrike" dirty="0">
                          <a:solidFill>
                            <a:srgbClr val="000000"/>
                          </a:solidFill>
                          <a:effectLst/>
                          <a:latin typeface="Times New Roman" panose="02020603050405020304" pitchFamily="18" charset="0"/>
                        </a:rPr>
                        <a:t>Gender</a:t>
                      </a: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40806">
                <a:tc>
                  <a:txBody>
                    <a:bodyPr/>
                    <a:lstStyle/>
                    <a:p>
                      <a:pPr algn="l" fontAlgn="b"/>
                      <a:r>
                        <a:rPr lang="en-US" sz="2400" b="0" i="0" u="none" strike="noStrike" dirty="0">
                          <a:solidFill>
                            <a:srgbClr val="000000"/>
                          </a:solidFill>
                          <a:effectLst/>
                          <a:latin typeface="Times New Roman" panose="02020603050405020304" pitchFamily="18" charset="0"/>
                        </a:rPr>
                        <a:t>Female</a:t>
                      </a: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dirty="0">
                          <a:solidFill>
                            <a:srgbClr val="000000"/>
                          </a:solidFill>
                          <a:effectLst/>
                          <a:latin typeface="Times New Roman" panose="02020603050405020304" pitchFamily="18" charset="0"/>
                        </a:rPr>
                        <a:t>46.3%</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dirty="0">
                          <a:solidFill>
                            <a:srgbClr val="000000"/>
                          </a:solidFill>
                          <a:effectLst/>
                          <a:latin typeface="Times New Roman" panose="02020603050405020304" pitchFamily="18" charset="0"/>
                        </a:rPr>
                        <a:t>50.0%</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dirty="0">
                          <a:solidFill>
                            <a:srgbClr val="000000"/>
                          </a:solidFill>
                          <a:effectLst/>
                          <a:latin typeface="Times New Roman" panose="02020603050405020304" pitchFamily="18" charset="0"/>
                        </a:rPr>
                        <a:t>0.93</a:t>
                      </a:r>
                    </a:p>
                  </a:txBody>
                  <a:tcPr marL="8314" marR="299292"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r>
              <a:tr h="240806">
                <a:tc>
                  <a:txBody>
                    <a:bodyPr/>
                    <a:lstStyle/>
                    <a:p>
                      <a:pPr algn="l" fontAlgn="b"/>
                      <a:r>
                        <a:rPr lang="en-US" sz="2400" b="0" i="0" u="none" strike="noStrike" dirty="0">
                          <a:solidFill>
                            <a:srgbClr val="000000"/>
                          </a:solidFill>
                          <a:effectLst/>
                          <a:latin typeface="Times New Roman" panose="02020603050405020304" pitchFamily="18" charset="0"/>
                        </a:rPr>
                        <a:t>Male</a:t>
                      </a: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rPr>
                        <a:t>53.7%</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rPr>
                        <a:t>50.0%</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rPr>
                        <a:t>1.07</a:t>
                      </a:r>
                    </a:p>
                  </a:txBody>
                  <a:tcPr marL="8314" marR="299292"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r>
            </a:tbl>
          </a:graphicData>
        </a:graphic>
      </p:graphicFrame>
      <p:sp>
        <p:nvSpPr>
          <p:cNvPr id="7" name="Title 1"/>
          <p:cNvSpPr>
            <a:spLocks noGrp="1"/>
          </p:cNvSpPr>
          <p:nvPr>
            <p:ph type="title"/>
          </p:nvPr>
        </p:nvSpPr>
        <p:spPr>
          <a:xfrm>
            <a:off x="556457" y="572972"/>
            <a:ext cx="11404955" cy="271189"/>
          </a:xfrm>
        </p:spPr>
        <p:txBody>
          <a:bodyPr>
            <a:normAutofit fontScale="90000"/>
          </a:bodyPr>
          <a:lstStyle/>
          <a:p>
            <a:r>
              <a:rPr lang="en-US" dirty="0" smtClean="0"/>
              <a:t>Access: Gender</a:t>
            </a:r>
            <a:endParaRPr lang="en-US" dirty="0"/>
          </a:p>
        </p:txBody>
      </p:sp>
      <p:sp>
        <p:nvSpPr>
          <p:cNvPr id="8" name="Right Arrow 7">
            <a:hlinkClick r:id="rId3"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sp>
        <p:nvSpPr>
          <p:cNvPr id="2" name="Rectangle 1"/>
          <p:cNvSpPr/>
          <p:nvPr/>
        </p:nvSpPr>
        <p:spPr>
          <a:xfrm>
            <a:off x="1629506" y="3451055"/>
            <a:ext cx="8906447" cy="276999"/>
          </a:xfrm>
          <a:prstGeom prst="rect">
            <a:avLst/>
          </a:prstGeom>
        </p:spPr>
        <p:txBody>
          <a:bodyPr wrap="square">
            <a:spAutoFit/>
          </a:bodyPr>
          <a:lstStyle/>
          <a:p>
            <a:r>
              <a:rPr lang="en-US" sz="1200" dirty="0">
                <a:latin typeface="Times New Roman" panose="02020603050405020304" pitchFamily="18" charset="0"/>
                <a:cs typeface="Times New Roman" panose="02020603050405020304" pitchFamily="18" charset="0"/>
              </a:rPr>
              <a:t>Data Sources: MIS Submissions to CCCCO (Term = Fall 2016); </a:t>
            </a:r>
            <a:r>
              <a:rPr lang="en-US" sz="1200" dirty="0" smtClean="0">
                <a:latin typeface="Times New Roman" panose="02020603050405020304" pitchFamily="18" charset="0"/>
                <a:cs typeface="Times New Roman" panose="02020603050405020304" pitchFamily="18" charset="0"/>
              </a:rPr>
              <a:t>SANDAG</a:t>
            </a:r>
            <a:endParaRPr lang="en-US" sz="1200" dirty="0">
              <a:latin typeface="Times New Roman" panose="02020603050405020304" pitchFamily="18" charset="0"/>
              <a:cs typeface="Times New Roman" panose="02020603050405020304" pitchFamily="18" charset="0"/>
            </a:endParaRPr>
          </a:p>
        </p:txBody>
      </p:sp>
      <p:graphicFrame>
        <p:nvGraphicFramePr>
          <p:cNvPr id="9" name="Diagram 8"/>
          <p:cNvGraphicFramePr/>
          <p:nvPr>
            <p:extLst>
              <p:ext uri="{D42A27DB-BD31-4B8C-83A1-F6EECF244321}">
                <p14:modId xmlns:p14="http://schemas.microsoft.com/office/powerpoint/2010/main" val="107806493"/>
              </p:ext>
            </p:extLst>
          </p:nvPr>
        </p:nvGraphicFramePr>
        <p:xfrm>
          <a:off x="2032000" y="2782927"/>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7634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819" y="472610"/>
            <a:ext cx="11404955" cy="271189"/>
          </a:xfrm>
        </p:spPr>
        <p:txBody>
          <a:bodyPr>
            <a:normAutofit fontScale="90000"/>
          </a:bodyPr>
          <a:lstStyle/>
          <a:p>
            <a:r>
              <a:rPr lang="en-US" dirty="0" smtClean="0"/>
              <a:t>Disproportionate Impact: Access</a:t>
            </a:r>
            <a:endParaRPr lang="en-US" dirty="0"/>
          </a:p>
        </p:txBody>
      </p:sp>
      <p:graphicFrame>
        <p:nvGraphicFramePr>
          <p:cNvPr id="38" name="Table 37"/>
          <p:cNvGraphicFramePr>
            <a:graphicFrameLocks noGrp="1"/>
          </p:cNvGraphicFramePr>
          <p:nvPr>
            <p:extLst/>
          </p:nvPr>
        </p:nvGraphicFramePr>
        <p:xfrm>
          <a:off x="570019" y="1689824"/>
          <a:ext cx="11051961" cy="1432560"/>
        </p:xfrm>
        <a:graphic>
          <a:graphicData uri="http://schemas.openxmlformats.org/drawingml/2006/table">
            <a:tbl>
              <a:tblPr firstRow="1" bandRow="1">
                <a:tableStyleId>{5C22544A-7EE6-4342-B048-85BDC9FD1C3A}</a:tableStyleId>
              </a:tblPr>
              <a:tblGrid>
                <a:gridCol w="1676163"/>
                <a:gridCol w="2986149"/>
                <a:gridCol w="936702"/>
                <a:gridCol w="922437"/>
                <a:gridCol w="933083"/>
                <a:gridCol w="944326"/>
                <a:gridCol w="865631"/>
                <a:gridCol w="933083"/>
                <a:gridCol w="854387"/>
              </a:tblGrid>
              <a:tr h="370840">
                <a:tc rowSpan="2" gridSpan="2">
                  <a:txBody>
                    <a:bodyPr/>
                    <a:lstStyle/>
                    <a:p>
                      <a:r>
                        <a:rPr lang="en-US" sz="2400" dirty="0" smtClean="0"/>
                        <a:t>Success</a:t>
                      </a:r>
                      <a:r>
                        <a:rPr lang="en-US" sz="2400" baseline="0" dirty="0" smtClean="0"/>
                        <a:t> Indicators</a:t>
                      </a:r>
                      <a:endParaRPr lang="en-US" sz="2400" dirty="0"/>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rowSpan="2" hMerge="1">
                  <a:txBody>
                    <a:bodyPr/>
                    <a:lstStyle/>
                    <a:p>
                      <a:endParaRPr lang="en-US"/>
                    </a:p>
                  </a:txBody>
                  <a:tcPr/>
                </a:tc>
                <a:tc gridSpan="7">
                  <a:txBody>
                    <a:bodyPr/>
                    <a:lstStyle/>
                    <a:p>
                      <a:pPr algn="ctr"/>
                      <a:r>
                        <a:rPr lang="en-US" sz="2000" dirty="0" smtClean="0"/>
                        <a:t>Subpopulations</a:t>
                      </a:r>
                      <a:endParaRPr lang="en-US" sz="2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2" vMerge="1">
                  <a:txBody>
                    <a:bodyPr/>
                    <a:lstStyle/>
                    <a:p>
                      <a:endParaRPr lang="en-US" dirty="0"/>
                    </a:p>
                  </a:txBody>
                  <a:tcPr/>
                </a:tc>
                <a:tc hMerge="1" vMerge="1">
                  <a:txBody>
                    <a:bodyPr/>
                    <a:lstStyle/>
                    <a:p>
                      <a:endParaRPr lang="en-US" dirty="0"/>
                    </a:p>
                  </a:txBody>
                  <a:tcPr/>
                </a:tc>
                <a:tc>
                  <a:txBody>
                    <a:bodyPr/>
                    <a:lstStyle/>
                    <a:p>
                      <a:pPr algn="ctr"/>
                      <a:r>
                        <a:rPr lang="en-US" sz="1800" b="1" dirty="0" smtClean="0">
                          <a:solidFill>
                            <a:schemeClr val="bg1"/>
                          </a:solidFill>
                        </a:rPr>
                        <a:t>Gender</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Age</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Race</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DSPS</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Econ</a:t>
                      </a:r>
                    </a:p>
                    <a:p>
                      <a:pPr algn="ctr"/>
                      <a:r>
                        <a:rPr lang="en-US" sz="1800" b="1" dirty="0" err="1" smtClean="0">
                          <a:solidFill>
                            <a:schemeClr val="bg1"/>
                          </a:solidFill>
                        </a:rPr>
                        <a:t>Disadv</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Vets</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Foster Youth</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r>
              <a:tr h="370840">
                <a:tc>
                  <a:txBody>
                    <a:bodyPr/>
                    <a:lstStyle/>
                    <a:p>
                      <a:pPr algn="l"/>
                      <a:r>
                        <a:rPr lang="en-US" sz="2000" dirty="0" smtClean="0"/>
                        <a:t>Access</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t>Enrollment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sz="1400" dirty="0" smtClean="0"/>
                        <a:t>N/A</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r>
            </a:tbl>
          </a:graphicData>
        </a:graphic>
      </p:graphicFrame>
      <p:sp>
        <p:nvSpPr>
          <p:cNvPr id="3" name="Rectangle 2"/>
          <p:cNvSpPr/>
          <p:nvPr/>
        </p:nvSpPr>
        <p:spPr>
          <a:xfrm>
            <a:off x="6189784" y="2741384"/>
            <a:ext cx="5432195" cy="7854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9755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nvPr>
        </p:nvGraphicFramePr>
        <p:xfrm>
          <a:off x="1695113" y="1588999"/>
          <a:ext cx="8805672" cy="2610204"/>
        </p:xfrm>
        <a:graphic>
          <a:graphicData uri="http://schemas.openxmlformats.org/drawingml/2006/table">
            <a:tbl>
              <a:tblPr/>
              <a:tblGrid>
                <a:gridCol w="2201418"/>
                <a:gridCol w="2201418"/>
                <a:gridCol w="2201418"/>
                <a:gridCol w="2201418"/>
              </a:tblGrid>
              <a:tr h="388341">
                <a:tc>
                  <a:txBody>
                    <a:bodyPr/>
                    <a:lstStyle/>
                    <a:p>
                      <a:pPr algn="l" fontAlgn="b"/>
                      <a:r>
                        <a:rPr lang="en-US" sz="2400" b="1" i="0" u="none" strike="noStrike" dirty="0">
                          <a:solidFill>
                            <a:schemeClr val="bg1"/>
                          </a:solidFill>
                          <a:effectLst/>
                          <a:latin typeface="Times New Roman" panose="02020603050405020304" pitchFamily="18" charset="0"/>
                          <a:cs typeface="Times New Roman" panose="02020603050405020304" pitchFamily="18" charset="0"/>
                        </a:rPr>
                        <a:t> </a:t>
                      </a:r>
                    </a:p>
                  </a:txBody>
                  <a:tcPr marL="8314" marR="8314" marT="8314"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a:txBody>
                    <a:bodyPr/>
                    <a:lstStyle/>
                    <a:p>
                      <a:pPr algn="ctr" fontAlgn="b"/>
                      <a:r>
                        <a:rPr lang="en-US" sz="2400" b="1" i="0" u="none" strike="noStrike" dirty="0">
                          <a:solidFill>
                            <a:schemeClr val="bg1"/>
                          </a:solidFill>
                          <a:effectLst/>
                          <a:latin typeface="Times New Roman" panose="02020603050405020304" pitchFamily="18" charset="0"/>
                          <a:cs typeface="Times New Roman" panose="02020603050405020304" pitchFamily="18" charset="0"/>
                        </a:rPr>
                        <a:t>Palomar</a:t>
                      </a:r>
                    </a:p>
                  </a:txBody>
                  <a:tcPr marL="8314" marR="8314" marT="831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a:txBody>
                    <a:bodyPr/>
                    <a:lstStyle/>
                    <a:p>
                      <a:pPr algn="ctr" fontAlgn="b"/>
                      <a:r>
                        <a:rPr lang="en-US" sz="2400" b="1" i="0" u="none" strike="noStrike" dirty="0" smtClean="0">
                          <a:solidFill>
                            <a:schemeClr val="bg1"/>
                          </a:solidFill>
                          <a:effectLst/>
                          <a:latin typeface="Times New Roman" panose="02020603050405020304" pitchFamily="18" charset="0"/>
                          <a:cs typeface="Times New Roman" panose="02020603050405020304" pitchFamily="18" charset="0"/>
                        </a:rPr>
                        <a:t>District</a:t>
                      </a:r>
                      <a:endParaRPr lang="en-US" sz="2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8314" marR="8314" marT="831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a:txBody>
                    <a:bodyPr/>
                    <a:lstStyle/>
                    <a:p>
                      <a:pPr algn="ctr" fontAlgn="b"/>
                      <a:r>
                        <a:rPr lang="en-US" sz="2400" b="1" i="0" u="none" strike="noStrike" dirty="0">
                          <a:solidFill>
                            <a:schemeClr val="bg1"/>
                          </a:solidFill>
                          <a:effectLst/>
                          <a:latin typeface="Times New Roman" panose="02020603050405020304" pitchFamily="18" charset="0"/>
                          <a:cs typeface="Times New Roman" panose="02020603050405020304" pitchFamily="18" charset="0"/>
                        </a:rPr>
                        <a:t>Proportionality Index</a:t>
                      </a:r>
                    </a:p>
                  </a:txBody>
                  <a:tcPr marL="8314" marR="8314" marT="8314"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r>
              <a:tr h="323776">
                <a:tc gridSpan="4">
                  <a:txBody>
                    <a:bodyPr/>
                    <a:lstStyle/>
                    <a:p>
                      <a:pPr algn="l" fontAlgn="b"/>
                      <a:r>
                        <a:rPr lang="en-US" sz="2400" b="1" i="0" u="none" strike="noStrike" dirty="0">
                          <a:solidFill>
                            <a:srgbClr val="000000"/>
                          </a:solidFill>
                          <a:effectLst/>
                          <a:latin typeface="Times New Roman" panose="02020603050405020304" pitchFamily="18" charset="0"/>
                        </a:rPr>
                        <a:t>Age</a:t>
                      </a: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40806">
                <a:tc>
                  <a:txBody>
                    <a:bodyPr/>
                    <a:lstStyle/>
                    <a:p>
                      <a:pPr algn="l" fontAlgn="b"/>
                      <a:r>
                        <a:rPr lang="en-US" sz="2400" b="0" i="0" u="none" strike="noStrike" dirty="0">
                          <a:solidFill>
                            <a:srgbClr val="000000"/>
                          </a:solidFill>
                          <a:effectLst/>
                          <a:latin typeface="Times New Roman" panose="02020603050405020304" pitchFamily="18" charset="0"/>
                        </a:rPr>
                        <a:t>Under 20</a:t>
                      </a: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dirty="0">
                          <a:solidFill>
                            <a:srgbClr val="000000"/>
                          </a:solidFill>
                          <a:effectLst/>
                          <a:latin typeface="Times New Roman" panose="02020603050405020304" pitchFamily="18" charset="0"/>
                        </a:rPr>
                        <a:t>24.4%</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dirty="0">
                          <a:solidFill>
                            <a:srgbClr val="000000"/>
                          </a:solidFill>
                          <a:effectLst/>
                          <a:latin typeface="Times New Roman" panose="02020603050405020304" pitchFamily="18" charset="0"/>
                        </a:rPr>
                        <a:t>18.6%</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dirty="0">
                          <a:solidFill>
                            <a:srgbClr val="000000"/>
                          </a:solidFill>
                          <a:effectLst/>
                          <a:latin typeface="Times New Roman" panose="02020603050405020304" pitchFamily="18" charset="0"/>
                        </a:rPr>
                        <a:t>1.31</a:t>
                      </a:r>
                    </a:p>
                  </a:txBody>
                  <a:tcPr marL="8314" marR="299292"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r>
              <a:tr h="240806">
                <a:tc>
                  <a:txBody>
                    <a:bodyPr/>
                    <a:lstStyle/>
                    <a:p>
                      <a:pPr algn="l" fontAlgn="b"/>
                      <a:r>
                        <a:rPr lang="en-US" sz="2400" b="0" i="0" u="none" strike="noStrike" dirty="0">
                          <a:solidFill>
                            <a:srgbClr val="000000"/>
                          </a:solidFill>
                          <a:effectLst/>
                          <a:latin typeface="Times New Roman" panose="02020603050405020304" pitchFamily="18" charset="0"/>
                        </a:rPr>
                        <a:t>20 to 29</a:t>
                      </a: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rPr>
                        <a:t>51.5%</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rPr>
                        <a:t>14.4%</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rPr>
                        <a:t>3.57</a:t>
                      </a:r>
                    </a:p>
                  </a:txBody>
                  <a:tcPr marL="8314" marR="299292"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r>
              <a:tr h="240806">
                <a:tc>
                  <a:txBody>
                    <a:bodyPr/>
                    <a:lstStyle/>
                    <a:p>
                      <a:pPr algn="l" fontAlgn="b"/>
                      <a:r>
                        <a:rPr lang="en-US" sz="2400" b="0" i="0" u="none" strike="noStrike" dirty="0">
                          <a:solidFill>
                            <a:srgbClr val="000000"/>
                          </a:solidFill>
                          <a:effectLst/>
                          <a:latin typeface="Times New Roman" panose="02020603050405020304" pitchFamily="18" charset="0"/>
                        </a:rPr>
                        <a:t>30 to 49</a:t>
                      </a: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dirty="0">
                          <a:solidFill>
                            <a:srgbClr val="000000"/>
                          </a:solidFill>
                          <a:effectLst/>
                          <a:latin typeface="Times New Roman" panose="02020603050405020304" pitchFamily="18" charset="0"/>
                        </a:rPr>
                        <a:t>18.3%</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dirty="0">
                          <a:solidFill>
                            <a:srgbClr val="000000"/>
                          </a:solidFill>
                          <a:effectLst/>
                          <a:latin typeface="Times New Roman" panose="02020603050405020304" pitchFamily="18" charset="0"/>
                        </a:rPr>
                        <a:t>29.6%</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dirty="0">
                          <a:solidFill>
                            <a:srgbClr val="000000"/>
                          </a:solidFill>
                          <a:effectLst/>
                          <a:latin typeface="Times New Roman" panose="02020603050405020304" pitchFamily="18" charset="0"/>
                        </a:rPr>
                        <a:t>0.62</a:t>
                      </a:r>
                    </a:p>
                  </a:txBody>
                  <a:tcPr marL="8314" marR="299292"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240806">
                <a:tc>
                  <a:txBody>
                    <a:bodyPr/>
                    <a:lstStyle/>
                    <a:p>
                      <a:pPr algn="l" fontAlgn="b"/>
                      <a:r>
                        <a:rPr lang="en-US" sz="2400" b="0" i="0" u="none" strike="noStrike" dirty="0">
                          <a:solidFill>
                            <a:srgbClr val="000000"/>
                          </a:solidFill>
                          <a:effectLst/>
                          <a:latin typeface="Times New Roman" panose="02020603050405020304" pitchFamily="18" charset="0"/>
                        </a:rPr>
                        <a:t>50 or Over</a:t>
                      </a: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rPr>
                        <a:t>5.8%</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rPr>
                        <a:t>37.4%</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rPr>
                        <a:t>0.16</a:t>
                      </a:r>
                    </a:p>
                  </a:txBody>
                  <a:tcPr marL="8314" marR="299292"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bl>
          </a:graphicData>
        </a:graphic>
      </p:graphicFrame>
      <p:sp>
        <p:nvSpPr>
          <p:cNvPr id="7" name="Title 1"/>
          <p:cNvSpPr>
            <a:spLocks noGrp="1"/>
          </p:cNvSpPr>
          <p:nvPr>
            <p:ph type="title"/>
          </p:nvPr>
        </p:nvSpPr>
        <p:spPr>
          <a:xfrm>
            <a:off x="556457" y="572972"/>
            <a:ext cx="11404955" cy="271189"/>
          </a:xfrm>
        </p:spPr>
        <p:txBody>
          <a:bodyPr>
            <a:normAutofit fontScale="90000"/>
          </a:bodyPr>
          <a:lstStyle/>
          <a:p>
            <a:r>
              <a:rPr lang="en-US" dirty="0" smtClean="0"/>
              <a:t>Access: Age</a:t>
            </a:r>
            <a:endParaRPr lang="en-US" dirty="0"/>
          </a:p>
        </p:txBody>
      </p:sp>
      <p:sp>
        <p:nvSpPr>
          <p:cNvPr id="8" name="Right Arrow 7">
            <a:hlinkClick r:id="rId3"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sp>
        <p:nvSpPr>
          <p:cNvPr id="9" name="Rectangle 8"/>
          <p:cNvSpPr/>
          <p:nvPr/>
        </p:nvSpPr>
        <p:spPr>
          <a:xfrm>
            <a:off x="1642776" y="4199203"/>
            <a:ext cx="8906447" cy="276999"/>
          </a:xfrm>
          <a:prstGeom prst="rect">
            <a:avLst/>
          </a:prstGeom>
        </p:spPr>
        <p:txBody>
          <a:bodyPr wrap="square">
            <a:spAutoFit/>
          </a:bodyPr>
          <a:lstStyle/>
          <a:p>
            <a:r>
              <a:rPr lang="en-US" sz="1200" dirty="0">
                <a:latin typeface="Times New Roman" panose="02020603050405020304" pitchFamily="18" charset="0"/>
                <a:cs typeface="Times New Roman" panose="02020603050405020304" pitchFamily="18" charset="0"/>
              </a:rPr>
              <a:t>Data Sources: MIS Submissions to CCCCO (Term = Fall 2016</a:t>
            </a:r>
            <a:r>
              <a:rPr lang="en-US" sz="1200">
                <a:latin typeface="Times New Roman" panose="02020603050405020304" pitchFamily="18" charset="0"/>
                <a:cs typeface="Times New Roman" panose="02020603050405020304" pitchFamily="18" charset="0"/>
              </a:rPr>
              <a:t>); </a:t>
            </a:r>
            <a:r>
              <a:rPr lang="en-US" sz="1200" smtClean="0">
                <a:latin typeface="Times New Roman" panose="02020603050405020304" pitchFamily="18" charset="0"/>
                <a:cs typeface="Times New Roman" panose="02020603050405020304" pitchFamily="18" charset="0"/>
              </a:rPr>
              <a:t>SANDAG; US Census Bureau: American Fact Finder Data</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87549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819" y="472610"/>
            <a:ext cx="11404955" cy="271189"/>
          </a:xfrm>
        </p:spPr>
        <p:txBody>
          <a:bodyPr>
            <a:normAutofit fontScale="90000"/>
          </a:bodyPr>
          <a:lstStyle/>
          <a:p>
            <a:r>
              <a:rPr lang="en-US" dirty="0" smtClean="0"/>
              <a:t>Disproportionate Impact: Access</a:t>
            </a:r>
            <a:endParaRPr lang="en-US" dirty="0"/>
          </a:p>
        </p:txBody>
      </p:sp>
      <p:graphicFrame>
        <p:nvGraphicFramePr>
          <p:cNvPr id="38" name="Table 37"/>
          <p:cNvGraphicFramePr>
            <a:graphicFrameLocks noGrp="1"/>
          </p:cNvGraphicFramePr>
          <p:nvPr>
            <p:extLst/>
          </p:nvPr>
        </p:nvGraphicFramePr>
        <p:xfrm>
          <a:off x="570019" y="1689824"/>
          <a:ext cx="11051961" cy="1432560"/>
        </p:xfrm>
        <a:graphic>
          <a:graphicData uri="http://schemas.openxmlformats.org/drawingml/2006/table">
            <a:tbl>
              <a:tblPr firstRow="1" bandRow="1">
                <a:tableStyleId>{5C22544A-7EE6-4342-B048-85BDC9FD1C3A}</a:tableStyleId>
              </a:tblPr>
              <a:tblGrid>
                <a:gridCol w="1676163"/>
                <a:gridCol w="2986149"/>
                <a:gridCol w="936702"/>
                <a:gridCol w="922437"/>
                <a:gridCol w="933083"/>
                <a:gridCol w="944326"/>
                <a:gridCol w="865631"/>
                <a:gridCol w="933083"/>
                <a:gridCol w="854387"/>
              </a:tblGrid>
              <a:tr h="370840">
                <a:tc rowSpan="2" gridSpan="2">
                  <a:txBody>
                    <a:bodyPr/>
                    <a:lstStyle/>
                    <a:p>
                      <a:r>
                        <a:rPr lang="en-US" sz="2400" dirty="0" smtClean="0"/>
                        <a:t>Success</a:t>
                      </a:r>
                      <a:r>
                        <a:rPr lang="en-US" sz="2400" baseline="0" dirty="0" smtClean="0"/>
                        <a:t> Indicators</a:t>
                      </a:r>
                      <a:endParaRPr lang="en-US" sz="2400" dirty="0"/>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rowSpan="2" hMerge="1">
                  <a:txBody>
                    <a:bodyPr/>
                    <a:lstStyle/>
                    <a:p>
                      <a:endParaRPr lang="en-US"/>
                    </a:p>
                  </a:txBody>
                  <a:tcPr/>
                </a:tc>
                <a:tc gridSpan="7">
                  <a:txBody>
                    <a:bodyPr/>
                    <a:lstStyle/>
                    <a:p>
                      <a:pPr algn="ctr"/>
                      <a:r>
                        <a:rPr lang="en-US" sz="2000" dirty="0" smtClean="0"/>
                        <a:t>Subpopulations</a:t>
                      </a:r>
                      <a:endParaRPr lang="en-US" sz="2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2" vMerge="1">
                  <a:txBody>
                    <a:bodyPr/>
                    <a:lstStyle/>
                    <a:p>
                      <a:endParaRPr lang="en-US" dirty="0"/>
                    </a:p>
                  </a:txBody>
                  <a:tcPr/>
                </a:tc>
                <a:tc hMerge="1" vMerge="1">
                  <a:txBody>
                    <a:bodyPr/>
                    <a:lstStyle/>
                    <a:p>
                      <a:endParaRPr lang="en-US" dirty="0"/>
                    </a:p>
                  </a:txBody>
                  <a:tcPr/>
                </a:tc>
                <a:tc>
                  <a:txBody>
                    <a:bodyPr/>
                    <a:lstStyle/>
                    <a:p>
                      <a:pPr algn="ctr"/>
                      <a:r>
                        <a:rPr lang="en-US" sz="1800" b="1" dirty="0" smtClean="0">
                          <a:solidFill>
                            <a:schemeClr val="bg1"/>
                          </a:solidFill>
                        </a:rPr>
                        <a:t>Gender</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Age</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Race</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DSPS</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Econ</a:t>
                      </a:r>
                    </a:p>
                    <a:p>
                      <a:pPr algn="ctr"/>
                      <a:r>
                        <a:rPr lang="en-US" sz="1800" b="1" dirty="0" err="1" smtClean="0">
                          <a:solidFill>
                            <a:schemeClr val="bg1"/>
                          </a:solidFill>
                        </a:rPr>
                        <a:t>Disadv</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Vets</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Foster Youth</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r>
              <a:tr h="370840">
                <a:tc>
                  <a:txBody>
                    <a:bodyPr/>
                    <a:lstStyle/>
                    <a:p>
                      <a:pPr algn="l"/>
                      <a:r>
                        <a:rPr lang="en-US" sz="2000" dirty="0" smtClean="0"/>
                        <a:t>Access</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t>Enrollment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sz="1400" dirty="0" smtClean="0"/>
                        <a:t>N/A</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r>
            </a:tbl>
          </a:graphicData>
        </a:graphic>
      </p:graphicFrame>
      <p:sp>
        <p:nvSpPr>
          <p:cNvPr id="3" name="Rectangle 2"/>
          <p:cNvSpPr/>
          <p:nvPr/>
        </p:nvSpPr>
        <p:spPr>
          <a:xfrm>
            <a:off x="7104185" y="2741384"/>
            <a:ext cx="4517794" cy="7854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114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806197335"/>
              </p:ext>
            </p:extLst>
          </p:nvPr>
        </p:nvGraphicFramePr>
        <p:xfrm>
          <a:off x="1494327" y="1522092"/>
          <a:ext cx="8801902" cy="4106500"/>
        </p:xfrm>
        <a:graphic>
          <a:graphicData uri="http://schemas.openxmlformats.org/drawingml/2006/table">
            <a:tbl>
              <a:tblPr/>
              <a:tblGrid>
                <a:gridCol w="2468200"/>
                <a:gridCol w="2111234"/>
                <a:gridCol w="2111234"/>
                <a:gridCol w="2111234"/>
              </a:tblGrid>
              <a:tr h="388341">
                <a:tc>
                  <a:txBody>
                    <a:bodyPr/>
                    <a:lstStyle/>
                    <a:p>
                      <a:pPr algn="l" fontAlgn="b"/>
                      <a:r>
                        <a:rPr lang="en-US" sz="2400" b="1" i="0" u="none" strike="noStrike" dirty="0">
                          <a:solidFill>
                            <a:schemeClr val="bg1"/>
                          </a:solidFill>
                          <a:effectLst/>
                          <a:latin typeface="Times New Roman" panose="02020603050405020304" pitchFamily="18" charset="0"/>
                          <a:cs typeface="Times New Roman" panose="02020603050405020304" pitchFamily="18" charset="0"/>
                        </a:rPr>
                        <a:t> </a:t>
                      </a:r>
                    </a:p>
                  </a:txBody>
                  <a:tcPr marL="8314" marR="8314" marT="8314"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a:txBody>
                    <a:bodyPr/>
                    <a:lstStyle/>
                    <a:p>
                      <a:pPr algn="ctr" fontAlgn="b"/>
                      <a:r>
                        <a:rPr lang="en-US" sz="2400" b="1" i="0" u="none" strike="noStrike" dirty="0">
                          <a:solidFill>
                            <a:schemeClr val="bg1"/>
                          </a:solidFill>
                          <a:effectLst/>
                          <a:latin typeface="Times New Roman" panose="02020603050405020304" pitchFamily="18" charset="0"/>
                          <a:cs typeface="Times New Roman" panose="02020603050405020304" pitchFamily="18" charset="0"/>
                        </a:rPr>
                        <a:t>Palomar</a:t>
                      </a:r>
                    </a:p>
                  </a:txBody>
                  <a:tcPr marL="8314" marR="8314" marT="831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a:txBody>
                    <a:bodyPr/>
                    <a:lstStyle/>
                    <a:p>
                      <a:pPr algn="ctr" fontAlgn="b"/>
                      <a:r>
                        <a:rPr lang="en-US" sz="2400" b="1" i="0" u="none" strike="noStrike" dirty="0" smtClean="0">
                          <a:solidFill>
                            <a:schemeClr val="bg1"/>
                          </a:solidFill>
                          <a:effectLst/>
                          <a:latin typeface="Times New Roman" panose="02020603050405020304" pitchFamily="18" charset="0"/>
                          <a:cs typeface="Times New Roman" panose="02020603050405020304" pitchFamily="18" charset="0"/>
                        </a:rPr>
                        <a:t>District</a:t>
                      </a:r>
                      <a:endParaRPr lang="en-US" sz="24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8314" marR="8314" marT="831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a:txBody>
                    <a:bodyPr/>
                    <a:lstStyle/>
                    <a:p>
                      <a:pPr algn="ctr" fontAlgn="b"/>
                      <a:r>
                        <a:rPr lang="en-US" sz="2400" b="1" i="0" u="none" strike="noStrike" dirty="0">
                          <a:solidFill>
                            <a:schemeClr val="bg1"/>
                          </a:solidFill>
                          <a:effectLst/>
                          <a:latin typeface="Times New Roman" panose="02020603050405020304" pitchFamily="18" charset="0"/>
                          <a:cs typeface="Times New Roman" panose="02020603050405020304" pitchFamily="18" charset="0"/>
                        </a:rPr>
                        <a:t>Proportionality Index</a:t>
                      </a:r>
                    </a:p>
                  </a:txBody>
                  <a:tcPr marL="8314" marR="8314" marT="8314"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r>
              <a:tr h="240806">
                <a:tc gridSpan="4">
                  <a:txBody>
                    <a:bodyPr/>
                    <a:lstStyle/>
                    <a:p>
                      <a:pPr algn="l" fontAlgn="b"/>
                      <a:r>
                        <a:rPr lang="en-US" sz="2400" b="1" i="0" u="none" strike="noStrike" dirty="0">
                          <a:solidFill>
                            <a:srgbClr val="000000"/>
                          </a:solidFill>
                          <a:effectLst/>
                          <a:latin typeface="Times New Roman" panose="02020603050405020304" pitchFamily="18" charset="0"/>
                          <a:cs typeface="Times New Roman" panose="02020603050405020304" pitchFamily="18" charset="0"/>
                        </a:rPr>
                        <a:t>Race &amp; Ethnicity</a:t>
                      </a: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40806">
                <a:tc>
                  <a:txBody>
                    <a:bodyPr/>
                    <a:lstStyle/>
                    <a:p>
                      <a:pPr algn="l"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African American</a:t>
                      </a: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3.0%</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a:solidFill>
                            <a:srgbClr val="000000"/>
                          </a:solidFill>
                          <a:effectLst/>
                          <a:latin typeface="Times New Roman" panose="02020603050405020304" pitchFamily="18" charset="0"/>
                          <a:cs typeface="Times New Roman" panose="02020603050405020304" pitchFamily="18" charset="0"/>
                        </a:rPr>
                        <a:t>3.1%</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0.98</a:t>
                      </a:r>
                    </a:p>
                  </a:txBody>
                  <a:tcPr marL="8314" marR="299292"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r>
              <a:tr h="240806">
                <a:tc>
                  <a:txBody>
                    <a:bodyPr/>
                    <a:lstStyle/>
                    <a:p>
                      <a:pPr algn="l"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Asian</a:t>
                      </a: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7.0%</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10.7%</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0.66</a:t>
                      </a:r>
                    </a:p>
                  </a:txBody>
                  <a:tcPr marL="8314" marR="299292"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240806">
                <a:tc>
                  <a:txBody>
                    <a:bodyPr/>
                    <a:lstStyle/>
                    <a:p>
                      <a:pPr algn="l"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Hispanic</a:t>
                      </a: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44.0%</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32.3%</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1.36</a:t>
                      </a:r>
                    </a:p>
                  </a:txBody>
                  <a:tcPr marL="8314" marR="299292"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r>
              <a:tr h="240806">
                <a:tc>
                  <a:txBody>
                    <a:bodyPr/>
                    <a:lstStyle/>
                    <a:p>
                      <a:pPr algn="l"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Native American</a:t>
                      </a: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0.7%</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0.5%</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1.30</a:t>
                      </a:r>
                    </a:p>
                  </a:txBody>
                  <a:tcPr marL="8314" marR="299292"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r>
              <a:tr h="240806">
                <a:tc>
                  <a:txBody>
                    <a:bodyPr/>
                    <a:lstStyle/>
                    <a:p>
                      <a:pPr algn="l" fontAlgn="b"/>
                      <a:r>
                        <a:rPr lang="en-US" sz="2400" b="0" i="0" u="none" strike="noStrike">
                          <a:solidFill>
                            <a:srgbClr val="000000"/>
                          </a:solidFill>
                          <a:effectLst/>
                          <a:latin typeface="Times New Roman" panose="02020603050405020304" pitchFamily="18" charset="0"/>
                          <a:cs typeface="Times New Roman" panose="02020603050405020304" pitchFamily="18" charset="0"/>
                        </a:rPr>
                        <a:t>Pacific Islander</a:t>
                      </a: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a:solidFill>
                            <a:srgbClr val="000000"/>
                          </a:solidFill>
                          <a:effectLst/>
                          <a:latin typeface="Times New Roman" panose="02020603050405020304" pitchFamily="18" charset="0"/>
                          <a:cs typeface="Times New Roman" panose="02020603050405020304" pitchFamily="18" charset="0"/>
                        </a:rPr>
                        <a:t>0.5%</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0.4%</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1.32</a:t>
                      </a:r>
                    </a:p>
                  </a:txBody>
                  <a:tcPr marL="8314" marR="299292"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r>
              <a:tr h="240806">
                <a:tc>
                  <a:txBody>
                    <a:bodyPr/>
                    <a:lstStyle/>
                    <a:p>
                      <a:pPr algn="l"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White</a:t>
                      </a: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36.5%</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49.9%</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0.73</a:t>
                      </a:r>
                    </a:p>
                  </a:txBody>
                  <a:tcPr marL="8314" marR="299292"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240806">
                <a:tc>
                  <a:txBody>
                    <a:bodyPr/>
                    <a:lstStyle/>
                    <a:p>
                      <a:pPr algn="l" fontAlgn="b"/>
                      <a:r>
                        <a:rPr lang="en-US" sz="2400" b="0" i="0" u="none" strike="noStrike">
                          <a:solidFill>
                            <a:srgbClr val="000000"/>
                          </a:solidFill>
                          <a:effectLst/>
                          <a:latin typeface="Times New Roman" panose="02020603050405020304" pitchFamily="18" charset="0"/>
                          <a:cs typeface="Times New Roman" panose="02020603050405020304" pitchFamily="18" charset="0"/>
                        </a:rPr>
                        <a:t>Multi Ethnic</a:t>
                      </a: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4.4%</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a:solidFill>
                            <a:srgbClr val="000000"/>
                          </a:solidFill>
                          <a:effectLst/>
                          <a:latin typeface="Times New Roman" panose="02020603050405020304" pitchFamily="18" charset="0"/>
                          <a:cs typeface="Times New Roman" panose="02020603050405020304" pitchFamily="18" charset="0"/>
                        </a:rPr>
                        <a:t>2.9%</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1.49</a:t>
                      </a:r>
                    </a:p>
                  </a:txBody>
                  <a:tcPr marL="8314" marR="299292"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r>
              <a:tr h="240806">
                <a:tc>
                  <a:txBody>
                    <a:bodyPr/>
                    <a:lstStyle/>
                    <a:p>
                      <a:pPr algn="l"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Unknown/Other</a:t>
                      </a: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4.0%</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0.2%</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21.55</a:t>
                      </a:r>
                    </a:p>
                  </a:txBody>
                  <a:tcPr marL="8314" marR="299292"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r>
            </a:tbl>
          </a:graphicData>
        </a:graphic>
      </p:graphicFrame>
      <p:sp>
        <p:nvSpPr>
          <p:cNvPr id="7" name="Title 1"/>
          <p:cNvSpPr>
            <a:spLocks noGrp="1"/>
          </p:cNvSpPr>
          <p:nvPr>
            <p:ph type="title"/>
          </p:nvPr>
        </p:nvSpPr>
        <p:spPr>
          <a:xfrm>
            <a:off x="556457" y="651029"/>
            <a:ext cx="11404955" cy="271189"/>
          </a:xfrm>
        </p:spPr>
        <p:txBody>
          <a:bodyPr>
            <a:normAutofit fontScale="90000"/>
          </a:bodyPr>
          <a:lstStyle/>
          <a:p>
            <a:r>
              <a:rPr lang="en-US" dirty="0" smtClean="0"/>
              <a:t>Access: Race &amp; Ethnicity</a:t>
            </a:r>
            <a:endParaRPr lang="en-US" dirty="0"/>
          </a:p>
        </p:txBody>
      </p:sp>
      <p:sp>
        <p:nvSpPr>
          <p:cNvPr id="8" name="Right Arrow 7">
            <a:hlinkClick r:id="rId3"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sp>
        <p:nvSpPr>
          <p:cNvPr id="2" name="Rectangle 1"/>
          <p:cNvSpPr/>
          <p:nvPr/>
        </p:nvSpPr>
        <p:spPr>
          <a:xfrm>
            <a:off x="1494327" y="5588982"/>
            <a:ext cx="8801902" cy="276999"/>
          </a:xfrm>
          <a:prstGeom prst="rect">
            <a:avLst/>
          </a:prstGeom>
        </p:spPr>
        <p:txBody>
          <a:bodyPr wrap="square">
            <a:spAutoFit/>
          </a:bodyPr>
          <a:lstStyle/>
          <a:p>
            <a:r>
              <a:rPr lang="en-US" sz="1200" dirty="0">
                <a:latin typeface="Times New Roman" panose="02020603050405020304" pitchFamily="18" charset="0"/>
                <a:cs typeface="Times New Roman" panose="02020603050405020304" pitchFamily="18" charset="0"/>
              </a:rPr>
              <a:t>Data Sources: MIS Submissions to CCCCO (Term = Fall 2016); </a:t>
            </a:r>
            <a:r>
              <a:rPr lang="en-US" sz="1200" dirty="0" smtClean="0">
                <a:latin typeface="Times New Roman" panose="02020603050405020304" pitchFamily="18" charset="0"/>
                <a:cs typeface="Times New Roman" panose="02020603050405020304" pitchFamily="18" charset="0"/>
              </a:rPr>
              <a:t>SANDAG</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1032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226160618"/>
              </p:ext>
            </p:extLst>
          </p:nvPr>
        </p:nvGraphicFramePr>
        <p:xfrm>
          <a:off x="1693164" y="1689360"/>
          <a:ext cx="8805672" cy="2984278"/>
        </p:xfrm>
        <a:graphic>
          <a:graphicData uri="http://schemas.openxmlformats.org/drawingml/2006/table">
            <a:tbl>
              <a:tblPr/>
              <a:tblGrid>
                <a:gridCol w="2201418"/>
                <a:gridCol w="2201418"/>
                <a:gridCol w="2201418"/>
                <a:gridCol w="2201418"/>
              </a:tblGrid>
              <a:tr h="388341">
                <a:tc>
                  <a:txBody>
                    <a:bodyPr/>
                    <a:lstStyle/>
                    <a:p>
                      <a:pPr algn="l" fontAlgn="b"/>
                      <a:r>
                        <a:rPr lang="en-US" sz="2400" b="1" i="0" u="none" strike="noStrike" dirty="0">
                          <a:solidFill>
                            <a:schemeClr val="bg1"/>
                          </a:solidFill>
                          <a:effectLst/>
                          <a:latin typeface="Times New Roman" panose="02020603050405020304" pitchFamily="18" charset="0"/>
                          <a:cs typeface="Times New Roman" panose="02020603050405020304" pitchFamily="18" charset="0"/>
                        </a:rPr>
                        <a:t> </a:t>
                      </a:r>
                    </a:p>
                  </a:txBody>
                  <a:tcPr marL="8314" marR="8314" marT="8314"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a:txBody>
                    <a:bodyPr/>
                    <a:lstStyle/>
                    <a:p>
                      <a:pPr algn="ctr" fontAlgn="b"/>
                      <a:r>
                        <a:rPr lang="en-US" sz="2400" b="1" i="0" u="none" strike="noStrike" dirty="0">
                          <a:solidFill>
                            <a:schemeClr val="bg1"/>
                          </a:solidFill>
                          <a:effectLst/>
                          <a:latin typeface="Times New Roman" panose="02020603050405020304" pitchFamily="18" charset="0"/>
                          <a:cs typeface="Times New Roman" panose="02020603050405020304" pitchFamily="18" charset="0"/>
                        </a:rPr>
                        <a:t>Palomar</a:t>
                      </a:r>
                    </a:p>
                  </a:txBody>
                  <a:tcPr marL="8314" marR="8314" marT="831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a:txBody>
                    <a:bodyPr/>
                    <a:lstStyle/>
                    <a:p>
                      <a:pPr algn="ctr" fontAlgn="b"/>
                      <a:r>
                        <a:rPr lang="en-US" sz="2400" b="1" i="0" u="none" strike="noStrike" dirty="0">
                          <a:solidFill>
                            <a:schemeClr val="bg1"/>
                          </a:solidFill>
                          <a:effectLst/>
                          <a:latin typeface="Times New Roman" panose="02020603050405020304" pitchFamily="18" charset="0"/>
                          <a:cs typeface="Times New Roman" panose="02020603050405020304" pitchFamily="18" charset="0"/>
                        </a:rPr>
                        <a:t>District*</a:t>
                      </a:r>
                    </a:p>
                  </a:txBody>
                  <a:tcPr marL="8314" marR="8314" marT="8314" marB="0" anchor="b">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a:txBody>
                    <a:bodyPr/>
                    <a:lstStyle/>
                    <a:p>
                      <a:pPr algn="ctr" fontAlgn="b"/>
                      <a:r>
                        <a:rPr lang="en-US" sz="2400" b="1" i="0" u="none" strike="noStrike" dirty="0">
                          <a:solidFill>
                            <a:schemeClr val="bg1"/>
                          </a:solidFill>
                          <a:effectLst/>
                          <a:latin typeface="Times New Roman" panose="02020603050405020304" pitchFamily="18" charset="0"/>
                          <a:cs typeface="Times New Roman" panose="02020603050405020304" pitchFamily="18" charset="0"/>
                        </a:rPr>
                        <a:t>Proportionality Index</a:t>
                      </a:r>
                    </a:p>
                  </a:txBody>
                  <a:tcPr marL="8314" marR="8314" marT="8314"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r>
              <a:tr h="240806">
                <a:tc gridSpan="4">
                  <a:txBody>
                    <a:bodyPr/>
                    <a:lstStyle/>
                    <a:p>
                      <a:pPr algn="l" fontAlgn="b"/>
                      <a:r>
                        <a:rPr lang="en-US" sz="2400" b="1" i="0" u="none" strike="noStrike" dirty="0">
                          <a:solidFill>
                            <a:srgbClr val="000000"/>
                          </a:solidFill>
                          <a:effectLst/>
                          <a:latin typeface="Times New Roman" panose="02020603050405020304" pitchFamily="18" charset="0"/>
                          <a:cs typeface="Times New Roman" panose="02020603050405020304" pitchFamily="18" charset="0"/>
                        </a:rPr>
                        <a:t>Veterans</a:t>
                      </a: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40806">
                <a:tc>
                  <a:txBody>
                    <a:bodyPr/>
                    <a:lstStyle/>
                    <a:p>
                      <a:pPr algn="l"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No</a:t>
                      </a: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a:solidFill>
                            <a:srgbClr val="000000"/>
                          </a:solidFill>
                          <a:effectLst/>
                          <a:latin typeface="Times New Roman" panose="02020603050405020304" pitchFamily="18" charset="0"/>
                          <a:cs typeface="Times New Roman" panose="02020603050405020304" pitchFamily="18" charset="0"/>
                        </a:rPr>
                        <a:t>93.9%</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a:solidFill>
                            <a:srgbClr val="000000"/>
                          </a:solidFill>
                          <a:effectLst/>
                          <a:latin typeface="Times New Roman" panose="02020603050405020304" pitchFamily="18" charset="0"/>
                          <a:cs typeface="Times New Roman" panose="02020603050405020304" pitchFamily="18" charset="0"/>
                        </a:rPr>
                        <a:t>90.6%</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1.04</a:t>
                      </a:r>
                    </a:p>
                  </a:txBody>
                  <a:tcPr marL="8314" marR="299292"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r>
              <a:tr h="240806">
                <a:tc>
                  <a:txBody>
                    <a:bodyPr/>
                    <a:lstStyle/>
                    <a:p>
                      <a:pPr algn="l"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Yes</a:t>
                      </a: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6.1%</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9.4%</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0.65</a:t>
                      </a:r>
                    </a:p>
                  </a:txBody>
                  <a:tcPr marL="8314" marR="299292"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240806">
                <a:tc gridSpan="4">
                  <a:txBody>
                    <a:bodyPr/>
                    <a:lstStyle/>
                    <a:p>
                      <a:pPr marL="0" algn="l" defTabSz="914400" rtl="0" eaLnBrk="1" fontAlgn="b" latinLnBrk="0" hangingPunct="1"/>
                      <a:r>
                        <a:rPr lang="en-US" sz="2400" b="1" i="0" u="none" strike="noStrike" kern="1200" dirty="0">
                          <a:solidFill>
                            <a:srgbClr val="000000"/>
                          </a:solidFill>
                          <a:effectLst/>
                          <a:latin typeface="Times New Roman" panose="02020603050405020304" pitchFamily="18" charset="0"/>
                          <a:ea typeface="+mn-ea"/>
                          <a:cs typeface="Times New Roman" panose="02020603050405020304" pitchFamily="18" charset="0"/>
                        </a:rPr>
                        <a:t>Foster Youth</a:t>
                      </a: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240806">
                <a:tc>
                  <a:txBody>
                    <a:bodyPr/>
                    <a:lstStyle/>
                    <a:p>
                      <a:pPr algn="l"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No</a:t>
                      </a: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98.3%</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99.7%</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0.99</a:t>
                      </a:r>
                    </a:p>
                  </a:txBody>
                  <a:tcPr marL="8314" marR="299292"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r>
              <a:tr h="240806">
                <a:tc>
                  <a:txBody>
                    <a:bodyPr/>
                    <a:lstStyle/>
                    <a:p>
                      <a:pPr algn="l"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Yes</a:t>
                      </a:r>
                    </a:p>
                  </a:txBody>
                  <a:tcPr marL="8314" marR="8314"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1.7%</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0.3%</a:t>
                      </a:r>
                    </a:p>
                  </a:txBody>
                  <a:tcPr marL="8314" marR="224469"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r" fontAlgn="b"/>
                      <a:r>
                        <a:rPr lang="en-US" sz="2400" b="0" i="0" u="none" strike="noStrike" dirty="0">
                          <a:solidFill>
                            <a:srgbClr val="000000"/>
                          </a:solidFill>
                          <a:effectLst/>
                          <a:latin typeface="Times New Roman" panose="02020603050405020304" pitchFamily="18" charset="0"/>
                          <a:cs typeface="Times New Roman" panose="02020603050405020304" pitchFamily="18" charset="0"/>
                        </a:rPr>
                        <a:t>5.67</a:t>
                      </a:r>
                    </a:p>
                  </a:txBody>
                  <a:tcPr marL="8314" marR="299292" marT="831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r>
            </a:tbl>
          </a:graphicData>
        </a:graphic>
      </p:graphicFrame>
      <p:sp>
        <p:nvSpPr>
          <p:cNvPr id="7" name="Title 1"/>
          <p:cNvSpPr>
            <a:spLocks noGrp="1"/>
          </p:cNvSpPr>
          <p:nvPr>
            <p:ph type="title"/>
          </p:nvPr>
        </p:nvSpPr>
        <p:spPr>
          <a:xfrm>
            <a:off x="434898" y="550669"/>
            <a:ext cx="11404955" cy="271189"/>
          </a:xfrm>
        </p:spPr>
        <p:txBody>
          <a:bodyPr>
            <a:normAutofit fontScale="90000"/>
          </a:bodyPr>
          <a:lstStyle/>
          <a:p>
            <a:r>
              <a:rPr lang="en-US" dirty="0" smtClean="0"/>
              <a:t>Access: Vets &amp; Foster Youth </a:t>
            </a:r>
            <a:endParaRPr lang="en-US" dirty="0"/>
          </a:p>
        </p:txBody>
      </p:sp>
      <p:sp>
        <p:nvSpPr>
          <p:cNvPr id="8" name="Right Arrow 7">
            <a:hlinkClick r:id="rId3"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sp>
        <p:nvSpPr>
          <p:cNvPr id="5" name="Rectangle 4"/>
          <p:cNvSpPr/>
          <p:nvPr/>
        </p:nvSpPr>
        <p:spPr>
          <a:xfrm>
            <a:off x="1693164" y="4673638"/>
            <a:ext cx="8660262" cy="430887"/>
          </a:xfrm>
          <a:prstGeom prst="rect">
            <a:avLst/>
          </a:prstGeom>
        </p:spPr>
        <p:txBody>
          <a:bodyPr wrap="square">
            <a:spAutoFit/>
          </a:bodyPr>
          <a:lstStyle/>
          <a:p>
            <a:r>
              <a:rPr lang="en-US" sz="1100" dirty="0">
                <a:solidFill>
                  <a:srgbClr val="000000"/>
                </a:solidFill>
                <a:latin typeface="Times New Roman" panose="02020603050405020304" pitchFamily="18" charset="0"/>
              </a:rPr>
              <a:t>* Data for Veterans and Foster Youth is available only at the county level.  The county percentage for Foster Youth reflects the percentage of San Diego County children in Foster Care.</a:t>
            </a:r>
            <a:r>
              <a:rPr lang="en-US" sz="1100" dirty="0"/>
              <a:t> </a:t>
            </a:r>
          </a:p>
        </p:txBody>
      </p:sp>
      <p:sp>
        <p:nvSpPr>
          <p:cNvPr id="4" name="Rectangle 3"/>
          <p:cNvSpPr/>
          <p:nvPr/>
        </p:nvSpPr>
        <p:spPr>
          <a:xfrm>
            <a:off x="1693164" y="5057633"/>
            <a:ext cx="8805672" cy="261610"/>
          </a:xfrm>
          <a:prstGeom prst="rect">
            <a:avLst/>
          </a:prstGeom>
        </p:spPr>
        <p:txBody>
          <a:bodyPr wrap="square">
            <a:spAutoFit/>
          </a:bodyPr>
          <a:lstStyle/>
          <a:p>
            <a:r>
              <a:rPr lang="en-US" sz="1100" dirty="0">
                <a:latin typeface="Times New Roman" panose="02020603050405020304" pitchFamily="18" charset="0"/>
                <a:cs typeface="Times New Roman" panose="02020603050405020304" pitchFamily="18" charset="0"/>
              </a:rPr>
              <a:t>Data Sources: MIS Submissions to CCCCO (Term = Fall 2016); </a:t>
            </a:r>
            <a:r>
              <a:rPr lang="en-US" sz="1100" dirty="0" smtClean="0">
                <a:latin typeface="Times New Roman" panose="02020603050405020304" pitchFamily="18" charset="0"/>
                <a:cs typeface="Times New Roman" panose="02020603050405020304" pitchFamily="18" charset="0"/>
              </a:rPr>
              <a:t>US </a:t>
            </a:r>
            <a:r>
              <a:rPr lang="en-US" sz="1100" dirty="0">
                <a:latin typeface="Times New Roman" panose="02020603050405020304" pitchFamily="18" charset="0"/>
                <a:cs typeface="Times New Roman" panose="02020603050405020304" pitchFamily="18" charset="0"/>
              </a:rPr>
              <a:t>Census Bureau: American Fact Finder Data</a:t>
            </a:r>
          </a:p>
        </p:txBody>
      </p:sp>
    </p:spTree>
    <p:extLst>
      <p:ext uri="{BB962C8B-B14F-4D97-AF65-F5344CB8AC3E}">
        <p14:creationId xmlns:p14="http://schemas.microsoft.com/office/powerpoint/2010/main" val="8635804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819" y="472610"/>
            <a:ext cx="11404955" cy="271189"/>
          </a:xfrm>
        </p:spPr>
        <p:txBody>
          <a:bodyPr>
            <a:normAutofit fontScale="90000"/>
          </a:bodyPr>
          <a:lstStyle/>
          <a:p>
            <a:r>
              <a:rPr lang="en-US" dirty="0" smtClean="0"/>
              <a:t>Disproportionate Impact: Access</a:t>
            </a:r>
            <a:endParaRPr lang="en-US" dirty="0"/>
          </a:p>
        </p:txBody>
      </p:sp>
      <p:graphicFrame>
        <p:nvGraphicFramePr>
          <p:cNvPr id="38" name="Table 37"/>
          <p:cNvGraphicFramePr>
            <a:graphicFrameLocks noGrp="1"/>
          </p:cNvGraphicFramePr>
          <p:nvPr>
            <p:extLst>
              <p:ext uri="{D42A27DB-BD31-4B8C-83A1-F6EECF244321}">
                <p14:modId xmlns:p14="http://schemas.microsoft.com/office/powerpoint/2010/main" val="3395495958"/>
              </p:ext>
            </p:extLst>
          </p:nvPr>
        </p:nvGraphicFramePr>
        <p:xfrm>
          <a:off x="570019" y="1689824"/>
          <a:ext cx="11051961" cy="1432560"/>
        </p:xfrm>
        <a:graphic>
          <a:graphicData uri="http://schemas.openxmlformats.org/drawingml/2006/table">
            <a:tbl>
              <a:tblPr firstRow="1" bandRow="1">
                <a:tableStyleId>{5C22544A-7EE6-4342-B048-85BDC9FD1C3A}</a:tableStyleId>
              </a:tblPr>
              <a:tblGrid>
                <a:gridCol w="1676163"/>
                <a:gridCol w="2986149"/>
                <a:gridCol w="936702"/>
                <a:gridCol w="922437"/>
                <a:gridCol w="933083"/>
                <a:gridCol w="944326"/>
                <a:gridCol w="865631"/>
                <a:gridCol w="933083"/>
                <a:gridCol w="854387"/>
              </a:tblGrid>
              <a:tr h="370840">
                <a:tc rowSpan="2" gridSpan="2">
                  <a:txBody>
                    <a:bodyPr/>
                    <a:lstStyle/>
                    <a:p>
                      <a:r>
                        <a:rPr lang="en-US" sz="2400" dirty="0" smtClean="0"/>
                        <a:t>Success</a:t>
                      </a:r>
                      <a:r>
                        <a:rPr lang="en-US" sz="2400" baseline="0" dirty="0" smtClean="0"/>
                        <a:t> Indicators</a:t>
                      </a:r>
                      <a:endParaRPr lang="en-US" sz="2400" dirty="0"/>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rowSpan="2" hMerge="1">
                  <a:txBody>
                    <a:bodyPr/>
                    <a:lstStyle/>
                    <a:p>
                      <a:endParaRPr lang="en-US"/>
                    </a:p>
                  </a:txBody>
                  <a:tcPr/>
                </a:tc>
                <a:tc gridSpan="7">
                  <a:txBody>
                    <a:bodyPr/>
                    <a:lstStyle/>
                    <a:p>
                      <a:pPr algn="ctr"/>
                      <a:r>
                        <a:rPr lang="en-US" sz="2000" dirty="0" smtClean="0"/>
                        <a:t>Subpopulations</a:t>
                      </a:r>
                      <a:endParaRPr lang="en-US" sz="2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2" vMerge="1">
                  <a:txBody>
                    <a:bodyPr/>
                    <a:lstStyle/>
                    <a:p>
                      <a:endParaRPr lang="en-US" dirty="0"/>
                    </a:p>
                  </a:txBody>
                  <a:tcPr/>
                </a:tc>
                <a:tc hMerge="1" vMerge="1">
                  <a:txBody>
                    <a:bodyPr/>
                    <a:lstStyle/>
                    <a:p>
                      <a:endParaRPr lang="en-US" dirty="0"/>
                    </a:p>
                  </a:txBody>
                  <a:tcPr/>
                </a:tc>
                <a:tc>
                  <a:txBody>
                    <a:bodyPr/>
                    <a:lstStyle/>
                    <a:p>
                      <a:pPr algn="ctr"/>
                      <a:r>
                        <a:rPr lang="en-US" sz="1800" b="1" dirty="0" smtClean="0">
                          <a:solidFill>
                            <a:schemeClr val="bg1"/>
                          </a:solidFill>
                        </a:rPr>
                        <a:t>Gender</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Age</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Race</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DSPS</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Econ</a:t>
                      </a:r>
                    </a:p>
                    <a:p>
                      <a:pPr algn="ctr"/>
                      <a:r>
                        <a:rPr lang="en-US" sz="1800" b="1" dirty="0" err="1" smtClean="0">
                          <a:solidFill>
                            <a:schemeClr val="bg1"/>
                          </a:solidFill>
                        </a:rPr>
                        <a:t>Disadv</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Vets</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Foster Youth</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r>
              <a:tr h="370840">
                <a:tc>
                  <a:txBody>
                    <a:bodyPr/>
                    <a:lstStyle/>
                    <a:p>
                      <a:pPr algn="l"/>
                      <a:r>
                        <a:rPr lang="en-US" sz="2000" dirty="0" smtClean="0"/>
                        <a:t>Access</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t>Enrollment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algn="ctr" defTabSz="914400" rtl="0" eaLnBrk="1" latinLnBrk="0" hangingPunct="1"/>
                      <a:endParaRPr lang="en-US" sz="14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endParaRPr lang="en-US" sz="14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r>
            </a:tbl>
          </a:graphicData>
        </a:graphic>
      </p:graphicFrame>
    </p:spTree>
    <p:extLst>
      <p:ext uri="{BB962C8B-B14F-4D97-AF65-F5344CB8AC3E}">
        <p14:creationId xmlns:p14="http://schemas.microsoft.com/office/powerpoint/2010/main" val="41105807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121" y="662181"/>
            <a:ext cx="11404955" cy="271189"/>
          </a:xfrm>
        </p:spPr>
        <p:txBody>
          <a:bodyPr>
            <a:normAutofit fontScale="90000"/>
          </a:bodyPr>
          <a:lstStyle/>
          <a:p>
            <a:r>
              <a:rPr lang="en-US" dirty="0" smtClean="0"/>
              <a:t>Disproportionate Impact using Point-Gap</a:t>
            </a:r>
            <a:endParaRPr lang="en-US" dirty="0"/>
          </a:p>
        </p:txBody>
      </p:sp>
      <p:graphicFrame>
        <p:nvGraphicFramePr>
          <p:cNvPr id="38" name="Table 37"/>
          <p:cNvGraphicFramePr>
            <a:graphicFrameLocks noGrp="1"/>
          </p:cNvGraphicFramePr>
          <p:nvPr>
            <p:extLst>
              <p:ext uri="{D42A27DB-BD31-4B8C-83A1-F6EECF244321}">
                <p14:modId xmlns:p14="http://schemas.microsoft.com/office/powerpoint/2010/main" val="279805497"/>
              </p:ext>
            </p:extLst>
          </p:nvPr>
        </p:nvGraphicFramePr>
        <p:xfrm>
          <a:off x="570019" y="1745581"/>
          <a:ext cx="11051961" cy="2174240"/>
        </p:xfrm>
        <a:graphic>
          <a:graphicData uri="http://schemas.openxmlformats.org/drawingml/2006/table">
            <a:tbl>
              <a:tblPr firstRow="1" bandRow="1">
                <a:tableStyleId>{5C22544A-7EE6-4342-B048-85BDC9FD1C3A}</a:tableStyleId>
              </a:tblPr>
              <a:tblGrid>
                <a:gridCol w="1676163"/>
                <a:gridCol w="2986149"/>
                <a:gridCol w="936702"/>
                <a:gridCol w="922437"/>
                <a:gridCol w="933083"/>
                <a:gridCol w="944326"/>
                <a:gridCol w="865631"/>
                <a:gridCol w="933083"/>
                <a:gridCol w="854387"/>
              </a:tblGrid>
              <a:tr h="370840">
                <a:tc rowSpan="2" gridSpan="2">
                  <a:txBody>
                    <a:bodyPr/>
                    <a:lstStyle/>
                    <a:p>
                      <a:r>
                        <a:rPr lang="en-US" sz="2400" dirty="0" smtClean="0"/>
                        <a:t>Success</a:t>
                      </a:r>
                      <a:r>
                        <a:rPr lang="en-US" sz="2400" baseline="0" dirty="0" smtClean="0"/>
                        <a:t> Indicators</a:t>
                      </a:r>
                      <a:endParaRPr lang="en-US" sz="2400" dirty="0"/>
                    </a:p>
                  </a:txBody>
                  <a:tcPr anchor="b">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rowSpan="2" hMerge="1">
                  <a:txBody>
                    <a:bodyPr/>
                    <a:lstStyle/>
                    <a:p>
                      <a:endParaRPr lang="en-US"/>
                    </a:p>
                  </a:txBody>
                  <a:tcPr/>
                </a:tc>
                <a:tc gridSpan="7">
                  <a:txBody>
                    <a:bodyPr/>
                    <a:lstStyle/>
                    <a:p>
                      <a:pPr algn="ctr"/>
                      <a:r>
                        <a:rPr lang="en-US" sz="2000" dirty="0" smtClean="0"/>
                        <a:t>Subpopulations</a:t>
                      </a:r>
                      <a:endParaRPr lang="en-US" sz="2000" dirty="0"/>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2" vMerge="1">
                  <a:txBody>
                    <a:bodyPr/>
                    <a:lstStyle/>
                    <a:p>
                      <a:endParaRPr lang="en-US" dirty="0"/>
                    </a:p>
                  </a:txBody>
                  <a:tcPr/>
                </a:tc>
                <a:tc hMerge="1" vMerge="1">
                  <a:txBody>
                    <a:bodyPr/>
                    <a:lstStyle/>
                    <a:p>
                      <a:endParaRPr lang="en-US" dirty="0"/>
                    </a:p>
                  </a:txBody>
                  <a:tcPr/>
                </a:tc>
                <a:tc>
                  <a:txBody>
                    <a:bodyPr/>
                    <a:lstStyle/>
                    <a:p>
                      <a:pPr algn="ctr"/>
                      <a:r>
                        <a:rPr lang="en-US" sz="1800" b="1" dirty="0" smtClean="0">
                          <a:solidFill>
                            <a:schemeClr val="bg1"/>
                          </a:solidFill>
                        </a:rPr>
                        <a:t>Gender</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Age</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Race</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DSPS</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Econ</a:t>
                      </a:r>
                    </a:p>
                    <a:p>
                      <a:pPr algn="ctr"/>
                      <a:r>
                        <a:rPr lang="en-US" sz="1800" b="1" dirty="0" err="1" smtClean="0">
                          <a:solidFill>
                            <a:schemeClr val="bg1"/>
                          </a:solidFill>
                        </a:rPr>
                        <a:t>Disadv</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Vets</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Foster Youth</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r>
              <a:tr h="370840">
                <a:tc>
                  <a:txBody>
                    <a:bodyPr/>
                    <a:lstStyle/>
                    <a:p>
                      <a:pPr algn="l"/>
                      <a:r>
                        <a:rPr lang="en-US" sz="2000" dirty="0" smtClean="0"/>
                        <a:t>Access</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800" dirty="0" smtClean="0"/>
                        <a:t>Enrollment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algn="ctr" defTabSz="914400" rtl="0" eaLnBrk="1" latinLnBrk="0" hangingPunct="1"/>
                      <a:endParaRPr lang="en-US" sz="14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r>
              <a:tr h="370840">
                <a:tc rowSpan="2">
                  <a:txBody>
                    <a:bodyPr/>
                    <a:lstStyle/>
                    <a:p>
                      <a:pPr algn="l"/>
                      <a:r>
                        <a:rPr lang="en-US" sz="2000" dirty="0" smtClean="0"/>
                        <a:t>Course Completion</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800" dirty="0" smtClean="0"/>
                        <a:t>Successful Course Completion</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sz="1400" smtClean="0"/>
                        <a:t>N/A</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70840">
                <a:tc vMerge="1">
                  <a:txBody>
                    <a:bodyPr/>
                    <a:lstStyle/>
                    <a:p>
                      <a:endParaRPr lang="en-US" dirty="0"/>
                    </a:p>
                  </a:txBody>
                  <a:tcPr/>
                </a:tc>
                <a:tc>
                  <a:txBody>
                    <a:bodyPr/>
                    <a:lstStyle/>
                    <a:p>
                      <a:r>
                        <a:rPr lang="en-US" sz="1800" dirty="0" smtClean="0"/>
                        <a:t>Good Academic</a:t>
                      </a:r>
                      <a:r>
                        <a:rPr lang="en-US" sz="1800" baseline="0" dirty="0" smtClean="0"/>
                        <a:t> Standing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bl>
          </a:graphicData>
        </a:graphic>
      </p:graphicFrame>
      <p:sp>
        <p:nvSpPr>
          <p:cNvPr id="4" name="Rectangle 3"/>
          <p:cNvSpPr/>
          <p:nvPr/>
        </p:nvSpPr>
        <p:spPr>
          <a:xfrm>
            <a:off x="5251938" y="3186862"/>
            <a:ext cx="6459415" cy="7854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96414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Successful Course Completion: Gender</a:t>
            </a:r>
            <a:endParaRPr lang="en-US" dirty="0"/>
          </a:p>
        </p:txBody>
      </p:sp>
      <p:sp>
        <p:nvSpPr>
          <p:cNvPr id="17" name="Right Arrow 16">
            <a:hlinkClick r:id="rId2"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pic>
        <p:nvPicPr>
          <p:cNvPr id="21" name="Picture 20"/>
          <p:cNvPicPr>
            <a:picLocks noChangeAspect="1"/>
          </p:cNvPicPr>
          <p:nvPr/>
        </p:nvPicPr>
        <p:blipFill>
          <a:blip r:embed="rId3"/>
          <a:stretch>
            <a:fillRect/>
          </a:stretch>
        </p:blipFill>
        <p:spPr>
          <a:xfrm>
            <a:off x="1024760" y="1585803"/>
            <a:ext cx="10058400" cy="2196476"/>
          </a:xfrm>
          <a:prstGeom prst="rect">
            <a:avLst/>
          </a:prstGeom>
        </p:spPr>
      </p:pic>
      <p:graphicFrame>
        <p:nvGraphicFramePr>
          <p:cNvPr id="6" name="Diagram 5"/>
          <p:cNvGraphicFramePr/>
          <p:nvPr>
            <p:extLst>
              <p:ext uri="{D42A27DB-BD31-4B8C-83A1-F6EECF244321}">
                <p14:modId xmlns:p14="http://schemas.microsoft.com/office/powerpoint/2010/main" val="3304802369"/>
              </p:ext>
            </p:extLst>
          </p:nvPr>
        </p:nvGraphicFramePr>
        <p:xfrm>
          <a:off x="2032000" y="4008133"/>
          <a:ext cx="8128000" cy="250417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Diagram 6"/>
          <p:cNvGraphicFramePr/>
          <p:nvPr>
            <p:extLst>
              <p:ext uri="{D42A27DB-BD31-4B8C-83A1-F6EECF244321}">
                <p14:modId xmlns:p14="http://schemas.microsoft.com/office/powerpoint/2010/main" val="2598612441"/>
              </p:ext>
            </p:extLst>
          </p:nvPr>
        </p:nvGraphicFramePr>
        <p:xfrm>
          <a:off x="2036852" y="3050564"/>
          <a:ext cx="8128000" cy="441931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9" name="Rectangle 8"/>
          <p:cNvSpPr/>
          <p:nvPr/>
        </p:nvSpPr>
        <p:spPr>
          <a:xfrm>
            <a:off x="1024760" y="3769397"/>
            <a:ext cx="8805672" cy="276999"/>
          </a:xfrm>
          <a:prstGeom prst="rect">
            <a:avLst/>
          </a:prstGeom>
        </p:spPr>
        <p:txBody>
          <a:bodyPr wrap="square">
            <a:spAutoFit/>
          </a:bodyPr>
          <a:lstStyle/>
          <a:p>
            <a:r>
              <a:rPr lang="en-US" sz="1200" dirty="0">
                <a:latin typeface="Times New Roman" panose="02020603050405020304" pitchFamily="18" charset="0"/>
                <a:cs typeface="Times New Roman" panose="02020603050405020304" pitchFamily="18" charset="0"/>
              </a:rPr>
              <a:t>Data </a:t>
            </a:r>
            <a:r>
              <a:rPr lang="en-US" sz="1200" dirty="0" smtClean="0">
                <a:latin typeface="Times New Roman" panose="02020603050405020304" pitchFamily="18" charset="0"/>
                <a:cs typeface="Times New Roman" panose="02020603050405020304" pitchFamily="18" charset="0"/>
              </a:rPr>
              <a:t>Source: </a:t>
            </a:r>
            <a:r>
              <a:rPr lang="en-US" sz="1200" dirty="0">
                <a:latin typeface="Times New Roman" panose="02020603050405020304" pitchFamily="18" charset="0"/>
                <a:cs typeface="Times New Roman" panose="02020603050405020304" pitchFamily="18" charset="0"/>
              </a:rPr>
              <a:t>MIS Submissions to CCCCO </a:t>
            </a:r>
            <a:r>
              <a:rPr lang="en-US" sz="1200" dirty="0" smtClean="0">
                <a:latin typeface="Times New Roman" panose="02020603050405020304" pitchFamily="18" charset="0"/>
                <a:cs typeface="Times New Roman" panose="02020603050405020304" pitchFamily="18" charset="0"/>
              </a:rPr>
              <a:t>(Term = Fall 2016)</a:t>
            </a:r>
          </a:p>
        </p:txBody>
      </p:sp>
    </p:spTree>
    <p:extLst>
      <p:ext uri="{BB962C8B-B14F-4D97-AF65-F5344CB8AC3E}">
        <p14:creationId xmlns:p14="http://schemas.microsoft.com/office/powerpoint/2010/main" val="419239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28080960"/>
              </p:ext>
            </p:extLst>
          </p:nvPr>
        </p:nvGraphicFramePr>
        <p:xfrm>
          <a:off x="570020" y="1746348"/>
          <a:ext cx="11051961" cy="2169160"/>
        </p:xfrm>
        <a:graphic>
          <a:graphicData uri="http://schemas.openxmlformats.org/drawingml/2006/table">
            <a:tbl>
              <a:tblPr firstRow="1" bandRow="1">
                <a:tableStyleId>{5C22544A-7EE6-4342-B048-85BDC9FD1C3A}</a:tableStyleId>
              </a:tblPr>
              <a:tblGrid>
                <a:gridCol w="1676163"/>
                <a:gridCol w="2986149"/>
                <a:gridCol w="936702"/>
                <a:gridCol w="922437"/>
                <a:gridCol w="933083"/>
                <a:gridCol w="944326"/>
                <a:gridCol w="865631"/>
                <a:gridCol w="933083"/>
                <a:gridCol w="854387"/>
              </a:tblGrid>
              <a:tr h="370840">
                <a:tc rowSpan="2" gridSpan="2">
                  <a:txBody>
                    <a:bodyPr/>
                    <a:lstStyle/>
                    <a:p>
                      <a:r>
                        <a:rPr lang="en-US" sz="2400" dirty="0" smtClean="0"/>
                        <a:t>Success</a:t>
                      </a:r>
                      <a:r>
                        <a:rPr lang="en-US" sz="2400" baseline="0" dirty="0" smtClean="0"/>
                        <a:t> Indicators</a:t>
                      </a:r>
                      <a:endParaRPr lang="en-US" sz="2400" dirty="0"/>
                    </a:p>
                  </a:txBody>
                  <a:tcPr anchor="b">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rowSpan="2" hMerge="1">
                  <a:txBody>
                    <a:bodyPr/>
                    <a:lstStyle/>
                    <a:p>
                      <a:endParaRPr lang="en-US"/>
                    </a:p>
                  </a:txBody>
                  <a:tcPr/>
                </a:tc>
                <a:tc gridSpan="7">
                  <a:txBody>
                    <a:bodyPr/>
                    <a:lstStyle/>
                    <a:p>
                      <a:pPr algn="ctr"/>
                      <a:r>
                        <a:rPr lang="en-US" sz="2000" dirty="0" smtClean="0"/>
                        <a:t>Subpopulations</a:t>
                      </a:r>
                      <a:endParaRPr lang="en-US" sz="2000" dirty="0"/>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2" vMerge="1">
                  <a:txBody>
                    <a:bodyPr/>
                    <a:lstStyle/>
                    <a:p>
                      <a:endParaRPr lang="en-US" dirty="0"/>
                    </a:p>
                  </a:txBody>
                  <a:tcPr/>
                </a:tc>
                <a:tc hMerge="1" vMerge="1">
                  <a:txBody>
                    <a:bodyPr/>
                    <a:lstStyle/>
                    <a:p>
                      <a:endParaRPr lang="en-US" dirty="0"/>
                    </a:p>
                  </a:txBody>
                  <a:tcPr/>
                </a:tc>
                <a:tc>
                  <a:txBody>
                    <a:bodyPr/>
                    <a:lstStyle/>
                    <a:p>
                      <a:pPr algn="ctr"/>
                      <a:r>
                        <a:rPr lang="en-US" sz="1800" b="1" dirty="0" smtClean="0">
                          <a:solidFill>
                            <a:schemeClr val="bg1"/>
                          </a:solidFill>
                        </a:rPr>
                        <a:t>Gender</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Age</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Race</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DSPS</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Econ</a:t>
                      </a:r>
                    </a:p>
                    <a:p>
                      <a:pPr algn="ctr"/>
                      <a:r>
                        <a:rPr lang="en-US" sz="1800" b="1" dirty="0" err="1" smtClean="0">
                          <a:solidFill>
                            <a:schemeClr val="bg1"/>
                          </a:solidFill>
                        </a:rPr>
                        <a:t>Disadv</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Vets</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Foster Youth</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r>
              <a:tr h="370840">
                <a:tc>
                  <a:txBody>
                    <a:bodyPr/>
                    <a:lstStyle/>
                    <a:p>
                      <a:pPr algn="l"/>
                      <a:r>
                        <a:rPr lang="en-US" sz="2000" dirty="0" smtClean="0"/>
                        <a:t>Access</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800" dirty="0" smtClean="0"/>
                        <a:t>Enrollment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algn="ctr" defTabSz="914400" rtl="0" eaLnBrk="1" latinLnBrk="0" hangingPunct="1"/>
                      <a:endParaRPr lang="en-US" sz="14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r>
              <a:tr h="370840">
                <a:tc rowSpan="2">
                  <a:txBody>
                    <a:bodyPr/>
                    <a:lstStyle/>
                    <a:p>
                      <a:pPr algn="l"/>
                      <a:r>
                        <a:rPr lang="en-US" sz="2000" dirty="0" smtClean="0"/>
                        <a:t>Course Completion</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800" dirty="0" smtClean="0"/>
                        <a:t>Successful Course Completion</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sz="1400" smtClean="0"/>
                        <a:t>N/A</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225850">
                <a:tc vMerge="1">
                  <a:txBody>
                    <a:bodyPr/>
                    <a:lstStyle/>
                    <a:p>
                      <a:endParaRPr lang="en-US" dirty="0"/>
                    </a:p>
                  </a:txBody>
                  <a:tcPr/>
                </a:tc>
                <a:tc>
                  <a:txBody>
                    <a:bodyPr/>
                    <a:lstStyle/>
                    <a:p>
                      <a:r>
                        <a:rPr lang="en-US" sz="1800" dirty="0" smtClean="0"/>
                        <a:t>Good Academic</a:t>
                      </a:r>
                      <a:r>
                        <a:rPr lang="en-US" sz="1800" baseline="0" dirty="0" smtClean="0"/>
                        <a:t> Standing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bl>
          </a:graphicData>
        </a:graphic>
      </p:graphicFrame>
      <p:sp>
        <p:nvSpPr>
          <p:cNvPr id="2" name="Title 1"/>
          <p:cNvSpPr>
            <a:spLocks noGrp="1"/>
          </p:cNvSpPr>
          <p:nvPr>
            <p:ph type="title"/>
          </p:nvPr>
        </p:nvSpPr>
        <p:spPr>
          <a:xfrm>
            <a:off x="679121" y="662181"/>
            <a:ext cx="11404955" cy="271189"/>
          </a:xfrm>
        </p:spPr>
        <p:txBody>
          <a:bodyPr>
            <a:normAutofit fontScale="90000"/>
          </a:bodyPr>
          <a:lstStyle/>
          <a:p>
            <a:r>
              <a:rPr lang="en-US" dirty="0" smtClean="0"/>
              <a:t>Disproportionate Impact</a:t>
            </a:r>
            <a:endParaRPr lang="en-US" dirty="0"/>
          </a:p>
        </p:txBody>
      </p:sp>
      <p:sp>
        <p:nvSpPr>
          <p:cNvPr id="4" name="Rectangle 3"/>
          <p:cNvSpPr/>
          <p:nvPr/>
        </p:nvSpPr>
        <p:spPr>
          <a:xfrm>
            <a:off x="6201508" y="3186862"/>
            <a:ext cx="5509845" cy="7854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251938" y="3567862"/>
            <a:ext cx="6459415" cy="7854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6543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Disproportionate Impact</a:t>
            </a:r>
            <a:endParaRPr lang="en-US" dirty="0"/>
          </a:p>
        </p:txBody>
      </p:sp>
      <p:sp>
        <p:nvSpPr>
          <p:cNvPr id="3" name="Content Placeholder 2"/>
          <p:cNvSpPr>
            <a:spLocks noGrp="1"/>
          </p:cNvSpPr>
          <p:nvPr>
            <p:ph idx="1"/>
          </p:nvPr>
        </p:nvSpPr>
        <p:spPr>
          <a:xfrm>
            <a:off x="609600" y="1668781"/>
            <a:ext cx="10972800" cy="4525963"/>
          </a:xfrm>
        </p:spPr>
        <p:txBody>
          <a:bodyPr>
            <a:normAutofit/>
          </a:bodyPr>
          <a:lstStyle/>
          <a:p>
            <a:r>
              <a:rPr lang="en-US" dirty="0" smtClean="0"/>
              <a:t>What is Disproportionate Impact?</a:t>
            </a:r>
          </a:p>
          <a:p>
            <a:r>
              <a:rPr lang="en-US" dirty="0" smtClean="0"/>
              <a:t>Why do we use it?</a:t>
            </a:r>
          </a:p>
          <a:p>
            <a:r>
              <a:rPr lang="en-US" dirty="0" smtClean="0"/>
              <a:t>What do we measure?</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2462979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699325090"/>
              </p:ext>
            </p:extLst>
          </p:nvPr>
        </p:nvGraphicFramePr>
        <p:xfrm>
          <a:off x="570019" y="1733858"/>
          <a:ext cx="11051961" cy="2174240"/>
        </p:xfrm>
        <a:graphic>
          <a:graphicData uri="http://schemas.openxmlformats.org/drawingml/2006/table">
            <a:tbl>
              <a:tblPr firstRow="1" bandRow="1">
                <a:tableStyleId>{5C22544A-7EE6-4342-B048-85BDC9FD1C3A}</a:tableStyleId>
              </a:tblPr>
              <a:tblGrid>
                <a:gridCol w="1676163"/>
                <a:gridCol w="2986149"/>
                <a:gridCol w="936702"/>
                <a:gridCol w="922437"/>
                <a:gridCol w="933083"/>
                <a:gridCol w="944326"/>
                <a:gridCol w="865631"/>
                <a:gridCol w="933083"/>
                <a:gridCol w="854387"/>
              </a:tblGrid>
              <a:tr h="370840">
                <a:tc rowSpan="2" gridSpan="2">
                  <a:txBody>
                    <a:bodyPr/>
                    <a:lstStyle/>
                    <a:p>
                      <a:r>
                        <a:rPr lang="en-US" sz="2400" dirty="0" smtClean="0"/>
                        <a:t>Success</a:t>
                      </a:r>
                      <a:r>
                        <a:rPr lang="en-US" sz="2400" baseline="0" dirty="0" smtClean="0"/>
                        <a:t> Indicators</a:t>
                      </a:r>
                      <a:endParaRPr lang="en-US" sz="2400" dirty="0"/>
                    </a:p>
                  </a:txBody>
                  <a:tcPr anchor="b">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rowSpan="2" hMerge="1">
                  <a:txBody>
                    <a:bodyPr/>
                    <a:lstStyle/>
                    <a:p>
                      <a:endParaRPr lang="en-US"/>
                    </a:p>
                  </a:txBody>
                  <a:tcPr/>
                </a:tc>
                <a:tc gridSpan="7">
                  <a:txBody>
                    <a:bodyPr/>
                    <a:lstStyle/>
                    <a:p>
                      <a:pPr algn="ctr"/>
                      <a:r>
                        <a:rPr lang="en-US" sz="2000" dirty="0" smtClean="0"/>
                        <a:t>Subpopulations</a:t>
                      </a:r>
                      <a:endParaRPr lang="en-US" sz="2000" dirty="0"/>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2" vMerge="1">
                  <a:txBody>
                    <a:bodyPr/>
                    <a:lstStyle/>
                    <a:p>
                      <a:endParaRPr lang="en-US" dirty="0"/>
                    </a:p>
                  </a:txBody>
                  <a:tcPr/>
                </a:tc>
                <a:tc hMerge="1" vMerge="1">
                  <a:txBody>
                    <a:bodyPr/>
                    <a:lstStyle/>
                    <a:p>
                      <a:endParaRPr lang="en-US" dirty="0"/>
                    </a:p>
                  </a:txBody>
                  <a:tcPr/>
                </a:tc>
                <a:tc>
                  <a:txBody>
                    <a:bodyPr/>
                    <a:lstStyle/>
                    <a:p>
                      <a:pPr algn="ctr"/>
                      <a:r>
                        <a:rPr lang="en-US" sz="1800" b="1" dirty="0" smtClean="0">
                          <a:solidFill>
                            <a:schemeClr val="bg1"/>
                          </a:solidFill>
                        </a:rPr>
                        <a:t>Gender</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Age</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Race</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DSPS</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Econ</a:t>
                      </a:r>
                    </a:p>
                    <a:p>
                      <a:pPr algn="ctr"/>
                      <a:r>
                        <a:rPr lang="en-US" sz="1800" b="1" dirty="0" err="1" smtClean="0">
                          <a:solidFill>
                            <a:schemeClr val="bg1"/>
                          </a:solidFill>
                        </a:rPr>
                        <a:t>Disadv</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Vets</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Foster Youth</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r>
              <a:tr h="370840">
                <a:tc>
                  <a:txBody>
                    <a:bodyPr/>
                    <a:lstStyle/>
                    <a:p>
                      <a:pPr algn="l"/>
                      <a:r>
                        <a:rPr lang="en-US" sz="2000" dirty="0" smtClean="0"/>
                        <a:t>Access</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800" dirty="0" smtClean="0"/>
                        <a:t>Enrollment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algn="ctr" defTabSz="914400" rtl="0" eaLnBrk="1" latinLnBrk="0" hangingPunct="1"/>
                      <a:endParaRPr lang="en-US" sz="14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r>
              <a:tr h="370840">
                <a:tc rowSpan="2">
                  <a:txBody>
                    <a:bodyPr/>
                    <a:lstStyle/>
                    <a:p>
                      <a:pPr algn="l"/>
                      <a:r>
                        <a:rPr lang="en-US" sz="2000" dirty="0" smtClean="0"/>
                        <a:t>Course Completion</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800" dirty="0" smtClean="0"/>
                        <a:t>Successful Course Completion</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sz="1400" smtClean="0"/>
                        <a:t>N/A</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70840">
                <a:tc vMerge="1">
                  <a:txBody>
                    <a:bodyPr/>
                    <a:lstStyle/>
                    <a:p>
                      <a:endParaRPr lang="en-US" dirty="0"/>
                    </a:p>
                  </a:txBody>
                  <a:tcPr/>
                </a:tc>
                <a:tc>
                  <a:txBody>
                    <a:bodyPr/>
                    <a:lstStyle/>
                    <a:p>
                      <a:r>
                        <a:rPr lang="en-US" sz="1800" dirty="0" smtClean="0"/>
                        <a:t>Good Academic</a:t>
                      </a:r>
                      <a:r>
                        <a:rPr lang="en-US" sz="1800" baseline="0" dirty="0" smtClean="0"/>
                        <a:t> Standing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bl>
          </a:graphicData>
        </a:graphic>
      </p:graphicFrame>
      <p:sp>
        <p:nvSpPr>
          <p:cNvPr id="2" name="Title 1"/>
          <p:cNvSpPr>
            <a:spLocks noGrp="1"/>
          </p:cNvSpPr>
          <p:nvPr>
            <p:ph type="title"/>
          </p:nvPr>
        </p:nvSpPr>
        <p:spPr>
          <a:xfrm>
            <a:off x="679121" y="662181"/>
            <a:ext cx="11404955" cy="271189"/>
          </a:xfrm>
        </p:spPr>
        <p:txBody>
          <a:bodyPr>
            <a:normAutofit fontScale="90000"/>
          </a:bodyPr>
          <a:lstStyle/>
          <a:p>
            <a:r>
              <a:rPr lang="en-US" dirty="0" smtClean="0"/>
              <a:t>Disproportionate Impact</a:t>
            </a:r>
            <a:endParaRPr lang="en-US" dirty="0"/>
          </a:p>
        </p:txBody>
      </p:sp>
      <p:sp>
        <p:nvSpPr>
          <p:cNvPr id="4" name="Rectangle 3"/>
          <p:cNvSpPr/>
          <p:nvPr/>
        </p:nvSpPr>
        <p:spPr>
          <a:xfrm>
            <a:off x="7115909" y="3186862"/>
            <a:ext cx="4595444" cy="7854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251938" y="3567862"/>
            <a:ext cx="6459415" cy="7854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79557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75846" y="1631325"/>
            <a:ext cx="11887200" cy="4108415"/>
          </a:xfrm>
          <a:prstGeom prst="rect">
            <a:avLst/>
          </a:prstGeom>
        </p:spPr>
      </p:pic>
      <p:sp>
        <p:nvSpPr>
          <p:cNvPr id="2" name="Title 1"/>
          <p:cNvSpPr>
            <a:spLocks noGrp="1"/>
          </p:cNvSpPr>
          <p:nvPr>
            <p:ph type="title"/>
          </p:nvPr>
        </p:nvSpPr>
        <p:spPr/>
        <p:txBody>
          <a:bodyPr>
            <a:normAutofit/>
          </a:bodyPr>
          <a:lstStyle/>
          <a:p>
            <a:r>
              <a:rPr lang="en-US" dirty="0" smtClean="0"/>
              <a:t>Successful Course Completion: Race</a:t>
            </a:r>
            <a:endParaRPr lang="en-US" dirty="0"/>
          </a:p>
        </p:txBody>
      </p:sp>
      <p:sp>
        <p:nvSpPr>
          <p:cNvPr id="7" name="Right Arrow 6">
            <a:hlinkClick r:id="rId4" action="ppaction://hlinksldjump"/>
          </p:cNvPr>
          <p:cNvSpPr/>
          <p:nvPr/>
        </p:nvSpPr>
        <p:spPr>
          <a:xfrm flipH="1">
            <a:off x="463927"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sp>
        <p:nvSpPr>
          <p:cNvPr id="3" name="Rectangle 2"/>
          <p:cNvSpPr/>
          <p:nvPr/>
        </p:nvSpPr>
        <p:spPr>
          <a:xfrm>
            <a:off x="8206154" y="2485292"/>
            <a:ext cx="1382110" cy="410308"/>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206154" y="3656615"/>
            <a:ext cx="1382110" cy="410308"/>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206154" y="4078646"/>
            <a:ext cx="1382110" cy="410308"/>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77310" y="5976873"/>
            <a:ext cx="8805672" cy="276999"/>
          </a:xfrm>
          <a:prstGeom prst="rect">
            <a:avLst/>
          </a:prstGeom>
        </p:spPr>
        <p:txBody>
          <a:bodyPr wrap="square">
            <a:spAutoFit/>
          </a:bodyPr>
          <a:lstStyle/>
          <a:p>
            <a:r>
              <a:rPr lang="en-US" sz="1200" dirty="0">
                <a:latin typeface="Times New Roman" panose="02020603050405020304" pitchFamily="18" charset="0"/>
                <a:cs typeface="Times New Roman" panose="02020603050405020304" pitchFamily="18" charset="0"/>
              </a:rPr>
              <a:t>Data </a:t>
            </a:r>
            <a:r>
              <a:rPr lang="en-US" sz="1200" dirty="0" smtClean="0">
                <a:latin typeface="Times New Roman" panose="02020603050405020304" pitchFamily="18" charset="0"/>
                <a:cs typeface="Times New Roman" panose="02020603050405020304" pitchFamily="18" charset="0"/>
              </a:rPr>
              <a:t>Source: </a:t>
            </a:r>
            <a:r>
              <a:rPr lang="en-US" sz="1200" dirty="0">
                <a:latin typeface="Times New Roman" panose="02020603050405020304" pitchFamily="18" charset="0"/>
                <a:cs typeface="Times New Roman" panose="02020603050405020304" pitchFamily="18" charset="0"/>
              </a:rPr>
              <a:t>MIS Submissions to CCCCO </a:t>
            </a:r>
            <a:r>
              <a:rPr lang="en-US" sz="1200" dirty="0" smtClean="0">
                <a:latin typeface="Times New Roman" panose="02020603050405020304" pitchFamily="18" charset="0"/>
                <a:cs typeface="Times New Roman" panose="02020603050405020304" pitchFamily="18" charset="0"/>
              </a:rPr>
              <a:t>(Term = Fall 2016)</a:t>
            </a:r>
          </a:p>
        </p:txBody>
      </p:sp>
      <p:sp>
        <p:nvSpPr>
          <p:cNvPr id="10" name="Rectangle 9"/>
          <p:cNvSpPr/>
          <p:nvPr/>
        </p:nvSpPr>
        <p:spPr>
          <a:xfrm>
            <a:off x="9599987" y="1631325"/>
            <a:ext cx="2521674" cy="46914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8200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1"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137219837"/>
              </p:ext>
            </p:extLst>
          </p:nvPr>
        </p:nvGraphicFramePr>
        <p:xfrm>
          <a:off x="570019" y="1745581"/>
          <a:ext cx="11051961" cy="2174240"/>
        </p:xfrm>
        <a:graphic>
          <a:graphicData uri="http://schemas.openxmlformats.org/drawingml/2006/table">
            <a:tbl>
              <a:tblPr firstRow="1" bandRow="1">
                <a:tableStyleId>{5C22544A-7EE6-4342-B048-85BDC9FD1C3A}</a:tableStyleId>
              </a:tblPr>
              <a:tblGrid>
                <a:gridCol w="1676163"/>
                <a:gridCol w="2986149"/>
                <a:gridCol w="936702"/>
                <a:gridCol w="922437"/>
                <a:gridCol w="933083"/>
                <a:gridCol w="944326"/>
                <a:gridCol w="865631"/>
                <a:gridCol w="933083"/>
                <a:gridCol w="854387"/>
              </a:tblGrid>
              <a:tr h="370840">
                <a:tc rowSpan="2" gridSpan="2">
                  <a:txBody>
                    <a:bodyPr/>
                    <a:lstStyle/>
                    <a:p>
                      <a:r>
                        <a:rPr lang="en-US" sz="2400" dirty="0" smtClean="0"/>
                        <a:t>Success</a:t>
                      </a:r>
                      <a:r>
                        <a:rPr lang="en-US" sz="2400" baseline="0" dirty="0" smtClean="0"/>
                        <a:t> Indicators</a:t>
                      </a:r>
                      <a:endParaRPr lang="en-US" sz="2400" dirty="0"/>
                    </a:p>
                  </a:txBody>
                  <a:tcPr anchor="b">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rowSpan="2" hMerge="1">
                  <a:txBody>
                    <a:bodyPr/>
                    <a:lstStyle/>
                    <a:p>
                      <a:endParaRPr lang="en-US"/>
                    </a:p>
                  </a:txBody>
                  <a:tcPr/>
                </a:tc>
                <a:tc gridSpan="7">
                  <a:txBody>
                    <a:bodyPr/>
                    <a:lstStyle/>
                    <a:p>
                      <a:pPr algn="ctr"/>
                      <a:r>
                        <a:rPr lang="en-US" sz="2000" dirty="0" smtClean="0"/>
                        <a:t>Subpopulations</a:t>
                      </a:r>
                      <a:endParaRPr lang="en-US" sz="2000" dirty="0"/>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2" vMerge="1">
                  <a:txBody>
                    <a:bodyPr/>
                    <a:lstStyle/>
                    <a:p>
                      <a:endParaRPr lang="en-US" dirty="0"/>
                    </a:p>
                  </a:txBody>
                  <a:tcPr/>
                </a:tc>
                <a:tc hMerge="1" vMerge="1">
                  <a:txBody>
                    <a:bodyPr/>
                    <a:lstStyle/>
                    <a:p>
                      <a:endParaRPr lang="en-US" dirty="0"/>
                    </a:p>
                  </a:txBody>
                  <a:tcPr/>
                </a:tc>
                <a:tc>
                  <a:txBody>
                    <a:bodyPr/>
                    <a:lstStyle/>
                    <a:p>
                      <a:pPr algn="ctr"/>
                      <a:r>
                        <a:rPr lang="en-US" sz="1800" b="1" dirty="0" smtClean="0">
                          <a:solidFill>
                            <a:schemeClr val="bg1"/>
                          </a:solidFill>
                        </a:rPr>
                        <a:t>Gender</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Age</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Race</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DSPS</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Econ</a:t>
                      </a:r>
                    </a:p>
                    <a:p>
                      <a:pPr algn="ctr"/>
                      <a:r>
                        <a:rPr lang="en-US" sz="1800" b="1" dirty="0" err="1" smtClean="0">
                          <a:solidFill>
                            <a:schemeClr val="bg1"/>
                          </a:solidFill>
                        </a:rPr>
                        <a:t>Disadv</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Vets</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Foster Youth</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r>
              <a:tr h="370840">
                <a:tc>
                  <a:txBody>
                    <a:bodyPr/>
                    <a:lstStyle/>
                    <a:p>
                      <a:pPr algn="l"/>
                      <a:r>
                        <a:rPr lang="en-US" sz="2000" dirty="0" smtClean="0"/>
                        <a:t>Access</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800" dirty="0" smtClean="0"/>
                        <a:t>Enrollment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algn="ctr" defTabSz="914400" rtl="0" eaLnBrk="1" latinLnBrk="0" hangingPunct="1"/>
                      <a:endParaRPr lang="en-US" sz="14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r>
              <a:tr h="370840">
                <a:tc rowSpan="2">
                  <a:txBody>
                    <a:bodyPr/>
                    <a:lstStyle/>
                    <a:p>
                      <a:pPr algn="l"/>
                      <a:r>
                        <a:rPr lang="en-US" sz="2000" dirty="0" smtClean="0"/>
                        <a:t>Course Completion</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800" dirty="0" smtClean="0"/>
                        <a:t>Successful Course Completion</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sz="1400" smtClean="0"/>
                        <a:t>N/A</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70840">
                <a:tc vMerge="1">
                  <a:txBody>
                    <a:bodyPr/>
                    <a:lstStyle/>
                    <a:p>
                      <a:endParaRPr lang="en-US" dirty="0"/>
                    </a:p>
                  </a:txBody>
                  <a:tcPr/>
                </a:tc>
                <a:tc>
                  <a:txBody>
                    <a:bodyPr/>
                    <a:lstStyle/>
                    <a:p>
                      <a:r>
                        <a:rPr lang="en-US" sz="1800" dirty="0" smtClean="0"/>
                        <a:t>Good Academic</a:t>
                      </a:r>
                      <a:r>
                        <a:rPr lang="en-US" sz="1800" baseline="0" dirty="0" smtClean="0"/>
                        <a:t> Standing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bl>
          </a:graphicData>
        </a:graphic>
      </p:graphicFrame>
      <p:sp>
        <p:nvSpPr>
          <p:cNvPr id="2" name="Title 1"/>
          <p:cNvSpPr>
            <a:spLocks noGrp="1"/>
          </p:cNvSpPr>
          <p:nvPr>
            <p:ph type="title"/>
          </p:nvPr>
        </p:nvSpPr>
        <p:spPr>
          <a:xfrm>
            <a:off x="679121" y="662181"/>
            <a:ext cx="11404955" cy="271189"/>
          </a:xfrm>
        </p:spPr>
        <p:txBody>
          <a:bodyPr>
            <a:normAutofit fontScale="90000"/>
          </a:bodyPr>
          <a:lstStyle/>
          <a:p>
            <a:r>
              <a:rPr lang="en-US" dirty="0" smtClean="0"/>
              <a:t>Disproportionate Impact</a:t>
            </a:r>
            <a:endParaRPr lang="en-US" dirty="0"/>
          </a:p>
        </p:txBody>
      </p:sp>
      <p:sp>
        <p:nvSpPr>
          <p:cNvPr id="4" name="Rectangle 3"/>
          <p:cNvSpPr/>
          <p:nvPr/>
        </p:nvSpPr>
        <p:spPr>
          <a:xfrm>
            <a:off x="8042030" y="3198585"/>
            <a:ext cx="3657599" cy="7854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251938" y="3567862"/>
            <a:ext cx="6459415" cy="7854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3827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Successful Course </a:t>
            </a:r>
            <a:r>
              <a:rPr lang="en-US" dirty="0" smtClean="0"/>
              <a:t>Completion: FY</a:t>
            </a:r>
            <a:endParaRPr lang="en-US" dirty="0"/>
          </a:p>
        </p:txBody>
      </p:sp>
      <p:sp>
        <p:nvSpPr>
          <p:cNvPr id="3" name="Content Placeholder 2"/>
          <p:cNvSpPr>
            <a:spLocks noGrp="1"/>
          </p:cNvSpPr>
          <p:nvPr>
            <p:ph idx="1"/>
          </p:nvPr>
        </p:nvSpPr>
        <p:spPr/>
        <p:txBody>
          <a:bodyPr/>
          <a:lstStyle/>
          <a:p>
            <a:endParaRPr lang="en-US" dirty="0"/>
          </a:p>
        </p:txBody>
      </p:sp>
      <p:sp>
        <p:nvSpPr>
          <p:cNvPr id="5" name="Right Arrow 4">
            <a:hlinkClick r:id="rId2"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pic>
        <p:nvPicPr>
          <p:cNvPr id="6" name="Picture 5"/>
          <p:cNvPicPr>
            <a:picLocks noChangeAspect="1"/>
          </p:cNvPicPr>
          <p:nvPr/>
        </p:nvPicPr>
        <p:blipFill>
          <a:blip r:embed="rId3"/>
          <a:stretch>
            <a:fillRect/>
          </a:stretch>
        </p:blipFill>
        <p:spPr>
          <a:xfrm>
            <a:off x="1019504" y="1589691"/>
            <a:ext cx="10058400" cy="2196476"/>
          </a:xfrm>
          <a:prstGeom prst="rect">
            <a:avLst/>
          </a:prstGeom>
        </p:spPr>
      </p:pic>
      <p:sp>
        <p:nvSpPr>
          <p:cNvPr id="7" name="Rectangle 6"/>
          <p:cNvSpPr/>
          <p:nvPr/>
        </p:nvSpPr>
        <p:spPr>
          <a:xfrm>
            <a:off x="9671538" y="2883876"/>
            <a:ext cx="1382110" cy="410308"/>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019504" y="3781162"/>
            <a:ext cx="8805672" cy="276999"/>
          </a:xfrm>
          <a:prstGeom prst="rect">
            <a:avLst/>
          </a:prstGeom>
        </p:spPr>
        <p:txBody>
          <a:bodyPr wrap="square">
            <a:spAutoFit/>
          </a:bodyPr>
          <a:lstStyle/>
          <a:p>
            <a:r>
              <a:rPr lang="en-US" sz="1200" dirty="0">
                <a:latin typeface="Times New Roman" panose="02020603050405020304" pitchFamily="18" charset="0"/>
                <a:cs typeface="Times New Roman" panose="02020603050405020304" pitchFamily="18" charset="0"/>
              </a:rPr>
              <a:t>Data </a:t>
            </a:r>
            <a:r>
              <a:rPr lang="en-US" sz="1200" dirty="0" smtClean="0">
                <a:latin typeface="Times New Roman" panose="02020603050405020304" pitchFamily="18" charset="0"/>
                <a:cs typeface="Times New Roman" panose="02020603050405020304" pitchFamily="18" charset="0"/>
              </a:rPr>
              <a:t>Source: </a:t>
            </a:r>
            <a:r>
              <a:rPr lang="en-US" sz="1200" dirty="0">
                <a:latin typeface="Times New Roman" panose="02020603050405020304" pitchFamily="18" charset="0"/>
                <a:cs typeface="Times New Roman" panose="02020603050405020304" pitchFamily="18" charset="0"/>
              </a:rPr>
              <a:t>MIS Submissions to CCCCO </a:t>
            </a:r>
            <a:r>
              <a:rPr lang="en-US" sz="1200" dirty="0" smtClean="0">
                <a:latin typeface="Times New Roman" panose="02020603050405020304" pitchFamily="18" charset="0"/>
                <a:cs typeface="Times New Roman" panose="02020603050405020304" pitchFamily="18" charset="0"/>
              </a:rPr>
              <a:t>(Term = Fall 2016)</a:t>
            </a:r>
          </a:p>
        </p:txBody>
      </p:sp>
    </p:spTree>
    <p:extLst>
      <p:ext uri="{BB962C8B-B14F-4D97-AF65-F5344CB8AC3E}">
        <p14:creationId xmlns:p14="http://schemas.microsoft.com/office/powerpoint/2010/main" val="36328335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712265438"/>
              </p:ext>
            </p:extLst>
          </p:nvPr>
        </p:nvGraphicFramePr>
        <p:xfrm>
          <a:off x="570019" y="1745581"/>
          <a:ext cx="11051961" cy="2174240"/>
        </p:xfrm>
        <a:graphic>
          <a:graphicData uri="http://schemas.openxmlformats.org/drawingml/2006/table">
            <a:tbl>
              <a:tblPr firstRow="1" bandRow="1">
                <a:tableStyleId>{5C22544A-7EE6-4342-B048-85BDC9FD1C3A}</a:tableStyleId>
              </a:tblPr>
              <a:tblGrid>
                <a:gridCol w="1676163"/>
                <a:gridCol w="2986149"/>
                <a:gridCol w="936702"/>
                <a:gridCol w="922437"/>
                <a:gridCol w="933083"/>
                <a:gridCol w="944326"/>
                <a:gridCol w="865631"/>
                <a:gridCol w="933083"/>
                <a:gridCol w="854387"/>
              </a:tblGrid>
              <a:tr h="370840">
                <a:tc rowSpan="2" gridSpan="2">
                  <a:txBody>
                    <a:bodyPr/>
                    <a:lstStyle/>
                    <a:p>
                      <a:r>
                        <a:rPr lang="en-US" sz="2400" dirty="0" smtClean="0"/>
                        <a:t>Success</a:t>
                      </a:r>
                      <a:r>
                        <a:rPr lang="en-US" sz="2400" baseline="0" dirty="0" smtClean="0"/>
                        <a:t> Indicators</a:t>
                      </a:r>
                      <a:endParaRPr lang="en-US" sz="2400" dirty="0"/>
                    </a:p>
                  </a:txBody>
                  <a:tcPr anchor="b">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rowSpan="2" hMerge="1">
                  <a:txBody>
                    <a:bodyPr/>
                    <a:lstStyle/>
                    <a:p>
                      <a:endParaRPr lang="en-US"/>
                    </a:p>
                  </a:txBody>
                  <a:tcPr/>
                </a:tc>
                <a:tc gridSpan="7">
                  <a:txBody>
                    <a:bodyPr/>
                    <a:lstStyle/>
                    <a:p>
                      <a:pPr algn="ctr"/>
                      <a:r>
                        <a:rPr lang="en-US" sz="2000" dirty="0" smtClean="0"/>
                        <a:t>Subpopulations</a:t>
                      </a:r>
                      <a:endParaRPr lang="en-US" sz="2000" dirty="0"/>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2" vMerge="1">
                  <a:txBody>
                    <a:bodyPr/>
                    <a:lstStyle/>
                    <a:p>
                      <a:endParaRPr lang="en-US" dirty="0"/>
                    </a:p>
                  </a:txBody>
                  <a:tcPr/>
                </a:tc>
                <a:tc hMerge="1" vMerge="1">
                  <a:txBody>
                    <a:bodyPr/>
                    <a:lstStyle/>
                    <a:p>
                      <a:endParaRPr lang="en-US" dirty="0"/>
                    </a:p>
                  </a:txBody>
                  <a:tcPr/>
                </a:tc>
                <a:tc>
                  <a:txBody>
                    <a:bodyPr/>
                    <a:lstStyle/>
                    <a:p>
                      <a:pPr algn="ctr"/>
                      <a:r>
                        <a:rPr lang="en-US" sz="1800" b="1" dirty="0" smtClean="0">
                          <a:solidFill>
                            <a:schemeClr val="bg1"/>
                          </a:solidFill>
                        </a:rPr>
                        <a:t>Gender</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Age</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Race</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DSPS</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Econ</a:t>
                      </a:r>
                    </a:p>
                    <a:p>
                      <a:pPr algn="ctr"/>
                      <a:r>
                        <a:rPr lang="en-US" sz="1800" b="1" dirty="0" err="1" smtClean="0">
                          <a:solidFill>
                            <a:schemeClr val="bg1"/>
                          </a:solidFill>
                        </a:rPr>
                        <a:t>Disadv</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Vets</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Foster Youth</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r>
              <a:tr h="370840">
                <a:tc>
                  <a:txBody>
                    <a:bodyPr/>
                    <a:lstStyle/>
                    <a:p>
                      <a:pPr algn="l"/>
                      <a:r>
                        <a:rPr lang="en-US" sz="2000" dirty="0" smtClean="0"/>
                        <a:t>Access</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800" dirty="0" smtClean="0"/>
                        <a:t>Enrollment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algn="ctr" defTabSz="914400" rtl="0" eaLnBrk="1" latinLnBrk="0" hangingPunct="1"/>
                      <a:endParaRPr lang="en-US" sz="14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r>
              <a:tr h="370840">
                <a:tc rowSpan="2">
                  <a:txBody>
                    <a:bodyPr/>
                    <a:lstStyle/>
                    <a:p>
                      <a:pPr algn="l"/>
                      <a:r>
                        <a:rPr lang="en-US" sz="2000" dirty="0" smtClean="0"/>
                        <a:t>Course Completion</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800" dirty="0" smtClean="0"/>
                        <a:t>Successful Course Completion</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70840">
                <a:tc vMerge="1">
                  <a:txBody>
                    <a:bodyPr/>
                    <a:lstStyle/>
                    <a:p>
                      <a:endParaRPr lang="en-US" dirty="0"/>
                    </a:p>
                  </a:txBody>
                  <a:tcPr/>
                </a:tc>
                <a:tc>
                  <a:txBody>
                    <a:bodyPr/>
                    <a:lstStyle/>
                    <a:p>
                      <a:r>
                        <a:rPr lang="en-US" sz="1800" dirty="0" smtClean="0"/>
                        <a:t>Good</a:t>
                      </a:r>
                      <a:r>
                        <a:rPr lang="en-US" sz="1800" baseline="0" dirty="0" smtClean="0"/>
                        <a:t> </a:t>
                      </a:r>
                      <a:r>
                        <a:rPr lang="en-US" sz="1800" dirty="0" smtClean="0"/>
                        <a:t>Academic</a:t>
                      </a:r>
                      <a:r>
                        <a:rPr lang="en-US" sz="1800" baseline="0" dirty="0" smtClean="0"/>
                        <a:t> Standing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smtClean="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bl>
          </a:graphicData>
        </a:graphic>
      </p:graphicFrame>
      <p:sp>
        <p:nvSpPr>
          <p:cNvPr id="2" name="Title 1"/>
          <p:cNvSpPr>
            <a:spLocks noGrp="1"/>
          </p:cNvSpPr>
          <p:nvPr>
            <p:ph type="title"/>
          </p:nvPr>
        </p:nvSpPr>
        <p:spPr>
          <a:xfrm>
            <a:off x="679121" y="662181"/>
            <a:ext cx="11404955" cy="271189"/>
          </a:xfrm>
        </p:spPr>
        <p:txBody>
          <a:bodyPr>
            <a:normAutofit fontScale="90000"/>
          </a:bodyPr>
          <a:lstStyle/>
          <a:p>
            <a:r>
              <a:rPr lang="en-US" dirty="0" smtClean="0"/>
              <a:t>Disproportionate Impact</a:t>
            </a:r>
            <a:endParaRPr lang="en-US" dirty="0"/>
          </a:p>
        </p:txBody>
      </p:sp>
      <p:sp>
        <p:nvSpPr>
          <p:cNvPr id="5" name="Rectangle 4"/>
          <p:cNvSpPr/>
          <p:nvPr/>
        </p:nvSpPr>
        <p:spPr>
          <a:xfrm>
            <a:off x="5251938" y="3567862"/>
            <a:ext cx="6459415" cy="7854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3839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a:hlinkClick r:id="rId3"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sp>
        <p:nvSpPr>
          <p:cNvPr id="2" name="Title 1"/>
          <p:cNvSpPr>
            <a:spLocks noGrp="1"/>
          </p:cNvSpPr>
          <p:nvPr>
            <p:ph type="title"/>
          </p:nvPr>
        </p:nvSpPr>
        <p:spPr>
          <a:xfrm>
            <a:off x="545306" y="149225"/>
            <a:ext cx="11404955" cy="271189"/>
          </a:xfrm>
        </p:spPr>
        <p:txBody>
          <a:bodyPr>
            <a:normAutofit fontScale="90000"/>
          </a:bodyPr>
          <a:lstStyle/>
          <a:p>
            <a:r>
              <a:rPr lang="en-US" dirty="0" smtClean="0"/>
              <a:t>Disproportionate Impact</a:t>
            </a:r>
            <a:endParaRPr lang="en-US" dirty="0"/>
          </a:p>
        </p:txBody>
      </p:sp>
      <p:graphicFrame>
        <p:nvGraphicFramePr>
          <p:cNvPr id="38" name="Table 37"/>
          <p:cNvGraphicFramePr>
            <a:graphicFrameLocks noGrp="1"/>
          </p:cNvGraphicFramePr>
          <p:nvPr>
            <p:extLst>
              <p:ext uri="{D42A27DB-BD31-4B8C-83A1-F6EECF244321}">
                <p14:modId xmlns:p14="http://schemas.microsoft.com/office/powerpoint/2010/main" val="3846856907"/>
              </p:ext>
            </p:extLst>
          </p:nvPr>
        </p:nvGraphicFramePr>
        <p:xfrm>
          <a:off x="545308" y="597005"/>
          <a:ext cx="11051961" cy="6253480"/>
        </p:xfrm>
        <a:graphic>
          <a:graphicData uri="http://schemas.openxmlformats.org/drawingml/2006/table">
            <a:tbl>
              <a:tblPr firstRow="1" bandRow="1">
                <a:tableStyleId>{5C22544A-7EE6-4342-B048-85BDC9FD1C3A}</a:tableStyleId>
              </a:tblPr>
              <a:tblGrid>
                <a:gridCol w="1676163"/>
                <a:gridCol w="2986149"/>
                <a:gridCol w="936702"/>
                <a:gridCol w="922437"/>
                <a:gridCol w="933083"/>
                <a:gridCol w="944326"/>
                <a:gridCol w="865631"/>
                <a:gridCol w="933083"/>
                <a:gridCol w="854387"/>
              </a:tblGrid>
              <a:tr h="370840">
                <a:tc rowSpan="2" gridSpan="2">
                  <a:txBody>
                    <a:bodyPr/>
                    <a:lstStyle/>
                    <a:p>
                      <a:r>
                        <a:rPr lang="en-US" sz="2400" dirty="0" smtClean="0"/>
                        <a:t>Success</a:t>
                      </a:r>
                      <a:r>
                        <a:rPr lang="en-US" sz="2400" baseline="0" dirty="0" smtClean="0"/>
                        <a:t> Indicators</a:t>
                      </a:r>
                      <a:endParaRPr lang="en-US" sz="2400" dirty="0"/>
                    </a:p>
                  </a:txBody>
                  <a:tcPr anchor="b">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rowSpan="2" hMerge="1">
                  <a:txBody>
                    <a:bodyPr/>
                    <a:lstStyle/>
                    <a:p>
                      <a:endParaRPr lang="en-US"/>
                    </a:p>
                  </a:txBody>
                  <a:tcPr/>
                </a:tc>
                <a:tc gridSpan="7">
                  <a:txBody>
                    <a:bodyPr/>
                    <a:lstStyle/>
                    <a:p>
                      <a:pPr algn="ctr"/>
                      <a:r>
                        <a:rPr lang="en-US" sz="2000" dirty="0" smtClean="0"/>
                        <a:t>Subpopulations</a:t>
                      </a:r>
                      <a:endParaRPr lang="en-US" sz="2000" dirty="0"/>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2" vMerge="1">
                  <a:txBody>
                    <a:bodyPr/>
                    <a:lstStyle/>
                    <a:p>
                      <a:endParaRPr lang="en-US" dirty="0"/>
                    </a:p>
                  </a:txBody>
                  <a:tcPr/>
                </a:tc>
                <a:tc hMerge="1" vMerge="1">
                  <a:txBody>
                    <a:bodyPr/>
                    <a:lstStyle/>
                    <a:p>
                      <a:endParaRPr lang="en-US" dirty="0"/>
                    </a:p>
                  </a:txBody>
                  <a:tcPr/>
                </a:tc>
                <a:tc>
                  <a:txBody>
                    <a:bodyPr/>
                    <a:lstStyle/>
                    <a:p>
                      <a:pPr algn="ctr"/>
                      <a:r>
                        <a:rPr lang="en-US" sz="1800" b="1" dirty="0" smtClean="0">
                          <a:solidFill>
                            <a:schemeClr val="bg1"/>
                          </a:solidFill>
                        </a:rPr>
                        <a:t>Gender</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Age</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Race</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DSPS</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Econ</a:t>
                      </a:r>
                    </a:p>
                    <a:p>
                      <a:pPr algn="ctr"/>
                      <a:r>
                        <a:rPr lang="en-US" sz="1800" b="1" dirty="0" err="1" smtClean="0">
                          <a:solidFill>
                            <a:schemeClr val="bg1"/>
                          </a:solidFill>
                        </a:rPr>
                        <a:t>Disadv</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Vets</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Foster Youth</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r>
              <a:tr h="370840">
                <a:tc>
                  <a:txBody>
                    <a:bodyPr/>
                    <a:lstStyle/>
                    <a:p>
                      <a:pPr algn="l"/>
                      <a:r>
                        <a:rPr lang="en-US" sz="2000" dirty="0" smtClean="0"/>
                        <a:t>Access</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800" dirty="0" smtClean="0"/>
                        <a:t>Enrollment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hlinkClick r:id="rId4"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hlinkClick r:id="rId5"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hlinkClick r:id="rId6"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r>
              <a:tr h="370840">
                <a:tc rowSpan="2">
                  <a:txBody>
                    <a:bodyPr/>
                    <a:lstStyle/>
                    <a:p>
                      <a:pPr algn="l"/>
                      <a:r>
                        <a:rPr lang="en-US" sz="2000" dirty="0" smtClean="0"/>
                        <a:t>Course Completion</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800" dirty="0" smtClean="0"/>
                        <a:t>Successful Course Completion</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hlinkClick r:id="rId7"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hlinkClick r:id="rId8" action="ppaction://hlinksldjump"/>
                        </a:rPr>
                        <a:t>Yes</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70840">
                <a:tc vMerge="1">
                  <a:txBody>
                    <a:bodyPr/>
                    <a:lstStyle/>
                    <a:p>
                      <a:endParaRPr lang="en-US" dirty="0"/>
                    </a:p>
                  </a:txBody>
                  <a:tcPr/>
                </a:tc>
                <a:tc>
                  <a:txBody>
                    <a:bodyPr/>
                    <a:lstStyle/>
                    <a:p>
                      <a:r>
                        <a:rPr lang="en-US" sz="1800" dirty="0" smtClean="0"/>
                        <a:t>Good Academic</a:t>
                      </a:r>
                      <a:r>
                        <a:rPr lang="en-US" sz="1800" baseline="0" dirty="0" smtClean="0"/>
                        <a:t> Standing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hlinkClick r:id="rId9"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hlinkClick r:id="rId10"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hlinkClick r:id="rId11"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70840">
                <a:tc rowSpan="3">
                  <a:txBody>
                    <a:bodyPr/>
                    <a:lstStyle/>
                    <a:p>
                      <a:pPr algn="l"/>
                      <a:r>
                        <a:rPr lang="en-US" sz="2000" dirty="0" smtClean="0"/>
                        <a:t>ESL &amp; Basic</a:t>
                      </a:r>
                      <a:r>
                        <a:rPr lang="en-US" sz="2000" baseline="0" dirty="0" smtClean="0"/>
                        <a:t> </a:t>
                      </a:r>
                      <a:r>
                        <a:rPr lang="en-US" sz="2000" dirty="0" smtClean="0"/>
                        <a:t>Skills</a:t>
                      </a:r>
                      <a:r>
                        <a:rPr lang="en-US" sz="2000" baseline="0" dirty="0" smtClean="0"/>
                        <a:t> Completion</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800" dirty="0" smtClean="0"/>
                        <a:t>English</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hlinkClick r:id="rId12"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hlinkClick r:id="rId13"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hlinkClick r:id="rId14"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hlinkClick r:id="rId15"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en-US"/>
                    </a:p>
                  </a:txBody>
                  <a:tcPr/>
                </a:tc>
                <a:tc>
                  <a:txBody>
                    <a:bodyPr/>
                    <a:lstStyle/>
                    <a:p>
                      <a:r>
                        <a:rPr lang="en-US" sz="1800" dirty="0" smtClean="0"/>
                        <a:t>ESL</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hlinkClick r:id="rId16"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en-US" dirty="0"/>
                    </a:p>
                  </a:txBody>
                  <a:tcPr/>
                </a:tc>
                <a:tc>
                  <a:txBody>
                    <a:bodyPr/>
                    <a:lstStyle/>
                    <a:p>
                      <a:r>
                        <a:rPr lang="en-US" sz="1800" dirty="0" smtClean="0"/>
                        <a:t>Math</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hlinkClick r:id="rId17"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rowSpan="5">
                  <a:txBody>
                    <a:bodyPr/>
                    <a:lstStyle/>
                    <a:p>
                      <a:pPr algn="l"/>
                      <a:r>
                        <a:rPr lang="en-US" sz="2000" dirty="0" smtClean="0"/>
                        <a:t>Degree &amp; Cert Completion</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800" dirty="0" smtClean="0"/>
                        <a:t>Persistence</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hlinkClick r:id="rId18"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r>
              <a:tr h="370840">
                <a:tc vMerge="1">
                  <a:txBody>
                    <a:bodyPr/>
                    <a:lstStyle/>
                    <a:p>
                      <a:endParaRPr lang="en-US" dirty="0"/>
                    </a:p>
                  </a:txBody>
                  <a:tcPr/>
                </a:tc>
                <a:tc>
                  <a:txBody>
                    <a:bodyPr/>
                    <a:lstStyle/>
                    <a:p>
                      <a:r>
                        <a:rPr lang="en-US" sz="1800" dirty="0" smtClean="0"/>
                        <a:t>30 Units</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hlinkClick r:id="rId19"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en-US" dirty="0"/>
                    </a:p>
                  </a:txBody>
                  <a:tcPr/>
                </a:tc>
                <a:tc>
                  <a:txBody>
                    <a:bodyPr/>
                    <a:lstStyle/>
                    <a:p>
                      <a:r>
                        <a:rPr lang="en-US" sz="1800" dirty="0" smtClean="0"/>
                        <a:t>Completion</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hlinkClick r:id="rId20"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hlinkClick r:id="rId21"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en-US" dirty="0"/>
                    </a:p>
                  </a:txBody>
                  <a:tcPr/>
                </a:tc>
                <a:tc>
                  <a:txBody>
                    <a:bodyPr/>
                    <a:lstStyle/>
                    <a:p>
                      <a:r>
                        <a:rPr lang="en-US" sz="1800" dirty="0" smtClean="0"/>
                        <a:t>Degrees &amp; Certs</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hlinkClick r:id="rId22"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hlinkClick r:id="rId23"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en-US" dirty="0"/>
                    </a:p>
                  </a:txBody>
                  <a:tcPr/>
                </a:tc>
                <a:tc>
                  <a:txBody>
                    <a:bodyPr/>
                    <a:lstStyle/>
                    <a:p>
                      <a:r>
                        <a:rPr lang="en-US" sz="1800" dirty="0" smtClean="0"/>
                        <a:t>Degrees</a:t>
                      </a:r>
                      <a:r>
                        <a:rPr lang="en-US" sz="1800" baseline="0" dirty="0" smtClean="0"/>
                        <a:t> &amp; Cert x Ed Goal</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hlinkClick r:id="rId24"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rowSpan="3">
                  <a:txBody>
                    <a:bodyPr/>
                    <a:lstStyle/>
                    <a:p>
                      <a:pPr algn="l"/>
                      <a:r>
                        <a:rPr lang="en-US" sz="2000" dirty="0" smtClean="0"/>
                        <a:t>Transfer</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800" dirty="0" smtClean="0"/>
                        <a:t>Transfer</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hlinkClick r:id="rId25"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hlinkClick r:id="rId26"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hlinkClick r:id="rId27"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en-US" dirty="0"/>
                    </a:p>
                  </a:txBody>
                  <a:tcPr/>
                </a:tc>
                <a:tc>
                  <a:txBody>
                    <a:bodyPr/>
                    <a:lstStyle/>
                    <a:p>
                      <a:r>
                        <a:rPr lang="en-US" sz="1800" dirty="0" smtClean="0"/>
                        <a:t>Transfer-Prepared</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hlinkClick r:id="rId28"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hlinkClick r:id="rId29"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vMerge="1">
                  <a:txBody>
                    <a:bodyPr/>
                    <a:lstStyle/>
                    <a:p>
                      <a:endParaRPr lang="en-US" dirty="0"/>
                    </a:p>
                  </a:txBody>
                  <a:tcPr/>
                </a:tc>
                <a:tc>
                  <a:txBody>
                    <a:bodyPr/>
                    <a:lstStyle/>
                    <a:p>
                      <a:r>
                        <a:rPr lang="en-US" sz="1800" dirty="0" smtClean="0"/>
                        <a:t>Transfer-Related</a:t>
                      </a:r>
                      <a:r>
                        <a:rPr lang="en-US" sz="1800" baseline="0" dirty="0" smtClean="0"/>
                        <a:t> Outcomes</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hlinkClick r:id="rId30"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hlinkClick r:id="rId31" action="ppaction://hlinksldjump"/>
                        </a:rPr>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9" name="Right Arrow 38">
            <a:hlinkClick r:id="rId32" action="ppaction://hlinksldjump"/>
          </p:cNvPr>
          <p:cNvSpPr/>
          <p:nvPr/>
        </p:nvSpPr>
        <p:spPr>
          <a:xfrm>
            <a:off x="11782993" y="6400800"/>
            <a:ext cx="334536" cy="334537"/>
          </a:xfrm>
          <a:prstGeom prst="rightArrow">
            <a:avLst/>
          </a:prstGeom>
          <a:solidFill>
            <a:srgbClr val="B2D7A5"/>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8557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Academic Standing: Age</a:t>
            </a:r>
            <a:endParaRPr lang="en-US" dirty="0"/>
          </a:p>
        </p:txBody>
      </p:sp>
      <p:sp>
        <p:nvSpPr>
          <p:cNvPr id="3" name="Content Placeholder 2"/>
          <p:cNvSpPr>
            <a:spLocks noGrp="1"/>
          </p:cNvSpPr>
          <p:nvPr>
            <p:ph idx="1"/>
          </p:nvPr>
        </p:nvSpPr>
        <p:spPr/>
        <p:txBody>
          <a:bodyPr/>
          <a:lstStyle/>
          <a:p>
            <a:endParaRPr lang="en-US" dirty="0"/>
          </a:p>
        </p:txBody>
      </p:sp>
      <p:sp>
        <p:nvSpPr>
          <p:cNvPr id="4" name="Right Arrow 3">
            <a:hlinkClick r:id="rId2"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pic>
        <p:nvPicPr>
          <p:cNvPr id="10" name="Picture 9"/>
          <p:cNvPicPr>
            <a:picLocks noChangeAspect="1"/>
          </p:cNvPicPr>
          <p:nvPr/>
        </p:nvPicPr>
        <p:blipFill>
          <a:blip r:embed="rId3"/>
          <a:stretch>
            <a:fillRect/>
          </a:stretch>
        </p:blipFill>
        <p:spPr>
          <a:xfrm>
            <a:off x="1161393" y="1579181"/>
            <a:ext cx="10058400" cy="3055070"/>
          </a:xfrm>
          <a:prstGeom prst="rect">
            <a:avLst/>
          </a:prstGeom>
        </p:spPr>
      </p:pic>
      <p:sp>
        <p:nvSpPr>
          <p:cNvPr id="6" name="Rectangle 5"/>
          <p:cNvSpPr/>
          <p:nvPr/>
        </p:nvSpPr>
        <p:spPr>
          <a:xfrm>
            <a:off x="9800492" y="2485292"/>
            <a:ext cx="1382110" cy="410308"/>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61393" y="4594040"/>
            <a:ext cx="8805672" cy="276999"/>
          </a:xfrm>
          <a:prstGeom prst="rect">
            <a:avLst/>
          </a:prstGeom>
        </p:spPr>
        <p:txBody>
          <a:bodyPr wrap="square">
            <a:spAutoFit/>
          </a:bodyPr>
          <a:lstStyle/>
          <a:p>
            <a:r>
              <a:rPr lang="en-US" sz="1200" dirty="0">
                <a:latin typeface="Times New Roman" panose="02020603050405020304" pitchFamily="18" charset="0"/>
                <a:cs typeface="Times New Roman" panose="02020603050405020304" pitchFamily="18" charset="0"/>
              </a:rPr>
              <a:t>Data </a:t>
            </a:r>
            <a:r>
              <a:rPr lang="en-US" sz="1200" dirty="0" smtClean="0">
                <a:latin typeface="Times New Roman" panose="02020603050405020304" pitchFamily="18" charset="0"/>
                <a:cs typeface="Times New Roman" panose="02020603050405020304" pitchFamily="18" charset="0"/>
              </a:rPr>
              <a:t>Source: </a:t>
            </a:r>
            <a:r>
              <a:rPr lang="en-US" sz="1200" dirty="0">
                <a:latin typeface="Times New Roman" panose="02020603050405020304" pitchFamily="18" charset="0"/>
                <a:cs typeface="Times New Roman" panose="02020603050405020304" pitchFamily="18" charset="0"/>
              </a:rPr>
              <a:t>MIS Submissions to CCCCO </a:t>
            </a:r>
            <a:r>
              <a:rPr lang="en-US" sz="1200" dirty="0" smtClean="0">
                <a:latin typeface="Times New Roman" panose="02020603050405020304" pitchFamily="18" charset="0"/>
                <a:cs typeface="Times New Roman" panose="02020603050405020304" pitchFamily="18" charset="0"/>
              </a:rPr>
              <a:t>(Term = Fall 2016)</a:t>
            </a:r>
          </a:p>
        </p:txBody>
      </p:sp>
    </p:spTree>
    <p:extLst>
      <p:ext uri="{BB962C8B-B14F-4D97-AF65-F5344CB8AC3E}">
        <p14:creationId xmlns:p14="http://schemas.microsoft.com/office/powerpoint/2010/main" val="22330928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1098588" y="1611924"/>
            <a:ext cx="10058400" cy="4382610"/>
          </a:xfrm>
          <a:prstGeom prst="rect">
            <a:avLst/>
          </a:prstGeom>
        </p:spPr>
      </p:pic>
      <p:sp>
        <p:nvSpPr>
          <p:cNvPr id="2" name="Title 1"/>
          <p:cNvSpPr>
            <a:spLocks noGrp="1"/>
          </p:cNvSpPr>
          <p:nvPr>
            <p:ph type="title"/>
          </p:nvPr>
        </p:nvSpPr>
        <p:spPr/>
        <p:txBody>
          <a:bodyPr/>
          <a:lstStyle/>
          <a:p>
            <a:r>
              <a:rPr lang="en-US" dirty="0" smtClean="0"/>
              <a:t>Good Academic Standing: Race</a:t>
            </a:r>
            <a:endParaRPr lang="en-US" dirty="0"/>
          </a:p>
        </p:txBody>
      </p:sp>
      <p:sp>
        <p:nvSpPr>
          <p:cNvPr id="3" name="Content Placeholder 2"/>
          <p:cNvSpPr>
            <a:spLocks noGrp="1"/>
          </p:cNvSpPr>
          <p:nvPr>
            <p:ph idx="1"/>
          </p:nvPr>
        </p:nvSpPr>
        <p:spPr/>
        <p:txBody>
          <a:bodyPr/>
          <a:lstStyle/>
          <a:p>
            <a:endParaRPr lang="en-US" dirty="0"/>
          </a:p>
        </p:txBody>
      </p:sp>
      <p:sp>
        <p:nvSpPr>
          <p:cNvPr id="4" name="Right Arrow 3">
            <a:hlinkClick r:id="rId4" action="ppaction://hlinksldjump"/>
          </p:cNvPr>
          <p:cNvSpPr/>
          <p:nvPr/>
        </p:nvSpPr>
        <p:spPr>
          <a:xfrm flipH="1">
            <a:off x="340306" y="638580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sp>
        <p:nvSpPr>
          <p:cNvPr id="6" name="Rectangle 5"/>
          <p:cNvSpPr/>
          <p:nvPr/>
        </p:nvSpPr>
        <p:spPr>
          <a:xfrm>
            <a:off x="9741877" y="2508738"/>
            <a:ext cx="1382110" cy="410308"/>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9740664" y="3803229"/>
            <a:ext cx="1382110" cy="410308"/>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98588" y="5960444"/>
            <a:ext cx="8805672" cy="276999"/>
          </a:xfrm>
          <a:prstGeom prst="rect">
            <a:avLst/>
          </a:prstGeom>
        </p:spPr>
        <p:txBody>
          <a:bodyPr wrap="square">
            <a:spAutoFit/>
          </a:bodyPr>
          <a:lstStyle/>
          <a:p>
            <a:r>
              <a:rPr lang="en-US" sz="1200" dirty="0">
                <a:latin typeface="Times New Roman" panose="02020603050405020304" pitchFamily="18" charset="0"/>
                <a:cs typeface="Times New Roman" panose="02020603050405020304" pitchFamily="18" charset="0"/>
              </a:rPr>
              <a:t>Data </a:t>
            </a:r>
            <a:r>
              <a:rPr lang="en-US" sz="1200" dirty="0" smtClean="0">
                <a:latin typeface="Times New Roman" panose="02020603050405020304" pitchFamily="18" charset="0"/>
                <a:cs typeface="Times New Roman" panose="02020603050405020304" pitchFamily="18" charset="0"/>
              </a:rPr>
              <a:t>Source: </a:t>
            </a:r>
            <a:r>
              <a:rPr lang="en-US" sz="1200" dirty="0">
                <a:latin typeface="Times New Roman" panose="02020603050405020304" pitchFamily="18" charset="0"/>
                <a:cs typeface="Times New Roman" panose="02020603050405020304" pitchFamily="18" charset="0"/>
              </a:rPr>
              <a:t>MIS Submissions to CCCCO </a:t>
            </a:r>
            <a:r>
              <a:rPr lang="en-US" sz="1200" dirty="0" smtClean="0">
                <a:latin typeface="Times New Roman" panose="02020603050405020304" pitchFamily="18" charset="0"/>
                <a:cs typeface="Times New Roman" panose="02020603050405020304" pitchFamily="18" charset="0"/>
              </a:rPr>
              <a:t>(Term = Fall 2016)</a:t>
            </a:r>
          </a:p>
        </p:txBody>
      </p:sp>
    </p:spTree>
    <p:extLst>
      <p:ext uri="{BB962C8B-B14F-4D97-AF65-F5344CB8AC3E}">
        <p14:creationId xmlns:p14="http://schemas.microsoft.com/office/powerpoint/2010/main" val="35590513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Academic Standing: FY</a:t>
            </a:r>
            <a:endParaRPr lang="en-US" dirty="0"/>
          </a:p>
        </p:txBody>
      </p:sp>
      <p:sp>
        <p:nvSpPr>
          <p:cNvPr id="3" name="Content Placeholder 2"/>
          <p:cNvSpPr>
            <a:spLocks noGrp="1"/>
          </p:cNvSpPr>
          <p:nvPr>
            <p:ph idx="1"/>
          </p:nvPr>
        </p:nvSpPr>
        <p:spPr/>
        <p:txBody>
          <a:bodyPr/>
          <a:lstStyle/>
          <a:p>
            <a:endParaRPr lang="en-US" dirty="0"/>
          </a:p>
        </p:txBody>
      </p:sp>
      <p:sp>
        <p:nvSpPr>
          <p:cNvPr id="4" name="Right Arrow 3">
            <a:hlinkClick r:id="rId3"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pic>
        <p:nvPicPr>
          <p:cNvPr id="11" name="Picture 10"/>
          <p:cNvPicPr>
            <a:picLocks noChangeAspect="1"/>
          </p:cNvPicPr>
          <p:nvPr/>
        </p:nvPicPr>
        <p:blipFill>
          <a:blip r:embed="rId4"/>
          <a:stretch>
            <a:fillRect/>
          </a:stretch>
        </p:blipFill>
        <p:spPr>
          <a:xfrm>
            <a:off x="1005514" y="1614215"/>
            <a:ext cx="10058400" cy="2196476"/>
          </a:xfrm>
          <a:prstGeom prst="rect">
            <a:avLst/>
          </a:prstGeom>
        </p:spPr>
      </p:pic>
      <p:sp>
        <p:nvSpPr>
          <p:cNvPr id="6" name="Rectangle 5"/>
          <p:cNvSpPr/>
          <p:nvPr/>
        </p:nvSpPr>
        <p:spPr>
          <a:xfrm>
            <a:off x="9671539" y="2930766"/>
            <a:ext cx="1382110" cy="410308"/>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005514" y="3784416"/>
            <a:ext cx="8805672" cy="276999"/>
          </a:xfrm>
          <a:prstGeom prst="rect">
            <a:avLst/>
          </a:prstGeom>
        </p:spPr>
        <p:txBody>
          <a:bodyPr wrap="square">
            <a:spAutoFit/>
          </a:bodyPr>
          <a:lstStyle/>
          <a:p>
            <a:r>
              <a:rPr lang="en-US" sz="1200" dirty="0">
                <a:latin typeface="Times New Roman" panose="02020603050405020304" pitchFamily="18" charset="0"/>
                <a:cs typeface="Times New Roman" panose="02020603050405020304" pitchFamily="18" charset="0"/>
              </a:rPr>
              <a:t>Data </a:t>
            </a:r>
            <a:r>
              <a:rPr lang="en-US" sz="1200" dirty="0" smtClean="0">
                <a:latin typeface="Times New Roman" panose="02020603050405020304" pitchFamily="18" charset="0"/>
                <a:cs typeface="Times New Roman" panose="02020603050405020304" pitchFamily="18" charset="0"/>
              </a:rPr>
              <a:t>Source: </a:t>
            </a:r>
            <a:r>
              <a:rPr lang="en-US" sz="1200" dirty="0">
                <a:latin typeface="Times New Roman" panose="02020603050405020304" pitchFamily="18" charset="0"/>
                <a:cs typeface="Times New Roman" panose="02020603050405020304" pitchFamily="18" charset="0"/>
              </a:rPr>
              <a:t>MIS Submissions to CCCCO </a:t>
            </a:r>
            <a:r>
              <a:rPr lang="en-US" sz="1200" dirty="0" smtClean="0">
                <a:latin typeface="Times New Roman" panose="02020603050405020304" pitchFamily="18" charset="0"/>
                <a:cs typeface="Times New Roman" panose="02020603050405020304" pitchFamily="18" charset="0"/>
              </a:rPr>
              <a:t>(Term = Fall 2016)</a:t>
            </a:r>
          </a:p>
        </p:txBody>
      </p:sp>
    </p:spTree>
    <p:extLst>
      <p:ext uri="{BB962C8B-B14F-4D97-AF65-F5344CB8AC3E}">
        <p14:creationId xmlns:p14="http://schemas.microsoft.com/office/powerpoint/2010/main" val="16236144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BS Completion: Gender</a:t>
            </a:r>
            <a:endParaRPr lang="en-US" dirty="0"/>
          </a:p>
        </p:txBody>
      </p:sp>
      <p:sp>
        <p:nvSpPr>
          <p:cNvPr id="3" name="Content Placeholder 2"/>
          <p:cNvSpPr>
            <a:spLocks noGrp="1"/>
          </p:cNvSpPr>
          <p:nvPr>
            <p:ph idx="1"/>
          </p:nvPr>
        </p:nvSpPr>
        <p:spPr/>
        <p:txBody>
          <a:bodyPr/>
          <a:lstStyle/>
          <a:p>
            <a:endParaRPr lang="en-US" dirty="0"/>
          </a:p>
        </p:txBody>
      </p:sp>
      <p:sp>
        <p:nvSpPr>
          <p:cNvPr id="4" name="Right Arrow 3">
            <a:hlinkClick r:id="rId2"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pic>
        <p:nvPicPr>
          <p:cNvPr id="8" name="Picture 7"/>
          <p:cNvPicPr>
            <a:picLocks noChangeAspect="1"/>
          </p:cNvPicPr>
          <p:nvPr/>
        </p:nvPicPr>
        <p:blipFill>
          <a:blip r:embed="rId3"/>
          <a:stretch>
            <a:fillRect/>
          </a:stretch>
        </p:blipFill>
        <p:spPr>
          <a:xfrm>
            <a:off x="1108840" y="1610932"/>
            <a:ext cx="10058400" cy="2227727"/>
          </a:xfrm>
          <a:prstGeom prst="rect">
            <a:avLst/>
          </a:prstGeom>
        </p:spPr>
      </p:pic>
      <p:sp>
        <p:nvSpPr>
          <p:cNvPr id="6" name="Rectangle 5"/>
          <p:cNvSpPr/>
          <p:nvPr/>
        </p:nvSpPr>
        <p:spPr>
          <a:xfrm>
            <a:off x="9741877" y="2930766"/>
            <a:ext cx="1382110" cy="410308"/>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108840" y="3838659"/>
            <a:ext cx="6096000" cy="261610"/>
          </a:xfrm>
          <a:prstGeom prst="rect">
            <a:avLst/>
          </a:prstGeom>
        </p:spPr>
        <p:txBody>
          <a:bodyPr>
            <a:spAutoFit/>
          </a:bodyPr>
          <a:lstStyle/>
          <a:p>
            <a:r>
              <a:rPr lang="en-US" sz="1100" dirty="0">
                <a:latin typeface="Times New Roman" panose="02020603050405020304" pitchFamily="18" charset="0"/>
                <a:cs typeface="Times New Roman" panose="02020603050405020304" pitchFamily="18" charset="0"/>
              </a:rPr>
              <a:t>Data </a:t>
            </a:r>
            <a:r>
              <a:rPr lang="en-US" sz="1100" dirty="0" smtClean="0">
                <a:latin typeface="Times New Roman" panose="02020603050405020304" pitchFamily="18" charset="0"/>
                <a:cs typeface="Times New Roman" panose="02020603050405020304" pitchFamily="18" charset="0"/>
              </a:rPr>
              <a:t>Source: CCCCO </a:t>
            </a:r>
            <a:r>
              <a:rPr lang="en-US" sz="1100" dirty="0">
                <a:latin typeface="Times New Roman" panose="02020603050405020304" pitchFamily="18" charset="0"/>
                <a:cs typeface="Times New Roman" panose="02020603050405020304" pitchFamily="18" charset="0"/>
              </a:rPr>
              <a:t>Scorecard Data (Cohort Year = 2010</a:t>
            </a:r>
            <a:r>
              <a:rPr lang="en-US" sz="1100" dirty="0" smtClean="0">
                <a:latin typeface="Times New Roman" panose="02020603050405020304" pitchFamily="18" charset="0"/>
                <a:cs typeface="Times New Roman" panose="02020603050405020304" pitchFamily="18" charset="0"/>
              </a:rPr>
              <a:t>)</a:t>
            </a: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3527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Indicators</a:t>
            </a:r>
            <a:endParaRPr lang="en-US" dirty="0"/>
          </a:p>
        </p:txBody>
      </p:sp>
      <p:sp>
        <p:nvSpPr>
          <p:cNvPr id="3" name="Content Placeholder 2"/>
          <p:cNvSpPr>
            <a:spLocks noGrp="1"/>
          </p:cNvSpPr>
          <p:nvPr>
            <p:ph idx="1"/>
          </p:nvPr>
        </p:nvSpPr>
        <p:spPr>
          <a:xfrm>
            <a:off x="609600" y="1600201"/>
            <a:ext cx="5486400" cy="4525963"/>
          </a:xfrm>
        </p:spPr>
        <p:txBody>
          <a:bodyPr/>
          <a:lstStyle/>
          <a:p>
            <a:r>
              <a:rPr lang="en-US" dirty="0" smtClean="0"/>
              <a:t>Access</a:t>
            </a:r>
          </a:p>
          <a:p>
            <a:r>
              <a:rPr lang="en-US" dirty="0" smtClean="0"/>
              <a:t>Completion</a:t>
            </a:r>
          </a:p>
          <a:p>
            <a:pPr lvl="1"/>
            <a:r>
              <a:rPr lang="en-US" dirty="0" smtClean="0"/>
              <a:t>Successful Course Completion</a:t>
            </a:r>
          </a:p>
          <a:p>
            <a:pPr lvl="1"/>
            <a:r>
              <a:rPr lang="en-US" dirty="0" smtClean="0"/>
              <a:t>Good Academic Standing</a:t>
            </a:r>
          </a:p>
          <a:p>
            <a:r>
              <a:rPr lang="en-US" dirty="0" smtClean="0"/>
              <a:t>ESL &amp; Basic Skills Completion</a:t>
            </a:r>
          </a:p>
          <a:p>
            <a:pPr lvl="1"/>
            <a:r>
              <a:rPr lang="en-US" dirty="0" smtClean="0"/>
              <a:t>English</a:t>
            </a:r>
          </a:p>
          <a:p>
            <a:pPr lvl="1"/>
            <a:r>
              <a:rPr lang="en-US" dirty="0" smtClean="0"/>
              <a:t>ESL</a:t>
            </a:r>
          </a:p>
          <a:p>
            <a:pPr lvl="1"/>
            <a:r>
              <a:rPr lang="en-US" dirty="0" smtClean="0"/>
              <a:t>Math</a:t>
            </a:r>
            <a:endParaRPr lang="en-US" dirty="0"/>
          </a:p>
        </p:txBody>
      </p:sp>
      <p:sp>
        <p:nvSpPr>
          <p:cNvPr id="4" name="Content Placeholder 2"/>
          <p:cNvSpPr txBox="1">
            <a:spLocks/>
          </p:cNvSpPr>
          <p:nvPr/>
        </p:nvSpPr>
        <p:spPr>
          <a:xfrm>
            <a:off x="6096000" y="1694791"/>
            <a:ext cx="5486400" cy="4525963"/>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Degree &amp; Cert Completion</a:t>
            </a:r>
          </a:p>
          <a:p>
            <a:pPr lvl="1"/>
            <a:r>
              <a:rPr lang="en-US" dirty="0" smtClean="0"/>
              <a:t>Persistence</a:t>
            </a:r>
          </a:p>
          <a:p>
            <a:pPr lvl="1"/>
            <a:r>
              <a:rPr lang="en-US" dirty="0" smtClean="0"/>
              <a:t>30 Units</a:t>
            </a:r>
          </a:p>
          <a:p>
            <a:pPr lvl="1"/>
            <a:r>
              <a:rPr lang="en-US" dirty="0" smtClean="0"/>
              <a:t>Completion</a:t>
            </a:r>
          </a:p>
          <a:p>
            <a:pPr lvl="1"/>
            <a:r>
              <a:rPr lang="en-US" dirty="0" smtClean="0"/>
              <a:t>Degrees &amp; Certificates</a:t>
            </a:r>
          </a:p>
          <a:p>
            <a:pPr lvl="1"/>
            <a:r>
              <a:rPr lang="en-US" dirty="0" smtClean="0"/>
              <a:t>Degrees &amp; Certs x Ed Goal</a:t>
            </a:r>
          </a:p>
          <a:p>
            <a:r>
              <a:rPr lang="en-US" dirty="0" smtClean="0"/>
              <a:t>Transfer</a:t>
            </a:r>
          </a:p>
          <a:p>
            <a:pPr lvl="1"/>
            <a:r>
              <a:rPr lang="en-US" dirty="0" smtClean="0"/>
              <a:t>Transfer</a:t>
            </a:r>
          </a:p>
          <a:p>
            <a:pPr lvl="1"/>
            <a:r>
              <a:rPr lang="en-US" dirty="0" smtClean="0"/>
              <a:t>Transfer Prepared</a:t>
            </a:r>
          </a:p>
          <a:p>
            <a:pPr lvl="1"/>
            <a:r>
              <a:rPr lang="en-US" dirty="0" smtClean="0"/>
              <a:t>Transfer-Related Outcomes</a:t>
            </a:r>
            <a:endParaRPr lang="en-US" dirty="0"/>
          </a:p>
        </p:txBody>
      </p:sp>
    </p:spTree>
    <p:extLst>
      <p:ext uri="{BB962C8B-B14F-4D97-AF65-F5344CB8AC3E}">
        <p14:creationId xmlns:p14="http://schemas.microsoft.com/office/powerpoint/2010/main" val="590897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xEl>
                                              <p:pRg st="3" end="3"/>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
                                            <p:txEl>
                                              <p:pRg st="7" end="7"/>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BS Completion: Age</a:t>
            </a:r>
            <a:endParaRPr lang="en-US" dirty="0"/>
          </a:p>
        </p:txBody>
      </p:sp>
      <p:sp>
        <p:nvSpPr>
          <p:cNvPr id="3" name="Content Placeholder 2"/>
          <p:cNvSpPr>
            <a:spLocks noGrp="1"/>
          </p:cNvSpPr>
          <p:nvPr>
            <p:ph idx="1"/>
          </p:nvPr>
        </p:nvSpPr>
        <p:spPr/>
        <p:txBody>
          <a:bodyPr/>
          <a:lstStyle/>
          <a:p>
            <a:endParaRPr lang="en-US" dirty="0"/>
          </a:p>
        </p:txBody>
      </p:sp>
      <p:sp>
        <p:nvSpPr>
          <p:cNvPr id="4" name="Right Arrow 3">
            <a:hlinkClick r:id="rId2"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pic>
        <p:nvPicPr>
          <p:cNvPr id="7" name="Picture 6"/>
          <p:cNvPicPr>
            <a:picLocks noChangeAspect="1"/>
          </p:cNvPicPr>
          <p:nvPr/>
        </p:nvPicPr>
        <p:blipFill>
          <a:blip r:embed="rId3"/>
          <a:stretch>
            <a:fillRect/>
          </a:stretch>
        </p:blipFill>
        <p:spPr>
          <a:xfrm>
            <a:off x="1066800" y="1614215"/>
            <a:ext cx="10058400" cy="3092402"/>
          </a:xfrm>
          <a:prstGeom prst="rect">
            <a:avLst/>
          </a:prstGeom>
        </p:spPr>
      </p:pic>
      <p:sp>
        <p:nvSpPr>
          <p:cNvPr id="6" name="Rectangle 5"/>
          <p:cNvSpPr/>
          <p:nvPr/>
        </p:nvSpPr>
        <p:spPr>
          <a:xfrm>
            <a:off x="9741877" y="2942489"/>
            <a:ext cx="1382110" cy="410308"/>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66800" y="4674101"/>
            <a:ext cx="6096000" cy="261610"/>
          </a:xfrm>
          <a:prstGeom prst="rect">
            <a:avLst/>
          </a:prstGeom>
        </p:spPr>
        <p:txBody>
          <a:bodyPr>
            <a:spAutoFit/>
          </a:bodyPr>
          <a:lstStyle/>
          <a:p>
            <a:r>
              <a:rPr lang="en-US" sz="1100" dirty="0">
                <a:latin typeface="Times New Roman" panose="02020603050405020304" pitchFamily="18" charset="0"/>
                <a:cs typeface="Times New Roman" panose="02020603050405020304" pitchFamily="18" charset="0"/>
              </a:rPr>
              <a:t>Data </a:t>
            </a:r>
            <a:r>
              <a:rPr lang="en-US" sz="1100" dirty="0" smtClean="0">
                <a:latin typeface="Times New Roman" panose="02020603050405020304" pitchFamily="18" charset="0"/>
                <a:cs typeface="Times New Roman" panose="02020603050405020304" pitchFamily="18" charset="0"/>
              </a:rPr>
              <a:t>Source: CCCCO </a:t>
            </a:r>
            <a:r>
              <a:rPr lang="en-US" sz="1100" dirty="0">
                <a:latin typeface="Times New Roman" panose="02020603050405020304" pitchFamily="18" charset="0"/>
                <a:cs typeface="Times New Roman" panose="02020603050405020304" pitchFamily="18" charset="0"/>
              </a:rPr>
              <a:t>Scorecard Data (Cohort Year = 2010</a:t>
            </a:r>
            <a:r>
              <a:rPr lang="en-US" sz="1100" dirty="0" smtClean="0">
                <a:latin typeface="Times New Roman" panose="02020603050405020304" pitchFamily="18" charset="0"/>
                <a:cs typeface="Times New Roman" panose="02020603050405020304" pitchFamily="18" charset="0"/>
              </a:rPr>
              <a:t>)</a:t>
            </a: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01410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BS Completion: Race</a:t>
            </a:r>
            <a:endParaRPr lang="en-US" dirty="0"/>
          </a:p>
        </p:txBody>
      </p:sp>
      <p:sp>
        <p:nvSpPr>
          <p:cNvPr id="3" name="Content Placeholder 2"/>
          <p:cNvSpPr>
            <a:spLocks noGrp="1"/>
          </p:cNvSpPr>
          <p:nvPr>
            <p:ph idx="1"/>
          </p:nvPr>
        </p:nvSpPr>
        <p:spPr/>
        <p:txBody>
          <a:bodyPr/>
          <a:lstStyle/>
          <a:p>
            <a:endParaRPr lang="en-US" dirty="0"/>
          </a:p>
        </p:txBody>
      </p:sp>
      <p:sp>
        <p:nvSpPr>
          <p:cNvPr id="4" name="Right Arrow 3">
            <a:hlinkClick r:id="rId3" action="ppaction://hlinksldjump"/>
          </p:cNvPr>
          <p:cNvSpPr/>
          <p:nvPr/>
        </p:nvSpPr>
        <p:spPr>
          <a:xfrm flipH="1">
            <a:off x="142978" y="6378587"/>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pic>
        <p:nvPicPr>
          <p:cNvPr id="9" name="Picture 8"/>
          <p:cNvPicPr>
            <a:picLocks noChangeAspect="1"/>
          </p:cNvPicPr>
          <p:nvPr/>
        </p:nvPicPr>
        <p:blipFill>
          <a:blip r:embed="rId4"/>
          <a:stretch>
            <a:fillRect/>
          </a:stretch>
        </p:blipFill>
        <p:spPr>
          <a:xfrm>
            <a:off x="1077310" y="1304929"/>
            <a:ext cx="10058400" cy="5263229"/>
          </a:xfrm>
          <a:prstGeom prst="rect">
            <a:avLst/>
          </a:prstGeom>
        </p:spPr>
      </p:pic>
      <p:sp>
        <p:nvSpPr>
          <p:cNvPr id="7" name="Rectangle 6"/>
          <p:cNvSpPr/>
          <p:nvPr/>
        </p:nvSpPr>
        <p:spPr>
          <a:xfrm>
            <a:off x="9744303" y="2219329"/>
            <a:ext cx="1382110" cy="410308"/>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077310" y="6536003"/>
            <a:ext cx="6096000" cy="261610"/>
          </a:xfrm>
          <a:prstGeom prst="rect">
            <a:avLst/>
          </a:prstGeom>
        </p:spPr>
        <p:txBody>
          <a:bodyPr>
            <a:spAutoFit/>
          </a:bodyPr>
          <a:lstStyle/>
          <a:p>
            <a:r>
              <a:rPr lang="en-US" sz="1100" dirty="0">
                <a:latin typeface="Times New Roman" panose="02020603050405020304" pitchFamily="18" charset="0"/>
                <a:cs typeface="Times New Roman" panose="02020603050405020304" pitchFamily="18" charset="0"/>
              </a:rPr>
              <a:t>Data </a:t>
            </a:r>
            <a:r>
              <a:rPr lang="en-US" sz="1100" dirty="0" smtClean="0">
                <a:latin typeface="Times New Roman" panose="02020603050405020304" pitchFamily="18" charset="0"/>
                <a:cs typeface="Times New Roman" panose="02020603050405020304" pitchFamily="18" charset="0"/>
              </a:rPr>
              <a:t>Source: CCCCO </a:t>
            </a:r>
            <a:r>
              <a:rPr lang="en-US" sz="1100" dirty="0">
                <a:latin typeface="Times New Roman" panose="02020603050405020304" pitchFamily="18" charset="0"/>
                <a:cs typeface="Times New Roman" panose="02020603050405020304" pitchFamily="18" charset="0"/>
              </a:rPr>
              <a:t>Scorecard Data (Cohort Year = 2010</a:t>
            </a:r>
            <a:r>
              <a:rPr lang="en-US" sz="1100" dirty="0" smtClean="0">
                <a:latin typeface="Times New Roman" panose="02020603050405020304" pitchFamily="18" charset="0"/>
                <a:cs typeface="Times New Roman" panose="02020603050405020304" pitchFamily="18" charset="0"/>
              </a:rPr>
              <a:t>)</a:t>
            </a: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4899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BS Completion: DSPS</a:t>
            </a:r>
            <a:endParaRPr lang="en-US" dirty="0"/>
          </a:p>
        </p:txBody>
      </p:sp>
      <p:sp>
        <p:nvSpPr>
          <p:cNvPr id="3" name="Content Placeholder 2"/>
          <p:cNvSpPr>
            <a:spLocks noGrp="1"/>
          </p:cNvSpPr>
          <p:nvPr>
            <p:ph idx="1"/>
          </p:nvPr>
        </p:nvSpPr>
        <p:spPr/>
        <p:txBody>
          <a:bodyPr/>
          <a:lstStyle/>
          <a:p>
            <a:endParaRPr lang="en-US"/>
          </a:p>
        </p:txBody>
      </p:sp>
      <p:sp>
        <p:nvSpPr>
          <p:cNvPr id="4" name="Right Arrow 3">
            <a:hlinkClick r:id="rId2"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pic>
        <p:nvPicPr>
          <p:cNvPr id="10" name="Picture 9"/>
          <p:cNvPicPr>
            <a:picLocks noChangeAspect="1"/>
          </p:cNvPicPr>
          <p:nvPr/>
        </p:nvPicPr>
        <p:blipFill>
          <a:blip r:embed="rId3"/>
          <a:stretch>
            <a:fillRect/>
          </a:stretch>
        </p:blipFill>
        <p:spPr>
          <a:xfrm>
            <a:off x="1098586" y="1589691"/>
            <a:ext cx="10058400" cy="2223208"/>
          </a:xfrm>
          <a:prstGeom prst="rect">
            <a:avLst/>
          </a:prstGeom>
        </p:spPr>
      </p:pic>
      <p:sp>
        <p:nvSpPr>
          <p:cNvPr id="6" name="Rectangle 5"/>
          <p:cNvSpPr/>
          <p:nvPr/>
        </p:nvSpPr>
        <p:spPr>
          <a:xfrm>
            <a:off x="9741877" y="2919043"/>
            <a:ext cx="1382110" cy="410308"/>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098586" y="3780383"/>
            <a:ext cx="6096000" cy="261610"/>
          </a:xfrm>
          <a:prstGeom prst="rect">
            <a:avLst/>
          </a:prstGeom>
        </p:spPr>
        <p:txBody>
          <a:bodyPr>
            <a:spAutoFit/>
          </a:bodyPr>
          <a:lstStyle/>
          <a:p>
            <a:r>
              <a:rPr lang="en-US" sz="1100" dirty="0">
                <a:latin typeface="Times New Roman" panose="02020603050405020304" pitchFamily="18" charset="0"/>
                <a:cs typeface="Times New Roman" panose="02020603050405020304" pitchFamily="18" charset="0"/>
              </a:rPr>
              <a:t>Data </a:t>
            </a:r>
            <a:r>
              <a:rPr lang="en-US" sz="1100" dirty="0" smtClean="0">
                <a:latin typeface="Times New Roman" panose="02020603050405020304" pitchFamily="18" charset="0"/>
                <a:cs typeface="Times New Roman" panose="02020603050405020304" pitchFamily="18" charset="0"/>
              </a:rPr>
              <a:t>Source: CCCCO </a:t>
            </a:r>
            <a:r>
              <a:rPr lang="en-US" sz="1100" dirty="0">
                <a:latin typeface="Times New Roman" panose="02020603050405020304" pitchFamily="18" charset="0"/>
                <a:cs typeface="Times New Roman" panose="02020603050405020304" pitchFamily="18" charset="0"/>
              </a:rPr>
              <a:t>Scorecard Data (Cohort Year = 2010</a:t>
            </a:r>
            <a:r>
              <a:rPr lang="en-US" sz="1100" dirty="0" smtClean="0">
                <a:latin typeface="Times New Roman" panose="02020603050405020304" pitchFamily="18" charset="0"/>
                <a:cs typeface="Times New Roman" panose="02020603050405020304" pitchFamily="18" charset="0"/>
              </a:rPr>
              <a:t>)</a:t>
            </a: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38055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ESL BS Completion: Age</a:t>
            </a:r>
            <a:endParaRPr lang="en-US" dirty="0"/>
          </a:p>
        </p:txBody>
      </p:sp>
      <p:sp>
        <p:nvSpPr>
          <p:cNvPr id="3" name="Content Placeholder 2"/>
          <p:cNvSpPr>
            <a:spLocks noGrp="1"/>
          </p:cNvSpPr>
          <p:nvPr>
            <p:ph idx="1"/>
          </p:nvPr>
        </p:nvSpPr>
        <p:spPr/>
        <p:txBody>
          <a:bodyPr/>
          <a:lstStyle/>
          <a:p>
            <a:endParaRPr lang="en-US" dirty="0"/>
          </a:p>
        </p:txBody>
      </p:sp>
      <p:sp>
        <p:nvSpPr>
          <p:cNvPr id="4" name="Right Arrow 3">
            <a:hlinkClick r:id="rId2"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sp>
        <p:nvSpPr>
          <p:cNvPr id="6" name="Rectangle 5"/>
          <p:cNvSpPr/>
          <p:nvPr/>
        </p:nvSpPr>
        <p:spPr>
          <a:xfrm>
            <a:off x="9714389" y="3352797"/>
            <a:ext cx="1382110" cy="410308"/>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a:stretch>
            <a:fillRect/>
          </a:stretch>
        </p:blipFill>
        <p:spPr>
          <a:xfrm>
            <a:off x="1049822" y="1585850"/>
            <a:ext cx="10058400" cy="3092402"/>
          </a:xfrm>
          <a:prstGeom prst="rect">
            <a:avLst/>
          </a:prstGeom>
        </p:spPr>
      </p:pic>
      <p:sp>
        <p:nvSpPr>
          <p:cNvPr id="9" name="Rectangle 8"/>
          <p:cNvSpPr/>
          <p:nvPr/>
        </p:nvSpPr>
        <p:spPr>
          <a:xfrm>
            <a:off x="1049822" y="4645736"/>
            <a:ext cx="6096000" cy="261610"/>
          </a:xfrm>
          <a:prstGeom prst="rect">
            <a:avLst/>
          </a:prstGeom>
        </p:spPr>
        <p:txBody>
          <a:bodyPr>
            <a:spAutoFit/>
          </a:bodyPr>
          <a:lstStyle/>
          <a:p>
            <a:r>
              <a:rPr lang="en-US" sz="1100" dirty="0">
                <a:latin typeface="Times New Roman" panose="02020603050405020304" pitchFamily="18" charset="0"/>
                <a:cs typeface="Times New Roman" panose="02020603050405020304" pitchFamily="18" charset="0"/>
              </a:rPr>
              <a:t>Data </a:t>
            </a:r>
            <a:r>
              <a:rPr lang="en-US" sz="1100" dirty="0" smtClean="0">
                <a:latin typeface="Times New Roman" panose="02020603050405020304" pitchFamily="18" charset="0"/>
                <a:cs typeface="Times New Roman" panose="02020603050405020304" pitchFamily="18" charset="0"/>
              </a:rPr>
              <a:t>Source: CCCCO </a:t>
            </a:r>
            <a:r>
              <a:rPr lang="en-US" sz="1100" dirty="0">
                <a:latin typeface="Times New Roman" panose="02020603050405020304" pitchFamily="18" charset="0"/>
                <a:cs typeface="Times New Roman" panose="02020603050405020304" pitchFamily="18" charset="0"/>
              </a:rPr>
              <a:t>Scorecard Data (Cohort Year = 2010</a:t>
            </a:r>
            <a:r>
              <a:rPr lang="en-US" sz="1100" dirty="0" smtClean="0">
                <a:latin typeface="Times New Roman" panose="02020603050405020304" pitchFamily="18" charset="0"/>
                <a:cs typeface="Times New Roman" panose="02020603050405020304" pitchFamily="18" charset="0"/>
              </a:rPr>
              <a:t>)</a:t>
            </a: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46247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BS Completion: Race</a:t>
            </a:r>
            <a:endParaRPr lang="en-US" dirty="0"/>
          </a:p>
        </p:txBody>
      </p:sp>
      <p:sp>
        <p:nvSpPr>
          <p:cNvPr id="3" name="Content Placeholder 2"/>
          <p:cNvSpPr>
            <a:spLocks noGrp="1"/>
          </p:cNvSpPr>
          <p:nvPr>
            <p:ph idx="1"/>
          </p:nvPr>
        </p:nvSpPr>
        <p:spPr/>
        <p:txBody>
          <a:bodyPr/>
          <a:lstStyle/>
          <a:p>
            <a:endParaRPr lang="en-US" dirty="0"/>
          </a:p>
        </p:txBody>
      </p:sp>
      <p:sp>
        <p:nvSpPr>
          <p:cNvPr id="4" name="Right Arrow 3">
            <a:hlinkClick r:id="rId2" action="ppaction://hlinksldjump"/>
          </p:cNvPr>
          <p:cNvSpPr/>
          <p:nvPr/>
        </p:nvSpPr>
        <p:spPr>
          <a:xfrm flipH="1">
            <a:off x="230459" y="6308727"/>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pic>
        <p:nvPicPr>
          <p:cNvPr id="8" name="Picture 7"/>
          <p:cNvPicPr>
            <a:picLocks noChangeAspect="1"/>
          </p:cNvPicPr>
          <p:nvPr/>
        </p:nvPicPr>
        <p:blipFill>
          <a:blip r:embed="rId3"/>
          <a:stretch>
            <a:fillRect/>
          </a:stretch>
        </p:blipFill>
        <p:spPr>
          <a:xfrm>
            <a:off x="1066800" y="1295403"/>
            <a:ext cx="10058400" cy="5242750"/>
          </a:xfrm>
          <a:prstGeom prst="rect">
            <a:avLst/>
          </a:prstGeom>
        </p:spPr>
      </p:pic>
      <p:sp>
        <p:nvSpPr>
          <p:cNvPr id="7" name="Rectangle 6"/>
          <p:cNvSpPr/>
          <p:nvPr/>
        </p:nvSpPr>
        <p:spPr>
          <a:xfrm>
            <a:off x="9726112" y="2203937"/>
            <a:ext cx="1382110" cy="410308"/>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078523" y="6498298"/>
            <a:ext cx="6096000" cy="261610"/>
          </a:xfrm>
          <a:prstGeom prst="rect">
            <a:avLst/>
          </a:prstGeom>
        </p:spPr>
        <p:txBody>
          <a:bodyPr>
            <a:spAutoFit/>
          </a:bodyPr>
          <a:lstStyle/>
          <a:p>
            <a:r>
              <a:rPr lang="en-US" sz="1100" dirty="0">
                <a:latin typeface="Times New Roman" panose="02020603050405020304" pitchFamily="18" charset="0"/>
                <a:cs typeface="Times New Roman" panose="02020603050405020304" pitchFamily="18" charset="0"/>
              </a:rPr>
              <a:t>Data </a:t>
            </a:r>
            <a:r>
              <a:rPr lang="en-US" sz="1100" dirty="0" smtClean="0">
                <a:latin typeface="Times New Roman" panose="02020603050405020304" pitchFamily="18" charset="0"/>
                <a:cs typeface="Times New Roman" panose="02020603050405020304" pitchFamily="18" charset="0"/>
              </a:rPr>
              <a:t>Source: CCCCO </a:t>
            </a:r>
            <a:r>
              <a:rPr lang="en-US" sz="1100" dirty="0">
                <a:latin typeface="Times New Roman" panose="02020603050405020304" pitchFamily="18" charset="0"/>
                <a:cs typeface="Times New Roman" panose="02020603050405020304" pitchFamily="18" charset="0"/>
              </a:rPr>
              <a:t>Scorecard Data (Cohort Year = 2010</a:t>
            </a:r>
            <a:r>
              <a:rPr lang="en-US" sz="1100" dirty="0" smtClean="0">
                <a:latin typeface="Times New Roman" panose="02020603050405020304" pitchFamily="18" charset="0"/>
                <a:cs typeface="Times New Roman" panose="02020603050405020304" pitchFamily="18" charset="0"/>
              </a:rPr>
              <a:t>)</a:t>
            </a: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71489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Persistence: Age</a:t>
            </a:r>
            <a:endParaRPr lang="en-US" dirty="0"/>
          </a:p>
        </p:txBody>
      </p:sp>
      <p:sp>
        <p:nvSpPr>
          <p:cNvPr id="3" name="Content Placeholder 2"/>
          <p:cNvSpPr>
            <a:spLocks noGrp="1"/>
          </p:cNvSpPr>
          <p:nvPr>
            <p:ph idx="1"/>
          </p:nvPr>
        </p:nvSpPr>
        <p:spPr/>
        <p:txBody>
          <a:bodyPr/>
          <a:lstStyle/>
          <a:p>
            <a:endParaRPr lang="en-US" dirty="0"/>
          </a:p>
        </p:txBody>
      </p:sp>
      <p:sp>
        <p:nvSpPr>
          <p:cNvPr id="4" name="Right Arrow 3">
            <a:hlinkClick r:id="rId2"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pic>
        <p:nvPicPr>
          <p:cNvPr id="9" name="Picture 8"/>
          <p:cNvPicPr>
            <a:picLocks noChangeAspect="1"/>
          </p:cNvPicPr>
          <p:nvPr/>
        </p:nvPicPr>
        <p:blipFill>
          <a:blip r:embed="rId3"/>
          <a:stretch>
            <a:fillRect/>
          </a:stretch>
        </p:blipFill>
        <p:spPr>
          <a:xfrm>
            <a:off x="1066797" y="1573832"/>
            <a:ext cx="10058400" cy="4423007"/>
          </a:xfrm>
          <a:prstGeom prst="rect">
            <a:avLst/>
          </a:prstGeom>
        </p:spPr>
      </p:pic>
      <p:sp>
        <p:nvSpPr>
          <p:cNvPr id="7" name="Rectangle 6"/>
          <p:cNvSpPr/>
          <p:nvPr/>
        </p:nvSpPr>
        <p:spPr>
          <a:xfrm>
            <a:off x="9737835" y="2696304"/>
            <a:ext cx="1382110" cy="365760"/>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737835" y="4513381"/>
            <a:ext cx="1382110" cy="365760"/>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066797" y="5998282"/>
            <a:ext cx="6096000" cy="261610"/>
          </a:xfrm>
          <a:prstGeom prst="rect">
            <a:avLst/>
          </a:prstGeom>
        </p:spPr>
        <p:txBody>
          <a:bodyPr>
            <a:spAutoFit/>
          </a:bodyPr>
          <a:lstStyle/>
          <a:p>
            <a:r>
              <a:rPr lang="en-US" sz="1100" dirty="0">
                <a:latin typeface="Times New Roman" panose="02020603050405020304" pitchFamily="18" charset="0"/>
                <a:cs typeface="Times New Roman" panose="02020603050405020304" pitchFamily="18" charset="0"/>
              </a:rPr>
              <a:t>Data </a:t>
            </a:r>
            <a:r>
              <a:rPr lang="en-US" sz="1100" dirty="0" smtClean="0">
                <a:latin typeface="Times New Roman" panose="02020603050405020304" pitchFamily="18" charset="0"/>
                <a:cs typeface="Times New Roman" panose="02020603050405020304" pitchFamily="18" charset="0"/>
              </a:rPr>
              <a:t>Source: CCCCO </a:t>
            </a:r>
            <a:r>
              <a:rPr lang="en-US" sz="1100" dirty="0">
                <a:latin typeface="Times New Roman" panose="02020603050405020304" pitchFamily="18" charset="0"/>
                <a:cs typeface="Times New Roman" panose="02020603050405020304" pitchFamily="18" charset="0"/>
              </a:rPr>
              <a:t>Scorecard Data (Cohort Year = 2010</a:t>
            </a:r>
            <a:r>
              <a:rPr lang="en-US" sz="1100" dirty="0" smtClean="0">
                <a:latin typeface="Times New Roman" panose="02020603050405020304" pitchFamily="18" charset="0"/>
                <a:cs typeface="Times New Roman" panose="02020603050405020304" pitchFamily="18" charset="0"/>
              </a:rPr>
              <a:t>)</a:t>
            </a: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96802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30 Units: Age</a:t>
            </a:r>
            <a:endParaRPr lang="en-US" dirty="0"/>
          </a:p>
        </p:txBody>
      </p:sp>
      <p:pic>
        <p:nvPicPr>
          <p:cNvPr id="10" name="Content Placeholder 9"/>
          <p:cNvPicPr>
            <a:picLocks noGrp="1" noChangeAspect="1"/>
          </p:cNvPicPr>
          <p:nvPr>
            <p:ph idx="1"/>
          </p:nvPr>
        </p:nvPicPr>
        <p:blipFill>
          <a:blip r:embed="rId2"/>
          <a:stretch>
            <a:fillRect/>
          </a:stretch>
        </p:blipFill>
        <p:spPr>
          <a:xfrm>
            <a:off x="1055077" y="1576991"/>
            <a:ext cx="10058400" cy="4360773"/>
          </a:xfrm>
          <a:prstGeom prst="rect">
            <a:avLst/>
          </a:prstGeom>
        </p:spPr>
      </p:pic>
      <p:sp>
        <p:nvSpPr>
          <p:cNvPr id="4" name="Right Arrow 3">
            <a:hlinkClick r:id="rId3"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sp>
        <p:nvSpPr>
          <p:cNvPr id="7" name="Rectangle 6"/>
          <p:cNvSpPr/>
          <p:nvPr/>
        </p:nvSpPr>
        <p:spPr>
          <a:xfrm>
            <a:off x="9737835" y="2684581"/>
            <a:ext cx="1382110" cy="365760"/>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737835" y="4853001"/>
            <a:ext cx="1382110" cy="365760"/>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737835" y="4501658"/>
            <a:ext cx="1382110" cy="365760"/>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060332" y="5915534"/>
            <a:ext cx="6096000" cy="261610"/>
          </a:xfrm>
          <a:prstGeom prst="rect">
            <a:avLst/>
          </a:prstGeom>
        </p:spPr>
        <p:txBody>
          <a:bodyPr>
            <a:spAutoFit/>
          </a:bodyPr>
          <a:lstStyle/>
          <a:p>
            <a:r>
              <a:rPr lang="en-US" sz="1100" dirty="0">
                <a:latin typeface="Times New Roman" panose="02020603050405020304" pitchFamily="18" charset="0"/>
                <a:cs typeface="Times New Roman" panose="02020603050405020304" pitchFamily="18" charset="0"/>
              </a:rPr>
              <a:t>Data </a:t>
            </a:r>
            <a:r>
              <a:rPr lang="en-US" sz="1100" dirty="0" smtClean="0">
                <a:latin typeface="Times New Roman" panose="02020603050405020304" pitchFamily="18" charset="0"/>
                <a:cs typeface="Times New Roman" panose="02020603050405020304" pitchFamily="18" charset="0"/>
              </a:rPr>
              <a:t>Source: CCCCO </a:t>
            </a:r>
            <a:r>
              <a:rPr lang="en-US" sz="1100" dirty="0">
                <a:latin typeface="Times New Roman" panose="02020603050405020304" pitchFamily="18" charset="0"/>
                <a:cs typeface="Times New Roman" panose="02020603050405020304" pitchFamily="18" charset="0"/>
              </a:rPr>
              <a:t>Scorecard Data (Cohort Year = 2010</a:t>
            </a:r>
            <a:r>
              <a:rPr lang="en-US" sz="1100" dirty="0" smtClean="0">
                <a:latin typeface="Times New Roman" panose="02020603050405020304" pitchFamily="18" charset="0"/>
                <a:cs typeface="Times New Roman" panose="02020603050405020304" pitchFamily="18" charset="0"/>
              </a:rPr>
              <a:t>)</a:t>
            </a: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51142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Completion: Gender</a:t>
            </a:r>
            <a:endParaRPr lang="en-US" dirty="0"/>
          </a:p>
        </p:txBody>
      </p:sp>
      <p:sp>
        <p:nvSpPr>
          <p:cNvPr id="3" name="Content Placeholder 2"/>
          <p:cNvSpPr>
            <a:spLocks noGrp="1"/>
          </p:cNvSpPr>
          <p:nvPr>
            <p:ph idx="1"/>
          </p:nvPr>
        </p:nvSpPr>
        <p:spPr/>
        <p:txBody>
          <a:bodyPr/>
          <a:lstStyle/>
          <a:p>
            <a:endParaRPr lang="en-US" dirty="0"/>
          </a:p>
        </p:txBody>
      </p:sp>
      <p:sp>
        <p:nvSpPr>
          <p:cNvPr id="4" name="Right Arrow 3">
            <a:hlinkClick r:id="rId2"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pic>
        <p:nvPicPr>
          <p:cNvPr id="6" name="Picture 5"/>
          <p:cNvPicPr>
            <a:picLocks noChangeAspect="1"/>
          </p:cNvPicPr>
          <p:nvPr/>
        </p:nvPicPr>
        <p:blipFill>
          <a:blip r:embed="rId3"/>
          <a:stretch>
            <a:fillRect/>
          </a:stretch>
        </p:blipFill>
        <p:spPr>
          <a:xfrm>
            <a:off x="1056545" y="1603705"/>
            <a:ext cx="10058400" cy="2976822"/>
          </a:xfrm>
          <a:prstGeom prst="rect">
            <a:avLst/>
          </a:prstGeom>
        </p:spPr>
      </p:pic>
      <p:sp>
        <p:nvSpPr>
          <p:cNvPr id="7" name="Rectangle 6"/>
          <p:cNvSpPr/>
          <p:nvPr/>
        </p:nvSpPr>
        <p:spPr>
          <a:xfrm>
            <a:off x="9737835" y="2696304"/>
            <a:ext cx="1382110" cy="410308"/>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56545" y="4580527"/>
            <a:ext cx="6096000" cy="261610"/>
          </a:xfrm>
          <a:prstGeom prst="rect">
            <a:avLst/>
          </a:prstGeom>
        </p:spPr>
        <p:txBody>
          <a:bodyPr>
            <a:spAutoFit/>
          </a:bodyPr>
          <a:lstStyle/>
          <a:p>
            <a:r>
              <a:rPr lang="en-US" sz="1100" dirty="0">
                <a:latin typeface="Times New Roman" panose="02020603050405020304" pitchFamily="18" charset="0"/>
                <a:cs typeface="Times New Roman" panose="02020603050405020304" pitchFamily="18" charset="0"/>
              </a:rPr>
              <a:t>Data </a:t>
            </a:r>
            <a:r>
              <a:rPr lang="en-US" sz="1100" dirty="0" smtClean="0">
                <a:latin typeface="Times New Roman" panose="02020603050405020304" pitchFamily="18" charset="0"/>
                <a:cs typeface="Times New Roman" panose="02020603050405020304" pitchFamily="18" charset="0"/>
              </a:rPr>
              <a:t>Source: CCCCO </a:t>
            </a:r>
            <a:r>
              <a:rPr lang="en-US" sz="1100" dirty="0">
                <a:latin typeface="Times New Roman" panose="02020603050405020304" pitchFamily="18" charset="0"/>
                <a:cs typeface="Times New Roman" panose="02020603050405020304" pitchFamily="18" charset="0"/>
              </a:rPr>
              <a:t>Scorecard Data (Cohort Year = 2010</a:t>
            </a:r>
            <a:r>
              <a:rPr lang="en-US" sz="1100" dirty="0" smtClean="0">
                <a:latin typeface="Times New Roman" panose="02020603050405020304" pitchFamily="18" charset="0"/>
                <a:cs typeface="Times New Roman" panose="02020603050405020304" pitchFamily="18" charset="0"/>
              </a:rPr>
              <a:t>)</a:t>
            </a: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00806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Completion (Unprepared): Race</a:t>
            </a:r>
            <a:endParaRPr lang="en-US" dirty="0"/>
          </a:p>
        </p:txBody>
      </p:sp>
      <p:pic>
        <p:nvPicPr>
          <p:cNvPr id="7" name="Content Placeholder 6"/>
          <p:cNvPicPr>
            <a:picLocks noGrp="1" noChangeAspect="1"/>
          </p:cNvPicPr>
          <p:nvPr>
            <p:ph idx="1"/>
          </p:nvPr>
        </p:nvPicPr>
        <p:blipFill>
          <a:blip r:embed="rId2"/>
          <a:stretch>
            <a:fillRect/>
          </a:stretch>
        </p:blipFill>
        <p:spPr>
          <a:xfrm>
            <a:off x="1066800" y="1681252"/>
            <a:ext cx="10058400" cy="4377874"/>
          </a:xfrm>
          <a:prstGeom prst="rect">
            <a:avLst/>
          </a:prstGeom>
        </p:spPr>
      </p:pic>
      <p:sp>
        <p:nvSpPr>
          <p:cNvPr id="4" name="Right Arrow 3">
            <a:hlinkClick r:id="rId3"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sp>
        <p:nvSpPr>
          <p:cNvPr id="6" name="Rectangle 5"/>
          <p:cNvSpPr/>
          <p:nvPr/>
        </p:nvSpPr>
        <p:spPr>
          <a:xfrm>
            <a:off x="9743090" y="4232032"/>
            <a:ext cx="1382110" cy="365760"/>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66800" y="6047403"/>
            <a:ext cx="6096000" cy="261610"/>
          </a:xfrm>
          <a:prstGeom prst="rect">
            <a:avLst/>
          </a:prstGeom>
        </p:spPr>
        <p:txBody>
          <a:bodyPr>
            <a:spAutoFit/>
          </a:bodyPr>
          <a:lstStyle/>
          <a:p>
            <a:r>
              <a:rPr lang="en-US" sz="1100" dirty="0">
                <a:latin typeface="Times New Roman" panose="02020603050405020304" pitchFamily="18" charset="0"/>
                <a:cs typeface="Times New Roman" panose="02020603050405020304" pitchFamily="18" charset="0"/>
              </a:rPr>
              <a:t>Data </a:t>
            </a:r>
            <a:r>
              <a:rPr lang="en-US" sz="1100" dirty="0" smtClean="0">
                <a:latin typeface="Times New Roman" panose="02020603050405020304" pitchFamily="18" charset="0"/>
                <a:cs typeface="Times New Roman" panose="02020603050405020304" pitchFamily="18" charset="0"/>
              </a:rPr>
              <a:t>Source: CCCCO </a:t>
            </a:r>
            <a:r>
              <a:rPr lang="en-US" sz="1100" dirty="0">
                <a:latin typeface="Times New Roman" panose="02020603050405020304" pitchFamily="18" charset="0"/>
                <a:cs typeface="Times New Roman" panose="02020603050405020304" pitchFamily="18" charset="0"/>
              </a:rPr>
              <a:t>Scorecard Data (Cohort Year = 2010</a:t>
            </a:r>
            <a:r>
              <a:rPr lang="en-US" sz="1100" dirty="0" smtClean="0">
                <a:latin typeface="Times New Roman" panose="02020603050405020304" pitchFamily="18" charset="0"/>
                <a:cs typeface="Times New Roman" panose="02020603050405020304" pitchFamily="18" charset="0"/>
              </a:rPr>
              <a:t>)</a:t>
            </a: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53070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Degrees &amp; Certs: Gender</a:t>
            </a:r>
            <a:endParaRPr lang="en-US" dirty="0"/>
          </a:p>
        </p:txBody>
      </p:sp>
      <p:sp>
        <p:nvSpPr>
          <p:cNvPr id="3" name="Content Placeholder 2"/>
          <p:cNvSpPr>
            <a:spLocks noGrp="1"/>
          </p:cNvSpPr>
          <p:nvPr>
            <p:ph idx="1"/>
          </p:nvPr>
        </p:nvSpPr>
        <p:spPr/>
        <p:txBody>
          <a:bodyPr/>
          <a:lstStyle/>
          <a:p>
            <a:endParaRPr lang="en-US" dirty="0"/>
          </a:p>
        </p:txBody>
      </p:sp>
      <p:sp>
        <p:nvSpPr>
          <p:cNvPr id="4" name="Right Arrow 3">
            <a:hlinkClick r:id="rId2"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pic>
        <p:nvPicPr>
          <p:cNvPr id="8" name="Picture 7"/>
          <p:cNvPicPr>
            <a:picLocks noChangeAspect="1"/>
          </p:cNvPicPr>
          <p:nvPr/>
        </p:nvPicPr>
        <p:blipFill>
          <a:blip r:embed="rId3"/>
          <a:stretch>
            <a:fillRect/>
          </a:stretch>
        </p:blipFill>
        <p:spPr>
          <a:xfrm>
            <a:off x="1066800" y="1614215"/>
            <a:ext cx="10058400" cy="2976822"/>
          </a:xfrm>
          <a:prstGeom prst="rect">
            <a:avLst/>
          </a:prstGeom>
        </p:spPr>
      </p:pic>
      <p:sp>
        <p:nvSpPr>
          <p:cNvPr id="6" name="Rectangle 5"/>
          <p:cNvSpPr/>
          <p:nvPr/>
        </p:nvSpPr>
        <p:spPr>
          <a:xfrm>
            <a:off x="9737835" y="2696304"/>
            <a:ext cx="1382110" cy="410308"/>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056545" y="4580527"/>
            <a:ext cx="6096000" cy="261610"/>
          </a:xfrm>
          <a:prstGeom prst="rect">
            <a:avLst/>
          </a:prstGeom>
        </p:spPr>
        <p:txBody>
          <a:bodyPr>
            <a:spAutoFit/>
          </a:bodyPr>
          <a:lstStyle/>
          <a:p>
            <a:r>
              <a:rPr lang="en-US" sz="1100" dirty="0">
                <a:latin typeface="Times New Roman" panose="02020603050405020304" pitchFamily="18" charset="0"/>
                <a:cs typeface="Times New Roman" panose="02020603050405020304" pitchFamily="18" charset="0"/>
              </a:rPr>
              <a:t>Data </a:t>
            </a:r>
            <a:r>
              <a:rPr lang="en-US" sz="1100" dirty="0" smtClean="0">
                <a:latin typeface="Times New Roman" panose="02020603050405020304" pitchFamily="18" charset="0"/>
                <a:cs typeface="Times New Roman" panose="02020603050405020304" pitchFamily="18" charset="0"/>
              </a:rPr>
              <a:t>Source: CCCCO </a:t>
            </a:r>
            <a:r>
              <a:rPr lang="en-US" sz="1100" dirty="0">
                <a:latin typeface="Times New Roman" panose="02020603050405020304" pitchFamily="18" charset="0"/>
                <a:cs typeface="Times New Roman" panose="02020603050405020304" pitchFamily="18" charset="0"/>
              </a:rPr>
              <a:t>Scorecard Data (Cohort Year = 2010</a:t>
            </a:r>
            <a:r>
              <a:rPr lang="en-US" sz="1100" dirty="0" smtClean="0">
                <a:latin typeface="Times New Roman" panose="02020603050405020304" pitchFamily="18" charset="0"/>
                <a:cs typeface="Times New Roman" panose="02020603050405020304" pitchFamily="18" charset="0"/>
              </a:rPr>
              <a:t>)</a:t>
            </a: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247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Subpopulations</a:t>
            </a:r>
            <a:endParaRPr lang="en-US" dirty="0"/>
          </a:p>
        </p:txBody>
      </p:sp>
      <p:sp>
        <p:nvSpPr>
          <p:cNvPr id="3" name="Content Placeholder 2"/>
          <p:cNvSpPr>
            <a:spLocks noGrp="1"/>
          </p:cNvSpPr>
          <p:nvPr>
            <p:ph idx="1"/>
          </p:nvPr>
        </p:nvSpPr>
        <p:spPr/>
        <p:txBody>
          <a:bodyPr>
            <a:normAutofit/>
          </a:bodyPr>
          <a:lstStyle/>
          <a:p>
            <a:r>
              <a:rPr lang="en-US" dirty="0" smtClean="0"/>
              <a:t>Gender</a:t>
            </a:r>
          </a:p>
          <a:p>
            <a:r>
              <a:rPr lang="en-US" dirty="0" smtClean="0"/>
              <a:t>Age</a:t>
            </a:r>
          </a:p>
          <a:p>
            <a:r>
              <a:rPr lang="en-US" dirty="0" smtClean="0"/>
              <a:t>Race-Ethnicity</a:t>
            </a:r>
          </a:p>
          <a:p>
            <a:r>
              <a:rPr lang="en-US" dirty="0" smtClean="0"/>
              <a:t>Economic Disadvantage</a:t>
            </a:r>
          </a:p>
          <a:p>
            <a:r>
              <a:rPr lang="en-US" dirty="0" smtClean="0"/>
              <a:t>Disability Status (DSPS)</a:t>
            </a:r>
          </a:p>
          <a:p>
            <a:r>
              <a:rPr lang="en-US" dirty="0" smtClean="0"/>
              <a:t>Veteran Status</a:t>
            </a:r>
          </a:p>
          <a:p>
            <a:r>
              <a:rPr lang="en-US" dirty="0" smtClean="0"/>
              <a:t>Foster Youth Status</a:t>
            </a:r>
          </a:p>
        </p:txBody>
      </p:sp>
    </p:spTree>
    <p:extLst>
      <p:ext uri="{BB962C8B-B14F-4D97-AF65-F5344CB8AC3E}">
        <p14:creationId xmlns:p14="http://schemas.microsoft.com/office/powerpoint/2010/main" val="23830392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1066800" y="1600201"/>
            <a:ext cx="10058400" cy="4430620"/>
          </a:xfrm>
          <a:prstGeom prst="rect">
            <a:avLst/>
          </a:prstGeom>
        </p:spPr>
      </p:pic>
      <p:sp>
        <p:nvSpPr>
          <p:cNvPr id="2" name="Title 1"/>
          <p:cNvSpPr>
            <a:spLocks noGrp="1"/>
          </p:cNvSpPr>
          <p:nvPr>
            <p:ph type="title"/>
          </p:nvPr>
        </p:nvSpPr>
        <p:spPr/>
        <p:txBody>
          <a:bodyPr/>
          <a:lstStyle/>
          <a:p>
            <a:r>
              <a:rPr lang="en-US" dirty="0" smtClean="0"/>
              <a:t>Degrees &amp; Certs: Age</a:t>
            </a:r>
            <a:endParaRPr lang="en-US" dirty="0"/>
          </a:p>
        </p:txBody>
      </p:sp>
      <p:sp>
        <p:nvSpPr>
          <p:cNvPr id="3" name="Content Placeholder 2"/>
          <p:cNvSpPr>
            <a:spLocks noGrp="1"/>
          </p:cNvSpPr>
          <p:nvPr>
            <p:ph idx="1"/>
          </p:nvPr>
        </p:nvSpPr>
        <p:spPr/>
        <p:txBody>
          <a:bodyPr/>
          <a:lstStyle/>
          <a:p>
            <a:endParaRPr lang="en-US" dirty="0"/>
          </a:p>
        </p:txBody>
      </p:sp>
      <p:sp>
        <p:nvSpPr>
          <p:cNvPr id="4" name="Right Arrow 3">
            <a:hlinkClick r:id="rId3"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sp>
        <p:nvSpPr>
          <p:cNvPr id="8" name="Rectangle 7"/>
          <p:cNvSpPr/>
          <p:nvPr/>
        </p:nvSpPr>
        <p:spPr>
          <a:xfrm>
            <a:off x="9737835" y="4888170"/>
            <a:ext cx="1382110" cy="365760"/>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737835" y="4536827"/>
            <a:ext cx="1382110" cy="365760"/>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066800" y="6021759"/>
            <a:ext cx="6096000" cy="261610"/>
          </a:xfrm>
          <a:prstGeom prst="rect">
            <a:avLst/>
          </a:prstGeom>
        </p:spPr>
        <p:txBody>
          <a:bodyPr>
            <a:spAutoFit/>
          </a:bodyPr>
          <a:lstStyle/>
          <a:p>
            <a:r>
              <a:rPr lang="en-US" sz="1100" dirty="0">
                <a:latin typeface="Times New Roman" panose="02020603050405020304" pitchFamily="18" charset="0"/>
                <a:cs typeface="Times New Roman" panose="02020603050405020304" pitchFamily="18" charset="0"/>
              </a:rPr>
              <a:t>Data </a:t>
            </a:r>
            <a:r>
              <a:rPr lang="en-US" sz="1100" dirty="0" smtClean="0">
                <a:latin typeface="Times New Roman" panose="02020603050405020304" pitchFamily="18" charset="0"/>
                <a:cs typeface="Times New Roman" panose="02020603050405020304" pitchFamily="18" charset="0"/>
              </a:rPr>
              <a:t>Source: CCCCO </a:t>
            </a:r>
            <a:r>
              <a:rPr lang="en-US" sz="1100" dirty="0">
                <a:latin typeface="Times New Roman" panose="02020603050405020304" pitchFamily="18" charset="0"/>
                <a:cs typeface="Times New Roman" panose="02020603050405020304" pitchFamily="18" charset="0"/>
              </a:rPr>
              <a:t>Scorecard Data (Cohort Year = 2010</a:t>
            </a:r>
            <a:r>
              <a:rPr lang="en-US" sz="1100" dirty="0" smtClean="0">
                <a:latin typeface="Times New Roman" panose="02020603050405020304" pitchFamily="18" charset="0"/>
                <a:cs typeface="Times New Roman" panose="02020603050405020304" pitchFamily="18" charset="0"/>
              </a:rPr>
              <a:t>)</a:t>
            </a: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46748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stretch>
            <a:fillRect/>
          </a:stretch>
        </p:blipFill>
        <p:spPr>
          <a:xfrm>
            <a:off x="1752600" y="819832"/>
            <a:ext cx="8686800" cy="5882051"/>
          </a:xfrm>
          <a:prstGeom prst="rect">
            <a:avLst/>
          </a:prstGeom>
        </p:spPr>
      </p:pic>
      <p:sp>
        <p:nvSpPr>
          <p:cNvPr id="2" name="Title 1"/>
          <p:cNvSpPr>
            <a:spLocks noGrp="1"/>
          </p:cNvSpPr>
          <p:nvPr>
            <p:ph type="title"/>
          </p:nvPr>
        </p:nvSpPr>
        <p:spPr>
          <a:xfrm>
            <a:off x="609600" y="274638"/>
            <a:ext cx="10972800" cy="419045"/>
          </a:xfrm>
        </p:spPr>
        <p:txBody>
          <a:bodyPr>
            <a:normAutofit fontScale="90000"/>
          </a:bodyPr>
          <a:lstStyle/>
          <a:p>
            <a:r>
              <a:rPr lang="en-US" dirty="0" smtClean="0"/>
              <a:t>Degrees &amp; Certs x Ed Goal: Age</a:t>
            </a:r>
            <a:endParaRPr lang="en-US" dirty="0"/>
          </a:p>
        </p:txBody>
      </p:sp>
      <p:sp>
        <p:nvSpPr>
          <p:cNvPr id="3" name="Content Placeholder 2"/>
          <p:cNvSpPr>
            <a:spLocks noGrp="1"/>
          </p:cNvSpPr>
          <p:nvPr>
            <p:ph idx="1"/>
          </p:nvPr>
        </p:nvSpPr>
        <p:spPr/>
        <p:txBody>
          <a:bodyPr/>
          <a:lstStyle/>
          <a:p>
            <a:endParaRPr lang="en-US" dirty="0"/>
          </a:p>
        </p:txBody>
      </p:sp>
      <p:sp>
        <p:nvSpPr>
          <p:cNvPr id="4" name="Right Arrow 3">
            <a:hlinkClick r:id="rId4"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sp>
        <p:nvSpPr>
          <p:cNvPr id="6" name="Rectangle 5"/>
          <p:cNvSpPr/>
          <p:nvPr/>
        </p:nvSpPr>
        <p:spPr>
          <a:xfrm>
            <a:off x="9509547" y="1600201"/>
            <a:ext cx="914400" cy="274320"/>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509547" y="1888060"/>
            <a:ext cx="914400" cy="274320"/>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9516208" y="5614776"/>
            <a:ext cx="914400" cy="274320"/>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752600" y="6633200"/>
            <a:ext cx="6096000" cy="261610"/>
          </a:xfrm>
          <a:prstGeom prst="rect">
            <a:avLst/>
          </a:prstGeom>
        </p:spPr>
        <p:txBody>
          <a:bodyPr>
            <a:spAutoFit/>
          </a:bodyPr>
          <a:lstStyle/>
          <a:p>
            <a:r>
              <a:rPr lang="en-US" sz="1050" dirty="0">
                <a:latin typeface="Times New Roman" panose="02020603050405020304" pitchFamily="18" charset="0"/>
                <a:cs typeface="Times New Roman" panose="02020603050405020304" pitchFamily="18" charset="0"/>
              </a:rPr>
              <a:t>Data </a:t>
            </a:r>
            <a:r>
              <a:rPr lang="en-US" sz="1050" dirty="0" smtClean="0">
                <a:latin typeface="Times New Roman" panose="02020603050405020304" pitchFamily="18" charset="0"/>
                <a:cs typeface="Times New Roman" panose="02020603050405020304" pitchFamily="18" charset="0"/>
              </a:rPr>
              <a:t>Source: CCCCO </a:t>
            </a:r>
            <a:r>
              <a:rPr lang="en-US" sz="1050" dirty="0">
                <a:latin typeface="Times New Roman" panose="02020603050405020304" pitchFamily="18" charset="0"/>
                <a:cs typeface="Times New Roman" panose="02020603050405020304" pitchFamily="18" charset="0"/>
              </a:rPr>
              <a:t>Scorecard Data (Cohort Year = 2010</a:t>
            </a:r>
            <a:r>
              <a:rPr lang="en-US" sz="1050" dirty="0" smtClean="0">
                <a:latin typeface="Times New Roman" panose="02020603050405020304" pitchFamily="18" charset="0"/>
                <a:cs typeface="Times New Roman" panose="02020603050405020304" pitchFamily="18" charset="0"/>
              </a:rPr>
              <a:t>)</a:t>
            </a:r>
            <a:endParaRPr lang="en-US" sz="10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2534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 Gender</a:t>
            </a:r>
            <a:endParaRPr lang="en-US" dirty="0"/>
          </a:p>
        </p:txBody>
      </p:sp>
      <p:sp>
        <p:nvSpPr>
          <p:cNvPr id="3" name="Content Placeholder 2"/>
          <p:cNvSpPr>
            <a:spLocks noGrp="1"/>
          </p:cNvSpPr>
          <p:nvPr>
            <p:ph idx="1"/>
          </p:nvPr>
        </p:nvSpPr>
        <p:spPr/>
        <p:txBody>
          <a:bodyPr/>
          <a:lstStyle/>
          <a:p>
            <a:endParaRPr lang="en-US" dirty="0"/>
          </a:p>
        </p:txBody>
      </p:sp>
      <p:sp>
        <p:nvSpPr>
          <p:cNvPr id="4" name="Right Arrow 3">
            <a:hlinkClick r:id="rId3"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pic>
        <p:nvPicPr>
          <p:cNvPr id="6" name="Picture 5"/>
          <p:cNvPicPr>
            <a:picLocks noChangeAspect="1"/>
          </p:cNvPicPr>
          <p:nvPr/>
        </p:nvPicPr>
        <p:blipFill>
          <a:blip r:embed="rId4"/>
          <a:stretch>
            <a:fillRect/>
          </a:stretch>
        </p:blipFill>
        <p:spPr>
          <a:xfrm>
            <a:off x="1066800" y="1614215"/>
            <a:ext cx="10058400" cy="2941378"/>
          </a:xfrm>
          <a:prstGeom prst="rect">
            <a:avLst/>
          </a:prstGeom>
        </p:spPr>
      </p:pic>
      <p:sp>
        <p:nvSpPr>
          <p:cNvPr id="8" name="Rectangle 7"/>
          <p:cNvSpPr/>
          <p:nvPr/>
        </p:nvSpPr>
        <p:spPr>
          <a:xfrm>
            <a:off x="9714389" y="2709765"/>
            <a:ext cx="1382110" cy="365760"/>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726111" y="3795160"/>
            <a:ext cx="1382110" cy="365760"/>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055077" y="4534438"/>
            <a:ext cx="6096000" cy="261610"/>
          </a:xfrm>
          <a:prstGeom prst="rect">
            <a:avLst/>
          </a:prstGeom>
        </p:spPr>
        <p:txBody>
          <a:bodyPr>
            <a:spAutoFit/>
          </a:bodyPr>
          <a:lstStyle/>
          <a:p>
            <a:r>
              <a:rPr lang="en-US" sz="1100" dirty="0">
                <a:latin typeface="Times New Roman" panose="02020603050405020304" pitchFamily="18" charset="0"/>
                <a:cs typeface="Times New Roman" panose="02020603050405020304" pitchFamily="18" charset="0"/>
              </a:rPr>
              <a:t>Data </a:t>
            </a:r>
            <a:r>
              <a:rPr lang="en-US" sz="1100" dirty="0" smtClean="0">
                <a:latin typeface="Times New Roman" panose="02020603050405020304" pitchFamily="18" charset="0"/>
                <a:cs typeface="Times New Roman" panose="02020603050405020304" pitchFamily="18" charset="0"/>
              </a:rPr>
              <a:t>Source: CCCCO </a:t>
            </a:r>
            <a:r>
              <a:rPr lang="en-US" sz="1100" dirty="0">
                <a:latin typeface="Times New Roman" panose="02020603050405020304" pitchFamily="18" charset="0"/>
                <a:cs typeface="Times New Roman" panose="02020603050405020304" pitchFamily="18" charset="0"/>
              </a:rPr>
              <a:t>Scorecard Data (Cohort Year = 2010</a:t>
            </a:r>
            <a:r>
              <a:rPr lang="en-US" sz="1100" dirty="0" smtClean="0">
                <a:latin typeface="Times New Roman" panose="02020603050405020304" pitchFamily="18" charset="0"/>
                <a:cs typeface="Times New Roman" panose="02020603050405020304" pitchFamily="18" charset="0"/>
              </a:rPr>
              <a:t>)</a:t>
            </a: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07682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 (Unprepared): Race</a:t>
            </a:r>
            <a:endParaRPr lang="en-US" dirty="0"/>
          </a:p>
        </p:txBody>
      </p:sp>
      <p:sp>
        <p:nvSpPr>
          <p:cNvPr id="4" name="Right Arrow 3">
            <a:hlinkClick r:id="rId2"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sp>
        <p:nvSpPr>
          <p:cNvPr id="3" name="Content Placeholder 2"/>
          <p:cNvSpPr>
            <a:spLocks noGrp="1"/>
          </p:cNvSpPr>
          <p:nvPr>
            <p:ph idx="1"/>
          </p:nvPr>
        </p:nvSpPr>
        <p:spPr/>
        <p:txBody>
          <a:bodyPr/>
          <a:lstStyle/>
          <a:p>
            <a:endParaRPr lang="en-US"/>
          </a:p>
        </p:txBody>
      </p:sp>
      <p:pic>
        <p:nvPicPr>
          <p:cNvPr id="8" name="Picture 7"/>
          <p:cNvPicPr>
            <a:picLocks noChangeAspect="1"/>
          </p:cNvPicPr>
          <p:nvPr/>
        </p:nvPicPr>
        <p:blipFill>
          <a:blip r:embed="rId3"/>
          <a:stretch>
            <a:fillRect/>
          </a:stretch>
        </p:blipFill>
        <p:spPr>
          <a:xfrm>
            <a:off x="1077310" y="1600201"/>
            <a:ext cx="10058400" cy="4484651"/>
          </a:xfrm>
          <a:prstGeom prst="rect">
            <a:avLst/>
          </a:prstGeom>
        </p:spPr>
      </p:pic>
      <p:sp>
        <p:nvSpPr>
          <p:cNvPr id="6" name="Rectangle 5"/>
          <p:cNvSpPr/>
          <p:nvPr/>
        </p:nvSpPr>
        <p:spPr>
          <a:xfrm>
            <a:off x="9753600" y="4217191"/>
            <a:ext cx="1382110" cy="365760"/>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66800" y="6045205"/>
            <a:ext cx="6096000" cy="261610"/>
          </a:xfrm>
          <a:prstGeom prst="rect">
            <a:avLst/>
          </a:prstGeom>
        </p:spPr>
        <p:txBody>
          <a:bodyPr>
            <a:spAutoFit/>
          </a:bodyPr>
          <a:lstStyle/>
          <a:p>
            <a:r>
              <a:rPr lang="en-US" sz="1100" dirty="0">
                <a:latin typeface="Times New Roman" panose="02020603050405020304" pitchFamily="18" charset="0"/>
                <a:cs typeface="Times New Roman" panose="02020603050405020304" pitchFamily="18" charset="0"/>
              </a:rPr>
              <a:t>Data </a:t>
            </a:r>
            <a:r>
              <a:rPr lang="en-US" sz="1100" dirty="0" smtClean="0">
                <a:latin typeface="Times New Roman" panose="02020603050405020304" pitchFamily="18" charset="0"/>
                <a:cs typeface="Times New Roman" panose="02020603050405020304" pitchFamily="18" charset="0"/>
              </a:rPr>
              <a:t>Source: CCCCO </a:t>
            </a:r>
            <a:r>
              <a:rPr lang="en-US" sz="1100" dirty="0">
                <a:latin typeface="Times New Roman" panose="02020603050405020304" pitchFamily="18" charset="0"/>
                <a:cs typeface="Times New Roman" panose="02020603050405020304" pitchFamily="18" charset="0"/>
              </a:rPr>
              <a:t>Scorecard Data (Cohort Year = 2010</a:t>
            </a:r>
            <a:r>
              <a:rPr lang="en-US" sz="1100" dirty="0" smtClean="0">
                <a:latin typeface="Times New Roman" panose="02020603050405020304" pitchFamily="18" charset="0"/>
                <a:cs typeface="Times New Roman" panose="02020603050405020304" pitchFamily="18" charset="0"/>
              </a:rPr>
              <a:t>)</a:t>
            </a: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115826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 Economic Disadvantage</a:t>
            </a:r>
            <a:endParaRPr lang="en-US" dirty="0"/>
          </a:p>
        </p:txBody>
      </p:sp>
      <p:sp>
        <p:nvSpPr>
          <p:cNvPr id="3" name="Content Placeholder 2"/>
          <p:cNvSpPr>
            <a:spLocks noGrp="1"/>
          </p:cNvSpPr>
          <p:nvPr>
            <p:ph idx="1"/>
          </p:nvPr>
        </p:nvSpPr>
        <p:spPr/>
        <p:txBody>
          <a:bodyPr/>
          <a:lstStyle/>
          <a:p>
            <a:endParaRPr lang="en-US"/>
          </a:p>
        </p:txBody>
      </p:sp>
      <p:sp>
        <p:nvSpPr>
          <p:cNvPr id="4" name="Right Arrow 3">
            <a:hlinkClick r:id="rId2"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pic>
        <p:nvPicPr>
          <p:cNvPr id="7" name="Picture 6"/>
          <p:cNvPicPr>
            <a:picLocks noChangeAspect="1"/>
          </p:cNvPicPr>
          <p:nvPr/>
        </p:nvPicPr>
        <p:blipFill>
          <a:blip r:embed="rId3"/>
          <a:stretch>
            <a:fillRect/>
          </a:stretch>
        </p:blipFill>
        <p:spPr>
          <a:xfrm>
            <a:off x="930467" y="1614215"/>
            <a:ext cx="10058400" cy="2946394"/>
          </a:xfrm>
          <a:prstGeom prst="rect">
            <a:avLst/>
          </a:prstGeom>
        </p:spPr>
      </p:pic>
      <p:sp>
        <p:nvSpPr>
          <p:cNvPr id="6" name="Rectangle 5"/>
          <p:cNvSpPr/>
          <p:nvPr/>
        </p:nvSpPr>
        <p:spPr>
          <a:xfrm>
            <a:off x="9606757" y="2721652"/>
            <a:ext cx="1382110" cy="365760"/>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30467" y="4551539"/>
            <a:ext cx="6096000" cy="261610"/>
          </a:xfrm>
          <a:prstGeom prst="rect">
            <a:avLst/>
          </a:prstGeom>
        </p:spPr>
        <p:txBody>
          <a:bodyPr>
            <a:spAutoFit/>
          </a:bodyPr>
          <a:lstStyle/>
          <a:p>
            <a:r>
              <a:rPr lang="en-US" sz="1100" dirty="0">
                <a:latin typeface="Times New Roman" panose="02020603050405020304" pitchFamily="18" charset="0"/>
                <a:cs typeface="Times New Roman" panose="02020603050405020304" pitchFamily="18" charset="0"/>
              </a:rPr>
              <a:t>Data </a:t>
            </a:r>
            <a:r>
              <a:rPr lang="en-US" sz="1100" dirty="0" smtClean="0">
                <a:latin typeface="Times New Roman" panose="02020603050405020304" pitchFamily="18" charset="0"/>
                <a:cs typeface="Times New Roman" panose="02020603050405020304" pitchFamily="18" charset="0"/>
              </a:rPr>
              <a:t>Source: CCCCO </a:t>
            </a:r>
            <a:r>
              <a:rPr lang="en-US" sz="1100" dirty="0">
                <a:latin typeface="Times New Roman" panose="02020603050405020304" pitchFamily="18" charset="0"/>
                <a:cs typeface="Times New Roman" panose="02020603050405020304" pitchFamily="18" charset="0"/>
              </a:rPr>
              <a:t>Scorecard Data (Cohort Year = 2010</a:t>
            </a:r>
            <a:r>
              <a:rPr lang="en-US" sz="1100" dirty="0" smtClean="0">
                <a:latin typeface="Times New Roman" panose="02020603050405020304" pitchFamily="18" charset="0"/>
                <a:cs typeface="Times New Roman" panose="02020603050405020304" pitchFamily="18" charset="0"/>
              </a:rPr>
              <a:t>)</a:t>
            </a: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15678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1066800" y="1600201"/>
            <a:ext cx="10058400" cy="4377874"/>
          </a:xfrm>
          <a:prstGeom prst="rect">
            <a:avLst/>
          </a:prstGeom>
        </p:spPr>
      </p:pic>
      <p:sp>
        <p:nvSpPr>
          <p:cNvPr id="2" name="Title 1"/>
          <p:cNvSpPr>
            <a:spLocks noGrp="1"/>
          </p:cNvSpPr>
          <p:nvPr>
            <p:ph type="title"/>
          </p:nvPr>
        </p:nvSpPr>
        <p:spPr/>
        <p:txBody>
          <a:bodyPr/>
          <a:lstStyle/>
          <a:p>
            <a:r>
              <a:rPr lang="en-US" dirty="0" smtClean="0"/>
              <a:t>Transfer Prepared: Age</a:t>
            </a:r>
            <a:endParaRPr lang="en-US" dirty="0"/>
          </a:p>
        </p:txBody>
      </p:sp>
      <p:sp>
        <p:nvSpPr>
          <p:cNvPr id="3" name="Content Placeholder 2"/>
          <p:cNvSpPr>
            <a:spLocks noGrp="1"/>
          </p:cNvSpPr>
          <p:nvPr>
            <p:ph idx="1"/>
          </p:nvPr>
        </p:nvSpPr>
        <p:spPr/>
        <p:txBody>
          <a:bodyPr/>
          <a:lstStyle/>
          <a:p>
            <a:endParaRPr lang="en-US"/>
          </a:p>
        </p:txBody>
      </p:sp>
      <p:sp>
        <p:nvSpPr>
          <p:cNvPr id="4" name="Right Arrow 3">
            <a:hlinkClick r:id="rId3"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sp>
        <p:nvSpPr>
          <p:cNvPr id="7" name="Rectangle 6"/>
          <p:cNvSpPr/>
          <p:nvPr/>
        </p:nvSpPr>
        <p:spPr>
          <a:xfrm>
            <a:off x="9737835" y="2693191"/>
            <a:ext cx="1382110" cy="365760"/>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726111" y="4501328"/>
            <a:ext cx="1382110" cy="365760"/>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726111" y="4886617"/>
            <a:ext cx="1382110" cy="365760"/>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066800" y="5963144"/>
            <a:ext cx="6096000" cy="261610"/>
          </a:xfrm>
          <a:prstGeom prst="rect">
            <a:avLst/>
          </a:prstGeom>
        </p:spPr>
        <p:txBody>
          <a:bodyPr>
            <a:spAutoFit/>
          </a:bodyPr>
          <a:lstStyle/>
          <a:p>
            <a:r>
              <a:rPr lang="en-US" sz="1100" dirty="0">
                <a:latin typeface="Times New Roman" panose="02020603050405020304" pitchFamily="18" charset="0"/>
                <a:cs typeface="Times New Roman" panose="02020603050405020304" pitchFamily="18" charset="0"/>
              </a:rPr>
              <a:t>Data </a:t>
            </a:r>
            <a:r>
              <a:rPr lang="en-US" sz="1100" dirty="0" smtClean="0">
                <a:latin typeface="Times New Roman" panose="02020603050405020304" pitchFamily="18" charset="0"/>
                <a:cs typeface="Times New Roman" panose="02020603050405020304" pitchFamily="18" charset="0"/>
              </a:rPr>
              <a:t>Source: CCCCO </a:t>
            </a:r>
            <a:r>
              <a:rPr lang="en-US" sz="1100" dirty="0">
                <a:latin typeface="Times New Roman" panose="02020603050405020304" pitchFamily="18" charset="0"/>
                <a:cs typeface="Times New Roman" panose="02020603050405020304" pitchFamily="18" charset="0"/>
              </a:rPr>
              <a:t>Scorecard Data (Cohort Year = 2010</a:t>
            </a:r>
            <a:r>
              <a:rPr lang="en-US" sz="1100" dirty="0" smtClean="0">
                <a:latin typeface="Times New Roman" panose="02020603050405020304" pitchFamily="18" charset="0"/>
                <a:cs typeface="Times New Roman" panose="02020603050405020304" pitchFamily="18" charset="0"/>
              </a:rPr>
              <a:t>)</a:t>
            </a: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35803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1109099" y="1614215"/>
            <a:ext cx="10058400" cy="2906779"/>
          </a:xfrm>
          <a:prstGeom prst="rect">
            <a:avLst/>
          </a:prstGeom>
        </p:spPr>
      </p:pic>
      <p:sp>
        <p:nvSpPr>
          <p:cNvPr id="2" name="Title 1"/>
          <p:cNvSpPr>
            <a:spLocks noGrp="1"/>
          </p:cNvSpPr>
          <p:nvPr>
            <p:ph type="title"/>
          </p:nvPr>
        </p:nvSpPr>
        <p:spPr/>
        <p:txBody>
          <a:bodyPr/>
          <a:lstStyle/>
          <a:p>
            <a:r>
              <a:rPr lang="en-US" dirty="0" smtClean="0"/>
              <a:t>Transfer Prepared: Vets</a:t>
            </a:r>
            <a:endParaRPr lang="en-US" dirty="0"/>
          </a:p>
        </p:txBody>
      </p:sp>
      <p:sp>
        <p:nvSpPr>
          <p:cNvPr id="4" name="Right Arrow 3">
            <a:hlinkClick r:id="rId3"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sp>
        <p:nvSpPr>
          <p:cNvPr id="7" name="Rectangle 6"/>
          <p:cNvSpPr/>
          <p:nvPr/>
        </p:nvSpPr>
        <p:spPr>
          <a:xfrm>
            <a:off x="9785389" y="3771714"/>
            <a:ext cx="1382110" cy="365760"/>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13691" y="4509271"/>
            <a:ext cx="6096000" cy="261610"/>
          </a:xfrm>
          <a:prstGeom prst="rect">
            <a:avLst/>
          </a:prstGeom>
        </p:spPr>
        <p:txBody>
          <a:bodyPr>
            <a:spAutoFit/>
          </a:bodyPr>
          <a:lstStyle/>
          <a:p>
            <a:r>
              <a:rPr lang="en-US" sz="1100" dirty="0">
                <a:latin typeface="Times New Roman" panose="02020603050405020304" pitchFamily="18" charset="0"/>
                <a:cs typeface="Times New Roman" panose="02020603050405020304" pitchFamily="18" charset="0"/>
              </a:rPr>
              <a:t>Data </a:t>
            </a:r>
            <a:r>
              <a:rPr lang="en-US" sz="1100" dirty="0" smtClean="0">
                <a:latin typeface="Times New Roman" panose="02020603050405020304" pitchFamily="18" charset="0"/>
                <a:cs typeface="Times New Roman" panose="02020603050405020304" pitchFamily="18" charset="0"/>
              </a:rPr>
              <a:t>Source: CCCCO </a:t>
            </a:r>
            <a:r>
              <a:rPr lang="en-US" sz="1100" dirty="0">
                <a:latin typeface="Times New Roman" panose="02020603050405020304" pitchFamily="18" charset="0"/>
                <a:cs typeface="Times New Roman" panose="02020603050405020304" pitchFamily="18" charset="0"/>
              </a:rPr>
              <a:t>Scorecard Data (Cohort Year = 2010</a:t>
            </a:r>
            <a:r>
              <a:rPr lang="en-US" sz="1100" dirty="0" smtClean="0">
                <a:latin typeface="Times New Roman" panose="02020603050405020304" pitchFamily="18" charset="0"/>
                <a:cs typeface="Times New Roman" panose="02020603050405020304" pitchFamily="18" charset="0"/>
              </a:rPr>
              <a:t>)</a:t>
            </a: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12293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Transfer-Related Outcomes: Gender</a:t>
            </a:r>
            <a:endParaRPr lang="en-US" dirty="0"/>
          </a:p>
        </p:txBody>
      </p:sp>
      <p:sp>
        <p:nvSpPr>
          <p:cNvPr id="3" name="Content Placeholder 2"/>
          <p:cNvSpPr>
            <a:spLocks noGrp="1"/>
          </p:cNvSpPr>
          <p:nvPr>
            <p:ph idx="1"/>
          </p:nvPr>
        </p:nvSpPr>
        <p:spPr/>
        <p:txBody>
          <a:bodyPr/>
          <a:lstStyle/>
          <a:p>
            <a:endParaRPr lang="en-US" dirty="0"/>
          </a:p>
        </p:txBody>
      </p:sp>
      <p:sp>
        <p:nvSpPr>
          <p:cNvPr id="4" name="Right Arrow 3">
            <a:hlinkClick r:id="rId2"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pic>
        <p:nvPicPr>
          <p:cNvPr id="6" name="Picture 5"/>
          <p:cNvPicPr>
            <a:picLocks noChangeAspect="1"/>
          </p:cNvPicPr>
          <p:nvPr/>
        </p:nvPicPr>
        <p:blipFill>
          <a:blip r:embed="rId3"/>
          <a:stretch>
            <a:fillRect/>
          </a:stretch>
        </p:blipFill>
        <p:spPr>
          <a:xfrm>
            <a:off x="1066800" y="1600201"/>
            <a:ext cx="10058400" cy="2941383"/>
          </a:xfrm>
          <a:prstGeom prst="rect">
            <a:avLst/>
          </a:prstGeom>
        </p:spPr>
      </p:pic>
      <p:sp>
        <p:nvSpPr>
          <p:cNvPr id="7" name="Rectangle 6"/>
          <p:cNvSpPr/>
          <p:nvPr/>
        </p:nvSpPr>
        <p:spPr>
          <a:xfrm>
            <a:off x="9726111" y="3795160"/>
            <a:ext cx="1382110" cy="365760"/>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726112" y="2705132"/>
            <a:ext cx="1382110" cy="365760"/>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66800" y="4501373"/>
            <a:ext cx="8805672" cy="276999"/>
          </a:xfrm>
          <a:prstGeom prst="rect">
            <a:avLst/>
          </a:prstGeom>
        </p:spPr>
        <p:txBody>
          <a:bodyPr wrap="square">
            <a:spAutoFit/>
          </a:bodyPr>
          <a:lstStyle/>
          <a:p>
            <a:r>
              <a:rPr lang="en-US" sz="1200" dirty="0">
                <a:latin typeface="Times New Roman" panose="02020603050405020304" pitchFamily="18" charset="0"/>
                <a:cs typeface="Times New Roman" panose="02020603050405020304" pitchFamily="18" charset="0"/>
              </a:rPr>
              <a:t>Data </a:t>
            </a:r>
            <a:r>
              <a:rPr lang="en-US" sz="1200" dirty="0" smtClean="0">
                <a:latin typeface="Times New Roman" panose="02020603050405020304" pitchFamily="18" charset="0"/>
                <a:cs typeface="Times New Roman" panose="02020603050405020304" pitchFamily="18" charset="0"/>
              </a:rPr>
              <a:t>Source: </a:t>
            </a:r>
            <a:r>
              <a:rPr lang="en-US" sz="1200" dirty="0">
                <a:latin typeface="Times New Roman" panose="02020603050405020304" pitchFamily="18" charset="0"/>
                <a:cs typeface="Times New Roman" panose="02020603050405020304" pitchFamily="18" charset="0"/>
              </a:rPr>
              <a:t>MIS Submissions to CCCCO </a:t>
            </a:r>
            <a:r>
              <a:rPr lang="en-US" sz="1200" dirty="0" smtClean="0">
                <a:latin typeface="Times New Roman" panose="02020603050405020304" pitchFamily="18" charset="0"/>
                <a:cs typeface="Times New Roman" panose="02020603050405020304" pitchFamily="18" charset="0"/>
              </a:rPr>
              <a:t>(Term = Fall 2016)</a:t>
            </a:r>
          </a:p>
        </p:txBody>
      </p:sp>
    </p:spTree>
    <p:extLst>
      <p:ext uri="{BB962C8B-B14F-4D97-AF65-F5344CB8AC3E}">
        <p14:creationId xmlns:p14="http://schemas.microsoft.com/office/powerpoint/2010/main" val="34883478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Transfer-Related </a:t>
            </a:r>
            <a:r>
              <a:rPr lang="en-US" dirty="0" smtClean="0"/>
              <a:t>Outcomes (Prepared): Race</a:t>
            </a:r>
            <a:endParaRPr lang="en-US" dirty="0"/>
          </a:p>
        </p:txBody>
      </p:sp>
      <p:sp>
        <p:nvSpPr>
          <p:cNvPr id="3" name="Content Placeholder 2"/>
          <p:cNvSpPr>
            <a:spLocks noGrp="1"/>
          </p:cNvSpPr>
          <p:nvPr>
            <p:ph idx="1"/>
          </p:nvPr>
        </p:nvSpPr>
        <p:spPr/>
        <p:txBody>
          <a:bodyPr/>
          <a:lstStyle/>
          <a:p>
            <a:endParaRPr lang="en-US"/>
          </a:p>
        </p:txBody>
      </p:sp>
      <p:sp>
        <p:nvSpPr>
          <p:cNvPr id="4" name="Right Arrow 3">
            <a:hlinkClick r:id="rId3" action="ppaction://hlinksldjump"/>
          </p:cNvPr>
          <p:cNvSpPr/>
          <p:nvPr/>
        </p:nvSpPr>
        <p:spPr>
          <a:xfrm flipH="1">
            <a:off x="434898" y="6322741"/>
            <a:ext cx="758282" cy="379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Back</a:t>
            </a:r>
            <a:endParaRPr lang="en-US" sz="1600" dirty="0"/>
          </a:p>
        </p:txBody>
      </p:sp>
      <p:pic>
        <p:nvPicPr>
          <p:cNvPr id="7" name="Picture 6"/>
          <p:cNvPicPr>
            <a:picLocks noChangeAspect="1"/>
          </p:cNvPicPr>
          <p:nvPr/>
        </p:nvPicPr>
        <p:blipFill>
          <a:blip r:embed="rId4"/>
          <a:stretch>
            <a:fillRect/>
          </a:stretch>
        </p:blipFill>
        <p:spPr>
          <a:xfrm>
            <a:off x="1270961" y="1600201"/>
            <a:ext cx="10058400" cy="4377874"/>
          </a:xfrm>
          <a:prstGeom prst="rect">
            <a:avLst/>
          </a:prstGeom>
        </p:spPr>
      </p:pic>
      <p:sp>
        <p:nvSpPr>
          <p:cNvPr id="6" name="Rectangle 5"/>
          <p:cNvSpPr/>
          <p:nvPr/>
        </p:nvSpPr>
        <p:spPr>
          <a:xfrm>
            <a:off x="9947251" y="4123406"/>
            <a:ext cx="1382110" cy="365760"/>
          </a:xfrm>
          <a:prstGeom prst="rect">
            <a:avLst/>
          </a:prstGeom>
          <a:solidFill>
            <a:srgbClr val="DE6B5C">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75241" y="5956484"/>
            <a:ext cx="6096000" cy="261610"/>
          </a:xfrm>
          <a:prstGeom prst="rect">
            <a:avLst/>
          </a:prstGeom>
        </p:spPr>
        <p:txBody>
          <a:bodyPr>
            <a:spAutoFit/>
          </a:bodyPr>
          <a:lstStyle/>
          <a:p>
            <a:r>
              <a:rPr lang="en-US" sz="1100" dirty="0">
                <a:latin typeface="Times New Roman" panose="02020603050405020304" pitchFamily="18" charset="0"/>
                <a:cs typeface="Times New Roman" panose="02020603050405020304" pitchFamily="18" charset="0"/>
              </a:rPr>
              <a:t>Data </a:t>
            </a:r>
            <a:r>
              <a:rPr lang="en-US" sz="1100" dirty="0" smtClean="0">
                <a:latin typeface="Times New Roman" panose="02020603050405020304" pitchFamily="18" charset="0"/>
                <a:cs typeface="Times New Roman" panose="02020603050405020304" pitchFamily="18" charset="0"/>
              </a:rPr>
              <a:t>Source: CCCCO </a:t>
            </a:r>
            <a:r>
              <a:rPr lang="en-US" sz="1100" dirty="0">
                <a:latin typeface="Times New Roman" panose="02020603050405020304" pitchFamily="18" charset="0"/>
                <a:cs typeface="Times New Roman" panose="02020603050405020304" pitchFamily="18" charset="0"/>
              </a:rPr>
              <a:t>Scorecard Data (Cohort Year = 2010</a:t>
            </a:r>
            <a:r>
              <a:rPr lang="en-US" sz="1100" dirty="0" smtClean="0">
                <a:latin typeface="Times New Roman" panose="02020603050405020304" pitchFamily="18" charset="0"/>
                <a:cs typeface="Times New Roman" panose="02020603050405020304" pitchFamily="18" charset="0"/>
              </a:rPr>
              <a:t>)</a:t>
            </a: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013601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Summary</a:t>
            </a:r>
            <a:endParaRPr lang="en-US" dirty="0"/>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70005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Disproportionate Impact</a:t>
            </a:r>
            <a:endParaRPr lang="en-US" dirty="0"/>
          </a:p>
        </p:txBody>
      </p:sp>
      <p:sp>
        <p:nvSpPr>
          <p:cNvPr id="3" name="Content Placeholder 2"/>
          <p:cNvSpPr>
            <a:spLocks noGrp="1"/>
          </p:cNvSpPr>
          <p:nvPr>
            <p:ph idx="1"/>
          </p:nvPr>
        </p:nvSpPr>
        <p:spPr>
          <a:xfrm>
            <a:off x="609600" y="1668781"/>
            <a:ext cx="10972800" cy="4525963"/>
          </a:xfrm>
        </p:spPr>
        <p:txBody>
          <a:bodyPr>
            <a:normAutofit/>
          </a:bodyPr>
          <a:lstStyle/>
          <a:p>
            <a:r>
              <a:rPr lang="en-US" dirty="0" smtClean="0">
                <a:solidFill>
                  <a:schemeClr val="bg1">
                    <a:lumMod val="85000"/>
                  </a:schemeClr>
                </a:solidFill>
              </a:rPr>
              <a:t>What is Disproportionate Impact?</a:t>
            </a:r>
          </a:p>
          <a:p>
            <a:r>
              <a:rPr lang="en-US" dirty="0" smtClean="0">
                <a:solidFill>
                  <a:schemeClr val="bg1">
                    <a:lumMod val="85000"/>
                  </a:schemeClr>
                </a:solidFill>
              </a:rPr>
              <a:t>Why do we use it?</a:t>
            </a:r>
          </a:p>
          <a:p>
            <a:r>
              <a:rPr lang="en-US" dirty="0" smtClean="0">
                <a:solidFill>
                  <a:schemeClr val="bg1">
                    <a:lumMod val="85000"/>
                  </a:schemeClr>
                </a:solidFill>
              </a:rPr>
              <a:t>What do we measure?</a:t>
            </a:r>
          </a:p>
          <a:p>
            <a:r>
              <a:rPr lang="en-US" dirty="0" smtClean="0"/>
              <a:t>How do we measure it?</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19150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a:xfrm>
            <a:off x="2146300" y="274638"/>
            <a:ext cx="9436100" cy="444666"/>
          </a:xfrm>
        </p:spPr>
        <p:txBody>
          <a:bodyPr/>
          <a:lstStyle/>
          <a:p>
            <a:r>
              <a:rPr lang="en-US" dirty="0" smtClean="0"/>
              <a:t>Disproportionate Impact Summary</a:t>
            </a:r>
            <a:endParaRPr lang="en-US" dirty="0"/>
          </a:p>
        </p:txBody>
      </p:sp>
      <p:pic>
        <p:nvPicPr>
          <p:cNvPr id="3" name="Picture 2"/>
          <p:cNvPicPr>
            <a:picLocks noChangeAspect="1"/>
          </p:cNvPicPr>
          <p:nvPr/>
        </p:nvPicPr>
        <p:blipFill>
          <a:blip r:embed="rId2"/>
          <a:stretch>
            <a:fillRect/>
          </a:stretch>
        </p:blipFill>
        <p:spPr>
          <a:xfrm>
            <a:off x="2252930" y="719304"/>
            <a:ext cx="8530201" cy="4466881"/>
          </a:xfrm>
          <a:prstGeom prst="rect">
            <a:avLst/>
          </a:prstGeom>
        </p:spPr>
      </p:pic>
    </p:spTree>
    <p:extLst>
      <p:ext uri="{BB962C8B-B14F-4D97-AF65-F5344CB8AC3E}">
        <p14:creationId xmlns:p14="http://schemas.microsoft.com/office/powerpoint/2010/main" val="24323220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2146300" y="274638"/>
            <a:ext cx="9436100" cy="444666"/>
          </a:xfrm>
        </p:spPr>
        <p:txBody>
          <a:bodyPr/>
          <a:lstStyle/>
          <a:p>
            <a:r>
              <a:rPr lang="en-US" dirty="0" smtClean="0"/>
              <a:t>Disproportionate Impact Summary</a:t>
            </a:r>
            <a:endParaRPr lang="en-US" dirty="0"/>
          </a:p>
        </p:txBody>
      </p:sp>
      <p:pic>
        <p:nvPicPr>
          <p:cNvPr id="3" name="Picture 2"/>
          <p:cNvPicPr>
            <a:picLocks noChangeAspect="1"/>
          </p:cNvPicPr>
          <p:nvPr/>
        </p:nvPicPr>
        <p:blipFill>
          <a:blip r:embed="rId3"/>
          <a:stretch>
            <a:fillRect/>
          </a:stretch>
        </p:blipFill>
        <p:spPr>
          <a:xfrm>
            <a:off x="2334991" y="719304"/>
            <a:ext cx="8530201" cy="5405941"/>
          </a:xfrm>
          <a:prstGeom prst="rect">
            <a:avLst/>
          </a:prstGeom>
        </p:spPr>
      </p:pic>
    </p:spTree>
    <p:extLst>
      <p:ext uri="{BB962C8B-B14F-4D97-AF65-F5344CB8AC3E}">
        <p14:creationId xmlns:p14="http://schemas.microsoft.com/office/powerpoint/2010/main" val="88806375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146300" y="274638"/>
            <a:ext cx="9436100" cy="444666"/>
          </a:xfrm>
        </p:spPr>
        <p:txBody>
          <a:bodyPr/>
          <a:lstStyle/>
          <a:p>
            <a:r>
              <a:rPr lang="en-US" dirty="0" smtClean="0"/>
              <a:t>Disproportionate Impact Summary</a:t>
            </a:r>
            <a:endParaRPr lang="en-US" dirty="0"/>
          </a:p>
        </p:txBody>
      </p:sp>
      <p:pic>
        <p:nvPicPr>
          <p:cNvPr id="4" name="Picture 3"/>
          <p:cNvPicPr>
            <a:picLocks noChangeAspect="1"/>
          </p:cNvPicPr>
          <p:nvPr/>
        </p:nvPicPr>
        <p:blipFill>
          <a:blip r:embed="rId3"/>
          <a:stretch>
            <a:fillRect/>
          </a:stretch>
        </p:blipFill>
        <p:spPr>
          <a:xfrm>
            <a:off x="2311546" y="719304"/>
            <a:ext cx="8530201" cy="4213081"/>
          </a:xfrm>
          <a:prstGeom prst="rect">
            <a:avLst/>
          </a:prstGeom>
        </p:spPr>
      </p:pic>
    </p:spTree>
    <p:extLst>
      <p:ext uri="{BB962C8B-B14F-4D97-AF65-F5344CB8AC3E}">
        <p14:creationId xmlns:p14="http://schemas.microsoft.com/office/powerpoint/2010/main" val="189326228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consider…	</a:t>
            </a:r>
            <a:endParaRPr lang="en-US" dirty="0"/>
          </a:p>
        </p:txBody>
      </p:sp>
      <p:sp>
        <p:nvSpPr>
          <p:cNvPr id="3" name="Content Placeholder 2"/>
          <p:cNvSpPr>
            <a:spLocks noGrp="1"/>
          </p:cNvSpPr>
          <p:nvPr>
            <p:ph idx="1"/>
          </p:nvPr>
        </p:nvSpPr>
        <p:spPr>
          <a:xfrm>
            <a:off x="609600" y="1600201"/>
            <a:ext cx="10972800" cy="5035061"/>
          </a:xfrm>
        </p:spPr>
        <p:txBody>
          <a:bodyPr>
            <a:normAutofit/>
          </a:bodyPr>
          <a:lstStyle/>
          <a:p>
            <a:r>
              <a:rPr lang="en-US" dirty="0" smtClean="0"/>
              <a:t>Veteran Access</a:t>
            </a:r>
          </a:p>
          <a:p>
            <a:endParaRPr lang="en-US" dirty="0" smtClean="0"/>
          </a:p>
          <a:p>
            <a:endParaRPr lang="en-US" dirty="0" smtClean="0"/>
          </a:p>
          <a:p>
            <a:endParaRPr lang="en-US" dirty="0"/>
          </a:p>
          <a:p>
            <a:endParaRPr lang="en-US" dirty="0" smtClean="0"/>
          </a:p>
          <a:p>
            <a:endParaRPr lang="en-US" dirty="0" smtClean="0"/>
          </a:p>
          <a:p>
            <a:r>
              <a:rPr lang="en-US" dirty="0" smtClean="0"/>
              <a:t>Low Ns</a:t>
            </a:r>
          </a:p>
          <a:p>
            <a:r>
              <a:rPr lang="en-US" dirty="0" smtClean="0"/>
              <a:t>Additional DI categories</a:t>
            </a:r>
          </a:p>
          <a:p>
            <a:pPr marL="457200" lvl="1" indent="0">
              <a:buNone/>
            </a:pPr>
            <a:endParaRPr lang="en-US" dirty="0"/>
          </a:p>
          <a:p>
            <a:endParaRPr lang="en-US" dirty="0" smtClean="0"/>
          </a:p>
        </p:txBody>
      </p:sp>
      <p:sp>
        <p:nvSpPr>
          <p:cNvPr id="6" name="Rectangle 5"/>
          <p:cNvSpPr/>
          <p:nvPr/>
        </p:nvSpPr>
        <p:spPr>
          <a:xfrm>
            <a:off x="797170" y="4363274"/>
            <a:ext cx="8660262" cy="430887"/>
          </a:xfrm>
          <a:prstGeom prst="rect">
            <a:avLst/>
          </a:prstGeom>
        </p:spPr>
        <p:txBody>
          <a:bodyPr wrap="square">
            <a:spAutoFit/>
          </a:bodyPr>
          <a:lstStyle/>
          <a:p>
            <a:r>
              <a:rPr lang="en-US" sz="1100" dirty="0">
                <a:solidFill>
                  <a:srgbClr val="000000"/>
                </a:solidFill>
                <a:latin typeface="Times New Roman" panose="02020603050405020304" pitchFamily="18" charset="0"/>
              </a:rPr>
              <a:t>* Data for Veterans and Foster Youth is available only at the county level.  The county percentage for Foster Youth reflects the percentage of San Diego County children in Foster Care.</a:t>
            </a:r>
            <a:r>
              <a:rPr lang="en-US" sz="1100" dirty="0"/>
              <a:t> </a:t>
            </a:r>
          </a:p>
        </p:txBody>
      </p:sp>
      <p:sp>
        <p:nvSpPr>
          <p:cNvPr id="7" name="Rectangle 6"/>
          <p:cNvSpPr/>
          <p:nvPr/>
        </p:nvSpPr>
        <p:spPr>
          <a:xfrm>
            <a:off x="820616" y="4715114"/>
            <a:ext cx="8805672" cy="261610"/>
          </a:xfrm>
          <a:prstGeom prst="rect">
            <a:avLst/>
          </a:prstGeom>
        </p:spPr>
        <p:txBody>
          <a:bodyPr wrap="square">
            <a:spAutoFit/>
          </a:bodyPr>
          <a:lstStyle/>
          <a:p>
            <a:r>
              <a:rPr lang="en-US" sz="1100" dirty="0">
                <a:latin typeface="Times New Roman" panose="02020603050405020304" pitchFamily="18" charset="0"/>
                <a:cs typeface="Times New Roman" panose="02020603050405020304" pitchFamily="18" charset="0"/>
              </a:rPr>
              <a:t>Data Sources: MIS Submissions to CCCCO (Term = Fall 2016); </a:t>
            </a:r>
            <a:r>
              <a:rPr lang="en-US" sz="1100" dirty="0" smtClean="0">
                <a:latin typeface="Times New Roman" panose="02020603050405020304" pitchFamily="18" charset="0"/>
                <a:cs typeface="Times New Roman" panose="02020603050405020304" pitchFamily="18" charset="0"/>
              </a:rPr>
              <a:t>US </a:t>
            </a:r>
            <a:r>
              <a:rPr lang="en-US" sz="1100" dirty="0">
                <a:latin typeface="Times New Roman" panose="02020603050405020304" pitchFamily="18" charset="0"/>
                <a:cs typeface="Times New Roman" panose="02020603050405020304" pitchFamily="18" charset="0"/>
              </a:rPr>
              <a:t>Census Bureau: American Fact Finder Data</a:t>
            </a:r>
          </a:p>
        </p:txBody>
      </p:sp>
      <p:pic>
        <p:nvPicPr>
          <p:cNvPr id="10" name="Picture 9"/>
          <p:cNvPicPr>
            <a:picLocks noChangeAspect="1"/>
          </p:cNvPicPr>
          <p:nvPr/>
        </p:nvPicPr>
        <p:blipFill>
          <a:blip r:embed="rId3"/>
          <a:stretch>
            <a:fillRect/>
          </a:stretch>
        </p:blipFill>
        <p:spPr>
          <a:xfrm>
            <a:off x="820616" y="2092974"/>
            <a:ext cx="5650522" cy="2270300"/>
          </a:xfrm>
          <a:prstGeom prst="rect">
            <a:avLst/>
          </a:prstGeom>
        </p:spPr>
      </p:pic>
    </p:spTree>
    <p:extLst>
      <p:ext uri="{BB962C8B-B14F-4D97-AF65-F5344CB8AC3E}">
        <p14:creationId xmlns:p14="http://schemas.microsoft.com/office/powerpoint/2010/main" val="2603851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9"/>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9"/>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Any Questions?</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5169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DI</a:t>
            </a:r>
            <a:endParaRPr lang="en-US" dirty="0"/>
          </a:p>
        </p:txBody>
      </p:sp>
      <p:sp>
        <p:nvSpPr>
          <p:cNvPr id="3" name="Content Placeholder 2"/>
          <p:cNvSpPr>
            <a:spLocks noGrp="1"/>
          </p:cNvSpPr>
          <p:nvPr>
            <p:ph idx="1"/>
          </p:nvPr>
        </p:nvSpPr>
        <p:spPr/>
        <p:txBody>
          <a:bodyPr>
            <a:normAutofit/>
          </a:bodyPr>
          <a:lstStyle/>
          <a:p>
            <a:r>
              <a:rPr lang="en-US" dirty="0" smtClean="0"/>
              <a:t>Proportionality Index</a:t>
            </a:r>
          </a:p>
          <a:p>
            <a:r>
              <a:rPr lang="en-US" dirty="0" smtClean="0"/>
              <a:t>80% Rule</a:t>
            </a:r>
          </a:p>
          <a:p>
            <a:r>
              <a:rPr lang="en-US" dirty="0" smtClean="0"/>
              <a:t>Percentage Point-Gap Method</a:t>
            </a:r>
          </a:p>
          <a:p>
            <a:endParaRPr lang="en-US" dirty="0" smtClean="0"/>
          </a:p>
          <a:p>
            <a:endParaRPr lang="en-US" dirty="0"/>
          </a:p>
        </p:txBody>
      </p:sp>
    </p:spTree>
    <p:extLst>
      <p:ext uri="{BB962C8B-B14F-4D97-AF65-F5344CB8AC3E}">
        <p14:creationId xmlns:p14="http://schemas.microsoft.com/office/powerpoint/2010/main" val="394870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2000" fill="hold"/>
                                        <p:tgtEl>
                                          <p:spTgt spid="3">
                                            <p:txEl>
                                              <p:pRg st="0" end="0"/>
                                            </p:txEl>
                                          </p:spTgt>
                                        </p:tgtEl>
                                        <p:attrNameLst>
                                          <p:attrName>style.color</p:attrName>
                                        </p:attrNameLst>
                                      </p:cBhvr>
                                      <p:to>
                                        <a:srgbClr val="D8D8D8"/>
                                      </p:to>
                                    </p:animClr>
                                  </p:childTnLst>
                                </p:cTn>
                              </p:par>
                              <p:par>
                                <p:cTn id="15" presetID="3" presetClass="emph" presetSubtype="2" fill="hold" nodeType="withEffect">
                                  <p:stCondLst>
                                    <p:cond delay="0"/>
                                  </p:stCondLst>
                                  <p:childTnLst>
                                    <p:animClr clrSpc="rgb" dir="cw">
                                      <p:cBhvr override="childStyle">
                                        <p:cTn id="16" dur="2000" fill="hold"/>
                                        <p:tgtEl>
                                          <p:spTgt spid="3">
                                            <p:txEl>
                                              <p:pRg st="1" end="1"/>
                                            </p:txEl>
                                          </p:spTgt>
                                        </p:tgtEl>
                                        <p:attrNameLst>
                                          <p:attrName>style.color</p:attrName>
                                        </p:attrNameLst>
                                      </p:cBhvr>
                                      <p:to>
                                        <a:srgbClr val="D8D8D8"/>
                                      </p:to>
                                    </p:animClr>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Point-Gap Methodology</a:t>
            </a:r>
            <a:endParaRPr lang="en-US" dirty="0"/>
          </a:p>
        </p:txBody>
      </p:sp>
      <p:sp>
        <p:nvSpPr>
          <p:cNvPr id="3" name="Content Placeholder 2"/>
          <p:cNvSpPr>
            <a:spLocks noGrp="1"/>
          </p:cNvSpPr>
          <p:nvPr>
            <p:ph idx="1"/>
          </p:nvPr>
        </p:nvSpPr>
        <p:spPr/>
        <p:txBody>
          <a:bodyPr/>
          <a:lstStyle/>
          <a:p>
            <a:r>
              <a:rPr lang="en-US" dirty="0" smtClean="0"/>
              <a:t>What is Percentage Point-Gap?</a:t>
            </a:r>
          </a:p>
          <a:p>
            <a:r>
              <a:rPr lang="en-US" dirty="0" smtClean="0"/>
              <a:t>Why do we use it?</a:t>
            </a:r>
          </a:p>
          <a:p>
            <a:pPr lvl="1"/>
            <a:r>
              <a:rPr lang="en-US" dirty="0" smtClean="0"/>
              <a:t>Easy to use</a:t>
            </a:r>
          </a:p>
          <a:p>
            <a:pPr lvl="1"/>
            <a:r>
              <a:rPr lang="en-US" dirty="0" smtClean="0"/>
              <a:t>More sensitive than other methods</a:t>
            </a:r>
          </a:p>
          <a:p>
            <a:r>
              <a:rPr lang="en-US" dirty="0" smtClean="0"/>
              <a:t>How do we use it?</a:t>
            </a:r>
          </a:p>
        </p:txBody>
      </p:sp>
      <p:graphicFrame>
        <p:nvGraphicFramePr>
          <p:cNvPr id="4" name="Diagram 3"/>
          <p:cNvGraphicFramePr/>
          <p:nvPr>
            <p:extLst>
              <p:ext uri="{D42A27DB-BD31-4B8C-83A1-F6EECF244321}">
                <p14:modId xmlns:p14="http://schemas.microsoft.com/office/powerpoint/2010/main" val="3604897482"/>
              </p:ext>
            </p:extLst>
          </p:nvPr>
        </p:nvGraphicFramePr>
        <p:xfrm>
          <a:off x="2032000" y="2782927"/>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83674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Results</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61732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819" y="472610"/>
            <a:ext cx="11404955" cy="271189"/>
          </a:xfrm>
        </p:spPr>
        <p:txBody>
          <a:bodyPr>
            <a:normAutofit fontScale="90000"/>
          </a:bodyPr>
          <a:lstStyle/>
          <a:p>
            <a:r>
              <a:rPr lang="en-US" dirty="0" smtClean="0"/>
              <a:t>Disproportionate Impact: Access</a:t>
            </a:r>
            <a:endParaRPr lang="en-US" dirty="0"/>
          </a:p>
        </p:txBody>
      </p:sp>
      <p:graphicFrame>
        <p:nvGraphicFramePr>
          <p:cNvPr id="38" name="Table 37"/>
          <p:cNvGraphicFramePr>
            <a:graphicFrameLocks noGrp="1"/>
          </p:cNvGraphicFramePr>
          <p:nvPr>
            <p:extLst>
              <p:ext uri="{D42A27DB-BD31-4B8C-83A1-F6EECF244321}">
                <p14:modId xmlns:p14="http://schemas.microsoft.com/office/powerpoint/2010/main" val="2181923104"/>
              </p:ext>
            </p:extLst>
          </p:nvPr>
        </p:nvGraphicFramePr>
        <p:xfrm>
          <a:off x="570019" y="1689824"/>
          <a:ext cx="11051961" cy="1432560"/>
        </p:xfrm>
        <a:graphic>
          <a:graphicData uri="http://schemas.openxmlformats.org/drawingml/2006/table">
            <a:tbl>
              <a:tblPr firstRow="1" bandRow="1">
                <a:tableStyleId>{5C22544A-7EE6-4342-B048-85BDC9FD1C3A}</a:tableStyleId>
              </a:tblPr>
              <a:tblGrid>
                <a:gridCol w="1676163"/>
                <a:gridCol w="2986149"/>
                <a:gridCol w="936702"/>
                <a:gridCol w="922437"/>
                <a:gridCol w="933083"/>
                <a:gridCol w="944326"/>
                <a:gridCol w="865631"/>
                <a:gridCol w="933083"/>
                <a:gridCol w="854387"/>
              </a:tblGrid>
              <a:tr h="370840">
                <a:tc rowSpan="2" gridSpan="2">
                  <a:txBody>
                    <a:bodyPr/>
                    <a:lstStyle/>
                    <a:p>
                      <a:r>
                        <a:rPr lang="en-US" sz="2400" dirty="0" smtClean="0"/>
                        <a:t>Success</a:t>
                      </a:r>
                      <a:r>
                        <a:rPr lang="en-US" sz="2400" baseline="0" dirty="0" smtClean="0"/>
                        <a:t> Indicators</a:t>
                      </a:r>
                      <a:endParaRPr lang="en-US" sz="2400" dirty="0"/>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rowSpan="2" hMerge="1">
                  <a:txBody>
                    <a:bodyPr/>
                    <a:lstStyle/>
                    <a:p>
                      <a:endParaRPr lang="en-US"/>
                    </a:p>
                  </a:txBody>
                  <a:tcPr/>
                </a:tc>
                <a:tc gridSpan="7">
                  <a:txBody>
                    <a:bodyPr/>
                    <a:lstStyle/>
                    <a:p>
                      <a:pPr algn="ctr"/>
                      <a:r>
                        <a:rPr lang="en-US" sz="2000" dirty="0" smtClean="0"/>
                        <a:t>Subpopulations</a:t>
                      </a:r>
                      <a:endParaRPr lang="en-US" sz="2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gridSpan="2" vMerge="1">
                  <a:txBody>
                    <a:bodyPr/>
                    <a:lstStyle/>
                    <a:p>
                      <a:endParaRPr lang="en-US" dirty="0"/>
                    </a:p>
                  </a:txBody>
                  <a:tcPr/>
                </a:tc>
                <a:tc hMerge="1" vMerge="1">
                  <a:txBody>
                    <a:bodyPr/>
                    <a:lstStyle/>
                    <a:p>
                      <a:endParaRPr lang="en-US" dirty="0"/>
                    </a:p>
                  </a:txBody>
                  <a:tcPr/>
                </a:tc>
                <a:tc>
                  <a:txBody>
                    <a:bodyPr/>
                    <a:lstStyle/>
                    <a:p>
                      <a:pPr algn="ctr"/>
                      <a:r>
                        <a:rPr lang="en-US" sz="1800" b="1" dirty="0" smtClean="0">
                          <a:solidFill>
                            <a:schemeClr val="bg1"/>
                          </a:solidFill>
                        </a:rPr>
                        <a:t>Gender</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Age</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Race</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DSPS</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Econ</a:t>
                      </a:r>
                    </a:p>
                    <a:p>
                      <a:pPr algn="ctr"/>
                      <a:r>
                        <a:rPr lang="en-US" sz="1800" b="1" dirty="0" err="1" smtClean="0">
                          <a:solidFill>
                            <a:schemeClr val="bg1"/>
                          </a:solidFill>
                        </a:rPr>
                        <a:t>Disadv</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Vets</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c>
                  <a:txBody>
                    <a:bodyPr/>
                    <a:lstStyle/>
                    <a:p>
                      <a:pPr algn="ctr"/>
                      <a:r>
                        <a:rPr lang="en-US" sz="1800" b="1" dirty="0" smtClean="0">
                          <a:solidFill>
                            <a:schemeClr val="bg1"/>
                          </a:solidFill>
                        </a:rPr>
                        <a:t>Foster Youth</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504D"/>
                    </a:solidFill>
                  </a:tcPr>
                </a:tc>
              </a:tr>
              <a:tr h="370840">
                <a:tc>
                  <a:txBody>
                    <a:bodyPr/>
                    <a:lstStyle/>
                    <a:p>
                      <a:pPr algn="l"/>
                      <a:r>
                        <a:rPr lang="en-US" sz="2000" dirty="0" smtClean="0"/>
                        <a:t>Access</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smtClean="0"/>
                        <a:t>Enrollment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c>
                  <a:txBody>
                    <a:bodyPr/>
                    <a:lstStyle/>
                    <a:p>
                      <a:pPr algn="ctr"/>
                      <a:r>
                        <a:rPr lang="en-US" sz="1400" dirty="0" smtClean="0"/>
                        <a:t>N/A</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smtClean="0"/>
                        <a:t>Yes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dirty="0" smtClean="0"/>
                        <a:t>No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7A5"/>
                    </a:solidFill>
                  </a:tcPr>
                </a:tc>
              </a:tr>
            </a:tbl>
          </a:graphicData>
        </a:graphic>
      </p:graphicFrame>
      <p:sp>
        <p:nvSpPr>
          <p:cNvPr id="3" name="Rectangle 2"/>
          <p:cNvSpPr/>
          <p:nvPr/>
        </p:nvSpPr>
        <p:spPr>
          <a:xfrm>
            <a:off x="5251938" y="2741384"/>
            <a:ext cx="6370042" cy="7854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6250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Custom 7">
      <a:dk1>
        <a:sysClr val="windowText" lastClr="000000"/>
      </a:dk1>
      <a:lt1>
        <a:sysClr val="window" lastClr="FFFFFF"/>
      </a:lt1>
      <a:dk2>
        <a:srgbClr val="922A1D"/>
      </a:dk2>
      <a:lt2>
        <a:srgbClr val="E9E5DC"/>
      </a:lt2>
      <a:accent1>
        <a:srgbClr val="DE6B5C"/>
      </a:accent1>
      <a:accent2>
        <a:srgbClr val="C33927"/>
      </a:accent2>
      <a:accent3>
        <a:srgbClr val="A28E6A"/>
      </a:accent3>
      <a:accent4>
        <a:srgbClr val="956251"/>
      </a:accent4>
      <a:accent5>
        <a:srgbClr val="9B2D1F"/>
      </a:accent5>
      <a:accent6>
        <a:srgbClr val="742117"/>
      </a:accent6>
      <a:hlink>
        <a:srgbClr val="C33927"/>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BEF78D5C-120A-40DD-9CE4-BB44965BC188}" vid="{9BB7E0E6-AA86-48E4-9E95-60154AFCF6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3840</TotalTime>
  <Words>2472</Words>
  <Application>Microsoft Office PowerPoint</Application>
  <PresentationFormat>Widescreen</PresentationFormat>
  <Paragraphs>718</Paragraphs>
  <Slides>54</Slides>
  <Notes>33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Calibri</vt:lpstr>
      <vt:lpstr>Times New Roman</vt:lpstr>
      <vt:lpstr>Theme1</vt:lpstr>
      <vt:lpstr>Disproportionate Impact Study</vt:lpstr>
      <vt:lpstr>Disproportionate Impact</vt:lpstr>
      <vt:lpstr>Indicators</vt:lpstr>
      <vt:lpstr>Subpopulations</vt:lpstr>
      <vt:lpstr>Disproportionate Impact</vt:lpstr>
      <vt:lpstr>Measuring DI</vt:lpstr>
      <vt:lpstr>Point-Gap Methodology</vt:lpstr>
      <vt:lpstr>Results</vt:lpstr>
      <vt:lpstr>Disproportionate Impact: Access</vt:lpstr>
      <vt:lpstr>Access: Gender</vt:lpstr>
      <vt:lpstr>Disproportionate Impact: Access</vt:lpstr>
      <vt:lpstr>Access: Age</vt:lpstr>
      <vt:lpstr>Disproportionate Impact: Access</vt:lpstr>
      <vt:lpstr>Access: Race &amp; Ethnicity</vt:lpstr>
      <vt:lpstr>Access: Vets &amp; Foster Youth </vt:lpstr>
      <vt:lpstr>Disproportionate Impact: Access</vt:lpstr>
      <vt:lpstr>Disproportionate Impact using Point-Gap</vt:lpstr>
      <vt:lpstr>Successful Course Completion: Gender</vt:lpstr>
      <vt:lpstr>Disproportionate Impact</vt:lpstr>
      <vt:lpstr>Disproportionate Impact</vt:lpstr>
      <vt:lpstr>Successful Course Completion: Race</vt:lpstr>
      <vt:lpstr>Disproportionate Impact</vt:lpstr>
      <vt:lpstr>Successful Course Completion: FY</vt:lpstr>
      <vt:lpstr>Disproportionate Impact</vt:lpstr>
      <vt:lpstr>Disproportionate Impact</vt:lpstr>
      <vt:lpstr>Good Academic Standing: Age</vt:lpstr>
      <vt:lpstr>Good Academic Standing: Race</vt:lpstr>
      <vt:lpstr>Good Academic Standing: FY</vt:lpstr>
      <vt:lpstr>English BS Completion: Gender</vt:lpstr>
      <vt:lpstr>English BS Completion: Age</vt:lpstr>
      <vt:lpstr>English BS Completion: Race</vt:lpstr>
      <vt:lpstr>English BS Completion: DSPS</vt:lpstr>
      <vt:lpstr>ESL BS Completion: Age</vt:lpstr>
      <vt:lpstr>Math BS Completion: Race</vt:lpstr>
      <vt:lpstr>Persistence: Age</vt:lpstr>
      <vt:lpstr>30 Units: Age</vt:lpstr>
      <vt:lpstr>Completion: Gender</vt:lpstr>
      <vt:lpstr>Completion (Unprepared): Race</vt:lpstr>
      <vt:lpstr>Degrees &amp; Certs: Gender</vt:lpstr>
      <vt:lpstr>Degrees &amp; Certs: Age</vt:lpstr>
      <vt:lpstr>Degrees &amp; Certs x Ed Goal: Age</vt:lpstr>
      <vt:lpstr>Transfer: Gender</vt:lpstr>
      <vt:lpstr>Transfer (Unprepared): Race</vt:lpstr>
      <vt:lpstr>Transfer: Economic Disadvantage</vt:lpstr>
      <vt:lpstr>Transfer Prepared: Age</vt:lpstr>
      <vt:lpstr>Transfer Prepared: Vets</vt:lpstr>
      <vt:lpstr>Transfer-Related Outcomes: Gender</vt:lpstr>
      <vt:lpstr>Transfer-Related Outcomes (Prepared): Race</vt:lpstr>
      <vt:lpstr>Summary</vt:lpstr>
      <vt:lpstr>Disproportionate Impact Summary</vt:lpstr>
      <vt:lpstr>Disproportionate Impact Summary</vt:lpstr>
      <vt:lpstr>Disproportionate Impact Summary</vt:lpstr>
      <vt:lpstr>Things to consider… </vt:lpstr>
      <vt:lpstr>Any Questions?</vt:lpstr>
    </vt:vector>
  </TitlesOfParts>
  <Company>Palomar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College Survey Measure (CCSM)</dc:title>
  <dc:creator>Miller, Rachel M.</dc:creator>
  <cp:lastModifiedBy>Miller, Rachel M.</cp:lastModifiedBy>
  <cp:revision>205</cp:revision>
  <cp:lastPrinted>2017-05-11T20:24:33Z</cp:lastPrinted>
  <dcterms:created xsi:type="dcterms:W3CDTF">2017-04-25T21:45:46Z</dcterms:created>
  <dcterms:modified xsi:type="dcterms:W3CDTF">2018-09-13T22:30:03Z</dcterms:modified>
</cp:coreProperties>
</file>