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56"/>
  </p:notesMasterIdLst>
  <p:sldIdLst>
    <p:sldId id="256" r:id="rId2"/>
    <p:sldId id="285" r:id="rId3"/>
    <p:sldId id="290" r:id="rId4"/>
    <p:sldId id="291" r:id="rId5"/>
    <p:sldId id="391" r:id="rId6"/>
    <p:sldId id="388" r:id="rId7"/>
    <p:sldId id="289" r:id="rId8"/>
    <p:sldId id="286" r:id="rId9"/>
    <p:sldId id="373" r:id="rId10"/>
    <p:sldId id="375" r:id="rId11"/>
    <p:sldId id="394" r:id="rId12"/>
    <p:sldId id="393" r:id="rId13"/>
    <p:sldId id="395" r:id="rId14"/>
    <p:sldId id="378" r:id="rId15"/>
    <p:sldId id="379" r:id="rId16"/>
    <p:sldId id="396" r:id="rId17"/>
    <p:sldId id="374" r:id="rId18"/>
    <p:sldId id="345" r:id="rId19"/>
    <p:sldId id="397" r:id="rId20"/>
    <p:sldId id="398" r:id="rId21"/>
    <p:sldId id="372" r:id="rId22"/>
    <p:sldId id="399" r:id="rId23"/>
    <p:sldId id="346" r:id="rId24"/>
    <p:sldId id="400" r:id="rId25"/>
    <p:sldId id="343" r:id="rId26"/>
    <p:sldId id="347" r:id="rId27"/>
    <p:sldId id="348" r:id="rId28"/>
    <p:sldId id="349" r:id="rId29"/>
    <p:sldId id="350" r:id="rId30"/>
    <p:sldId id="353" r:id="rId31"/>
    <p:sldId id="354" r:id="rId32"/>
    <p:sldId id="355" r:id="rId33"/>
    <p:sldId id="357" r:id="rId34"/>
    <p:sldId id="358" r:id="rId35"/>
    <p:sldId id="351" r:id="rId36"/>
    <p:sldId id="359" r:id="rId37"/>
    <p:sldId id="361" r:id="rId38"/>
    <p:sldId id="360" r:id="rId39"/>
    <p:sldId id="362" r:id="rId40"/>
    <p:sldId id="363" r:id="rId41"/>
    <p:sldId id="365" r:id="rId42"/>
    <p:sldId id="364" r:id="rId43"/>
    <p:sldId id="382" r:id="rId44"/>
    <p:sldId id="367" r:id="rId45"/>
    <p:sldId id="368" r:id="rId46"/>
    <p:sldId id="369" r:id="rId47"/>
    <p:sldId id="370" r:id="rId48"/>
    <p:sldId id="371" r:id="rId49"/>
    <p:sldId id="344" r:id="rId50"/>
    <p:sldId id="385" r:id="rId51"/>
    <p:sldId id="386" r:id="rId52"/>
    <p:sldId id="387" r:id="rId53"/>
    <p:sldId id="267" r:id="rId54"/>
    <p:sldId id="268" r:id="rId55"/>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4296"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0504D"/>
    <a:srgbClr val="B2D7A5"/>
    <a:srgbClr val="80BE6A"/>
    <a:srgbClr val="DE6B5C"/>
    <a:srgbClr val="D6CCCC"/>
    <a:srgbClr val="ECE8E7"/>
    <a:srgbClr val="D2DEEF"/>
    <a:srgbClr val="EAEFF7"/>
    <a:srgbClr val="9900FF"/>
    <a:srgbClr val="FF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024" autoAdjust="0"/>
    <p:restoredTop sz="72642" autoAdjust="0"/>
  </p:normalViewPr>
  <p:slideViewPr>
    <p:cSldViewPr snapToGrid="0" showGuides="1">
      <p:cViewPr varScale="1">
        <p:scale>
          <a:sx n="73" d="100"/>
          <a:sy n="73" d="100"/>
        </p:scale>
        <p:origin x="1194" y="72"/>
      </p:cViewPr>
      <p:guideLst>
        <p:guide orient="horz" pos="4296"/>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B5A7FF4-06CA-463F-89E1-13D1BAFDC216}" type="doc">
      <dgm:prSet loTypeId="urn:microsoft.com/office/officeart/2005/8/layout/process1" loCatId="process" qsTypeId="urn:microsoft.com/office/officeart/2005/8/quickstyle/simple1" qsCatId="simple" csTypeId="urn:microsoft.com/office/officeart/2005/8/colors/colorful1" csCatId="colorful" phldr="1"/>
      <dgm:spPr/>
      <dgm:t>
        <a:bodyPr/>
        <a:lstStyle/>
        <a:p>
          <a:endParaRPr lang="en-US"/>
        </a:p>
      </dgm:t>
    </dgm:pt>
    <dgm:pt modelId="{5B32BB32-6CD1-45C2-907B-547E2117CBBB}">
      <dgm:prSet phldrT="[Text]"/>
      <dgm:spPr/>
      <dgm:t>
        <a:bodyPr/>
        <a:lstStyle/>
        <a:p>
          <a:r>
            <a:rPr lang="en-US" dirty="0" smtClean="0"/>
            <a:t>Course Completion Rate (%) for Subpopulation</a:t>
          </a:r>
          <a:endParaRPr lang="en-US" dirty="0"/>
        </a:p>
      </dgm:t>
    </dgm:pt>
    <dgm:pt modelId="{E87DAA93-BAC5-41A3-A760-56484C7E50FB}" type="parTrans" cxnId="{DAB40203-9948-4FA3-902B-2C0BA57E1DA8}">
      <dgm:prSet/>
      <dgm:spPr/>
      <dgm:t>
        <a:bodyPr/>
        <a:lstStyle/>
        <a:p>
          <a:endParaRPr lang="en-US"/>
        </a:p>
      </dgm:t>
    </dgm:pt>
    <dgm:pt modelId="{335DEBCA-9B8F-44FF-952C-EF40DECE6BBF}" type="sibTrans" cxnId="{DAB40203-9948-4FA3-902B-2C0BA57E1DA8}">
      <dgm:prSet/>
      <dgm:spPr>
        <a:solidFill>
          <a:schemeClr val="accent5">
            <a:lumMod val="50000"/>
          </a:schemeClr>
        </a:solidFill>
      </dgm:spPr>
      <dgm:t>
        <a:bodyPr/>
        <a:lstStyle/>
        <a:p>
          <a:endParaRPr lang="en-US"/>
        </a:p>
      </dgm:t>
    </dgm:pt>
    <dgm:pt modelId="{532A277A-04A6-4192-B3CD-D5A42AD862CA}">
      <dgm:prSet phldrT="[Text]"/>
      <dgm:spPr/>
      <dgm:t>
        <a:bodyPr/>
        <a:lstStyle/>
        <a:p>
          <a:r>
            <a:rPr lang="en-US" dirty="0" smtClean="0"/>
            <a:t>Percentage Point Gap </a:t>
          </a:r>
          <a:br>
            <a:rPr lang="en-US" dirty="0" smtClean="0"/>
          </a:br>
          <a:r>
            <a:rPr lang="en-US" dirty="0" smtClean="0"/>
            <a:t>(+ or -)</a:t>
          </a:r>
          <a:endParaRPr lang="en-US" dirty="0"/>
        </a:p>
      </dgm:t>
    </dgm:pt>
    <dgm:pt modelId="{E4EF8EBF-FBEF-4091-97D2-8BD915E54B67}" type="parTrans" cxnId="{3B2FBAD4-570A-4D3F-9445-8BFFC3E72B59}">
      <dgm:prSet/>
      <dgm:spPr/>
      <dgm:t>
        <a:bodyPr/>
        <a:lstStyle/>
        <a:p>
          <a:endParaRPr lang="en-US"/>
        </a:p>
      </dgm:t>
    </dgm:pt>
    <dgm:pt modelId="{FA688C1F-EAF9-45D3-B570-8B9DA5DC8E86}" type="sibTrans" cxnId="{3B2FBAD4-570A-4D3F-9445-8BFFC3E72B59}">
      <dgm:prSet/>
      <dgm:spPr/>
      <dgm:t>
        <a:bodyPr/>
        <a:lstStyle/>
        <a:p>
          <a:endParaRPr lang="en-US"/>
        </a:p>
      </dgm:t>
    </dgm:pt>
    <dgm:pt modelId="{9F408289-3B10-4F6E-A6B4-BAD3CE5D23A8}">
      <dgm:prSet/>
      <dgm:spPr/>
      <dgm:t>
        <a:bodyPr/>
        <a:lstStyle/>
        <a:p>
          <a:r>
            <a:rPr lang="en-US" dirty="0" smtClean="0"/>
            <a:t>Course Completion Rate (%) for all students</a:t>
          </a:r>
          <a:endParaRPr lang="en-US" dirty="0"/>
        </a:p>
      </dgm:t>
    </dgm:pt>
    <dgm:pt modelId="{471506B3-43D5-46B3-B381-882E434D11ED}" type="parTrans" cxnId="{A13442AB-3BDB-444D-9B04-1C82B3DF6CF7}">
      <dgm:prSet/>
      <dgm:spPr/>
      <dgm:t>
        <a:bodyPr/>
        <a:lstStyle/>
        <a:p>
          <a:endParaRPr lang="en-US"/>
        </a:p>
      </dgm:t>
    </dgm:pt>
    <dgm:pt modelId="{797369C6-C638-497A-8131-C36C174029F3}" type="sibTrans" cxnId="{A13442AB-3BDB-444D-9B04-1C82B3DF6CF7}">
      <dgm:prSet/>
      <dgm:spPr>
        <a:solidFill>
          <a:schemeClr val="accent5">
            <a:lumMod val="50000"/>
          </a:schemeClr>
        </a:solidFill>
      </dgm:spPr>
      <dgm:t>
        <a:bodyPr/>
        <a:lstStyle/>
        <a:p>
          <a:endParaRPr lang="en-US"/>
        </a:p>
      </dgm:t>
    </dgm:pt>
    <dgm:pt modelId="{362ECA92-84EC-4E74-A4DE-6073AFE2ED5C}" type="pres">
      <dgm:prSet presAssocID="{5B5A7FF4-06CA-463F-89E1-13D1BAFDC216}" presName="Name0" presStyleCnt="0">
        <dgm:presLayoutVars>
          <dgm:dir/>
          <dgm:resizeHandles val="exact"/>
        </dgm:presLayoutVars>
      </dgm:prSet>
      <dgm:spPr/>
      <dgm:t>
        <a:bodyPr/>
        <a:lstStyle/>
        <a:p>
          <a:endParaRPr lang="en-US"/>
        </a:p>
      </dgm:t>
    </dgm:pt>
    <dgm:pt modelId="{A3BC9CE1-6B76-4DDC-8A01-630233B30EE7}" type="pres">
      <dgm:prSet presAssocID="{5B32BB32-6CD1-45C2-907B-547E2117CBBB}" presName="node" presStyleLbl="node1" presStyleIdx="0" presStyleCnt="3">
        <dgm:presLayoutVars>
          <dgm:bulletEnabled val="1"/>
        </dgm:presLayoutVars>
      </dgm:prSet>
      <dgm:spPr/>
      <dgm:t>
        <a:bodyPr/>
        <a:lstStyle/>
        <a:p>
          <a:endParaRPr lang="en-US"/>
        </a:p>
      </dgm:t>
    </dgm:pt>
    <dgm:pt modelId="{04E2D880-6F27-4E39-BC34-638708C07AA7}" type="pres">
      <dgm:prSet presAssocID="{335DEBCA-9B8F-44FF-952C-EF40DECE6BBF}" presName="sibTrans" presStyleLbl="sibTrans2D1" presStyleIdx="0" presStyleCnt="2"/>
      <dgm:spPr>
        <a:prstGeom prst="mathMinus">
          <a:avLst/>
        </a:prstGeom>
      </dgm:spPr>
      <dgm:t>
        <a:bodyPr/>
        <a:lstStyle/>
        <a:p>
          <a:endParaRPr lang="en-US"/>
        </a:p>
      </dgm:t>
    </dgm:pt>
    <dgm:pt modelId="{CF6AEDA8-4720-4A43-9BFC-D50DEACF8691}" type="pres">
      <dgm:prSet presAssocID="{335DEBCA-9B8F-44FF-952C-EF40DECE6BBF}" presName="connectorText" presStyleLbl="sibTrans2D1" presStyleIdx="0" presStyleCnt="2"/>
      <dgm:spPr/>
      <dgm:t>
        <a:bodyPr/>
        <a:lstStyle/>
        <a:p>
          <a:endParaRPr lang="en-US"/>
        </a:p>
      </dgm:t>
    </dgm:pt>
    <dgm:pt modelId="{9D7E5AE2-9409-4093-8E60-B91F757B9A79}" type="pres">
      <dgm:prSet presAssocID="{9F408289-3B10-4F6E-A6B4-BAD3CE5D23A8}" presName="node" presStyleLbl="node1" presStyleIdx="1" presStyleCnt="3">
        <dgm:presLayoutVars>
          <dgm:bulletEnabled val="1"/>
        </dgm:presLayoutVars>
      </dgm:prSet>
      <dgm:spPr/>
      <dgm:t>
        <a:bodyPr/>
        <a:lstStyle/>
        <a:p>
          <a:endParaRPr lang="en-US"/>
        </a:p>
      </dgm:t>
    </dgm:pt>
    <dgm:pt modelId="{B575DAD9-0F24-4BD0-9A1A-FFAF4049152E}" type="pres">
      <dgm:prSet presAssocID="{797369C6-C638-497A-8131-C36C174029F3}" presName="sibTrans" presStyleLbl="sibTrans2D1" presStyleIdx="1" presStyleCnt="2"/>
      <dgm:spPr>
        <a:prstGeom prst="mathEqual">
          <a:avLst/>
        </a:prstGeom>
      </dgm:spPr>
      <dgm:t>
        <a:bodyPr/>
        <a:lstStyle/>
        <a:p>
          <a:endParaRPr lang="en-US"/>
        </a:p>
      </dgm:t>
    </dgm:pt>
    <dgm:pt modelId="{26FF92C5-CDE9-4F40-91FB-3C8896EB4DC5}" type="pres">
      <dgm:prSet presAssocID="{797369C6-C638-497A-8131-C36C174029F3}" presName="connectorText" presStyleLbl="sibTrans2D1" presStyleIdx="1" presStyleCnt="2"/>
      <dgm:spPr/>
      <dgm:t>
        <a:bodyPr/>
        <a:lstStyle/>
        <a:p>
          <a:endParaRPr lang="en-US"/>
        </a:p>
      </dgm:t>
    </dgm:pt>
    <dgm:pt modelId="{A5B51E60-4E90-4BC7-8734-407741E06CC4}" type="pres">
      <dgm:prSet presAssocID="{532A277A-04A6-4192-B3CD-D5A42AD862CA}" presName="node" presStyleLbl="node1" presStyleIdx="2" presStyleCnt="3">
        <dgm:presLayoutVars>
          <dgm:bulletEnabled val="1"/>
        </dgm:presLayoutVars>
      </dgm:prSet>
      <dgm:spPr/>
      <dgm:t>
        <a:bodyPr/>
        <a:lstStyle/>
        <a:p>
          <a:endParaRPr lang="en-US"/>
        </a:p>
      </dgm:t>
    </dgm:pt>
  </dgm:ptLst>
  <dgm:cxnLst>
    <dgm:cxn modelId="{19203408-0571-4104-89CC-E65F2A936D1B}" type="presOf" srcId="{532A277A-04A6-4192-B3CD-D5A42AD862CA}" destId="{A5B51E60-4E90-4BC7-8734-407741E06CC4}" srcOrd="0" destOrd="0" presId="urn:microsoft.com/office/officeart/2005/8/layout/process1"/>
    <dgm:cxn modelId="{DAB40203-9948-4FA3-902B-2C0BA57E1DA8}" srcId="{5B5A7FF4-06CA-463F-89E1-13D1BAFDC216}" destId="{5B32BB32-6CD1-45C2-907B-547E2117CBBB}" srcOrd="0" destOrd="0" parTransId="{E87DAA93-BAC5-41A3-A760-56484C7E50FB}" sibTransId="{335DEBCA-9B8F-44FF-952C-EF40DECE6BBF}"/>
    <dgm:cxn modelId="{5BC1AC8A-29D9-4983-8CAD-2C5A3B100CD1}" type="presOf" srcId="{335DEBCA-9B8F-44FF-952C-EF40DECE6BBF}" destId="{CF6AEDA8-4720-4A43-9BFC-D50DEACF8691}" srcOrd="1" destOrd="0" presId="urn:microsoft.com/office/officeart/2005/8/layout/process1"/>
    <dgm:cxn modelId="{794F8192-1109-4166-A124-A9E9EFFBEFD1}" type="presOf" srcId="{9F408289-3B10-4F6E-A6B4-BAD3CE5D23A8}" destId="{9D7E5AE2-9409-4093-8E60-B91F757B9A79}" srcOrd="0" destOrd="0" presId="urn:microsoft.com/office/officeart/2005/8/layout/process1"/>
    <dgm:cxn modelId="{461CF203-1D05-41E2-8C78-FC0985A7E815}" type="presOf" srcId="{797369C6-C638-497A-8131-C36C174029F3}" destId="{26FF92C5-CDE9-4F40-91FB-3C8896EB4DC5}" srcOrd="1" destOrd="0" presId="urn:microsoft.com/office/officeart/2005/8/layout/process1"/>
    <dgm:cxn modelId="{1849DB3C-EAEE-496C-BD60-B9ACA39ABC3B}" type="presOf" srcId="{5B32BB32-6CD1-45C2-907B-547E2117CBBB}" destId="{A3BC9CE1-6B76-4DDC-8A01-630233B30EE7}" srcOrd="0" destOrd="0" presId="urn:microsoft.com/office/officeart/2005/8/layout/process1"/>
    <dgm:cxn modelId="{F81A6024-F2F6-4760-B0E9-763FD0946230}" type="presOf" srcId="{797369C6-C638-497A-8131-C36C174029F3}" destId="{B575DAD9-0F24-4BD0-9A1A-FFAF4049152E}" srcOrd="0" destOrd="0" presId="urn:microsoft.com/office/officeart/2005/8/layout/process1"/>
    <dgm:cxn modelId="{3B2FBAD4-570A-4D3F-9445-8BFFC3E72B59}" srcId="{5B5A7FF4-06CA-463F-89E1-13D1BAFDC216}" destId="{532A277A-04A6-4192-B3CD-D5A42AD862CA}" srcOrd="2" destOrd="0" parTransId="{E4EF8EBF-FBEF-4091-97D2-8BD915E54B67}" sibTransId="{FA688C1F-EAF9-45D3-B570-8B9DA5DC8E86}"/>
    <dgm:cxn modelId="{A13442AB-3BDB-444D-9B04-1C82B3DF6CF7}" srcId="{5B5A7FF4-06CA-463F-89E1-13D1BAFDC216}" destId="{9F408289-3B10-4F6E-A6B4-BAD3CE5D23A8}" srcOrd="1" destOrd="0" parTransId="{471506B3-43D5-46B3-B381-882E434D11ED}" sibTransId="{797369C6-C638-497A-8131-C36C174029F3}"/>
    <dgm:cxn modelId="{6F8BBA63-4395-4254-8355-335CF9449C2F}" type="presOf" srcId="{335DEBCA-9B8F-44FF-952C-EF40DECE6BBF}" destId="{04E2D880-6F27-4E39-BC34-638708C07AA7}" srcOrd="0" destOrd="0" presId="urn:microsoft.com/office/officeart/2005/8/layout/process1"/>
    <dgm:cxn modelId="{EEA529CE-2A13-4C10-A81C-EC723B3AFD8E}" type="presOf" srcId="{5B5A7FF4-06CA-463F-89E1-13D1BAFDC216}" destId="{362ECA92-84EC-4E74-A4DE-6073AFE2ED5C}" srcOrd="0" destOrd="0" presId="urn:microsoft.com/office/officeart/2005/8/layout/process1"/>
    <dgm:cxn modelId="{6DF3D923-FBE8-4532-967F-6DE3C14CC0B2}" type="presParOf" srcId="{362ECA92-84EC-4E74-A4DE-6073AFE2ED5C}" destId="{A3BC9CE1-6B76-4DDC-8A01-630233B30EE7}" srcOrd="0" destOrd="0" presId="urn:microsoft.com/office/officeart/2005/8/layout/process1"/>
    <dgm:cxn modelId="{116C54C4-61E2-43B4-9AEF-50B9569EAB8B}" type="presParOf" srcId="{362ECA92-84EC-4E74-A4DE-6073AFE2ED5C}" destId="{04E2D880-6F27-4E39-BC34-638708C07AA7}" srcOrd="1" destOrd="0" presId="urn:microsoft.com/office/officeart/2005/8/layout/process1"/>
    <dgm:cxn modelId="{838DAA9B-3B22-4147-A611-9DCEEB884BF8}" type="presParOf" srcId="{04E2D880-6F27-4E39-BC34-638708C07AA7}" destId="{CF6AEDA8-4720-4A43-9BFC-D50DEACF8691}" srcOrd="0" destOrd="0" presId="urn:microsoft.com/office/officeart/2005/8/layout/process1"/>
    <dgm:cxn modelId="{EE05D45E-59D9-45BF-86CB-70CF19D40471}" type="presParOf" srcId="{362ECA92-84EC-4E74-A4DE-6073AFE2ED5C}" destId="{9D7E5AE2-9409-4093-8E60-B91F757B9A79}" srcOrd="2" destOrd="0" presId="urn:microsoft.com/office/officeart/2005/8/layout/process1"/>
    <dgm:cxn modelId="{53574168-305C-497D-8CED-A7E813EF79F9}" type="presParOf" srcId="{362ECA92-84EC-4E74-A4DE-6073AFE2ED5C}" destId="{B575DAD9-0F24-4BD0-9A1A-FFAF4049152E}" srcOrd="3" destOrd="0" presId="urn:microsoft.com/office/officeart/2005/8/layout/process1"/>
    <dgm:cxn modelId="{24C6ABD5-E371-4F3B-A88E-6176BC1935CC}" type="presParOf" srcId="{B575DAD9-0F24-4BD0-9A1A-FFAF4049152E}" destId="{26FF92C5-CDE9-4F40-91FB-3C8896EB4DC5}" srcOrd="0" destOrd="0" presId="urn:microsoft.com/office/officeart/2005/8/layout/process1"/>
    <dgm:cxn modelId="{7BCC3D54-9009-44A1-8B0E-FC4D29BFA5D8}" type="presParOf" srcId="{362ECA92-84EC-4E74-A4DE-6073AFE2ED5C}" destId="{A5B51E60-4E90-4BC7-8734-407741E06CC4}" srcOrd="4" destOrd="0" presId="urn:microsoft.com/office/officeart/2005/8/layout/process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5B5A7FF4-06CA-463F-89E1-13D1BAFDC216}" type="doc">
      <dgm:prSet loTypeId="urn:microsoft.com/office/officeart/2005/8/layout/process1" loCatId="process" qsTypeId="urn:microsoft.com/office/officeart/2005/8/quickstyle/simple1" qsCatId="simple" csTypeId="urn:microsoft.com/office/officeart/2005/8/colors/colorful1" csCatId="colorful" phldr="1"/>
      <dgm:spPr/>
      <dgm:t>
        <a:bodyPr/>
        <a:lstStyle/>
        <a:p>
          <a:endParaRPr lang="en-US"/>
        </a:p>
      </dgm:t>
    </dgm:pt>
    <dgm:pt modelId="{5B32BB32-6CD1-45C2-907B-547E2117CBBB}">
      <dgm:prSet phldrT="[Text]" custT="1"/>
      <dgm:spPr/>
      <dgm:t>
        <a:bodyPr/>
        <a:lstStyle/>
        <a:p>
          <a:r>
            <a:rPr lang="en-US" sz="4800" dirty="0" smtClean="0"/>
            <a:t>46.3%</a:t>
          </a:r>
          <a:endParaRPr lang="en-US" sz="4800" dirty="0"/>
        </a:p>
      </dgm:t>
    </dgm:pt>
    <dgm:pt modelId="{E87DAA93-BAC5-41A3-A760-56484C7E50FB}" type="parTrans" cxnId="{DAB40203-9948-4FA3-902B-2C0BA57E1DA8}">
      <dgm:prSet/>
      <dgm:spPr/>
      <dgm:t>
        <a:bodyPr/>
        <a:lstStyle/>
        <a:p>
          <a:endParaRPr lang="en-US" sz="4800"/>
        </a:p>
      </dgm:t>
    </dgm:pt>
    <dgm:pt modelId="{335DEBCA-9B8F-44FF-952C-EF40DECE6BBF}" type="sibTrans" cxnId="{DAB40203-9948-4FA3-902B-2C0BA57E1DA8}">
      <dgm:prSet custT="1"/>
      <dgm:spPr>
        <a:solidFill>
          <a:schemeClr val="accent5">
            <a:lumMod val="50000"/>
          </a:schemeClr>
        </a:solidFill>
      </dgm:spPr>
      <dgm:t>
        <a:bodyPr/>
        <a:lstStyle/>
        <a:p>
          <a:endParaRPr lang="en-US" sz="4000"/>
        </a:p>
      </dgm:t>
    </dgm:pt>
    <dgm:pt modelId="{532A277A-04A6-4192-B3CD-D5A42AD862CA}">
      <dgm:prSet phldrT="[Text]" custT="1"/>
      <dgm:spPr/>
      <dgm:t>
        <a:bodyPr/>
        <a:lstStyle/>
        <a:p>
          <a:r>
            <a:rPr lang="en-US" sz="4800" dirty="0" smtClean="0"/>
            <a:t>0.93</a:t>
          </a:r>
          <a:endParaRPr lang="en-US" sz="4800" dirty="0"/>
        </a:p>
      </dgm:t>
    </dgm:pt>
    <dgm:pt modelId="{E4EF8EBF-FBEF-4091-97D2-8BD915E54B67}" type="parTrans" cxnId="{3B2FBAD4-570A-4D3F-9445-8BFFC3E72B59}">
      <dgm:prSet/>
      <dgm:spPr/>
      <dgm:t>
        <a:bodyPr/>
        <a:lstStyle/>
        <a:p>
          <a:endParaRPr lang="en-US" sz="4800"/>
        </a:p>
      </dgm:t>
    </dgm:pt>
    <dgm:pt modelId="{FA688C1F-EAF9-45D3-B570-8B9DA5DC8E86}" type="sibTrans" cxnId="{3B2FBAD4-570A-4D3F-9445-8BFFC3E72B59}">
      <dgm:prSet/>
      <dgm:spPr/>
      <dgm:t>
        <a:bodyPr/>
        <a:lstStyle/>
        <a:p>
          <a:endParaRPr lang="en-US" sz="4800"/>
        </a:p>
      </dgm:t>
    </dgm:pt>
    <dgm:pt modelId="{9F408289-3B10-4F6E-A6B4-BAD3CE5D23A8}">
      <dgm:prSet custT="1"/>
      <dgm:spPr/>
      <dgm:t>
        <a:bodyPr/>
        <a:lstStyle/>
        <a:p>
          <a:r>
            <a:rPr lang="en-US" sz="4800" dirty="0" smtClean="0"/>
            <a:t>50.0%</a:t>
          </a:r>
          <a:endParaRPr lang="en-US" sz="4800" dirty="0"/>
        </a:p>
      </dgm:t>
    </dgm:pt>
    <dgm:pt modelId="{471506B3-43D5-46B3-B381-882E434D11ED}" type="parTrans" cxnId="{A13442AB-3BDB-444D-9B04-1C82B3DF6CF7}">
      <dgm:prSet/>
      <dgm:spPr/>
      <dgm:t>
        <a:bodyPr/>
        <a:lstStyle/>
        <a:p>
          <a:endParaRPr lang="en-US" sz="4800"/>
        </a:p>
      </dgm:t>
    </dgm:pt>
    <dgm:pt modelId="{797369C6-C638-497A-8131-C36C174029F3}" type="sibTrans" cxnId="{A13442AB-3BDB-444D-9B04-1C82B3DF6CF7}">
      <dgm:prSet custT="1"/>
      <dgm:spPr>
        <a:solidFill>
          <a:schemeClr val="accent5">
            <a:lumMod val="50000"/>
          </a:schemeClr>
        </a:solidFill>
      </dgm:spPr>
      <dgm:t>
        <a:bodyPr/>
        <a:lstStyle/>
        <a:p>
          <a:endParaRPr lang="en-US" sz="4000"/>
        </a:p>
      </dgm:t>
    </dgm:pt>
    <dgm:pt modelId="{362ECA92-84EC-4E74-A4DE-6073AFE2ED5C}" type="pres">
      <dgm:prSet presAssocID="{5B5A7FF4-06CA-463F-89E1-13D1BAFDC216}" presName="Name0" presStyleCnt="0">
        <dgm:presLayoutVars>
          <dgm:dir/>
          <dgm:resizeHandles val="exact"/>
        </dgm:presLayoutVars>
      </dgm:prSet>
      <dgm:spPr/>
      <dgm:t>
        <a:bodyPr/>
        <a:lstStyle/>
        <a:p>
          <a:endParaRPr lang="en-US"/>
        </a:p>
      </dgm:t>
    </dgm:pt>
    <dgm:pt modelId="{A3BC9CE1-6B76-4DDC-8A01-630233B30EE7}" type="pres">
      <dgm:prSet presAssocID="{5B32BB32-6CD1-45C2-907B-547E2117CBBB}" presName="node" presStyleLbl="node1" presStyleIdx="0" presStyleCnt="3">
        <dgm:presLayoutVars>
          <dgm:bulletEnabled val="1"/>
        </dgm:presLayoutVars>
      </dgm:prSet>
      <dgm:spPr/>
      <dgm:t>
        <a:bodyPr/>
        <a:lstStyle/>
        <a:p>
          <a:endParaRPr lang="en-US"/>
        </a:p>
      </dgm:t>
    </dgm:pt>
    <dgm:pt modelId="{04E2D880-6F27-4E39-BC34-638708C07AA7}" type="pres">
      <dgm:prSet presAssocID="{335DEBCA-9B8F-44FF-952C-EF40DECE6BBF}" presName="sibTrans" presStyleLbl="sibTrans2D1" presStyleIdx="0" presStyleCnt="2"/>
      <dgm:spPr>
        <a:prstGeom prst="mathMinus">
          <a:avLst/>
        </a:prstGeom>
      </dgm:spPr>
      <dgm:t>
        <a:bodyPr/>
        <a:lstStyle/>
        <a:p>
          <a:endParaRPr lang="en-US"/>
        </a:p>
      </dgm:t>
    </dgm:pt>
    <dgm:pt modelId="{CF6AEDA8-4720-4A43-9BFC-D50DEACF8691}" type="pres">
      <dgm:prSet presAssocID="{335DEBCA-9B8F-44FF-952C-EF40DECE6BBF}" presName="connectorText" presStyleLbl="sibTrans2D1" presStyleIdx="0" presStyleCnt="2"/>
      <dgm:spPr/>
      <dgm:t>
        <a:bodyPr/>
        <a:lstStyle/>
        <a:p>
          <a:endParaRPr lang="en-US"/>
        </a:p>
      </dgm:t>
    </dgm:pt>
    <dgm:pt modelId="{9D7E5AE2-9409-4093-8E60-B91F757B9A79}" type="pres">
      <dgm:prSet presAssocID="{9F408289-3B10-4F6E-A6B4-BAD3CE5D23A8}" presName="node" presStyleLbl="node1" presStyleIdx="1" presStyleCnt="3">
        <dgm:presLayoutVars>
          <dgm:bulletEnabled val="1"/>
        </dgm:presLayoutVars>
      </dgm:prSet>
      <dgm:spPr/>
      <dgm:t>
        <a:bodyPr/>
        <a:lstStyle/>
        <a:p>
          <a:endParaRPr lang="en-US"/>
        </a:p>
      </dgm:t>
    </dgm:pt>
    <dgm:pt modelId="{B575DAD9-0F24-4BD0-9A1A-FFAF4049152E}" type="pres">
      <dgm:prSet presAssocID="{797369C6-C638-497A-8131-C36C174029F3}" presName="sibTrans" presStyleLbl="sibTrans2D1" presStyleIdx="1" presStyleCnt="2"/>
      <dgm:spPr>
        <a:prstGeom prst="mathEqual">
          <a:avLst/>
        </a:prstGeom>
      </dgm:spPr>
      <dgm:t>
        <a:bodyPr/>
        <a:lstStyle/>
        <a:p>
          <a:endParaRPr lang="en-US"/>
        </a:p>
      </dgm:t>
    </dgm:pt>
    <dgm:pt modelId="{26FF92C5-CDE9-4F40-91FB-3C8896EB4DC5}" type="pres">
      <dgm:prSet presAssocID="{797369C6-C638-497A-8131-C36C174029F3}" presName="connectorText" presStyleLbl="sibTrans2D1" presStyleIdx="1" presStyleCnt="2"/>
      <dgm:spPr/>
      <dgm:t>
        <a:bodyPr/>
        <a:lstStyle/>
        <a:p>
          <a:endParaRPr lang="en-US"/>
        </a:p>
      </dgm:t>
    </dgm:pt>
    <dgm:pt modelId="{A5B51E60-4E90-4BC7-8734-407741E06CC4}" type="pres">
      <dgm:prSet presAssocID="{532A277A-04A6-4192-B3CD-D5A42AD862CA}" presName="node" presStyleLbl="node1" presStyleIdx="2" presStyleCnt="3">
        <dgm:presLayoutVars>
          <dgm:bulletEnabled val="1"/>
        </dgm:presLayoutVars>
      </dgm:prSet>
      <dgm:spPr/>
      <dgm:t>
        <a:bodyPr/>
        <a:lstStyle/>
        <a:p>
          <a:endParaRPr lang="en-US"/>
        </a:p>
      </dgm:t>
    </dgm:pt>
  </dgm:ptLst>
  <dgm:cxnLst>
    <dgm:cxn modelId="{23529A5A-C514-C84C-BE2E-E3E31E5C23C7}" type="presOf" srcId="{9F408289-3B10-4F6E-A6B4-BAD3CE5D23A8}" destId="{9D7E5AE2-9409-4093-8E60-B91F757B9A79}" srcOrd="0" destOrd="0" presId="urn:microsoft.com/office/officeart/2005/8/layout/process1"/>
    <dgm:cxn modelId="{DAB40203-9948-4FA3-902B-2C0BA57E1DA8}" srcId="{5B5A7FF4-06CA-463F-89E1-13D1BAFDC216}" destId="{5B32BB32-6CD1-45C2-907B-547E2117CBBB}" srcOrd="0" destOrd="0" parTransId="{E87DAA93-BAC5-41A3-A760-56484C7E50FB}" sibTransId="{335DEBCA-9B8F-44FF-952C-EF40DECE6BBF}"/>
    <dgm:cxn modelId="{BD9F5BD9-FEB7-5E4B-96DB-9B7A51937525}" type="presOf" srcId="{335DEBCA-9B8F-44FF-952C-EF40DECE6BBF}" destId="{04E2D880-6F27-4E39-BC34-638708C07AA7}" srcOrd="0" destOrd="0" presId="urn:microsoft.com/office/officeart/2005/8/layout/process1"/>
    <dgm:cxn modelId="{99A99403-8A50-6B46-A763-37BCA0CE3F6A}" type="presOf" srcId="{5B5A7FF4-06CA-463F-89E1-13D1BAFDC216}" destId="{362ECA92-84EC-4E74-A4DE-6073AFE2ED5C}" srcOrd="0" destOrd="0" presId="urn:microsoft.com/office/officeart/2005/8/layout/process1"/>
    <dgm:cxn modelId="{60CFF59A-9B7C-D64D-9170-06C87CBAC9EF}" type="presOf" srcId="{532A277A-04A6-4192-B3CD-D5A42AD862CA}" destId="{A5B51E60-4E90-4BC7-8734-407741E06CC4}" srcOrd="0" destOrd="0" presId="urn:microsoft.com/office/officeart/2005/8/layout/process1"/>
    <dgm:cxn modelId="{3B2FBAD4-570A-4D3F-9445-8BFFC3E72B59}" srcId="{5B5A7FF4-06CA-463F-89E1-13D1BAFDC216}" destId="{532A277A-04A6-4192-B3CD-D5A42AD862CA}" srcOrd="2" destOrd="0" parTransId="{E4EF8EBF-FBEF-4091-97D2-8BD915E54B67}" sibTransId="{FA688C1F-EAF9-45D3-B570-8B9DA5DC8E86}"/>
    <dgm:cxn modelId="{B440079C-892F-6C4E-AA40-D6FC3DEAE950}" type="presOf" srcId="{335DEBCA-9B8F-44FF-952C-EF40DECE6BBF}" destId="{CF6AEDA8-4720-4A43-9BFC-D50DEACF8691}" srcOrd="1" destOrd="0" presId="urn:microsoft.com/office/officeart/2005/8/layout/process1"/>
    <dgm:cxn modelId="{A13442AB-3BDB-444D-9B04-1C82B3DF6CF7}" srcId="{5B5A7FF4-06CA-463F-89E1-13D1BAFDC216}" destId="{9F408289-3B10-4F6E-A6B4-BAD3CE5D23A8}" srcOrd="1" destOrd="0" parTransId="{471506B3-43D5-46B3-B381-882E434D11ED}" sibTransId="{797369C6-C638-497A-8131-C36C174029F3}"/>
    <dgm:cxn modelId="{4B1910E2-E635-8A43-8B7E-AA00AD8E63E7}" type="presOf" srcId="{797369C6-C638-497A-8131-C36C174029F3}" destId="{26FF92C5-CDE9-4F40-91FB-3C8896EB4DC5}" srcOrd="1" destOrd="0" presId="urn:microsoft.com/office/officeart/2005/8/layout/process1"/>
    <dgm:cxn modelId="{BB2632C1-7395-504F-A9FD-C3141D8E16F0}" type="presOf" srcId="{5B32BB32-6CD1-45C2-907B-547E2117CBBB}" destId="{A3BC9CE1-6B76-4DDC-8A01-630233B30EE7}" srcOrd="0" destOrd="0" presId="urn:microsoft.com/office/officeart/2005/8/layout/process1"/>
    <dgm:cxn modelId="{0CABC7C4-3C6A-E945-B808-0841EDD2C57D}" type="presOf" srcId="{797369C6-C638-497A-8131-C36C174029F3}" destId="{B575DAD9-0F24-4BD0-9A1A-FFAF4049152E}" srcOrd="0" destOrd="0" presId="urn:microsoft.com/office/officeart/2005/8/layout/process1"/>
    <dgm:cxn modelId="{A62AF2B8-11E5-2F47-9490-3D855E99CF9D}" type="presParOf" srcId="{362ECA92-84EC-4E74-A4DE-6073AFE2ED5C}" destId="{A3BC9CE1-6B76-4DDC-8A01-630233B30EE7}" srcOrd="0" destOrd="0" presId="urn:microsoft.com/office/officeart/2005/8/layout/process1"/>
    <dgm:cxn modelId="{DCE220E7-87DF-774E-9AC5-BD8816DA3B34}" type="presParOf" srcId="{362ECA92-84EC-4E74-A4DE-6073AFE2ED5C}" destId="{04E2D880-6F27-4E39-BC34-638708C07AA7}" srcOrd="1" destOrd="0" presId="urn:microsoft.com/office/officeart/2005/8/layout/process1"/>
    <dgm:cxn modelId="{C925E8F3-3076-3A47-BD8C-E1B06D711119}" type="presParOf" srcId="{04E2D880-6F27-4E39-BC34-638708C07AA7}" destId="{CF6AEDA8-4720-4A43-9BFC-D50DEACF8691}" srcOrd="0" destOrd="0" presId="urn:microsoft.com/office/officeart/2005/8/layout/process1"/>
    <dgm:cxn modelId="{5D958E3A-8F91-3E49-82BE-46291902570B}" type="presParOf" srcId="{362ECA92-84EC-4E74-A4DE-6073AFE2ED5C}" destId="{9D7E5AE2-9409-4093-8E60-B91F757B9A79}" srcOrd="2" destOrd="0" presId="urn:microsoft.com/office/officeart/2005/8/layout/process1"/>
    <dgm:cxn modelId="{697A2F3D-8DF1-4C46-95CE-7BD9C17D4423}" type="presParOf" srcId="{362ECA92-84EC-4E74-A4DE-6073AFE2ED5C}" destId="{B575DAD9-0F24-4BD0-9A1A-FFAF4049152E}" srcOrd="3" destOrd="0" presId="urn:microsoft.com/office/officeart/2005/8/layout/process1"/>
    <dgm:cxn modelId="{A2EF63FA-5DA6-F449-98D7-5D0306474110}" type="presParOf" srcId="{B575DAD9-0F24-4BD0-9A1A-FFAF4049152E}" destId="{26FF92C5-CDE9-4F40-91FB-3C8896EB4DC5}" srcOrd="0" destOrd="0" presId="urn:microsoft.com/office/officeart/2005/8/layout/process1"/>
    <dgm:cxn modelId="{C40376E4-ED84-DF4F-BA58-5648A6B456D2}" type="presParOf" srcId="{362ECA92-84EC-4E74-A4DE-6073AFE2ED5C}" destId="{A5B51E60-4E90-4BC7-8734-407741E06CC4}" srcOrd="4" destOrd="0" presId="urn:microsoft.com/office/officeart/2005/8/layout/process1"/>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5B5A7FF4-06CA-463F-89E1-13D1BAFDC216}" type="doc">
      <dgm:prSet loTypeId="urn:microsoft.com/office/officeart/2005/8/layout/process1" loCatId="process" qsTypeId="urn:microsoft.com/office/officeart/2005/8/quickstyle/simple1" qsCatId="simple" csTypeId="urn:microsoft.com/office/officeart/2005/8/colors/colorful1" csCatId="colorful" phldr="1"/>
      <dgm:spPr/>
    </dgm:pt>
    <dgm:pt modelId="{5B32BB32-6CD1-45C2-907B-547E2117CBBB}">
      <dgm:prSet phldrT="[Text]"/>
      <dgm:spPr/>
      <dgm:t>
        <a:bodyPr/>
        <a:lstStyle/>
        <a:p>
          <a:r>
            <a:rPr lang="en-US" dirty="0" smtClean="0"/>
            <a:t>Course Completion Rate (%) for Subpopulation</a:t>
          </a:r>
          <a:endParaRPr lang="en-US" dirty="0"/>
        </a:p>
      </dgm:t>
    </dgm:pt>
    <dgm:pt modelId="{E87DAA93-BAC5-41A3-A760-56484C7E50FB}" type="parTrans" cxnId="{DAB40203-9948-4FA3-902B-2C0BA57E1DA8}">
      <dgm:prSet/>
      <dgm:spPr/>
      <dgm:t>
        <a:bodyPr/>
        <a:lstStyle/>
        <a:p>
          <a:endParaRPr lang="en-US"/>
        </a:p>
      </dgm:t>
    </dgm:pt>
    <dgm:pt modelId="{335DEBCA-9B8F-44FF-952C-EF40DECE6BBF}" type="sibTrans" cxnId="{DAB40203-9948-4FA3-902B-2C0BA57E1DA8}">
      <dgm:prSet/>
      <dgm:spPr>
        <a:solidFill>
          <a:schemeClr val="accent5">
            <a:lumMod val="50000"/>
          </a:schemeClr>
        </a:solidFill>
      </dgm:spPr>
      <dgm:t>
        <a:bodyPr/>
        <a:lstStyle/>
        <a:p>
          <a:endParaRPr lang="en-US"/>
        </a:p>
      </dgm:t>
    </dgm:pt>
    <dgm:pt modelId="{532A277A-04A6-4192-B3CD-D5A42AD862CA}">
      <dgm:prSet phldrT="[Text]"/>
      <dgm:spPr/>
      <dgm:t>
        <a:bodyPr/>
        <a:lstStyle/>
        <a:p>
          <a:r>
            <a:rPr lang="en-US" dirty="0" smtClean="0"/>
            <a:t>Percentage Point Gap </a:t>
          </a:r>
          <a:br>
            <a:rPr lang="en-US" dirty="0" smtClean="0"/>
          </a:br>
          <a:r>
            <a:rPr lang="en-US" dirty="0" smtClean="0"/>
            <a:t>(+ or -)</a:t>
          </a:r>
          <a:endParaRPr lang="en-US" dirty="0"/>
        </a:p>
      </dgm:t>
    </dgm:pt>
    <dgm:pt modelId="{E4EF8EBF-FBEF-4091-97D2-8BD915E54B67}" type="parTrans" cxnId="{3B2FBAD4-570A-4D3F-9445-8BFFC3E72B59}">
      <dgm:prSet/>
      <dgm:spPr/>
      <dgm:t>
        <a:bodyPr/>
        <a:lstStyle/>
        <a:p>
          <a:endParaRPr lang="en-US"/>
        </a:p>
      </dgm:t>
    </dgm:pt>
    <dgm:pt modelId="{FA688C1F-EAF9-45D3-B570-8B9DA5DC8E86}" type="sibTrans" cxnId="{3B2FBAD4-570A-4D3F-9445-8BFFC3E72B59}">
      <dgm:prSet/>
      <dgm:spPr/>
      <dgm:t>
        <a:bodyPr/>
        <a:lstStyle/>
        <a:p>
          <a:endParaRPr lang="en-US"/>
        </a:p>
      </dgm:t>
    </dgm:pt>
    <dgm:pt modelId="{9F408289-3B10-4F6E-A6B4-BAD3CE5D23A8}">
      <dgm:prSet/>
      <dgm:spPr/>
      <dgm:t>
        <a:bodyPr/>
        <a:lstStyle/>
        <a:p>
          <a:r>
            <a:rPr lang="en-US" dirty="0" smtClean="0"/>
            <a:t>Course Completion Rate (%) for all students</a:t>
          </a:r>
          <a:endParaRPr lang="en-US" dirty="0"/>
        </a:p>
      </dgm:t>
    </dgm:pt>
    <dgm:pt modelId="{471506B3-43D5-46B3-B381-882E434D11ED}" type="parTrans" cxnId="{A13442AB-3BDB-444D-9B04-1C82B3DF6CF7}">
      <dgm:prSet/>
      <dgm:spPr/>
      <dgm:t>
        <a:bodyPr/>
        <a:lstStyle/>
        <a:p>
          <a:endParaRPr lang="en-US"/>
        </a:p>
      </dgm:t>
    </dgm:pt>
    <dgm:pt modelId="{797369C6-C638-497A-8131-C36C174029F3}" type="sibTrans" cxnId="{A13442AB-3BDB-444D-9B04-1C82B3DF6CF7}">
      <dgm:prSet/>
      <dgm:spPr>
        <a:solidFill>
          <a:schemeClr val="accent5">
            <a:lumMod val="50000"/>
          </a:schemeClr>
        </a:solidFill>
      </dgm:spPr>
      <dgm:t>
        <a:bodyPr/>
        <a:lstStyle/>
        <a:p>
          <a:endParaRPr lang="en-US"/>
        </a:p>
      </dgm:t>
    </dgm:pt>
    <dgm:pt modelId="{362ECA92-84EC-4E74-A4DE-6073AFE2ED5C}" type="pres">
      <dgm:prSet presAssocID="{5B5A7FF4-06CA-463F-89E1-13D1BAFDC216}" presName="Name0" presStyleCnt="0">
        <dgm:presLayoutVars>
          <dgm:dir/>
          <dgm:resizeHandles val="exact"/>
        </dgm:presLayoutVars>
      </dgm:prSet>
      <dgm:spPr/>
    </dgm:pt>
    <dgm:pt modelId="{A3BC9CE1-6B76-4DDC-8A01-630233B30EE7}" type="pres">
      <dgm:prSet presAssocID="{5B32BB32-6CD1-45C2-907B-547E2117CBBB}" presName="node" presStyleLbl="node1" presStyleIdx="0" presStyleCnt="3">
        <dgm:presLayoutVars>
          <dgm:bulletEnabled val="1"/>
        </dgm:presLayoutVars>
      </dgm:prSet>
      <dgm:spPr/>
      <dgm:t>
        <a:bodyPr/>
        <a:lstStyle/>
        <a:p>
          <a:endParaRPr lang="en-US"/>
        </a:p>
      </dgm:t>
    </dgm:pt>
    <dgm:pt modelId="{04E2D880-6F27-4E39-BC34-638708C07AA7}" type="pres">
      <dgm:prSet presAssocID="{335DEBCA-9B8F-44FF-952C-EF40DECE6BBF}" presName="sibTrans" presStyleLbl="sibTrans2D1" presStyleIdx="0" presStyleCnt="2"/>
      <dgm:spPr>
        <a:prstGeom prst="mathMinus">
          <a:avLst/>
        </a:prstGeom>
      </dgm:spPr>
      <dgm:t>
        <a:bodyPr/>
        <a:lstStyle/>
        <a:p>
          <a:endParaRPr lang="en-US"/>
        </a:p>
      </dgm:t>
    </dgm:pt>
    <dgm:pt modelId="{CF6AEDA8-4720-4A43-9BFC-D50DEACF8691}" type="pres">
      <dgm:prSet presAssocID="{335DEBCA-9B8F-44FF-952C-EF40DECE6BBF}" presName="connectorText" presStyleLbl="sibTrans2D1" presStyleIdx="0" presStyleCnt="2"/>
      <dgm:spPr/>
      <dgm:t>
        <a:bodyPr/>
        <a:lstStyle/>
        <a:p>
          <a:endParaRPr lang="en-US"/>
        </a:p>
      </dgm:t>
    </dgm:pt>
    <dgm:pt modelId="{9D7E5AE2-9409-4093-8E60-B91F757B9A79}" type="pres">
      <dgm:prSet presAssocID="{9F408289-3B10-4F6E-A6B4-BAD3CE5D23A8}" presName="node" presStyleLbl="node1" presStyleIdx="1" presStyleCnt="3">
        <dgm:presLayoutVars>
          <dgm:bulletEnabled val="1"/>
        </dgm:presLayoutVars>
      </dgm:prSet>
      <dgm:spPr/>
      <dgm:t>
        <a:bodyPr/>
        <a:lstStyle/>
        <a:p>
          <a:endParaRPr lang="en-US"/>
        </a:p>
      </dgm:t>
    </dgm:pt>
    <dgm:pt modelId="{B575DAD9-0F24-4BD0-9A1A-FFAF4049152E}" type="pres">
      <dgm:prSet presAssocID="{797369C6-C638-497A-8131-C36C174029F3}" presName="sibTrans" presStyleLbl="sibTrans2D1" presStyleIdx="1" presStyleCnt="2"/>
      <dgm:spPr>
        <a:prstGeom prst="mathEqual">
          <a:avLst/>
        </a:prstGeom>
      </dgm:spPr>
      <dgm:t>
        <a:bodyPr/>
        <a:lstStyle/>
        <a:p>
          <a:endParaRPr lang="en-US"/>
        </a:p>
      </dgm:t>
    </dgm:pt>
    <dgm:pt modelId="{26FF92C5-CDE9-4F40-91FB-3C8896EB4DC5}" type="pres">
      <dgm:prSet presAssocID="{797369C6-C638-497A-8131-C36C174029F3}" presName="connectorText" presStyleLbl="sibTrans2D1" presStyleIdx="1" presStyleCnt="2"/>
      <dgm:spPr/>
      <dgm:t>
        <a:bodyPr/>
        <a:lstStyle/>
        <a:p>
          <a:endParaRPr lang="en-US"/>
        </a:p>
      </dgm:t>
    </dgm:pt>
    <dgm:pt modelId="{A5B51E60-4E90-4BC7-8734-407741E06CC4}" type="pres">
      <dgm:prSet presAssocID="{532A277A-04A6-4192-B3CD-D5A42AD862CA}" presName="node" presStyleLbl="node1" presStyleIdx="2" presStyleCnt="3">
        <dgm:presLayoutVars>
          <dgm:bulletEnabled val="1"/>
        </dgm:presLayoutVars>
      </dgm:prSet>
      <dgm:spPr/>
      <dgm:t>
        <a:bodyPr/>
        <a:lstStyle/>
        <a:p>
          <a:endParaRPr lang="en-US"/>
        </a:p>
      </dgm:t>
    </dgm:pt>
  </dgm:ptLst>
  <dgm:cxnLst>
    <dgm:cxn modelId="{80FF3D2B-E8A4-4584-BC1A-F94A7E119CDE}" type="presOf" srcId="{5B32BB32-6CD1-45C2-907B-547E2117CBBB}" destId="{A3BC9CE1-6B76-4DDC-8A01-630233B30EE7}" srcOrd="0" destOrd="0" presId="urn:microsoft.com/office/officeart/2005/8/layout/process1"/>
    <dgm:cxn modelId="{F1631D5A-4869-49B0-92E3-D8EF3456CCE5}" type="presOf" srcId="{335DEBCA-9B8F-44FF-952C-EF40DECE6BBF}" destId="{CF6AEDA8-4720-4A43-9BFC-D50DEACF8691}" srcOrd="1" destOrd="0" presId="urn:microsoft.com/office/officeart/2005/8/layout/process1"/>
    <dgm:cxn modelId="{C2DE8DB1-D585-433E-BA20-630E8362CC44}" type="presOf" srcId="{797369C6-C638-497A-8131-C36C174029F3}" destId="{26FF92C5-CDE9-4F40-91FB-3C8896EB4DC5}" srcOrd="1" destOrd="0" presId="urn:microsoft.com/office/officeart/2005/8/layout/process1"/>
    <dgm:cxn modelId="{DAB40203-9948-4FA3-902B-2C0BA57E1DA8}" srcId="{5B5A7FF4-06CA-463F-89E1-13D1BAFDC216}" destId="{5B32BB32-6CD1-45C2-907B-547E2117CBBB}" srcOrd="0" destOrd="0" parTransId="{E87DAA93-BAC5-41A3-A760-56484C7E50FB}" sibTransId="{335DEBCA-9B8F-44FF-952C-EF40DECE6BBF}"/>
    <dgm:cxn modelId="{5E69F25E-1F2E-4180-A857-E00DC8C9DA57}" type="presOf" srcId="{797369C6-C638-497A-8131-C36C174029F3}" destId="{B575DAD9-0F24-4BD0-9A1A-FFAF4049152E}" srcOrd="0" destOrd="0" presId="urn:microsoft.com/office/officeart/2005/8/layout/process1"/>
    <dgm:cxn modelId="{3B2FBAD4-570A-4D3F-9445-8BFFC3E72B59}" srcId="{5B5A7FF4-06CA-463F-89E1-13D1BAFDC216}" destId="{532A277A-04A6-4192-B3CD-D5A42AD862CA}" srcOrd="2" destOrd="0" parTransId="{E4EF8EBF-FBEF-4091-97D2-8BD915E54B67}" sibTransId="{FA688C1F-EAF9-45D3-B570-8B9DA5DC8E86}"/>
    <dgm:cxn modelId="{E9982343-547C-4801-9EAA-3DACA17BE134}" type="presOf" srcId="{335DEBCA-9B8F-44FF-952C-EF40DECE6BBF}" destId="{04E2D880-6F27-4E39-BC34-638708C07AA7}" srcOrd="0" destOrd="0" presId="urn:microsoft.com/office/officeart/2005/8/layout/process1"/>
    <dgm:cxn modelId="{977F4967-7408-495D-AF86-7D488D4BF2A2}" type="presOf" srcId="{9F408289-3B10-4F6E-A6B4-BAD3CE5D23A8}" destId="{9D7E5AE2-9409-4093-8E60-B91F757B9A79}" srcOrd="0" destOrd="0" presId="urn:microsoft.com/office/officeart/2005/8/layout/process1"/>
    <dgm:cxn modelId="{A13442AB-3BDB-444D-9B04-1C82B3DF6CF7}" srcId="{5B5A7FF4-06CA-463F-89E1-13D1BAFDC216}" destId="{9F408289-3B10-4F6E-A6B4-BAD3CE5D23A8}" srcOrd="1" destOrd="0" parTransId="{471506B3-43D5-46B3-B381-882E434D11ED}" sibTransId="{797369C6-C638-497A-8131-C36C174029F3}"/>
    <dgm:cxn modelId="{200FC4C1-C904-4E09-AAFC-464FBE17BC1E}" type="presOf" srcId="{5B5A7FF4-06CA-463F-89E1-13D1BAFDC216}" destId="{362ECA92-84EC-4E74-A4DE-6073AFE2ED5C}" srcOrd="0" destOrd="0" presId="urn:microsoft.com/office/officeart/2005/8/layout/process1"/>
    <dgm:cxn modelId="{207591CD-9B36-4BF2-B6C4-F5598A9C5739}" type="presOf" srcId="{532A277A-04A6-4192-B3CD-D5A42AD862CA}" destId="{A5B51E60-4E90-4BC7-8734-407741E06CC4}" srcOrd="0" destOrd="0" presId="urn:microsoft.com/office/officeart/2005/8/layout/process1"/>
    <dgm:cxn modelId="{50B7E9A9-6FC1-40BB-AF5E-0CF6A92033DF}" type="presParOf" srcId="{362ECA92-84EC-4E74-A4DE-6073AFE2ED5C}" destId="{A3BC9CE1-6B76-4DDC-8A01-630233B30EE7}" srcOrd="0" destOrd="0" presId="urn:microsoft.com/office/officeart/2005/8/layout/process1"/>
    <dgm:cxn modelId="{B94E5093-8269-4084-8428-631EE329084C}" type="presParOf" srcId="{362ECA92-84EC-4E74-A4DE-6073AFE2ED5C}" destId="{04E2D880-6F27-4E39-BC34-638708C07AA7}" srcOrd="1" destOrd="0" presId="urn:microsoft.com/office/officeart/2005/8/layout/process1"/>
    <dgm:cxn modelId="{333C0B19-57B5-4F57-A1D7-843CF196E967}" type="presParOf" srcId="{04E2D880-6F27-4E39-BC34-638708C07AA7}" destId="{CF6AEDA8-4720-4A43-9BFC-D50DEACF8691}" srcOrd="0" destOrd="0" presId="urn:microsoft.com/office/officeart/2005/8/layout/process1"/>
    <dgm:cxn modelId="{6348EF6B-4D17-4DC2-ADC2-ECC822B2AEC3}" type="presParOf" srcId="{362ECA92-84EC-4E74-A4DE-6073AFE2ED5C}" destId="{9D7E5AE2-9409-4093-8E60-B91F757B9A79}" srcOrd="2" destOrd="0" presId="urn:microsoft.com/office/officeart/2005/8/layout/process1"/>
    <dgm:cxn modelId="{F4327388-E0F9-46AC-86DE-8F9BDC6F7C66}" type="presParOf" srcId="{362ECA92-84EC-4E74-A4DE-6073AFE2ED5C}" destId="{B575DAD9-0F24-4BD0-9A1A-FFAF4049152E}" srcOrd="3" destOrd="0" presId="urn:microsoft.com/office/officeart/2005/8/layout/process1"/>
    <dgm:cxn modelId="{61BAF79C-076B-4294-9B15-72B3165721BF}" type="presParOf" srcId="{B575DAD9-0F24-4BD0-9A1A-FFAF4049152E}" destId="{26FF92C5-CDE9-4F40-91FB-3C8896EB4DC5}" srcOrd="0" destOrd="0" presId="urn:microsoft.com/office/officeart/2005/8/layout/process1"/>
    <dgm:cxn modelId="{F0976572-CBF2-46E0-AFBE-432923F615B9}" type="presParOf" srcId="{362ECA92-84EC-4E74-A4DE-6073AFE2ED5C}" destId="{A5B51E60-4E90-4BC7-8734-407741E06CC4}" srcOrd="4" destOrd="0" presId="urn:microsoft.com/office/officeart/2005/8/layout/process1"/>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5B5A7FF4-06CA-463F-89E1-13D1BAFDC216}" type="doc">
      <dgm:prSet loTypeId="urn:microsoft.com/office/officeart/2005/8/layout/process1" loCatId="process" qsTypeId="urn:microsoft.com/office/officeart/2005/8/quickstyle/simple1" qsCatId="simple" csTypeId="urn:microsoft.com/office/officeart/2005/8/colors/colorful1" csCatId="colorful" phldr="1"/>
      <dgm:spPr/>
    </dgm:pt>
    <dgm:pt modelId="{5B32BB32-6CD1-45C2-907B-547E2117CBBB}">
      <dgm:prSet phldrT="[Text]"/>
      <dgm:spPr/>
      <dgm:t>
        <a:bodyPr/>
        <a:lstStyle/>
        <a:p>
          <a:r>
            <a:rPr lang="en-US" dirty="0" smtClean="0"/>
            <a:t>71.2%</a:t>
          </a:r>
          <a:endParaRPr lang="en-US" dirty="0"/>
        </a:p>
      </dgm:t>
    </dgm:pt>
    <dgm:pt modelId="{E87DAA93-BAC5-41A3-A760-56484C7E50FB}" type="parTrans" cxnId="{DAB40203-9948-4FA3-902B-2C0BA57E1DA8}">
      <dgm:prSet/>
      <dgm:spPr/>
      <dgm:t>
        <a:bodyPr/>
        <a:lstStyle/>
        <a:p>
          <a:endParaRPr lang="en-US"/>
        </a:p>
      </dgm:t>
    </dgm:pt>
    <dgm:pt modelId="{335DEBCA-9B8F-44FF-952C-EF40DECE6BBF}" type="sibTrans" cxnId="{DAB40203-9948-4FA3-902B-2C0BA57E1DA8}">
      <dgm:prSet/>
      <dgm:spPr>
        <a:solidFill>
          <a:schemeClr val="accent5">
            <a:lumMod val="50000"/>
          </a:schemeClr>
        </a:solidFill>
      </dgm:spPr>
      <dgm:t>
        <a:bodyPr/>
        <a:lstStyle/>
        <a:p>
          <a:endParaRPr lang="en-US"/>
        </a:p>
      </dgm:t>
    </dgm:pt>
    <dgm:pt modelId="{532A277A-04A6-4192-B3CD-D5A42AD862CA}">
      <dgm:prSet phldrT="[Text]"/>
      <dgm:spPr/>
      <dgm:t>
        <a:bodyPr/>
        <a:lstStyle/>
        <a:p>
          <a:r>
            <a:rPr lang="en-US" dirty="0" smtClean="0"/>
            <a:t>0.6%</a:t>
          </a:r>
          <a:endParaRPr lang="en-US" dirty="0"/>
        </a:p>
      </dgm:t>
    </dgm:pt>
    <dgm:pt modelId="{E4EF8EBF-FBEF-4091-97D2-8BD915E54B67}" type="parTrans" cxnId="{3B2FBAD4-570A-4D3F-9445-8BFFC3E72B59}">
      <dgm:prSet/>
      <dgm:spPr/>
      <dgm:t>
        <a:bodyPr/>
        <a:lstStyle/>
        <a:p>
          <a:endParaRPr lang="en-US"/>
        </a:p>
      </dgm:t>
    </dgm:pt>
    <dgm:pt modelId="{FA688C1F-EAF9-45D3-B570-8B9DA5DC8E86}" type="sibTrans" cxnId="{3B2FBAD4-570A-4D3F-9445-8BFFC3E72B59}">
      <dgm:prSet/>
      <dgm:spPr/>
      <dgm:t>
        <a:bodyPr/>
        <a:lstStyle/>
        <a:p>
          <a:endParaRPr lang="en-US"/>
        </a:p>
      </dgm:t>
    </dgm:pt>
    <dgm:pt modelId="{9F408289-3B10-4F6E-A6B4-BAD3CE5D23A8}">
      <dgm:prSet/>
      <dgm:spPr/>
      <dgm:t>
        <a:bodyPr/>
        <a:lstStyle/>
        <a:p>
          <a:r>
            <a:rPr lang="en-US" dirty="0" smtClean="0"/>
            <a:t>70.6%</a:t>
          </a:r>
          <a:endParaRPr lang="en-US" dirty="0"/>
        </a:p>
      </dgm:t>
    </dgm:pt>
    <dgm:pt modelId="{471506B3-43D5-46B3-B381-882E434D11ED}" type="parTrans" cxnId="{A13442AB-3BDB-444D-9B04-1C82B3DF6CF7}">
      <dgm:prSet/>
      <dgm:spPr/>
      <dgm:t>
        <a:bodyPr/>
        <a:lstStyle/>
        <a:p>
          <a:endParaRPr lang="en-US"/>
        </a:p>
      </dgm:t>
    </dgm:pt>
    <dgm:pt modelId="{797369C6-C638-497A-8131-C36C174029F3}" type="sibTrans" cxnId="{A13442AB-3BDB-444D-9B04-1C82B3DF6CF7}">
      <dgm:prSet/>
      <dgm:spPr>
        <a:solidFill>
          <a:schemeClr val="accent5">
            <a:lumMod val="50000"/>
          </a:schemeClr>
        </a:solidFill>
      </dgm:spPr>
      <dgm:t>
        <a:bodyPr/>
        <a:lstStyle/>
        <a:p>
          <a:endParaRPr lang="en-US"/>
        </a:p>
      </dgm:t>
    </dgm:pt>
    <dgm:pt modelId="{362ECA92-84EC-4E74-A4DE-6073AFE2ED5C}" type="pres">
      <dgm:prSet presAssocID="{5B5A7FF4-06CA-463F-89E1-13D1BAFDC216}" presName="Name0" presStyleCnt="0">
        <dgm:presLayoutVars>
          <dgm:dir/>
          <dgm:resizeHandles val="exact"/>
        </dgm:presLayoutVars>
      </dgm:prSet>
      <dgm:spPr/>
    </dgm:pt>
    <dgm:pt modelId="{A3BC9CE1-6B76-4DDC-8A01-630233B30EE7}" type="pres">
      <dgm:prSet presAssocID="{5B32BB32-6CD1-45C2-907B-547E2117CBBB}" presName="node" presStyleLbl="node1" presStyleIdx="0" presStyleCnt="3">
        <dgm:presLayoutVars>
          <dgm:bulletEnabled val="1"/>
        </dgm:presLayoutVars>
      </dgm:prSet>
      <dgm:spPr/>
      <dgm:t>
        <a:bodyPr/>
        <a:lstStyle/>
        <a:p>
          <a:endParaRPr lang="en-US"/>
        </a:p>
      </dgm:t>
    </dgm:pt>
    <dgm:pt modelId="{04E2D880-6F27-4E39-BC34-638708C07AA7}" type="pres">
      <dgm:prSet presAssocID="{335DEBCA-9B8F-44FF-952C-EF40DECE6BBF}" presName="sibTrans" presStyleLbl="sibTrans2D1" presStyleIdx="0" presStyleCnt="2"/>
      <dgm:spPr>
        <a:prstGeom prst="mathMinus">
          <a:avLst/>
        </a:prstGeom>
      </dgm:spPr>
      <dgm:t>
        <a:bodyPr/>
        <a:lstStyle/>
        <a:p>
          <a:endParaRPr lang="en-US"/>
        </a:p>
      </dgm:t>
    </dgm:pt>
    <dgm:pt modelId="{CF6AEDA8-4720-4A43-9BFC-D50DEACF8691}" type="pres">
      <dgm:prSet presAssocID="{335DEBCA-9B8F-44FF-952C-EF40DECE6BBF}" presName="connectorText" presStyleLbl="sibTrans2D1" presStyleIdx="0" presStyleCnt="2"/>
      <dgm:spPr/>
      <dgm:t>
        <a:bodyPr/>
        <a:lstStyle/>
        <a:p>
          <a:endParaRPr lang="en-US"/>
        </a:p>
      </dgm:t>
    </dgm:pt>
    <dgm:pt modelId="{9D7E5AE2-9409-4093-8E60-B91F757B9A79}" type="pres">
      <dgm:prSet presAssocID="{9F408289-3B10-4F6E-A6B4-BAD3CE5D23A8}" presName="node" presStyleLbl="node1" presStyleIdx="1" presStyleCnt="3">
        <dgm:presLayoutVars>
          <dgm:bulletEnabled val="1"/>
        </dgm:presLayoutVars>
      </dgm:prSet>
      <dgm:spPr/>
      <dgm:t>
        <a:bodyPr/>
        <a:lstStyle/>
        <a:p>
          <a:endParaRPr lang="en-US"/>
        </a:p>
      </dgm:t>
    </dgm:pt>
    <dgm:pt modelId="{B575DAD9-0F24-4BD0-9A1A-FFAF4049152E}" type="pres">
      <dgm:prSet presAssocID="{797369C6-C638-497A-8131-C36C174029F3}" presName="sibTrans" presStyleLbl="sibTrans2D1" presStyleIdx="1" presStyleCnt="2"/>
      <dgm:spPr>
        <a:prstGeom prst="mathEqual">
          <a:avLst/>
        </a:prstGeom>
      </dgm:spPr>
      <dgm:t>
        <a:bodyPr/>
        <a:lstStyle/>
        <a:p>
          <a:endParaRPr lang="en-US"/>
        </a:p>
      </dgm:t>
    </dgm:pt>
    <dgm:pt modelId="{26FF92C5-CDE9-4F40-91FB-3C8896EB4DC5}" type="pres">
      <dgm:prSet presAssocID="{797369C6-C638-497A-8131-C36C174029F3}" presName="connectorText" presStyleLbl="sibTrans2D1" presStyleIdx="1" presStyleCnt="2"/>
      <dgm:spPr/>
      <dgm:t>
        <a:bodyPr/>
        <a:lstStyle/>
        <a:p>
          <a:endParaRPr lang="en-US"/>
        </a:p>
      </dgm:t>
    </dgm:pt>
    <dgm:pt modelId="{A5B51E60-4E90-4BC7-8734-407741E06CC4}" type="pres">
      <dgm:prSet presAssocID="{532A277A-04A6-4192-B3CD-D5A42AD862CA}" presName="node" presStyleLbl="node1" presStyleIdx="2" presStyleCnt="3">
        <dgm:presLayoutVars>
          <dgm:bulletEnabled val="1"/>
        </dgm:presLayoutVars>
      </dgm:prSet>
      <dgm:spPr/>
      <dgm:t>
        <a:bodyPr/>
        <a:lstStyle/>
        <a:p>
          <a:endParaRPr lang="en-US"/>
        </a:p>
      </dgm:t>
    </dgm:pt>
  </dgm:ptLst>
  <dgm:cxnLst>
    <dgm:cxn modelId="{DAB40203-9948-4FA3-902B-2C0BA57E1DA8}" srcId="{5B5A7FF4-06CA-463F-89E1-13D1BAFDC216}" destId="{5B32BB32-6CD1-45C2-907B-547E2117CBBB}" srcOrd="0" destOrd="0" parTransId="{E87DAA93-BAC5-41A3-A760-56484C7E50FB}" sibTransId="{335DEBCA-9B8F-44FF-952C-EF40DECE6BBF}"/>
    <dgm:cxn modelId="{9535B94B-2D7D-42B7-A9C9-794D4936A19B}" type="presOf" srcId="{797369C6-C638-497A-8131-C36C174029F3}" destId="{26FF92C5-CDE9-4F40-91FB-3C8896EB4DC5}" srcOrd="1" destOrd="0" presId="urn:microsoft.com/office/officeart/2005/8/layout/process1"/>
    <dgm:cxn modelId="{3C99D738-D7B1-438A-8AA7-79ED9A24B821}" type="presOf" srcId="{335DEBCA-9B8F-44FF-952C-EF40DECE6BBF}" destId="{04E2D880-6F27-4E39-BC34-638708C07AA7}" srcOrd="0" destOrd="0" presId="urn:microsoft.com/office/officeart/2005/8/layout/process1"/>
    <dgm:cxn modelId="{D81990AD-4419-4A7E-AFE9-D432A1AE9C59}" type="presOf" srcId="{5B32BB32-6CD1-45C2-907B-547E2117CBBB}" destId="{A3BC9CE1-6B76-4DDC-8A01-630233B30EE7}" srcOrd="0" destOrd="0" presId="urn:microsoft.com/office/officeart/2005/8/layout/process1"/>
    <dgm:cxn modelId="{C8960A08-E5F1-4646-B2B8-85F625803140}" type="presOf" srcId="{9F408289-3B10-4F6E-A6B4-BAD3CE5D23A8}" destId="{9D7E5AE2-9409-4093-8E60-B91F757B9A79}" srcOrd="0" destOrd="0" presId="urn:microsoft.com/office/officeart/2005/8/layout/process1"/>
    <dgm:cxn modelId="{866BF42A-025C-45F4-84A8-B5FC013094D5}" type="presOf" srcId="{335DEBCA-9B8F-44FF-952C-EF40DECE6BBF}" destId="{CF6AEDA8-4720-4A43-9BFC-D50DEACF8691}" srcOrd="1" destOrd="0" presId="urn:microsoft.com/office/officeart/2005/8/layout/process1"/>
    <dgm:cxn modelId="{3B2FBAD4-570A-4D3F-9445-8BFFC3E72B59}" srcId="{5B5A7FF4-06CA-463F-89E1-13D1BAFDC216}" destId="{532A277A-04A6-4192-B3CD-D5A42AD862CA}" srcOrd="2" destOrd="0" parTransId="{E4EF8EBF-FBEF-4091-97D2-8BD915E54B67}" sibTransId="{FA688C1F-EAF9-45D3-B570-8B9DA5DC8E86}"/>
    <dgm:cxn modelId="{45D269FD-13E6-454E-A2D6-5256EB7ABC18}" type="presOf" srcId="{797369C6-C638-497A-8131-C36C174029F3}" destId="{B575DAD9-0F24-4BD0-9A1A-FFAF4049152E}" srcOrd="0" destOrd="0" presId="urn:microsoft.com/office/officeart/2005/8/layout/process1"/>
    <dgm:cxn modelId="{A13442AB-3BDB-444D-9B04-1C82B3DF6CF7}" srcId="{5B5A7FF4-06CA-463F-89E1-13D1BAFDC216}" destId="{9F408289-3B10-4F6E-A6B4-BAD3CE5D23A8}" srcOrd="1" destOrd="0" parTransId="{471506B3-43D5-46B3-B381-882E434D11ED}" sibTransId="{797369C6-C638-497A-8131-C36C174029F3}"/>
    <dgm:cxn modelId="{41F74EC5-D167-4363-9EFD-0AC7EB71057C}" type="presOf" srcId="{5B5A7FF4-06CA-463F-89E1-13D1BAFDC216}" destId="{362ECA92-84EC-4E74-A4DE-6073AFE2ED5C}" srcOrd="0" destOrd="0" presId="urn:microsoft.com/office/officeart/2005/8/layout/process1"/>
    <dgm:cxn modelId="{A0C32C9A-975F-4FB9-99E5-8895328CC150}" type="presOf" srcId="{532A277A-04A6-4192-B3CD-D5A42AD862CA}" destId="{A5B51E60-4E90-4BC7-8734-407741E06CC4}" srcOrd="0" destOrd="0" presId="urn:microsoft.com/office/officeart/2005/8/layout/process1"/>
    <dgm:cxn modelId="{0EA7A105-034D-46AA-A070-213D2638F068}" type="presParOf" srcId="{362ECA92-84EC-4E74-A4DE-6073AFE2ED5C}" destId="{A3BC9CE1-6B76-4DDC-8A01-630233B30EE7}" srcOrd="0" destOrd="0" presId="urn:microsoft.com/office/officeart/2005/8/layout/process1"/>
    <dgm:cxn modelId="{F1E303BA-7DC0-47A3-958A-49876E068FAC}" type="presParOf" srcId="{362ECA92-84EC-4E74-A4DE-6073AFE2ED5C}" destId="{04E2D880-6F27-4E39-BC34-638708C07AA7}" srcOrd="1" destOrd="0" presId="urn:microsoft.com/office/officeart/2005/8/layout/process1"/>
    <dgm:cxn modelId="{542EF2A7-CE0F-4BB5-A25B-13FCF971BA55}" type="presParOf" srcId="{04E2D880-6F27-4E39-BC34-638708C07AA7}" destId="{CF6AEDA8-4720-4A43-9BFC-D50DEACF8691}" srcOrd="0" destOrd="0" presId="urn:microsoft.com/office/officeart/2005/8/layout/process1"/>
    <dgm:cxn modelId="{628B4A8F-9302-4665-8859-861811BE05E1}" type="presParOf" srcId="{362ECA92-84EC-4E74-A4DE-6073AFE2ED5C}" destId="{9D7E5AE2-9409-4093-8E60-B91F757B9A79}" srcOrd="2" destOrd="0" presId="urn:microsoft.com/office/officeart/2005/8/layout/process1"/>
    <dgm:cxn modelId="{B4627C42-4DBA-4809-832C-3B286300719E}" type="presParOf" srcId="{362ECA92-84EC-4E74-A4DE-6073AFE2ED5C}" destId="{B575DAD9-0F24-4BD0-9A1A-FFAF4049152E}" srcOrd="3" destOrd="0" presId="urn:microsoft.com/office/officeart/2005/8/layout/process1"/>
    <dgm:cxn modelId="{A4B86FBD-85EE-4C5D-BF54-97A9FCF0CC7E}" type="presParOf" srcId="{B575DAD9-0F24-4BD0-9A1A-FFAF4049152E}" destId="{26FF92C5-CDE9-4F40-91FB-3C8896EB4DC5}" srcOrd="0" destOrd="0" presId="urn:microsoft.com/office/officeart/2005/8/layout/process1"/>
    <dgm:cxn modelId="{878F9988-FD1A-4DDB-841A-62DF72E7A9EE}" type="presParOf" srcId="{362ECA92-84EC-4E74-A4DE-6073AFE2ED5C}" destId="{A5B51E60-4E90-4BC7-8734-407741E06CC4}" srcOrd="4" destOrd="0" presId="urn:microsoft.com/office/officeart/2005/8/layout/process1"/>
  </dgm:cxnLst>
  <dgm:bg/>
  <dgm:whole/>
  <dgm:extLst>
    <a:ext uri="http://schemas.microsoft.com/office/drawing/2008/diagram">
      <dsp:dataModelExt xmlns:dsp="http://schemas.microsoft.com/office/drawing/2008/diagram" relId="rId13"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3BC9CE1-6B76-4DDC-8A01-630233B30EE7}">
      <dsp:nvSpPr>
        <dsp:cNvPr id="0" name=""/>
        <dsp:cNvSpPr/>
      </dsp:nvSpPr>
      <dsp:spPr>
        <a:xfrm>
          <a:off x="7143" y="2068777"/>
          <a:ext cx="2135187" cy="1281112"/>
        </a:xfrm>
        <a:prstGeom prst="roundRect">
          <a:avLst>
            <a:gd name="adj" fmla="val 10000"/>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lvl="0" algn="ctr" defTabSz="844550">
            <a:lnSpc>
              <a:spcPct val="90000"/>
            </a:lnSpc>
            <a:spcBef>
              <a:spcPct val="0"/>
            </a:spcBef>
            <a:spcAft>
              <a:spcPct val="35000"/>
            </a:spcAft>
          </a:pPr>
          <a:r>
            <a:rPr lang="en-US" sz="1900" kern="1200" dirty="0" smtClean="0"/>
            <a:t>Course Completion Rate (%) for Subpopulation</a:t>
          </a:r>
          <a:endParaRPr lang="en-US" sz="1900" kern="1200" dirty="0"/>
        </a:p>
      </dsp:txBody>
      <dsp:txXfrm>
        <a:off x="44665" y="2106299"/>
        <a:ext cx="2060143" cy="1206068"/>
      </dsp:txXfrm>
    </dsp:sp>
    <dsp:sp modelId="{04E2D880-6F27-4E39-BC34-638708C07AA7}">
      <dsp:nvSpPr>
        <dsp:cNvPr id="0" name=""/>
        <dsp:cNvSpPr/>
      </dsp:nvSpPr>
      <dsp:spPr>
        <a:xfrm>
          <a:off x="2355850" y="2444570"/>
          <a:ext cx="452659" cy="529526"/>
        </a:xfrm>
        <a:prstGeom prst="mathMinus">
          <a:avLst/>
        </a:prstGeom>
        <a:solidFill>
          <a:schemeClr val="accent5">
            <a:lumMod val="5000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711200">
            <a:lnSpc>
              <a:spcPct val="90000"/>
            </a:lnSpc>
            <a:spcBef>
              <a:spcPct val="0"/>
            </a:spcBef>
            <a:spcAft>
              <a:spcPct val="35000"/>
            </a:spcAft>
          </a:pPr>
          <a:endParaRPr lang="en-US" sz="1600" kern="1200"/>
        </a:p>
      </dsp:txBody>
      <dsp:txXfrm>
        <a:off x="2355850" y="2550475"/>
        <a:ext cx="316861" cy="317716"/>
      </dsp:txXfrm>
    </dsp:sp>
    <dsp:sp modelId="{9D7E5AE2-9409-4093-8E60-B91F757B9A79}">
      <dsp:nvSpPr>
        <dsp:cNvPr id="0" name=""/>
        <dsp:cNvSpPr/>
      </dsp:nvSpPr>
      <dsp:spPr>
        <a:xfrm>
          <a:off x="2996406" y="2068777"/>
          <a:ext cx="2135187" cy="1281112"/>
        </a:xfrm>
        <a:prstGeom prst="roundRect">
          <a:avLst>
            <a:gd name="adj" fmla="val 10000"/>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lvl="0" algn="ctr" defTabSz="844550">
            <a:lnSpc>
              <a:spcPct val="90000"/>
            </a:lnSpc>
            <a:spcBef>
              <a:spcPct val="0"/>
            </a:spcBef>
            <a:spcAft>
              <a:spcPct val="35000"/>
            </a:spcAft>
          </a:pPr>
          <a:r>
            <a:rPr lang="en-US" sz="1900" kern="1200" dirty="0" smtClean="0"/>
            <a:t>Course Completion Rate (%) for all students</a:t>
          </a:r>
          <a:endParaRPr lang="en-US" sz="1900" kern="1200" dirty="0"/>
        </a:p>
      </dsp:txBody>
      <dsp:txXfrm>
        <a:off x="3033928" y="2106299"/>
        <a:ext cx="2060143" cy="1206068"/>
      </dsp:txXfrm>
    </dsp:sp>
    <dsp:sp modelId="{B575DAD9-0F24-4BD0-9A1A-FFAF4049152E}">
      <dsp:nvSpPr>
        <dsp:cNvPr id="0" name=""/>
        <dsp:cNvSpPr/>
      </dsp:nvSpPr>
      <dsp:spPr>
        <a:xfrm>
          <a:off x="5345112" y="2444570"/>
          <a:ext cx="452659" cy="529526"/>
        </a:xfrm>
        <a:prstGeom prst="mathEqual">
          <a:avLst/>
        </a:prstGeom>
        <a:solidFill>
          <a:schemeClr val="accent5">
            <a:lumMod val="5000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711200">
            <a:lnSpc>
              <a:spcPct val="90000"/>
            </a:lnSpc>
            <a:spcBef>
              <a:spcPct val="0"/>
            </a:spcBef>
            <a:spcAft>
              <a:spcPct val="35000"/>
            </a:spcAft>
          </a:pPr>
          <a:endParaRPr lang="en-US" sz="1600" kern="1200"/>
        </a:p>
      </dsp:txBody>
      <dsp:txXfrm>
        <a:off x="5345112" y="2550475"/>
        <a:ext cx="316861" cy="317716"/>
      </dsp:txXfrm>
    </dsp:sp>
    <dsp:sp modelId="{A5B51E60-4E90-4BC7-8734-407741E06CC4}">
      <dsp:nvSpPr>
        <dsp:cNvPr id="0" name=""/>
        <dsp:cNvSpPr/>
      </dsp:nvSpPr>
      <dsp:spPr>
        <a:xfrm>
          <a:off x="5985668" y="2068777"/>
          <a:ext cx="2135187" cy="1281112"/>
        </a:xfrm>
        <a:prstGeom prst="roundRect">
          <a:avLst>
            <a:gd name="adj" fmla="val 10000"/>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lvl="0" algn="ctr" defTabSz="844550">
            <a:lnSpc>
              <a:spcPct val="90000"/>
            </a:lnSpc>
            <a:spcBef>
              <a:spcPct val="0"/>
            </a:spcBef>
            <a:spcAft>
              <a:spcPct val="35000"/>
            </a:spcAft>
          </a:pPr>
          <a:r>
            <a:rPr lang="en-US" sz="1900" kern="1200" dirty="0" smtClean="0"/>
            <a:t>Percentage Point Gap </a:t>
          </a:r>
          <a:br>
            <a:rPr lang="en-US" sz="1900" kern="1200" dirty="0" smtClean="0"/>
          </a:br>
          <a:r>
            <a:rPr lang="en-US" sz="1900" kern="1200" dirty="0" smtClean="0"/>
            <a:t>(+ or -)</a:t>
          </a:r>
          <a:endParaRPr lang="en-US" sz="1900" kern="1200" dirty="0"/>
        </a:p>
      </dsp:txBody>
      <dsp:txXfrm>
        <a:off x="6023190" y="2106299"/>
        <a:ext cx="2060143" cy="1206068"/>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3BC9CE1-6B76-4DDC-8A01-630233B30EE7}">
      <dsp:nvSpPr>
        <dsp:cNvPr id="0" name=""/>
        <dsp:cNvSpPr/>
      </dsp:nvSpPr>
      <dsp:spPr>
        <a:xfrm>
          <a:off x="7143" y="2068777"/>
          <a:ext cx="2135187" cy="1281112"/>
        </a:xfrm>
        <a:prstGeom prst="roundRect">
          <a:avLst>
            <a:gd name="adj" fmla="val 10000"/>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2880" tIns="182880" rIns="182880" bIns="182880" numCol="1" spcCol="1270" anchor="ctr" anchorCtr="0">
          <a:noAutofit/>
        </a:bodyPr>
        <a:lstStyle/>
        <a:p>
          <a:pPr lvl="0" algn="ctr" defTabSz="2133600">
            <a:lnSpc>
              <a:spcPct val="90000"/>
            </a:lnSpc>
            <a:spcBef>
              <a:spcPct val="0"/>
            </a:spcBef>
            <a:spcAft>
              <a:spcPct val="35000"/>
            </a:spcAft>
          </a:pPr>
          <a:r>
            <a:rPr lang="en-US" sz="4800" kern="1200" dirty="0" smtClean="0"/>
            <a:t>46.3%</a:t>
          </a:r>
          <a:endParaRPr lang="en-US" sz="4800" kern="1200" dirty="0"/>
        </a:p>
      </dsp:txBody>
      <dsp:txXfrm>
        <a:off x="44665" y="2106299"/>
        <a:ext cx="2060143" cy="1206068"/>
      </dsp:txXfrm>
    </dsp:sp>
    <dsp:sp modelId="{04E2D880-6F27-4E39-BC34-638708C07AA7}">
      <dsp:nvSpPr>
        <dsp:cNvPr id="0" name=""/>
        <dsp:cNvSpPr/>
      </dsp:nvSpPr>
      <dsp:spPr>
        <a:xfrm>
          <a:off x="2355850" y="2444570"/>
          <a:ext cx="452659" cy="529526"/>
        </a:xfrm>
        <a:prstGeom prst="mathMinus">
          <a:avLst/>
        </a:prstGeom>
        <a:solidFill>
          <a:schemeClr val="accent5">
            <a:lumMod val="5000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1778000">
            <a:lnSpc>
              <a:spcPct val="90000"/>
            </a:lnSpc>
            <a:spcBef>
              <a:spcPct val="0"/>
            </a:spcBef>
            <a:spcAft>
              <a:spcPct val="35000"/>
            </a:spcAft>
          </a:pPr>
          <a:endParaRPr lang="en-US" sz="4000" kern="1200"/>
        </a:p>
      </dsp:txBody>
      <dsp:txXfrm>
        <a:off x="2355850" y="2550475"/>
        <a:ext cx="316861" cy="317716"/>
      </dsp:txXfrm>
    </dsp:sp>
    <dsp:sp modelId="{9D7E5AE2-9409-4093-8E60-B91F757B9A79}">
      <dsp:nvSpPr>
        <dsp:cNvPr id="0" name=""/>
        <dsp:cNvSpPr/>
      </dsp:nvSpPr>
      <dsp:spPr>
        <a:xfrm>
          <a:off x="2996406" y="2068777"/>
          <a:ext cx="2135187" cy="1281112"/>
        </a:xfrm>
        <a:prstGeom prst="roundRect">
          <a:avLst>
            <a:gd name="adj" fmla="val 10000"/>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2880" tIns="182880" rIns="182880" bIns="182880" numCol="1" spcCol="1270" anchor="ctr" anchorCtr="0">
          <a:noAutofit/>
        </a:bodyPr>
        <a:lstStyle/>
        <a:p>
          <a:pPr lvl="0" algn="ctr" defTabSz="2133600">
            <a:lnSpc>
              <a:spcPct val="90000"/>
            </a:lnSpc>
            <a:spcBef>
              <a:spcPct val="0"/>
            </a:spcBef>
            <a:spcAft>
              <a:spcPct val="35000"/>
            </a:spcAft>
          </a:pPr>
          <a:r>
            <a:rPr lang="en-US" sz="4800" kern="1200" dirty="0" smtClean="0"/>
            <a:t>50.0%</a:t>
          </a:r>
          <a:endParaRPr lang="en-US" sz="4800" kern="1200" dirty="0"/>
        </a:p>
      </dsp:txBody>
      <dsp:txXfrm>
        <a:off x="3033928" y="2106299"/>
        <a:ext cx="2060143" cy="1206068"/>
      </dsp:txXfrm>
    </dsp:sp>
    <dsp:sp modelId="{B575DAD9-0F24-4BD0-9A1A-FFAF4049152E}">
      <dsp:nvSpPr>
        <dsp:cNvPr id="0" name=""/>
        <dsp:cNvSpPr/>
      </dsp:nvSpPr>
      <dsp:spPr>
        <a:xfrm>
          <a:off x="5345112" y="2444570"/>
          <a:ext cx="452659" cy="529526"/>
        </a:xfrm>
        <a:prstGeom prst="mathEqual">
          <a:avLst/>
        </a:prstGeom>
        <a:solidFill>
          <a:schemeClr val="accent5">
            <a:lumMod val="5000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1778000">
            <a:lnSpc>
              <a:spcPct val="90000"/>
            </a:lnSpc>
            <a:spcBef>
              <a:spcPct val="0"/>
            </a:spcBef>
            <a:spcAft>
              <a:spcPct val="35000"/>
            </a:spcAft>
          </a:pPr>
          <a:endParaRPr lang="en-US" sz="4000" kern="1200"/>
        </a:p>
      </dsp:txBody>
      <dsp:txXfrm>
        <a:off x="5345112" y="2550475"/>
        <a:ext cx="316861" cy="317716"/>
      </dsp:txXfrm>
    </dsp:sp>
    <dsp:sp modelId="{A5B51E60-4E90-4BC7-8734-407741E06CC4}">
      <dsp:nvSpPr>
        <dsp:cNvPr id="0" name=""/>
        <dsp:cNvSpPr/>
      </dsp:nvSpPr>
      <dsp:spPr>
        <a:xfrm>
          <a:off x="5985668" y="2068777"/>
          <a:ext cx="2135187" cy="1281112"/>
        </a:xfrm>
        <a:prstGeom prst="roundRect">
          <a:avLst>
            <a:gd name="adj" fmla="val 10000"/>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2880" tIns="182880" rIns="182880" bIns="182880" numCol="1" spcCol="1270" anchor="ctr" anchorCtr="0">
          <a:noAutofit/>
        </a:bodyPr>
        <a:lstStyle/>
        <a:p>
          <a:pPr lvl="0" algn="ctr" defTabSz="2133600">
            <a:lnSpc>
              <a:spcPct val="90000"/>
            </a:lnSpc>
            <a:spcBef>
              <a:spcPct val="0"/>
            </a:spcBef>
            <a:spcAft>
              <a:spcPct val="35000"/>
            </a:spcAft>
          </a:pPr>
          <a:r>
            <a:rPr lang="en-US" sz="4800" kern="1200" dirty="0" smtClean="0"/>
            <a:t>0.93</a:t>
          </a:r>
          <a:endParaRPr lang="en-US" sz="4800" kern="1200" dirty="0"/>
        </a:p>
      </dsp:txBody>
      <dsp:txXfrm>
        <a:off x="6023190" y="2106299"/>
        <a:ext cx="2060143" cy="1206068"/>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3BC9CE1-6B76-4DDC-8A01-630233B30EE7}">
      <dsp:nvSpPr>
        <dsp:cNvPr id="0" name=""/>
        <dsp:cNvSpPr/>
      </dsp:nvSpPr>
      <dsp:spPr>
        <a:xfrm>
          <a:off x="7143" y="611533"/>
          <a:ext cx="2135187" cy="1281112"/>
        </a:xfrm>
        <a:prstGeom prst="roundRect">
          <a:avLst>
            <a:gd name="adj" fmla="val 10000"/>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lvl="0" algn="ctr" defTabSz="844550">
            <a:lnSpc>
              <a:spcPct val="90000"/>
            </a:lnSpc>
            <a:spcBef>
              <a:spcPct val="0"/>
            </a:spcBef>
            <a:spcAft>
              <a:spcPct val="35000"/>
            </a:spcAft>
          </a:pPr>
          <a:r>
            <a:rPr lang="en-US" sz="1900" kern="1200" dirty="0" smtClean="0"/>
            <a:t>Course Completion Rate (%) for Subpopulation</a:t>
          </a:r>
          <a:endParaRPr lang="en-US" sz="1900" kern="1200" dirty="0"/>
        </a:p>
      </dsp:txBody>
      <dsp:txXfrm>
        <a:off x="44665" y="649055"/>
        <a:ext cx="2060143" cy="1206068"/>
      </dsp:txXfrm>
    </dsp:sp>
    <dsp:sp modelId="{04E2D880-6F27-4E39-BC34-638708C07AA7}">
      <dsp:nvSpPr>
        <dsp:cNvPr id="0" name=""/>
        <dsp:cNvSpPr/>
      </dsp:nvSpPr>
      <dsp:spPr>
        <a:xfrm>
          <a:off x="2355850" y="987326"/>
          <a:ext cx="452659" cy="529526"/>
        </a:xfrm>
        <a:prstGeom prst="mathMinus">
          <a:avLst/>
        </a:prstGeom>
        <a:solidFill>
          <a:schemeClr val="accent5">
            <a:lumMod val="5000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711200">
            <a:lnSpc>
              <a:spcPct val="90000"/>
            </a:lnSpc>
            <a:spcBef>
              <a:spcPct val="0"/>
            </a:spcBef>
            <a:spcAft>
              <a:spcPct val="35000"/>
            </a:spcAft>
          </a:pPr>
          <a:endParaRPr lang="en-US" sz="1600" kern="1200"/>
        </a:p>
      </dsp:txBody>
      <dsp:txXfrm>
        <a:off x="2355850" y="1093231"/>
        <a:ext cx="316861" cy="317716"/>
      </dsp:txXfrm>
    </dsp:sp>
    <dsp:sp modelId="{9D7E5AE2-9409-4093-8E60-B91F757B9A79}">
      <dsp:nvSpPr>
        <dsp:cNvPr id="0" name=""/>
        <dsp:cNvSpPr/>
      </dsp:nvSpPr>
      <dsp:spPr>
        <a:xfrm>
          <a:off x="2996406" y="611533"/>
          <a:ext cx="2135187" cy="1281112"/>
        </a:xfrm>
        <a:prstGeom prst="roundRect">
          <a:avLst>
            <a:gd name="adj" fmla="val 10000"/>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lvl="0" algn="ctr" defTabSz="844550">
            <a:lnSpc>
              <a:spcPct val="90000"/>
            </a:lnSpc>
            <a:spcBef>
              <a:spcPct val="0"/>
            </a:spcBef>
            <a:spcAft>
              <a:spcPct val="35000"/>
            </a:spcAft>
          </a:pPr>
          <a:r>
            <a:rPr lang="en-US" sz="1900" kern="1200" dirty="0" smtClean="0"/>
            <a:t>Course Completion Rate (%) for all students</a:t>
          </a:r>
          <a:endParaRPr lang="en-US" sz="1900" kern="1200" dirty="0"/>
        </a:p>
      </dsp:txBody>
      <dsp:txXfrm>
        <a:off x="3033928" y="649055"/>
        <a:ext cx="2060143" cy="1206068"/>
      </dsp:txXfrm>
    </dsp:sp>
    <dsp:sp modelId="{B575DAD9-0F24-4BD0-9A1A-FFAF4049152E}">
      <dsp:nvSpPr>
        <dsp:cNvPr id="0" name=""/>
        <dsp:cNvSpPr/>
      </dsp:nvSpPr>
      <dsp:spPr>
        <a:xfrm>
          <a:off x="5345112" y="987326"/>
          <a:ext cx="452659" cy="529526"/>
        </a:xfrm>
        <a:prstGeom prst="mathEqual">
          <a:avLst/>
        </a:prstGeom>
        <a:solidFill>
          <a:schemeClr val="accent5">
            <a:lumMod val="5000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711200">
            <a:lnSpc>
              <a:spcPct val="90000"/>
            </a:lnSpc>
            <a:spcBef>
              <a:spcPct val="0"/>
            </a:spcBef>
            <a:spcAft>
              <a:spcPct val="35000"/>
            </a:spcAft>
          </a:pPr>
          <a:endParaRPr lang="en-US" sz="1600" kern="1200"/>
        </a:p>
      </dsp:txBody>
      <dsp:txXfrm>
        <a:off x="5345112" y="1093231"/>
        <a:ext cx="316861" cy="317716"/>
      </dsp:txXfrm>
    </dsp:sp>
    <dsp:sp modelId="{A5B51E60-4E90-4BC7-8734-407741E06CC4}">
      <dsp:nvSpPr>
        <dsp:cNvPr id="0" name=""/>
        <dsp:cNvSpPr/>
      </dsp:nvSpPr>
      <dsp:spPr>
        <a:xfrm>
          <a:off x="5985668" y="611533"/>
          <a:ext cx="2135187" cy="1281112"/>
        </a:xfrm>
        <a:prstGeom prst="roundRect">
          <a:avLst>
            <a:gd name="adj" fmla="val 10000"/>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lvl="0" algn="ctr" defTabSz="844550">
            <a:lnSpc>
              <a:spcPct val="90000"/>
            </a:lnSpc>
            <a:spcBef>
              <a:spcPct val="0"/>
            </a:spcBef>
            <a:spcAft>
              <a:spcPct val="35000"/>
            </a:spcAft>
          </a:pPr>
          <a:r>
            <a:rPr lang="en-US" sz="1900" kern="1200" dirty="0" smtClean="0"/>
            <a:t>Percentage Point Gap </a:t>
          </a:r>
          <a:br>
            <a:rPr lang="en-US" sz="1900" kern="1200" dirty="0" smtClean="0"/>
          </a:br>
          <a:r>
            <a:rPr lang="en-US" sz="1900" kern="1200" dirty="0" smtClean="0"/>
            <a:t>(+ or -)</a:t>
          </a:r>
          <a:endParaRPr lang="en-US" sz="1900" kern="1200" dirty="0"/>
        </a:p>
      </dsp:txBody>
      <dsp:txXfrm>
        <a:off x="6023190" y="649055"/>
        <a:ext cx="2060143" cy="1206068"/>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3BC9CE1-6B76-4DDC-8A01-630233B30EE7}">
      <dsp:nvSpPr>
        <dsp:cNvPr id="0" name=""/>
        <dsp:cNvSpPr/>
      </dsp:nvSpPr>
      <dsp:spPr>
        <a:xfrm>
          <a:off x="7143" y="1569101"/>
          <a:ext cx="2135187" cy="1281112"/>
        </a:xfrm>
        <a:prstGeom prst="roundRect">
          <a:avLst>
            <a:gd name="adj" fmla="val 10000"/>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8120" tIns="198120" rIns="198120" bIns="198120" numCol="1" spcCol="1270" anchor="ctr" anchorCtr="0">
          <a:noAutofit/>
        </a:bodyPr>
        <a:lstStyle/>
        <a:p>
          <a:pPr lvl="0" algn="ctr" defTabSz="2311400">
            <a:lnSpc>
              <a:spcPct val="90000"/>
            </a:lnSpc>
            <a:spcBef>
              <a:spcPct val="0"/>
            </a:spcBef>
            <a:spcAft>
              <a:spcPct val="35000"/>
            </a:spcAft>
          </a:pPr>
          <a:r>
            <a:rPr lang="en-US" sz="5200" kern="1200" dirty="0" smtClean="0"/>
            <a:t>71.2%</a:t>
          </a:r>
          <a:endParaRPr lang="en-US" sz="5200" kern="1200" dirty="0"/>
        </a:p>
      </dsp:txBody>
      <dsp:txXfrm>
        <a:off x="44665" y="1606623"/>
        <a:ext cx="2060143" cy="1206068"/>
      </dsp:txXfrm>
    </dsp:sp>
    <dsp:sp modelId="{04E2D880-6F27-4E39-BC34-638708C07AA7}">
      <dsp:nvSpPr>
        <dsp:cNvPr id="0" name=""/>
        <dsp:cNvSpPr/>
      </dsp:nvSpPr>
      <dsp:spPr>
        <a:xfrm>
          <a:off x="2355850" y="1944894"/>
          <a:ext cx="452659" cy="529526"/>
        </a:xfrm>
        <a:prstGeom prst="mathMinus">
          <a:avLst/>
        </a:prstGeom>
        <a:solidFill>
          <a:schemeClr val="accent5">
            <a:lumMod val="5000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977900">
            <a:lnSpc>
              <a:spcPct val="90000"/>
            </a:lnSpc>
            <a:spcBef>
              <a:spcPct val="0"/>
            </a:spcBef>
            <a:spcAft>
              <a:spcPct val="35000"/>
            </a:spcAft>
          </a:pPr>
          <a:endParaRPr lang="en-US" sz="2200" kern="1200"/>
        </a:p>
      </dsp:txBody>
      <dsp:txXfrm>
        <a:off x="2355850" y="2050799"/>
        <a:ext cx="316861" cy="317716"/>
      </dsp:txXfrm>
    </dsp:sp>
    <dsp:sp modelId="{9D7E5AE2-9409-4093-8E60-B91F757B9A79}">
      <dsp:nvSpPr>
        <dsp:cNvPr id="0" name=""/>
        <dsp:cNvSpPr/>
      </dsp:nvSpPr>
      <dsp:spPr>
        <a:xfrm>
          <a:off x="2996406" y="1569101"/>
          <a:ext cx="2135187" cy="1281112"/>
        </a:xfrm>
        <a:prstGeom prst="roundRect">
          <a:avLst>
            <a:gd name="adj" fmla="val 10000"/>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8120" tIns="198120" rIns="198120" bIns="198120" numCol="1" spcCol="1270" anchor="ctr" anchorCtr="0">
          <a:noAutofit/>
        </a:bodyPr>
        <a:lstStyle/>
        <a:p>
          <a:pPr lvl="0" algn="ctr" defTabSz="2311400">
            <a:lnSpc>
              <a:spcPct val="90000"/>
            </a:lnSpc>
            <a:spcBef>
              <a:spcPct val="0"/>
            </a:spcBef>
            <a:spcAft>
              <a:spcPct val="35000"/>
            </a:spcAft>
          </a:pPr>
          <a:r>
            <a:rPr lang="en-US" sz="5200" kern="1200" dirty="0" smtClean="0"/>
            <a:t>70.6%</a:t>
          </a:r>
          <a:endParaRPr lang="en-US" sz="5200" kern="1200" dirty="0"/>
        </a:p>
      </dsp:txBody>
      <dsp:txXfrm>
        <a:off x="3033928" y="1606623"/>
        <a:ext cx="2060143" cy="1206068"/>
      </dsp:txXfrm>
    </dsp:sp>
    <dsp:sp modelId="{B575DAD9-0F24-4BD0-9A1A-FFAF4049152E}">
      <dsp:nvSpPr>
        <dsp:cNvPr id="0" name=""/>
        <dsp:cNvSpPr/>
      </dsp:nvSpPr>
      <dsp:spPr>
        <a:xfrm>
          <a:off x="5345112" y="1944894"/>
          <a:ext cx="452659" cy="529526"/>
        </a:xfrm>
        <a:prstGeom prst="mathEqual">
          <a:avLst/>
        </a:prstGeom>
        <a:solidFill>
          <a:schemeClr val="accent5">
            <a:lumMod val="5000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977900">
            <a:lnSpc>
              <a:spcPct val="90000"/>
            </a:lnSpc>
            <a:spcBef>
              <a:spcPct val="0"/>
            </a:spcBef>
            <a:spcAft>
              <a:spcPct val="35000"/>
            </a:spcAft>
          </a:pPr>
          <a:endParaRPr lang="en-US" sz="2200" kern="1200"/>
        </a:p>
      </dsp:txBody>
      <dsp:txXfrm>
        <a:off x="5345112" y="2050799"/>
        <a:ext cx="316861" cy="317716"/>
      </dsp:txXfrm>
    </dsp:sp>
    <dsp:sp modelId="{A5B51E60-4E90-4BC7-8734-407741E06CC4}">
      <dsp:nvSpPr>
        <dsp:cNvPr id="0" name=""/>
        <dsp:cNvSpPr/>
      </dsp:nvSpPr>
      <dsp:spPr>
        <a:xfrm>
          <a:off x="5985668" y="1569101"/>
          <a:ext cx="2135187" cy="1281112"/>
        </a:xfrm>
        <a:prstGeom prst="roundRect">
          <a:avLst>
            <a:gd name="adj" fmla="val 10000"/>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8120" tIns="198120" rIns="198120" bIns="198120" numCol="1" spcCol="1270" anchor="ctr" anchorCtr="0">
          <a:noAutofit/>
        </a:bodyPr>
        <a:lstStyle/>
        <a:p>
          <a:pPr lvl="0" algn="ctr" defTabSz="2311400">
            <a:lnSpc>
              <a:spcPct val="90000"/>
            </a:lnSpc>
            <a:spcBef>
              <a:spcPct val="0"/>
            </a:spcBef>
            <a:spcAft>
              <a:spcPct val="35000"/>
            </a:spcAft>
          </a:pPr>
          <a:r>
            <a:rPr lang="en-US" sz="5200" kern="1200" dirty="0" smtClean="0"/>
            <a:t>0.6%</a:t>
          </a:r>
          <a:endParaRPr lang="en-US" sz="5200" kern="1200" dirty="0"/>
        </a:p>
      </dsp:txBody>
      <dsp:txXfrm>
        <a:off x="6023190" y="1606623"/>
        <a:ext cx="2060143" cy="1206068"/>
      </dsp:txXfrm>
    </dsp:sp>
  </dsp:spTree>
</dsp:drawing>
</file>

<file path=ppt/diagrams/layout1.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05530145-C444-4DE6-85E0-12C4AA4F3BA9}" type="datetimeFigureOut">
              <a:rPr lang="en-US" smtClean="0"/>
              <a:t>9/13/2018</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5FE3431C-7AFE-4E25-961E-249869BBD3E9}" type="slidenum">
              <a:rPr lang="en-US" smtClean="0"/>
              <a:t>‹#›</a:t>
            </a:fld>
            <a:endParaRPr lang="en-US"/>
          </a:p>
        </p:txBody>
      </p:sp>
    </p:spTree>
    <p:extLst>
      <p:ext uri="{BB962C8B-B14F-4D97-AF65-F5344CB8AC3E}">
        <p14:creationId xmlns:p14="http://schemas.microsoft.com/office/powerpoint/2010/main" val="331829894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FE3431C-7AFE-4E25-961E-249869BBD3E9}" type="slidenum">
              <a:rPr lang="en-US" smtClean="0"/>
              <a:t>1</a:t>
            </a:fld>
            <a:endParaRPr lang="en-US"/>
          </a:p>
        </p:txBody>
      </p:sp>
    </p:spTree>
    <p:extLst>
      <p:ext uri="{BB962C8B-B14F-4D97-AF65-F5344CB8AC3E}">
        <p14:creationId xmlns:p14="http://schemas.microsoft.com/office/powerpoint/2010/main" val="216041045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FE3431C-7AFE-4E25-961E-249869BBD3E9}" type="slidenum">
              <a:rPr lang="en-US" smtClean="0"/>
              <a:t>10</a:t>
            </a:fld>
            <a:endParaRPr lang="en-US"/>
          </a:p>
        </p:txBody>
      </p:sp>
    </p:spTree>
    <p:extLst>
      <p:ext uri="{BB962C8B-B14F-4D97-AF65-F5344CB8AC3E}">
        <p14:creationId xmlns:p14="http://schemas.microsoft.com/office/powerpoint/2010/main" val="256086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FE3431C-7AFE-4E25-961E-249869BBD3E9}" type="slidenum">
              <a:rPr lang="en-US" smtClean="0"/>
              <a:t>11</a:t>
            </a:fld>
            <a:endParaRPr lang="en-US"/>
          </a:p>
        </p:txBody>
      </p:sp>
    </p:spTree>
    <p:extLst>
      <p:ext uri="{BB962C8B-B14F-4D97-AF65-F5344CB8AC3E}">
        <p14:creationId xmlns:p14="http://schemas.microsoft.com/office/powerpoint/2010/main" val="382887026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FE3431C-7AFE-4E25-961E-249869BBD3E9}" type="slidenum">
              <a:rPr lang="en-US" smtClean="0"/>
              <a:t>12</a:t>
            </a:fld>
            <a:endParaRPr lang="en-US"/>
          </a:p>
        </p:txBody>
      </p:sp>
    </p:spTree>
    <p:extLst>
      <p:ext uri="{BB962C8B-B14F-4D97-AF65-F5344CB8AC3E}">
        <p14:creationId xmlns:p14="http://schemas.microsoft.com/office/powerpoint/2010/main" val="6425086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FE3431C-7AFE-4E25-961E-249869BBD3E9}" type="slidenum">
              <a:rPr lang="en-US" smtClean="0"/>
              <a:t>13</a:t>
            </a:fld>
            <a:endParaRPr lang="en-US"/>
          </a:p>
        </p:txBody>
      </p:sp>
    </p:spTree>
    <p:extLst>
      <p:ext uri="{BB962C8B-B14F-4D97-AF65-F5344CB8AC3E}">
        <p14:creationId xmlns:p14="http://schemas.microsoft.com/office/powerpoint/2010/main" val="396525434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FE3431C-7AFE-4E25-961E-249869BBD3E9}" type="slidenum">
              <a:rPr lang="en-US" smtClean="0"/>
              <a:t>14</a:t>
            </a:fld>
            <a:endParaRPr lang="en-US"/>
          </a:p>
        </p:txBody>
      </p:sp>
    </p:spTree>
    <p:extLst>
      <p:ext uri="{BB962C8B-B14F-4D97-AF65-F5344CB8AC3E}">
        <p14:creationId xmlns:p14="http://schemas.microsoft.com/office/powerpoint/2010/main" val="204688577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FE3431C-7AFE-4E25-961E-249869BBD3E9}" type="slidenum">
              <a:rPr lang="en-US" smtClean="0"/>
              <a:t>15</a:t>
            </a:fld>
            <a:endParaRPr lang="en-US"/>
          </a:p>
        </p:txBody>
      </p:sp>
    </p:spTree>
    <p:extLst>
      <p:ext uri="{BB962C8B-B14F-4D97-AF65-F5344CB8AC3E}">
        <p14:creationId xmlns:p14="http://schemas.microsoft.com/office/powerpoint/2010/main" val="283416181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FE3431C-7AFE-4E25-961E-249869BBD3E9}" type="slidenum">
              <a:rPr lang="en-US" smtClean="0"/>
              <a:t>16</a:t>
            </a:fld>
            <a:endParaRPr lang="en-US"/>
          </a:p>
        </p:txBody>
      </p:sp>
    </p:spTree>
    <p:extLst>
      <p:ext uri="{BB962C8B-B14F-4D97-AF65-F5344CB8AC3E}">
        <p14:creationId xmlns:p14="http://schemas.microsoft.com/office/powerpoint/2010/main" val="414721560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FE3431C-7AFE-4E25-961E-249869BBD3E9}" type="slidenum">
              <a:rPr lang="en-US" smtClean="0"/>
              <a:t>17</a:t>
            </a:fld>
            <a:endParaRPr lang="en-US"/>
          </a:p>
        </p:txBody>
      </p:sp>
    </p:spTree>
    <p:extLst>
      <p:ext uri="{BB962C8B-B14F-4D97-AF65-F5344CB8AC3E}">
        <p14:creationId xmlns:p14="http://schemas.microsoft.com/office/powerpoint/2010/main" val="205436035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FE3431C-7AFE-4E25-961E-249869BBD3E9}" type="slidenum">
              <a:rPr lang="en-US" smtClean="0"/>
              <a:t>19</a:t>
            </a:fld>
            <a:endParaRPr lang="en-US"/>
          </a:p>
        </p:txBody>
      </p:sp>
    </p:spTree>
    <p:extLst>
      <p:ext uri="{BB962C8B-B14F-4D97-AF65-F5344CB8AC3E}">
        <p14:creationId xmlns:p14="http://schemas.microsoft.com/office/powerpoint/2010/main" val="297573261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FE3431C-7AFE-4E25-961E-249869BBD3E9}" type="slidenum">
              <a:rPr lang="en-US" smtClean="0"/>
              <a:t>20</a:t>
            </a:fld>
            <a:endParaRPr lang="en-US"/>
          </a:p>
        </p:txBody>
      </p:sp>
    </p:spTree>
    <p:extLst>
      <p:ext uri="{BB962C8B-B14F-4D97-AF65-F5344CB8AC3E}">
        <p14:creationId xmlns:p14="http://schemas.microsoft.com/office/powerpoint/2010/main" val="382667804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smtClean="0">
                <a:solidFill>
                  <a:schemeClr val="tx1"/>
                </a:solidFill>
                <a:latin typeface="+mn-lt"/>
                <a:ea typeface="+mn-ea"/>
                <a:cs typeface="+mn-cs"/>
              </a:rPr>
              <a:t>When one subgroup of students attains an outcome (e.g., transfer) at a rate that is substantially lower than a benchmark rate (or threshold) this subgroup is referred to as “disproportionately impacted”. Generally, DI means that certain students may not be receiving the resources and support they need leading them to not be as successful academically. It’s possible that this impact may be influenced by inequitable practices, policies, or approaches to student support.</a:t>
            </a:r>
          </a:p>
          <a:p>
            <a:endParaRPr lang="en-US" sz="1200" b="0" i="0" u="none" strike="noStrike" kern="1200" baseline="0" dirty="0" smtClean="0">
              <a:solidFill>
                <a:schemeClr val="tx1"/>
              </a:solidFill>
              <a:latin typeface="+mn-lt"/>
              <a:ea typeface="+mn-ea"/>
              <a:cs typeface="+mn-cs"/>
            </a:endParaRPr>
          </a:p>
          <a:p>
            <a:r>
              <a:rPr lang="en-US" sz="1200" b="0" i="0" u="none" strike="noStrike" kern="1200" baseline="0" dirty="0" smtClean="0">
                <a:solidFill>
                  <a:schemeClr val="tx1"/>
                </a:solidFill>
                <a:latin typeface="+mn-lt"/>
                <a:ea typeface="+mn-ea"/>
                <a:cs typeface="+mn-cs"/>
              </a:rPr>
              <a:t>In order to make sure we are serving our students in an equitable manner, we measure DI to find subpopulations that can use additional support. </a:t>
            </a:r>
          </a:p>
        </p:txBody>
      </p:sp>
      <p:sp>
        <p:nvSpPr>
          <p:cNvPr id="4" name="Slide Number Placeholder 3"/>
          <p:cNvSpPr>
            <a:spLocks noGrp="1"/>
          </p:cNvSpPr>
          <p:nvPr>
            <p:ph type="sldNum" sz="quarter" idx="10"/>
          </p:nvPr>
        </p:nvSpPr>
        <p:spPr/>
        <p:txBody>
          <a:bodyPr/>
          <a:lstStyle/>
          <a:p>
            <a:fld id="{5FE3431C-7AFE-4E25-961E-249869BBD3E9}" type="slidenum">
              <a:rPr lang="en-US" smtClean="0"/>
              <a:t>2</a:t>
            </a:fld>
            <a:endParaRPr lang="en-US"/>
          </a:p>
        </p:txBody>
      </p:sp>
    </p:spTree>
    <p:extLst>
      <p:ext uri="{BB962C8B-B14F-4D97-AF65-F5344CB8AC3E}">
        <p14:creationId xmlns:p14="http://schemas.microsoft.com/office/powerpoint/2010/main" val="294942711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FE3431C-7AFE-4E25-961E-249869BBD3E9}" type="slidenum">
              <a:rPr lang="en-US" smtClean="0"/>
              <a:t>21</a:t>
            </a:fld>
            <a:endParaRPr lang="en-US"/>
          </a:p>
        </p:txBody>
      </p:sp>
    </p:spTree>
    <p:extLst>
      <p:ext uri="{BB962C8B-B14F-4D97-AF65-F5344CB8AC3E}">
        <p14:creationId xmlns:p14="http://schemas.microsoft.com/office/powerpoint/2010/main" val="376603934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FE3431C-7AFE-4E25-961E-249869BBD3E9}" type="slidenum">
              <a:rPr lang="en-US" smtClean="0"/>
              <a:t>22</a:t>
            </a:fld>
            <a:endParaRPr lang="en-US"/>
          </a:p>
        </p:txBody>
      </p:sp>
    </p:spTree>
    <p:extLst>
      <p:ext uri="{BB962C8B-B14F-4D97-AF65-F5344CB8AC3E}">
        <p14:creationId xmlns:p14="http://schemas.microsoft.com/office/powerpoint/2010/main" val="3435833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FE3431C-7AFE-4E25-961E-249869BBD3E9}" type="slidenum">
              <a:rPr lang="en-US" smtClean="0"/>
              <a:t>24</a:t>
            </a:fld>
            <a:endParaRPr lang="en-US"/>
          </a:p>
        </p:txBody>
      </p:sp>
    </p:spTree>
    <p:extLst>
      <p:ext uri="{BB962C8B-B14F-4D97-AF65-F5344CB8AC3E}">
        <p14:creationId xmlns:p14="http://schemas.microsoft.com/office/powerpoint/2010/main" val="17607372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FE3431C-7AFE-4E25-961E-249869BBD3E9}" type="slidenum">
              <a:rPr lang="en-US" smtClean="0"/>
              <a:t>25</a:t>
            </a:fld>
            <a:endParaRPr lang="en-US"/>
          </a:p>
        </p:txBody>
      </p:sp>
    </p:spTree>
    <p:extLst>
      <p:ext uri="{BB962C8B-B14F-4D97-AF65-F5344CB8AC3E}">
        <p14:creationId xmlns:p14="http://schemas.microsoft.com/office/powerpoint/2010/main" val="342503477"/>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FE3431C-7AFE-4E25-961E-249869BBD3E9}" type="slidenum">
              <a:rPr lang="en-US" smtClean="0"/>
              <a:t>27</a:t>
            </a:fld>
            <a:endParaRPr lang="en-US"/>
          </a:p>
        </p:txBody>
      </p:sp>
    </p:spTree>
    <p:extLst>
      <p:ext uri="{BB962C8B-B14F-4D97-AF65-F5344CB8AC3E}">
        <p14:creationId xmlns:p14="http://schemas.microsoft.com/office/powerpoint/2010/main" val="368047180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FE3431C-7AFE-4E25-961E-249869BBD3E9}" type="slidenum">
              <a:rPr lang="en-US" smtClean="0"/>
              <a:t>28</a:t>
            </a:fld>
            <a:endParaRPr lang="en-US"/>
          </a:p>
        </p:txBody>
      </p:sp>
    </p:spTree>
    <p:extLst>
      <p:ext uri="{BB962C8B-B14F-4D97-AF65-F5344CB8AC3E}">
        <p14:creationId xmlns:p14="http://schemas.microsoft.com/office/powerpoint/2010/main" val="83343644"/>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FE3431C-7AFE-4E25-961E-249869BBD3E9}" type="slidenum">
              <a:rPr lang="en-US" smtClean="0"/>
              <a:t>31</a:t>
            </a:fld>
            <a:endParaRPr lang="en-US"/>
          </a:p>
        </p:txBody>
      </p:sp>
    </p:spTree>
    <p:extLst>
      <p:ext uri="{BB962C8B-B14F-4D97-AF65-F5344CB8AC3E}">
        <p14:creationId xmlns:p14="http://schemas.microsoft.com/office/powerpoint/2010/main" val="2371888170"/>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FE3431C-7AFE-4E25-961E-249869BBD3E9}" type="slidenum">
              <a:rPr lang="en-US" smtClean="0"/>
              <a:t>41</a:t>
            </a:fld>
            <a:endParaRPr lang="en-US"/>
          </a:p>
        </p:txBody>
      </p:sp>
    </p:spTree>
    <p:extLst>
      <p:ext uri="{BB962C8B-B14F-4D97-AF65-F5344CB8AC3E}">
        <p14:creationId xmlns:p14="http://schemas.microsoft.com/office/powerpoint/2010/main" val="3532770954"/>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FE3431C-7AFE-4E25-961E-249869BBD3E9}" type="slidenum">
              <a:rPr lang="en-US" smtClean="0"/>
              <a:t>42</a:t>
            </a:fld>
            <a:endParaRPr lang="en-US"/>
          </a:p>
        </p:txBody>
      </p:sp>
    </p:spTree>
    <p:extLst>
      <p:ext uri="{BB962C8B-B14F-4D97-AF65-F5344CB8AC3E}">
        <p14:creationId xmlns:p14="http://schemas.microsoft.com/office/powerpoint/2010/main" val="3389846255"/>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FE3431C-7AFE-4E25-961E-249869BBD3E9}" type="slidenum">
              <a:rPr lang="en-US" smtClean="0"/>
              <a:t>48</a:t>
            </a:fld>
            <a:endParaRPr lang="en-US"/>
          </a:p>
        </p:txBody>
      </p:sp>
    </p:spTree>
    <p:extLst>
      <p:ext uri="{BB962C8B-B14F-4D97-AF65-F5344CB8AC3E}">
        <p14:creationId xmlns:p14="http://schemas.microsoft.com/office/powerpoint/2010/main" val="358551412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The success indicators, identified by the CCCCO Equity Plan, are given focus in this report.  These indicators are described briefly below.</a:t>
            </a:r>
          </a:p>
          <a:p>
            <a:pPr lvl="0"/>
            <a:r>
              <a:rPr lang="en-US" sz="1200" kern="1200" dirty="0" smtClean="0">
                <a:solidFill>
                  <a:schemeClr val="tx1"/>
                </a:solidFill>
                <a:effectLst/>
                <a:latin typeface="+mn-lt"/>
                <a:ea typeface="+mn-ea"/>
                <a:cs typeface="+mn-cs"/>
              </a:rPr>
              <a:t>Access – Access refers to the proportion of a given sub-population enrolled in the college relative to that sub-population’s size in the district’s service area.</a:t>
            </a:r>
          </a:p>
          <a:p>
            <a:pPr lvl="0"/>
            <a:r>
              <a:rPr lang="en-US" sz="1200" kern="1200" dirty="0" smtClean="0">
                <a:solidFill>
                  <a:schemeClr val="tx1"/>
                </a:solidFill>
                <a:effectLst/>
                <a:latin typeface="+mn-lt"/>
                <a:ea typeface="+mn-ea"/>
                <a:cs typeface="+mn-cs"/>
              </a:rPr>
              <a:t>Course Completion – Course completion refers to the ratio of successful completion of credit course with a grade of A, B, C, or Pass by sub-population to the total credit enrollments resulting in a transcript grade.</a:t>
            </a:r>
          </a:p>
          <a:p>
            <a:pPr lvl="0"/>
            <a:r>
              <a:rPr lang="en-US" sz="1200" kern="1200" dirty="0" smtClean="0">
                <a:solidFill>
                  <a:schemeClr val="tx1"/>
                </a:solidFill>
                <a:effectLst/>
                <a:latin typeface="+mn-lt"/>
                <a:ea typeface="+mn-ea"/>
                <a:cs typeface="+mn-cs"/>
              </a:rPr>
              <a:t>Academic Standing –</a:t>
            </a:r>
            <a:r>
              <a:rPr lang="en-US" sz="1200" kern="1200" baseline="0" dirty="0" smtClean="0">
                <a:solidFill>
                  <a:schemeClr val="tx1"/>
                </a:solidFill>
                <a:effectLst/>
                <a:latin typeface="+mn-lt"/>
                <a:ea typeface="+mn-ea"/>
                <a:cs typeface="+mn-cs"/>
              </a:rPr>
              <a:t> Refers to the percentage of students within a given subpopulation that are in good standing compared to on probation or set for dismissal. </a:t>
            </a:r>
          </a:p>
          <a:p>
            <a:pPr lvl="0"/>
            <a:r>
              <a:rPr lang="en-US" sz="1200" kern="1200" dirty="0" smtClean="0">
                <a:solidFill>
                  <a:schemeClr val="tx1"/>
                </a:solidFill>
                <a:effectLst/>
                <a:latin typeface="+mn-lt"/>
                <a:ea typeface="+mn-ea"/>
                <a:cs typeface="+mn-cs"/>
              </a:rPr>
              <a:t>ESL and Basic Skills Completion – This indicator represents the proportion of students in different sub-populations that successfully complete a degree applicable course after having started at a level below transfer. </a:t>
            </a:r>
          </a:p>
          <a:p>
            <a:pPr lvl="0"/>
            <a:r>
              <a:rPr lang="en-US" sz="1200" kern="1200" dirty="0" smtClean="0">
                <a:solidFill>
                  <a:schemeClr val="tx1"/>
                </a:solidFill>
                <a:effectLst/>
                <a:latin typeface="+mn-lt"/>
                <a:ea typeface="+mn-ea"/>
                <a:cs typeface="+mn-cs"/>
              </a:rPr>
              <a:t>Degree and Certificate Completion – This is the ratio of the number of students within a sub-population who receive a degree or certificate to the larger sub-population.  </a:t>
            </a:r>
          </a:p>
          <a:p>
            <a:pPr lvl="0"/>
            <a:r>
              <a:rPr lang="en-US" sz="1200" kern="1200" dirty="0" smtClean="0">
                <a:solidFill>
                  <a:schemeClr val="tx1"/>
                </a:solidFill>
                <a:effectLst/>
                <a:latin typeface="+mn-lt"/>
                <a:ea typeface="+mn-ea"/>
                <a:cs typeface="+mn-cs"/>
              </a:rPr>
              <a:t>Persistence - </a:t>
            </a:r>
            <a:r>
              <a:rPr lang="en-US" sz="1200" b="0" i="0" kern="1200" dirty="0" smtClean="0">
                <a:solidFill>
                  <a:schemeClr val="tx1"/>
                </a:solidFill>
                <a:effectLst/>
                <a:latin typeface="+mn-lt"/>
                <a:ea typeface="+mn-ea"/>
                <a:cs typeface="+mn-cs"/>
              </a:rPr>
              <a:t>Percentage of degree, certificate and/or transfer-seeking students starting first time in 2011-12 tracked for six years through 2016-17 who enrolled in the first three consecutive terms.</a:t>
            </a:r>
          </a:p>
          <a:p>
            <a:pPr lvl="0"/>
            <a:r>
              <a:rPr lang="en-US" sz="1200" b="0" i="0" kern="1200" dirty="0" smtClean="0">
                <a:solidFill>
                  <a:schemeClr val="tx1"/>
                </a:solidFill>
                <a:effectLst/>
                <a:latin typeface="+mn-lt"/>
                <a:ea typeface="+mn-ea"/>
                <a:cs typeface="+mn-cs"/>
              </a:rPr>
              <a:t>30 Units - Percentage of degree, certificate and/or transfer-seeking students starting first time in 2011-12 tracked for six years through 2016-17 who achieved at least 30 units.</a:t>
            </a:r>
          </a:p>
          <a:p>
            <a:pPr lvl="0"/>
            <a:r>
              <a:rPr lang="en-US" sz="1200" b="0" i="0" kern="1200" dirty="0" smtClean="0">
                <a:solidFill>
                  <a:schemeClr val="tx1"/>
                </a:solidFill>
                <a:effectLst/>
                <a:latin typeface="+mn-lt"/>
                <a:ea typeface="+mn-ea"/>
                <a:cs typeface="+mn-cs"/>
              </a:rPr>
              <a:t>Completion</a:t>
            </a:r>
            <a:r>
              <a:rPr lang="en-US" sz="1200" b="0" i="0" kern="1200" baseline="0" dirty="0" smtClean="0">
                <a:solidFill>
                  <a:schemeClr val="tx1"/>
                </a:solidFill>
                <a:effectLst/>
                <a:latin typeface="+mn-lt"/>
                <a:ea typeface="+mn-ea"/>
                <a:cs typeface="+mn-cs"/>
              </a:rPr>
              <a:t> - </a:t>
            </a:r>
            <a:r>
              <a:rPr lang="en-US" sz="1200" b="0" i="0" kern="1200" dirty="0" smtClean="0">
                <a:solidFill>
                  <a:schemeClr val="tx1"/>
                </a:solidFill>
                <a:effectLst/>
                <a:latin typeface="+mn-lt"/>
                <a:ea typeface="+mn-ea"/>
                <a:cs typeface="+mn-cs"/>
              </a:rPr>
              <a:t>Percentage of degree, certificate and/or transfer-seeking students starting first time in 2011-12 tracked for six years through 2016-17 who completed a degree, certificate or transfer-related outcomes.</a:t>
            </a:r>
            <a:endParaRPr lang="en-US" sz="1200" kern="1200" dirty="0" smtClean="0">
              <a:solidFill>
                <a:schemeClr val="tx1"/>
              </a:solidFill>
              <a:effectLst/>
              <a:latin typeface="+mn-lt"/>
              <a:ea typeface="+mn-ea"/>
              <a:cs typeface="+mn-cs"/>
            </a:endParaRPr>
          </a:p>
          <a:p>
            <a:pPr lvl="0"/>
            <a:r>
              <a:rPr lang="en-US" sz="1200" kern="1200" dirty="0" smtClean="0">
                <a:solidFill>
                  <a:schemeClr val="tx1"/>
                </a:solidFill>
                <a:effectLst/>
                <a:latin typeface="+mn-lt"/>
                <a:ea typeface="+mn-ea"/>
                <a:cs typeface="+mn-cs"/>
              </a:rPr>
              <a:t>Transfer – This is the number of students, by sub-population, who transfer to a four-year institution.   </a:t>
            </a:r>
          </a:p>
          <a:p>
            <a:pPr lvl="0"/>
            <a:r>
              <a:rPr lang="en-US" sz="1200" b="0" i="0" kern="1200" dirty="0" smtClean="0">
                <a:solidFill>
                  <a:schemeClr val="tx1"/>
                </a:solidFill>
                <a:effectLst/>
                <a:latin typeface="+mn-lt"/>
                <a:ea typeface="+mn-ea"/>
                <a:cs typeface="+mn-cs"/>
              </a:rPr>
              <a:t>Transfer Prepared -</a:t>
            </a:r>
            <a:r>
              <a:rPr lang="en-US" sz="1200" b="0" i="0" kern="1200" baseline="0" dirty="0" smtClean="0">
                <a:solidFill>
                  <a:schemeClr val="tx1"/>
                </a:solidFill>
                <a:effectLst/>
                <a:latin typeface="+mn-lt"/>
                <a:ea typeface="+mn-ea"/>
                <a:cs typeface="+mn-cs"/>
              </a:rPr>
              <a:t> </a:t>
            </a:r>
            <a:r>
              <a:rPr lang="en-US" sz="1200" b="0" i="0" kern="1200" dirty="0" smtClean="0">
                <a:solidFill>
                  <a:schemeClr val="tx1"/>
                </a:solidFill>
                <a:effectLst/>
                <a:latin typeface="+mn-lt"/>
                <a:ea typeface="+mn-ea"/>
                <a:cs typeface="+mn-cs"/>
              </a:rPr>
              <a:t>The percent of first-time students in 2015-16 who complete 6 units and attempt any Math or English in their first year who complete a transfer-level course in Math or English in their first or second year.</a:t>
            </a:r>
          </a:p>
          <a:p>
            <a:pPr lvl="0"/>
            <a:r>
              <a:rPr lang="en-US" sz="1200" kern="1200" dirty="0" smtClean="0">
                <a:solidFill>
                  <a:schemeClr val="tx1"/>
                </a:solidFill>
                <a:effectLst/>
                <a:latin typeface="+mn-lt"/>
                <a:ea typeface="+mn-ea"/>
                <a:cs typeface="+mn-cs"/>
              </a:rPr>
              <a:t>Transfer-related outcomes includes two associated measures: transfer and transfer prepared.  </a:t>
            </a:r>
            <a:r>
              <a:rPr lang="en-US" sz="1200" i="1" kern="1200" dirty="0" smtClean="0">
                <a:solidFill>
                  <a:schemeClr val="tx1"/>
                </a:solidFill>
                <a:effectLst/>
                <a:latin typeface="+mn-lt"/>
                <a:ea typeface="+mn-ea"/>
                <a:cs typeface="+mn-cs"/>
              </a:rPr>
              <a:t>Transfer</a:t>
            </a:r>
            <a:r>
              <a:rPr lang="en-US" sz="1200" kern="1200" dirty="0" smtClean="0">
                <a:solidFill>
                  <a:schemeClr val="tx1"/>
                </a:solidFill>
                <a:effectLst/>
                <a:latin typeface="+mn-lt"/>
                <a:ea typeface="+mn-ea"/>
                <a:cs typeface="+mn-cs"/>
              </a:rPr>
              <a:t> refers to enrollment at any four-year institution after attending Palomar College.  A student is </a:t>
            </a:r>
            <a:r>
              <a:rPr lang="en-US" sz="1200" i="1" kern="1200" dirty="0" smtClean="0">
                <a:solidFill>
                  <a:schemeClr val="tx1"/>
                </a:solidFill>
                <a:effectLst/>
                <a:latin typeface="+mn-lt"/>
                <a:ea typeface="+mn-ea"/>
                <a:cs typeface="+mn-cs"/>
              </a:rPr>
              <a:t>transfer-prepared</a:t>
            </a:r>
            <a:r>
              <a:rPr lang="en-US" sz="1200" kern="1200" dirty="0" smtClean="0">
                <a:solidFill>
                  <a:schemeClr val="tx1"/>
                </a:solidFill>
                <a:effectLst/>
                <a:latin typeface="+mn-lt"/>
                <a:ea typeface="+mn-ea"/>
                <a:cs typeface="+mn-cs"/>
              </a:rPr>
              <a:t> if they have earned 60 or more transferable units with a GPA of 2.0 or higher. Both prepared and transferred.</a:t>
            </a:r>
          </a:p>
          <a:p>
            <a:endParaRPr lang="en-US" dirty="0"/>
          </a:p>
        </p:txBody>
      </p:sp>
      <p:sp>
        <p:nvSpPr>
          <p:cNvPr id="4" name="Slide Number Placeholder 3"/>
          <p:cNvSpPr>
            <a:spLocks noGrp="1"/>
          </p:cNvSpPr>
          <p:nvPr>
            <p:ph type="sldNum" sz="quarter" idx="10"/>
          </p:nvPr>
        </p:nvSpPr>
        <p:spPr/>
        <p:txBody>
          <a:bodyPr/>
          <a:lstStyle/>
          <a:p>
            <a:fld id="{5FE3431C-7AFE-4E25-961E-249869BBD3E9}" type="slidenum">
              <a:rPr lang="en-US" smtClean="0"/>
              <a:t>3</a:t>
            </a:fld>
            <a:endParaRPr lang="en-US"/>
          </a:p>
        </p:txBody>
      </p:sp>
    </p:spTree>
    <p:extLst>
      <p:ext uri="{BB962C8B-B14F-4D97-AF65-F5344CB8AC3E}">
        <p14:creationId xmlns:p14="http://schemas.microsoft.com/office/powerpoint/2010/main" val="1548087235"/>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FE3431C-7AFE-4E25-961E-249869BBD3E9}" type="slidenum">
              <a:rPr lang="en-US" smtClean="0"/>
              <a:t>51</a:t>
            </a:fld>
            <a:endParaRPr lang="en-US"/>
          </a:p>
        </p:txBody>
      </p:sp>
    </p:spTree>
    <p:extLst>
      <p:ext uri="{BB962C8B-B14F-4D97-AF65-F5344CB8AC3E}">
        <p14:creationId xmlns:p14="http://schemas.microsoft.com/office/powerpoint/2010/main" val="2176244842"/>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FE3431C-7AFE-4E25-961E-249869BBD3E9}" type="slidenum">
              <a:rPr lang="en-US" smtClean="0"/>
              <a:t>52</a:t>
            </a:fld>
            <a:endParaRPr lang="en-US"/>
          </a:p>
        </p:txBody>
      </p:sp>
    </p:spTree>
    <p:extLst>
      <p:ext uri="{BB962C8B-B14F-4D97-AF65-F5344CB8AC3E}">
        <p14:creationId xmlns:p14="http://schemas.microsoft.com/office/powerpoint/2010/main" val="2339144786"/>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FE3431C-7AFE-4E25-961E-249869BBD3E9}" type="slidenum">
              <a:rPr lang="en-US" smtClean="0"/>
              <a:t>53</a:t>
            </a:fld>
            <a:endParaRPr lang="en-US"/>
          </a:p>
        </p:txBody>
      </p:sp>
    </p:spTree>
    <p:extLst>
      <p:ext uri="{BB962C8B-B14F-4D97-AF65-F5344CB8AC3E}">
        <p14:creationId xmlns:p14="http://schemas.microsoft.com/office/powerpoint/2010/main" val="2312628250"/>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FE3431C-7AFE-4E25-961E-249869BBD3E9}" type="slidenum">
              <a:rPr lang="en-US" smtClean="0"/>
              <a:t>54</a:t>
            </a:fld>
            <a:endParaRPr lang="en-US"/>
          </a:p>
        </p:txBody>
      </p:sp>
    </p:spTree>
    <p:extLst>
      <p:ext uri="{BB962C8B-B14F-4D97-AF65-F5344CB8AC3E}">
        <p14:creationId xmlns:p14="http://schemas.microsoft.com/office/powerpoint/2010/main" val="86525498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This list</a:t>
            </a:r>
            <a:r>
              <a:rPr lang="en-US" baseline="0" dirty="0" smtClean="0"/>
              <a:t> is not the complete list of subpopulations we will be investigating once data becomes available, but we will discuss that a little more at the end.</a:t>
            </a:r>
            <a:endParaRPr lang="en-US" dirty="0"/>
          </a:p>
        </p:txBody>
      </p:sp>
      <p:sp>
        <p:nvSpPr>
          <p:cNvPr id="4" name="Slide Number Placeholder 3"/>
          <p:cNvSpPr>
            <a:spLocks noGrp="1"/>
          </p:cNvSpPr>
          <p:nvPr>
            <p:ph type="sldNum" sz="quarter" idx="10"/>
          </p:nvPr>
        </p:nvSpPr>
        <p:spPr/>
        <p:txBody>
          <a:bodyPr/>
          <a:lstStyle/>
          <a:p>
            <a:fld id="{5FE3431C-7AFE-4E25-961E-249869BBD3E9}" type="slidenum">
              <a:rPr lang="en-US" smtClean="0"/>
              <a:t>4</a:t>
            </a:fld>
            <a:endParaRPr lang="en-US"/>
          </a:p>
        </p:txBody>
      </p:sp>
    </p:spTree>
    <p:extLst>
      <p:ext uri="{BB962C8B-B14F-4D97-AF65-F5344CB8AC3E}">
        <p14:creationId xmlns:p14="http://schemas.microsoft.com/office/powerpoint/2010/main" val="211233237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How</a:t>
            </a:r>
            <a:r>
              <a:rPr lang="en-US" baseline="0" dirty="0" smtClean="0"/>
              <a:t> exactly do we figure out which subpopulations are DI?</a:t>
            </a:r>
            <a:endParaRPr lang="en-US" dirty="0"/>
          </a:p>
        </p:txBody>
      </p:sp>
      <p:sp>
        <p:nvSpPr>
          <p:cNvPr id="4" name="Slide Number Placeholder 3"/>
          <p:cNvSpPr>
            <a:spLocks noGrp="1"/>
          </p:cNvSpPr>
          <p:nvPr>
            <p:ph type="sldNum" sz="quarter" idx="10"/>
          </p:nvPr>
        </p:nvSpPr>
        <p:spPr/>
        <p:txBody>
          <a:bodyPr/>
          <a:lstStyle/>
          <a:p>
            <a:fld id="{5FE3431C-7AFE-4E25-961E-249869BBD3E9}" type="slidenum">
              <a:rPr lang="en-US" smtClean="0"/>
              <a:t>5</a:t>
            </a:fld>
            <a:endParaRPr lang="en-US"/>
          </a:p>
        </p:txBody>
      </p:sp>
    </p:spTree>
    <p:extLst>
      <p:ext uri="{BB962C8B-B14F-4D97-AF65-F5344CB8AC3E}">
        <p14:creationId xmlns:p14="http://schemas.microsoft.com/office/powerpoint/2010/main" val="210006464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Two models are used to assess Disproportionate Impact: Proportionality and the 80% Rule.  The </a:t>
            </a:r>
            <a:r>
              <a:rPr lang="en-US" sz="1200" i="1" kern="1200" dirty="0" smtClean="0">
                <a:solidFill>
                  <a:schemeClr val="tx1"/>
                </a:solidFill>
                <a:effectLst/>
                <a:latin typeface="+mn-lt"/>
                <a:ea typeface="+mn-ea"/>
                <a:cs typeface="+mn-cs"/>
              </a:rPr>
              <a:t>Proportionality Index</a:t>
            </a:r>
            <a:r>
              <a:rPr lang="en-US" sz="1200" kern="1200" dirty="0" smtClean="0">
                <a:solidFill>
                  <a:schemeClr val="tx1"/>
                </a:solidFill>
                <a:effectLst/>
                <a:latin typeface="+mn-lt"/>
                <a:ea typeface="+mn-ea"/>
                <a:cs typeface="+mn-cs"/>
              </a:rPr>
              <a:t> is a ratio of the representation of a subpopulation on a given measure relative to the size of the subpopulation within the larger population. A value of less than 1.0 indicates a degree of under-representation.  For the purposes of this report, a proportionality index below 0.85 is an indication of disproportionate impact.</a:t>
            </a:r>
          </a:p>
          <a:p>
            <a:r>
              <a:rPr lang="en-US" sz="1200" kern="1200" dirty="0" smtClean="0">
                <a:solidFill>
                  <a:schemeClr val="tx1"/>
                </a:solidFill>
                <a:effectLst/>
                <a:latin typeface="+mn-lt"/>
                <a:ea typeface="+mn-ea"/>
                <a:cs typeface="+mn-cs"/>
              </a:rPr>
              <a:t> </a:t>
            </a:r>
          </a:p>
          <a:p>
            <a:r>
              <a:rPr lang="en-US" sz="1200" kern="1200" dirty="0" smtClean="0">
                <a:solidFill>
                  <a:schemeClr val="tx1"/>
                </a:solidFill>
                <a:effectLst/>
                <a:latin typeface="+mn-lt"/>
                <a:ea typeface="+mn-ea"/>
                <a:cs typeface="+mn-cs"/>
              </a:rPr>
              <a:t>The </a:t>
            </a:r>
            <a:r>
              <a:rPr lang="en-US" sz="1200" i="1" kern="1200" dirty="0" smtClean="0">
                <a:solidFill>
                  <a:schemeClr val="tx1"/>
                </a:solidFill>
                <a:effectLst/>
                <a:latin typeface="+mn-lt"/>
                <a:ea typeface="+mn-ea"/>
                <a:cs typeface="+mn-cs"/>
              </a:rPr>
              <a:t>80% Rule</a:t>
            </a:r>
            <a:r>
              <a:rPr lang="en-US" sz="1200" kern="1200" dirty="0" smtClean="0">
                <a:solidFill>
                  <a:schemeClr val="tx1"/>
                </a:solidFill>
                <a:effectLst/>
                <a:latin typeface="+mn-lt"/>
                <a:ea typeface="+mn-ea"/>
                <a:cs typeface="+mn-cs"/>
              </a:rPr>
              <a:t> specifies a standard category, and 80% of that standard serves as the threshold to indicate disproportional impact.  </a:t>
            </a:r>
          </a:p>
          <a:p>
            <a:endParaRPr lang="en-US" dirty="0" smtClean="0"/>
          </a:p>
          <a:p>
            <a:r>
              <a:rPr lang="en-US" dirty="0" smtClean="0"/>
              <a:t>Due to the passage of AB504</a:t>
            </a:r>
            <a:r>
              <a:rPr lang="en-US" baseline="0" dirty="0" smtClean="0"/>
              <a:t> and the need for a standardized measure of DI, the Chancellor’s Office is mandating that a third methodology, the percentage point gap method, be used as the standard measure of DI. We had not used this method previously, so I want to tell you a little about it. </a:t>
            </a:r>
            <a:endParaRPr lang="en-US" dirty="0"/>
          </a:p>
        </p:txBody>
      </p:sp>
      <p:sp>
        <p:nvSpPr>
          <p:cNvPr id="4" name="Slide Number Placeholder 3"/>
          <p:cNvSpPr>
            <a:spLocks noGrp="1"/>
          </p:cNvSpPr>
          <p:nvPr>
            <p:ph type="sldNum" sz="quarter" idx="10"/>
          </p:nvPr>
        </p:nvSpPr>
        <p:spPr/>
        <p:txBody>
          <a:bodyPr/>
          <a:lstStyle/>
          <a:p>
            <a:fld id="{5FE3431C-7AFE-4E25-961E-249869BBD3E9}" type="slidenum">
              <a:rPr lang="en-US" smtClean="0"/>
              <a:t>6</a:t>
            </a:fld>
            <a:endParaRPr lang="en-US"/>
          </a:p>
        </p:txBody>
      </p:sp>
    </p:spTree>
    <p:extLst>
      <p:ext uri="{BB962C8B-B14F-4D97-AF65-F5344CB8AC3E}">
        <p14:creationId xmlns:p14="http://schemas.microsoft.com/office/powerpoint/2010/main" val="280910860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smtClean="0">
                <a:solidFill>
                  <a:schemeClr val="tx1"/>
                </a:solidFill>
                <a:latin typeface="+mn-lt"/>
                <a:ea typeface="+mn-ea"/>
                <a:cs typeface="+mn-cs"/>
              </a:rPr>
              <a:t>What is PPG?</a:t>
            </a:r>
          </a:p>
          <a:p>
            <a:r>
              <a:rPr lang="en-US" sz="1200" b="0" i="0" u="none" strike="noStrike" kern="1200" baseline="0" dirty="0" smtClean="0">
                <a:solidFill>
                  <a:schemeClr val="tx1"/>
                </a:solidFill>
                <a:latin typeface="+mn-lt"/>
                <a:ea typeface="+mn-ea"/>
                <a:cs typeface="+mn-cs"/>
              </a:rPr>
              <a:t>The percentage point gap approach reflects the difference in percentage points between a subpopulation and the overall average (or mean) of the demographic group. This is compared to a threshold, which becomes larger as the number of students in the subpopulation gets smaller. The standard threshold is -3.0%. The larger the difference between the subpopulation and overall population, the more</a:t>
            </a:r>
          </a:p>
          <a:p>
            <a:r>
              <a:rPr lang="en-US" sz="1200" b="0" i="0" u="none" strike="noStrike" kern="1200" baseline="0" dirty="0" smtClean="0">
                <a:solidFill>
                  <a:schemeClr val="tx1"/>
                </a:solidFill>
                <a:latin typeface="+mn-lt"/>
                <a:ea typeface="+mn-ea"/>
                <a:cs typeface="+mn-cs"/>
              </a:rPr>
              <a:t>likely that such a difference is reflective of disproportionate impact. For instance, if 10% of one subgroup of students placed into transfer level math, but 20% of all students placed into transfer</a:t>
            </a:r>
          </a:p>
          <a:p>
            <a:r>
              <a:rPr lang="en-US" sz="1200" b="0" i="0" u="none" strike="noStrike" kern="1200" baseline="0" dirty="0" smtClean="0">
                <a:solidFill>
                  <a:schemeClr val="tx1"/>
                </a:solidFill>
                <a:latin typeface="+mn-lt"/>
                <a:ea typeface="+mn-ea"/>
                <a:cs typeface="+mn-cs"/>
              </a:rPr>
              <a:t>level math, then the point gap value for subgroup in question would be negative ten (-10), which is well below a -3.0% threshold.</a:t>
            </a:r>
          </a:p>
          <a:p>
            <a:endParaRPr lang="en-US" dirty="0" smtClean="0"/>
          </a:p>
          <a:p>
            <a:r>
              <a:rPr lang="en-US" sz="1200" b="0" i="0" u="none" strike="noStrike" kern="1200" baseline="0" dirty="0" smtClean="0">
                <a:solidFill>
                  <a:schemeClr val="tx1"/>
                </a:solidFill>
                <a:latin typeface="+mn-lt"/>
                <a:ea typeface="+mn-ea"/>
                <a:cs typeface="+mn-cs"/>
              </a:rPr>
              <a:t>Why do we use it? </a:t>
            </a:r>
          </a:p>
          <a:p>
            <a:r>
              <a:rPr lang="en-US" sz="1200" b="0" i="0" u="none" strike="noStrike" kern="1200" baseline="0" dirty="0" smtClean="0">
                <a:solidFill>
                  <a:schemeClr val="tx1"/>
                </a:solidFill>
                <a:latin typeface="+mn-lt"/>
                <a:ea typeface="+mn-ea"/>
                <a:cs typeface="+mn-cs"/>
              </a:rPr>
              <a:t>-Mandatory to use based on Chancellor’s Office</a:t>
            </a:r>
          </a:p>
          <a:p>
            <a:r>
              <a:rPr lang="en-US" sz="1200" b="0" i="0" u="none" strike="noStrike" kern="1200" baseline="0" dirty="0" smtClean="0">
                <a:solidFill>
                  <a:schemeClr val="tx1"/>
                </a:solidFill>
                <a:latin typeface="+mn-lt"/>
                <a:ea typeface="+mn-ea"/>
                <a:cs typeface="+mn-cs"/>
              </a:rPr>
              <a:t>- Easy to calculate</a:t>
            </a:r>
          </a:p>
          <a:p>
            <a:r>
              <a:rPr lang="en-US" sz="1200" b="0" i="0" u="none" strike="noStrike" kern="1200" baseline="0" dirty="0" smtClean="0">
                <a:solidFill>
                  <a:schemeClr val="tx1"/>
                </a:solidFill>
                <a:latin typeface="+mn-lt"/>
                <a:ea typeface="+mn-ea"/>
                <a:cs typeface="+mn-cs"/>
              </a:rPr>
              <a:t>- Prompts rich discussion about</a:t>
            </a:r>
          </a:p>
          <a:p>
            <a:r>
              <a:rPr lang="en-US" sz="1200" b="0" i="0" u="none" strike="noStrike" kern="1200" baseline="0" dirty="0" smtClean="0">
                <a:solidFill>
                  <a:schemeClr val="tx1"/>
                </a:solidFill>
                <a:latin typeface="+mn-lt"/>
                <a:ea typeface="+mn-ea"/>
                <a:cs typeface="+mn-cs"/>
              </a:rPr>
              <a:t>disproportionate impact</a:t>
            </a:r>
          </a:p>
          <a:p>
            <a:r>
              <a:rPr lang="en-US" sz="1200" b="0" i="0" u="none" strike="noStrike" kern="1200" baseline="0" dirty="0" smtClean="0">
                <a:solidFill>
                  <a:schemeClr val="tx1"/>
                </a:solidFill>
                <a:latin typeface="+mn-lt"/>
                <a:ea typeface="+mn-ea"/>
                <a:cs typeface="+mn-cs"/>
              </a:rPr>
              <a:t>However: </a:t>
            </a:r>
          </a:p>
          <a:p>
            <a:r>
              <a:rPr lang="en-US" sz="1200" b="0" i="0" u="none" strike="noStrike" kern="1200" baseline="0" dirty="0" smtClean="0">
                <a:solidFill>
                  <a:schemeClr val="tx1"/>
                </a:solidFill>
                <a:latin typeface="+mn-lt"/>
                <a:ea typeface="+mn-ea"/>
                <a:cs typeface="+mn-cs"/>
              </a:rPr>
              <a:t>- DI of most well-represented group may</a:t>
            </a:r>
          </a:p>
          <a:p>
            <a:r>
              <a:rPr lang="en-US" sz="1200" b="0" i="0" u="none" strike="noStrike" kern="1200" baseline="0" dirty="0" smtClean="0">
                <a:solidFill>
                  <a:schemeClr val="tx1"/>
                </a:solidFill>
                <a:latin typeface="+mn-lt"/>
                <a:ea typeface="+mn-ea"/>
                <a:cs typeface="+mn-cs"/>
              </a:rPr>
              <a:t>be obscured</a:t>
            </a:r>
          </a:p>
          <a:p>
            <a:pPr marL="171450" indent="-171450">
              <a:buFontTx/>
              <a:buChar char="-"/>
            </a:pPr>
            <a:r>
              <a:rPr lang="en-US" sz="1200" b="0" i="0" u="none" strike="noStrike" kern="1200" baseline="0" dirty="0" smtClean="0">
                <a:solidFill>
                  <a:schemeClr val="tx1"/>
                </a:solidFill>
                <a:latin typeface="+mn-lt"/>
                <a:ea typeface="+mn-ea"/>
                <a:cs typeface="+mn-cs"/>
              </a:rPr>
              <a:t>No agreed upon benchmark for DI</a:t>
            </a:r>
          </a:p>
          <a:p>
            <a:pPr marL="171450" indent="-171450">
              <a:buFontTx/>
              <a:buChar char="-"/>
            </a:pPr>
            <a:endParaRPr lang="en-US" sz="1200" b="0" i="0" u="none" strike="noStrike" kern="1200" baseline="0" dirty="0" smtClean="0">
              <a:solidFill>
                <a:schemeClr val="tx1"/>
              </a:solidFill>
              <a:latin typeface="+mn-lt"/>
              <a:ea typeface="+mn-ea"/>
              <a:cs typeface="+mn-cs"/>
            </a:endParaRPr>
          </a:p>
          <a:p>
            <a:pPr marL="0" indent="0">
              <a:buFontTx/>
              <a:buNone/>
            </a:pPr>
            <a:r>
              <a:rPr lang="en-US" sz="1200" b="0" i="0" u="none" strike="noStrike" kern="1200" baseline="0" dirty="0" smtClean="0">
                <a:solidFill>
                  <a:schemeClr val="tx1"/>
                </a:solidFill>
                <a:latin typeface="+mn-lt"/>
                <a:ea typeface="+mn-ea"/>
                <a:cs typeface="+mn-cs"/>
              </a:rPr>
              <a:t>How do we use it? </a:t>
            </a:r>
          </a:p>
          <a:p>
            <a:pPr marL="0" indent="0">
              <a:buFontTx/>
              <a:buNone/>
            </a:pPr>
            <a:r>
              <a:rPr lang="en-US" sz="1200" b="0" i="0" u="none" strike="noStrike" kern="1200" baseline="0" dirty="0" smtClean="0">
                <a:solidFill>
                  <a:schemeClr val="tx1"/>
                </a:solidFill>
                <a:latin typeface="+mn-lt"/>
                <a:ea typeface="+mn-ea"/>
                <a:cs typeface="+mn-cs"/>
              </a:rPr>
              <a:t>Take the subpopulation threshold and Subtract the Success Rate (Overall). This Point Gap Value is compared to a threshold calculated based on the number of students in each group (margin of error). If the Point Gap is lower than the Threshold, this group is considered impacted. </a:t>
            </a:r>
            <a:endParaRPr lang="en-US" dirty="0"/>
          </a:p>
        </p:txBody>
      </p:sp>
      <p:sp>
        <p:nvSpPr>
          <p:cNvPr id="4" name="Slide Number Placeholder 3"/>
          <p:cNvSpPr>
            <a:spLocks noGrp="1"/>
          </p:cNvSpPr>
          <p:nvPr>
            <p:ph type="sldNum" sz="quarter" idx="10"/>
          </p:nvPr>
        </p:nvSpPr>
        <p:spPr/>
        <p:txBody>
          <a:bodyPr/>
          <a:lstStyle/>
          <a:p>
            <a:fld id="{5FE3431C-7AFE-4E25-961E-249869BBD3E9}" type="slidenum">
              <a:rPr lang="en-US" smtClean="0"/>
              <a:t>7</a:t>
            </a:fld>
            <a:endParaRPr lang="en-US"/>
          </a:p>
        </p:txBody>
      </p:sp>
    </p:spTree>
    <p:extLst>
      <p:ext uri="{BB962C8B-B14F-4D97-AF65-F5344CB8AC3E}">
        <p14:creationId xmlns:p14="http://schemas.microsoft.com/office/powerpoint/2010/main" val="177771461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1"/>
            <a:r>
              <a:rPr lang="en-US" sz="1100" dirty="0" smtClean="0"/>
              <a:t>Any</a:t>
            </a:r>
            <a:r>
              <a:rPr lang="en-US" sz="1100" baseline="0" dirty="0" smtClean="0"/>
              <a:t> questions before we move to results?</a:t>
            </a:r>
          </a:p>
          <a:p>
            <a:pPr lvl="1"/>
            <a:r>
              <a:rPr lang="en-US" sz="1100" baseline="0" dirty="0" smtClean="0"/>
              <a:t>Quick side note on results, we’ve arranged it in such away that we don’t have to cover all the tables and data, if we don’t have time. After a brief intro to results, I’ll give you a chance to pick what you want to see.</a:t>
            </a:r>
          </a:p>
          <a:p>
            <a:pPr lvl="1"/>
            <a:r>
              <a:rPr lang="en-US" sz="1100" baseline="0" dirty="0" smtClean="0"/>
              <a:t>Also, Access cannot be measured with PPG because it is not an outcome as much as a measure of size, so we end up still using the PI method for Access. </a:t>
            </a:r>
          </a:p>
          <a:p>
            <a:pPr lvl="1"/>
            <a:r>
              <a:rPr lang="en-US" sz="1100" baseline="0" dirty="0" smtClean="0"/>
              <a:t>The data I am presenting is based on Fall 2016 data and data from the Student Success Scorecard for the 2011-12 cohort. The Scorecard does six-year tracking of students. </a:t>
            </a:r>
          </a:p>
          <a:p>
            <a:pPr lvl="1"/>
            <a:endParaRPr lang="en-US" sz="1100" dirty="0" smtClean="0"/>
          </a:p>
          <a:p>
            <a:pPr lvl="1"/>
            <a:endParaRPr lang="en-US" sz="1100" dirty="0" smtClean="0"/>
          </a:p>
          <a:p>
            <a:endParaRPr lang="en-US" sz="1100" dirty="0" smtClean="0"/>
          </a:p>
          <a:p>
            <a:endParaRPr lang="en-US" sz="1100" dirty="0"/>
          </a:p>
        </p:txBody>
      </p:sp>
      <p:sp>
        <p:nvSpPr>
          <p:cNvPr id="4" name="Slide Number Placeholder 3"/>
          <p:cNvSpPr>
            <a:spLocks noGrp="1"/>
          </p:cNvSpPr>
          <p:nvPr>
            <p:ph type="sldNum" sz="quarter" idx="10"/>
          </p:nvPr>
        </p:nvSpPr>
        <p:spPr/>
        <p:txBody>
          <a:bodyPr/>
          <a:lstStyle/>
          <a:p>
            <a:fld id="{5FE3431C-7AFE-4E25-961E-249869BBD3E9}" type="slidenum">
              <a:rPr lang="en-US" smtClean="0"/>
              <a:t>8</a:t>
            </a:fld>
            <a:endParaRPr lang="en-US"/>
          </a:p>
        </p:txBody>
      </p:sp>
    </p:spTree>
    <p:extLst>
      <p:ext uri="{BB962C8B-B14F-4D97-AF65-F5344CB8AC3E}">
        <p14:creationId xmlns:p14="http://schemas.microsoft.com/office/powerpoint/2010/main" val="79250766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FE3431C-7AFE-4E25-961E-249869BBD3E9}" type="slidenum">
              <a:rPr lang="en-US" smtClean="0"/>
              <a:t>9</a:t>
            </a:fld>
            <a:endParaRPr lang="en-US"/>
          </a:p>
        </p:txBody>
      </p:sp>
    </p:spTree>
    <p:extLst>
      <p:ext uri="{BB962C8B-B14F-4D97-AF65-F5344CB8AC3E}">
        <p14:creationId xmlns:p14="http://schemas.microsoft.com/office/powerpoint/2010/main" val="87766681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C9D1EA1-DB42-4629-8C04-BC1D24540AB9}" type="datetimeFigureOut">
              <a:rPr lang="en-US" smtClean="0"/>
              <a:t>9/13/2018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CC3831-149F-495F-9217-EF61DD903063}" type="slidenum">
              <a:rPr lang="en-US" smtClean="0"/>
              <a:t>‹#›</a:t>
            </a:fld>
            <a:endParaRPr lang="en-US"/>
          </a:p>
        </p:txBody>
      </p:sp>
      <p:sp>
        <p:nvSpPr>
          <p:cNvPr id="7" name="Rectangle 6"/>
          <p:cNvSpPr/>
          <p:nvPr/>
        </p:nvSpPr>
        <p:spPr>
          <a:xfrm>
            <a:off x="0" y="0"/>
            <a:ext cx="1930400" cy="6858000"/>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Tree>
    <p:extLst>
      <p:ext uri="{BB962C8B-B14F-4D97-AF65-F5344CB8AC3E}">
        <p14:creationId xmlns:p14="http://schemas.microsoft.com/office/powerpoint/2010/main" val="428351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C9D1EA1-DB42-4629-8C04-BC1D24540AB9}" type="datetimeFigureOut">
              <a:rPr lang="en-US" smtClean="0"/>
              <a:t>9/13/2018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CC3831-149F-495F-9217-EF61DD903063}" type="slidenum">
              <a:rPr lang="en-US" smtClean="0"/>
              <a:t>‹#›</a:t>
            </a:fld>
            <a:endParaRPr lang="en-US"/>
          </a:p>
        </p:txBody>
      </p:sp>
      <p:grpSp>
        <p:nvGrpSpPr>
          <p:cNvPr id="7" name="Group 6"/>
          <p:cNvGrpSpPr/>
          <p:nvPr/>
        </p:nvGrpSpPr>
        <p:grpSpPr>
          <a:xfrm>
            <a:off x="0" y="0"/>
            <a:ext cx="12192000" cy="1600200"/>
            <a:chOff x="0" y="0"/>
            <a:chExt cx="9144000" cy="1600200"/>
          </a:xfrm>
        </p:grpSpPr>
        <p:sp>
          <p:nvSpPr>
            <p:cNvPr id="8" name="Rectangle 7"/>
            <p:cNvSpPr/>
            <p:nvPr/>
          </p:nvSpPr>
          <p:spPr>
            <a:xfrm>
              <a:off x="0" y="0"/>
              <a:ext cx="9144000" cy="1600200"/>
            </a:xfrm>
            <a:prstGeom prst="rect">
              <a:avLst/>
            </a:prstGeom>
            <a:gradFill flip="none" rotWithShape="1">
              <a:gsLst>
                <a:gs pos="0">
                  <a:schemeClr val="bg2">
                    <a:lumMod val="75000"/>
                  </a:schemeClr>
                </a:gs>
                <a:gs pos="50000">
                  <a:schemeClr val="bg2"/>
                </a:gs>
                <a:gs pos="100000">
                  <a:schemeClr val="accent1">
                    <a:lumMod val="20000"/>
                    <a:lumOff val="80000"/>
                  </a:schemeClr>
                </a:gs>
              </a:gsLst>
              <a:path path="circle">
                <a:fillToRect l="100000" b="100000"/>
              </a:path>
              <a:tileRect t="-100000" r="-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9" name="Rectangle 8"/>
            <p:cNvSpPr/>
            <p:nvPr/>
          </p:nvSpPr>
          <p:spPr>
            <a:xfrm>
              <a:off x="0" y="1524000"/>
              <a:ext cx="9144000" cy="76200"/>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grpSp>
    </p:spTree>
    <p:extLst>
      <p:ext uri="{BB962C8B-B14F-4D97-AF65-F5344CB8AC3E}">
        <p14:creationId xmlns:p14="http://schemas.microsoft.com/office/powerpoint/2010/main" val="17779418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C9D1EA1-DB42-4629-8C04-BC1D24540AB9}" type="datetimeFigureOut">
              <a:rPr lang="en-US" smtClean="0"/>
              <a:t>9/13/2018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CC3831-149F-495F-9217-EF61DD903063}" type="slidenum">
              <a:rPr lang="en-US" smtClean="0"/>
              <a:t>‹#›</a:t>
            </a:fld>
            <a:endParaRPr lang="en-US"/>
          </a:p>
        </p:txBody>
      </p:sp>
      <p:grpSp>
        <p:nvGrpSpPr>
          <p:cNvPr id="7" name="Group 6"/>
          <p:cNvGrpSpPr/>
          <p:nvPr/>
        </p:nvGrpSpPr>
        <p:grpSpPr>
          <a:xfrm>
            <a:off x="8636000" y="0"/>
            <a:ext cx="3556001" cy="6858000"/>
            <a:chOff x="6476999" y="0"/>
            <a:chExt cx="2667001" cy="6858000"/>
          </a:xfrm>
        </p:grpSpPr>
        <p:sp>
          <p:nvSpPr>
            <p:cNvPr id="8" name="Rectangle 7"/>
            <p:cNvSpPr/>
            <p:nvPr/>
          </p:nvSpPr>
          <p:spPr>
            <a:xfrm rot="5400000">
              <a:off x="4381500" y="2095500"/>
              <a:ext cx="6858000" cy="2667000"/>
            </a:xfrm>
            <a:prstGeom prst="rect">
              <a:avLst/>
            </a:prstGeom>
            <a:gradFill flip="none" rotWithShape="1">
              <a:gsLst>
                <a:gs pos="0">
                  <a:schemeClr val="bg2">
                    <a:lumMod val="75000"/>
                  </a:schemeClr>
                </a:gs>
                <a:gs pos="50000">
                  <a:schemeClr val="bg2"/>
                </a:gs>
                <a:gs pos="100000">
                  <a:schemeClr val="accent1">
                    <a:lumMod val="20000"/>
                    <a:lumOff val="80000"/>
                  </a:schemeClr>
                </a:gs>
              </a:gsLst>
              <a:path path="circle">
                <a:fillToRect l="100000" b="100000"/>
              </a:path>
              <a:tileRect t="-100000" r="-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9" name="Rectangle 8"/>
            <p:cNvSpPr/>
            <p:nvPr/>
          </p:nvSpPr>
          <p:spPr>
            <a:xfrm rot="5400000">
              <a:off x="3086100" y="3390899"/>
              <a:ext cx="6858000" cy="76201"/>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grpSp>
    </p:spTree>
    <p:extLst>
      <p:ext uri="{BB962C8B-B14F-4D97-AF65-F5344CB8AC3E}">
        <p14:creationId xmlns:p14="http://schemas.microsoft.com/office/powerpoint/2010/main" val="10488453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C9D1EA1-DB42-4629-8C04-BC1D24540AB9}" type="datetimeFigureOut">
              <a:rPr lang="en-US" smtClean="0"/>
              <a:t>9/13/2018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CC3831-149F-495F-9217-EF61DD903063}" type="slidenum">
              <a:rPr lang="en-US" smtClean="0"/>
              <a:t>‹#›</a:t>
            </a:fld>
            <a:endParaRPr lang="en-US"/>
          </a:p>
        </p:txBody>
      </p:sp>
      <p:grpSp>
        <p:nvGrpSpPr>
          <p:cNvPr id="7" name="Group 6"/>
          <p:cNvGrpSpPr/>
          <p:nvPr/>
        </p:nvGrpSpPr>
        <p:grpSpPr>
          <a:xfrm>
            <a:off x="0" y="0"/>
            <a:ext cx="12192000" cy="1600200"/>
            <a:chOff x="0" y="0"/>
            <a:chExt cx="9144000" cy="1600200"/>
          </a:xfrm>
        </p:grpSpPr>
        <p:sp>
          <p:nvSpPr>
            <p:cNvPr id="8" name="Rectangle 7"/>
            <p:cNvSpPr/>
            <p:nvPr/>
          </p:nvSpPr>
          <p:spPr>
            <a:xfrm>
              <a:off x="0" y="0"/>
              <a:ext cx="9144000" cy="1600200"/>
            </a:xfrm>
            <a:prstGeom prst="rect">
              <a:avLst/>
            </a:prstGeom>
            <a:gradFill flip="none" rotWithShape="1">
              <a:gsLst>
                <a:gs pos="0">
                  <a:schemeClr val="bg2">
                    <a:lumMod val="75000"/>
                  </a:schemeClr>
                </a:gs>
                <a:gs pos="50000">
                  <a:schemeClr val="bg2"/>
                </a:gs>
                <a:gs pos="100000">
                  <a:schemeClr val="accent1">
                    <a:lumMod val="20000"/>
                    <a:lumOff val="80000"/>
                  </a:schemeClr>
                </a:gs>
              </a:gsLst>
              <a:path path="circle">
                <a:fillToRect l="100000" b="100000"/>
              </a:path>
              <a:tileRect t="-100000" r="-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9" name="Rectangle 8"/>
            <p:cNvSpPr/>
            <p:nvPr/>
          </p:nvSpPr>
          <p:spPr>
            <a:xfrm>
              <a:off x="0" y="1524000"/>
              <a:ext cx="9144000" cy="76200"/>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grpSp>
    </p:spTree>
    <p:extLst>
      <p:ext uri="{BB962C8B-B14F-4D97-AF65-F5344CB8AC3E}">
        <p14:creationId xmlns:p14="http://schemas.microsoft.com/office/powerpoint/2010/main" val="163810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C9D1EA1-DB42-4629-8C04-BC1D24540AB9}" type="datetimeFigureOut">
              <a:rPr lang="en-US" smtClean="0"/>
              <a:t>9/13/2018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CC3831-149F-495F-9217-EF61DD903063}" type="slidenum">
              <a:rPr lang="en-US" smtClean="0"/>
              <a:t>‹#›</a:t>
            </a:fld>
            <a:endParaRPr lang="en-US"/>
          </a:p>
        </p:txBody>
      </p:sp>
      <p:grpSp>
        <p:nvGrpSpPr>
          <p:cNvPr id="7" name="Group 6"/>
          <p:cNvGrpSpPr/>
          <p:nvPr/>
        </p:nvGrpSpPr>
        <p:grpSpPr>
          <a:xfrm>
            <a:off x="0" y="0"/>
            <a:ext cx="12192000" cy="1600200"/>
            <a:chOff x="0" y="0"/>
            <a:chExt cx="9144000" cy="1600200"/>
          </a:xfrm>
        </p:grpSpPr>
        <p:sp>
          <p:nvSpPr>
            <p:cNvPr id="8" name="Rectangle 7"/>
            <p:cNvSpPr/>
            <p:nvPr/>
          </p:nvSpPr>
          <p:spPr>
            <a:xfrm>
              <a:off x="0" y="0"/>
              <a:ext cx="9144000" cy="1600200"/>
            </a:xfrm>
            <a:prstGeom prst="rect">
              <a:avLst/>
            </a:prstGeom>
            <a:gradFill flip="none" rotWithShape="1">
              <a:gsLst>
                <a:gs pos="0">
                  <a:schemeClr val="bg2">
                    <a:lumMod val="75000"/>
                  </a:schemeClr>
                </a:gs>
                <a:gs pos="50000">
                  <a:schemeClr val="bg2"/>
                </a:gs>
                <a:gs pos="100000">
                  <a:schemeClr val="accent1">
                    <a:lumMod val="20000"/>
                    <a:lumOff val="80000"/>
                  </a:schemeClr>
                </a:gs>
              </a:gsLst>
              <a:path path="circle">
                <a:fillToRect l="100000" b="100000"/>
              </a:path>
              <a:tileRect t="-100000" r="-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9" name="Rectangle 8"/>
            <p:cNvSpPr/>
            <p:nvPr/>
          </p:nvSpPr>
          <p:spPr>
            <a:xfrm>
              <a:off x="0" y="1524000"/>
              <a:ext cx="9144000" cy="76200"/>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grpSp>
    </p:spTree>
    <p:extLst>
      <p:ext uri="{BB962C8B-B14F-4D97-AF65-F5344CB8AC3E}">
        <p14:creationId xmlns:p14="http://schemas.microsoft.com/office/powerpoint/2010/main" val="36558007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C9D1EA1-DB42-4629-8C04-BC1D24540AB9}" type="datetimeFigureOut">
              <a:rPr lang="en-US" smtClean="0"/>
              <a:t>9/13/2018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CC3831-149F-495F-9217-EF61DD903063}" type="slidenum">
              <a:rPr lang="en-US" smtClean="0"/>
              <a:t>‹#›</a:t>
            </a:fld>
            <a:endParaRPr lang="en-US"/>
          </a:p>
        </p:txBody>
      </p:sp>
      <p:grpSp>
        <p:nvGrpSpPr>
          <p:cNvPr id="8" name="Group 7"/>
          <p:cNvGrpSpPr/>
          <p:nvPr/>
        </p:nvGrpSpPr>
        <p:grpSpPr>
          <a:xfrm>
            <a:off x="0" y="0"/>
            <a:ext cx="12192000" cy="1600200"/>
            <a:chOff x="0" y="0"/>
            <a:chExt cx="9144000" cy="1600200"/>
          </a:xfrm>
        </p:grpSpPr>
        <p:sp>
          <p:nvSpPr>
            <p:cNvPr id="9" name="Rectangle 8"/>
            <p:cNvSpPr/>
            <p:nvPr/>
          </p:nvSpPr>
          <p:spPr>
            <a:xfrm>
              <a:off x="0" y="0"/>
              <a:ext cx="9144000" cy="1600200"/>
            </a:xfrm>
            <a:prstGeom prst="rect">
              <a:avLst/>
            </a:prstGeom>
            <a:gradFill flip="none" rotWithShape="1">
              <a:gsLst>
                <a:gs pos="0">
                  <a:schemeClr val="bg2">
                    <a:lumMod val="75000"/>
                  </a:schemeClr>
                </a:gs>
                <a:gs pos="50000">
                  <a:schemeClr val="bg2"/>
                </a:gs>
                <a:gs pos="100000">
                  <a:schemeClr val="accent1">
                    <a:lumMod val="20000"/>
                    <a:lumOff val="80000"/>
                  </a:schemeClr>
                </a:gs>
              </a:gsLst>
              <a:path path="circle">
                <a:fillToRect l="100000" b="100000"/>
              </a:path>
              <a:tileRect t="-100000" r="-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10" name="Rectangle 9"/>
            <p:cNvSpPr/>
            <p:nvPr/>
          </p:nvSpPr>
          <p:spPr>
            <a:xfrm>
              <a:off x="0" y="1524000"/>
              <a:ext cx="9144000" cy="76200"/>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grpSp>
    </p:spTree>
    <p:extLst>
      <p:ext uri="{BB962C8B-B14F-4D97-AF65-F5344CB8AC3E}">
        <p14:creationId xmlns:p14="http://schemas.microsoft.com/office/powerpoint/2010/main" val="37394236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C9D1EA1-DB42-4629-8C04-BC1D24540AB9}" type="datetimeFigureOut">
              <a:rPr lang="en-US" smtClean="0"/>
              <a:t>9/13/2018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8CC3831-149F-495F-9217-EF61DD903063}" type="slidenum">
              <a:rPr lang="en-US" smtClean="0"/>
              <a:t>‹#›</a:t>
            </a:fld>
            <a:endParaRPr lang="en-US"/>
          </a:p>
        </p:txBody>
      </p:sp>
      <p:grpSp>
        <p:nvGrpSpPr>
          <p:cNvPr id="10" name="Group 9"/>
          <p:cNvGrpSpPr/>
          <p:nvPr/>
        </p:nvGrpSpPr>
        <p:grpSpPr>
          <a:xfrm>
            <a:off x="0" y="0"/>
            <a:ext cx="12192000" cy="1600200"/>
            <a:chOff x="0" y="0"/>
            <a:chExt cx="9144000" cy="1600200"/>
          </a:xfrm>
        </p:grpSpPr>
        <p:sp>
          <p:nvSpPr>
            <p:cNvPr id="11" name="Rectangle 10"/>
            <p:cNvSpPr/>
            <p:nvPr/>
          </p:nvSpPr>
          <p:spPr>
            <a:xfrm>
              <a:off x="0" y="0"/>
              <a:ext cx="9144000" cy="1600200"/>
            </a:xfrm>
            <a:prstGeom prst="rect">
              <a:avLst/>
            </a:prstGeom>
            <a:gradFill flip="none" rotWithShape="1">
              <a:gsLst>
                <a:gs pos="0">
                  <a:schemeClr val="bg2">
                    <a:lumMod val="75000"/>
                  </a:schemeClr>
                </a:gs>
                <a:gs pos="50000">
                  <a:schemeClr val="bg2"/>
                </a:gs>
                <a:gs pos="100000">
                  <a:schemeClr val="accent1">
                    <a:lumMod val="20000"/>
                    <a:lumOff val="80000"/>
                  </a:schemeClr>
                </a:gs>
              </a:gsLst>
              <a:path path="circle">
                <a:fillToRect l="100000" b="100000"/>
              </a:path>
              <a:tileRect t="-100000" r="-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12" name="Rectangle 11"/>
            <p:cNvSpPr/>
            <p:nvPr/>
          </p:nvSpPr>
          <p:spPr>
            <a:xfrm>
              <a:off x="0" y="1524000"/>
              <a:ext cx="9144000" cy="76200"/>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grpSp>
    </p:spTree>
    <p:extLst>
      <p:ext uri="{BB962C8B-B14F-4D97-AF65-F5344CB8AC3E}">
        <p14:creationId xmlns:p14="http://schemas.microsoft.com/office/powerpoint/2010/main" val="11520644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C9D1EA1-DB42-4629-8C04-BC1D24540AB9}" type="datetimeFigureOut">
              <a:rPr lang="en-US" smtClean="0"/>
              <a:t>9/13/2018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8CC3831-149F-495F-9217-EF61DD903063}" type="slidenum">
              <a:rPr lang="en-US" smtClean="0"/>
              <a:t>‹#›</a:t>
            </a:fld>
            <a:endParaRPr lang="en-US"/>
          </a:p>
        </p:txBody>
      </p:sp>
      <p:grpSp>
        <p:nvGrpSpPr>
          <p:cNvPr id="6" name="Group 5"/>
          <p:cNvGrpSpPr/>
          <p:nvPr/>
        </p:nvGrpSpPr>
        <p:grpSpPr>
          <a:xfrm>
            <a:off x="0" y="0"/>
            <a:ext cx="12192000" cy="1600200"/>
            <a:chOff x="0" y="0"/>
            <a:chExt cx="9144000" cy="1600200"/>
          </a:xfrm>
        </p:grpSpPr>
        <p:sp>
          <p:nvSpPr>
            <p:cNvPr id="7" name="Rectangle 6"/>
            <p:cNvSpPr/>
            <p:nvPr/>
          </p:nvSpPr>
          <p:spPr>
            <a:xfrm>
              <a:off x="0" y="0"/>
              <a:ext cx="9144000" cy="1600200"/>
            </a:xfrm>
            <a:prstGeom prst="rect">
              <a:avLst/>
            </a:prstGeom>
            <a:gradFill flip="none" rotWithShape="1">
              <a:gsLst>
                <a:gs pos="0">
                  <a:schemeClr val="bg2">
                    <a:lumMod val="75000"/>
                  </a:schemeClr>
                </a:gs>
                <a:gs pos="50000">
                  <a:schemeClr val="bg2"/>
                </a:gs>
                <a:gs pos="100000">
                  <a:schemeClr val="accent1">
                    <a:lumMod val="20000"/>
                    <a:lumOff val="80000"/>
                  </a:schemeClr>
                </a:gs>
              </a:gsLst>
              <a:path path="circle">
                <a:fillToRect l="100000" b="100000"/>
              </a:path>
              <a:tileRect t="-100000" r="-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8" name="Rectangle 7"/>
            <p:cNvSpPr/>
            <p:nvPr/>
          </p:nvSpPr>
          <p:spPr>
            <a:xfrm>
              <a:off x="0" y="1524000"/>
              <a:ext cx="9144000" cy="76200"/>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grpSp>
    </p:spTree>
    <p:extLst>
      <p:ext uri="{BB962C8B-B14F-4D97-AF65-F5344CB8AC3E}">
        <p14:creationId xmlns:p14="http://schemas.microsoft.com/office/powerpoint/2010/main" val="3475895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C9D1EA1-DB42-4629-8C04-BC1D24540AB9}" type="datetimeFigureOut">
              <a:rPr lang="en-US" smtClean="0"/>
              <a:t>9/13/2018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8CC3831-149F-495F-9217-EF61DD903063}" type="slidenum">
              <a:rPr lang="en-US" smtClean="0"/>
              <a:t>‹#›</a:t>
            </a:fld>
            <a:endParaRPr lang="en-US"/>
          </a:p>
        </p:txBody>
      </p:sp>
      <p:grpSp>
        <p:nvGrpSpPr>
          <p:cNvPr id="5" name="Group 4"/>
          <p:cNvGrpSpPr/>
          <p:nvPr/>
        </p:nvGrpSpPr>
        <p:grpSpPr>
          <a:xfrm>
            <a:off x="0" y="0"/>
            <a:ext cx="12192000" cy="1600200"/>
            <a:chOff x="0" y="0"/>
            <a:chExt cx="9144000" cy="1600200"/>
          </a:xfrm>
        </p:grpSpPr>
        <p:sp>
          <p:nvSpPr>
            <p:cNvPr id="6" name="Rectangle 5"/>
            <p:cNvSpPr/>
            <p:nvPr/>
          </p:nvSpPr>
          <p:spPr>
            <a:xfrm>
              <a:off x="0" y="0"/>
              <a:ext cx="9144000" cy="1600200"/>
            </a:xfrm>
            <a:prstGeom prst="rect">
              <a:avLst/>
            </a:prstGeom>
            <a:gradFill flip="none" rotWithShape="1">
              <a:gsLst>
                <a:gs pos="0">
                  <a:schemeClr val="bg2">
                    <a:lumMod val="75000"/>
                  </a:schemeClr>
                </a:gs>
                <a:gs pos="50000">
                  <a:schemeClr val="bg2"/>
                </a:gs>
                <a:gs pos="100000">
                  <a:schemeClr val="accent1">
                    <a:lumMod val="20000"/>
                    <a:lumOff val="80000"/>
                  </a:schemeClr>
                </a:gs>
              </a:gsLst>
              <a:path path="circle">
                <a:fillToRect l="100000" b="100000"/>
              </a:path>
              <a:tileRect t="-100000" r="-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7" name="Rectangle 6"/>
            <p:cNvSpPr/>
            <p:nvPr/>
          </p:nvSpPr>
          <p:spPr>
            <a:xfrm>
              <a:off x="0" y="1524000"/>
              <a:ext cx="9144000" cy="76200"/>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grpSp>
    </p:spTree>
    <p:extLst>
      <p:ext uri="{BB962C8B-B14F-4D97-AF65-F5344CB8AC3E}">
        <p14:creationId xmlns:p14="http://schemas.microsoft.com/office/powerpoint/2010/main" val="19418746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75E1C9B-1AB2-43EC-853D-434CF294F878}" type="datetimeFigureOut">
              <a:rPr lang="en-US" smtClean="0"/>
              <a:t>9/13/2018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4BDE48-53C4-4C9C-BE42-EF8B15E94E31}" type="slidenum">
              <a:rPr lang="en-US" smtClean="0"/>
              <a:t>‹#›</a:t>
            </a:fld>
            <a:endParaRPr lang="en-US"/>
          </a:p>
        </p:txBody>
      </p:sp>
      <p:grpSp>
        <p:nvGrpSpPr>
          <p:cNvPr id="8" name="Group 7"/>
          <p:cNvGrpSpPr/>
          <p:nvPr/>
        </p:nvGrpSpPr>
        <p:grpSpPr>
          <a:xfrm>
            <a:off x="18955" y="-1"/>
            <a:ext cx="4749424" cy="6858001"/>
            <a:chOff x="14216" y="-1"/>
            <a:chExt cx="3562068" cy="6858001"/>
          </a:xfrm>
        </p:grpSpPr>
        <p:sp>
          <p:nvSpPr>
            <p:cNvPr id="9" name="Rectangle 8"/>
            <p:cNvSpPr/>
            <p:nvPr/>
          </p:nvSpPr>
          <p:spPr>
            <a:xfrm rot="16200000">
              <a:off x="-1650241" y="1664456"/>
              <a:ext cx="6858000" cy="3529086"/>
            </a:xfrm>
            <a:prstGeom prst="rect">
              <a:avLst/>
            </a:prstGeom>
            <a:gradFill flip="none" rotWithShape="1">
              <a:gsLst>
                <a:gs pos="0">
                  <a:schemeClr val="bg2">
                    <a:lumMod val="75000"/>
                  </a:schemeClr>
                </a:gs>
                <a:gs pos="50000">
                  <a:schemeClr val="bg2"/>
                </a:gs>
                <a:gs pos="100000">
                  <a:schemeClr val="accent1">
                    <a:lumMod val="20000"/>
                    <a:lumOff val="80000"/>
                  </a:schemeClr>
                </a:gs>
              </a:gsLst>
              <a:path path="circle">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10" name="Rectangle 9"/>
            <p:cNvSpPr/>
            <p:nvPr/>
          </p:nvSpPr>
          <p:spPr>
            <a:xfrm rot="16200000">
              <a:off x="109184" y="3390899"/>
              <a:ext cx="6858000" cy="76201"/>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grpSp>
      <p:sp>
        <p:nvSpPr>
          <p:cNvPr id="11" name="Title 1"/>
          <p:cNvSpPr>
            <a:spLocks noGrp="1"/>
          </p:cNvSpPr>
          <p:nvPr>
            <p:ph type="title"/>
          </p:nvPr>
        </p:nvSpPr>
        <p:spPr>
          <a:xfrm>
            <a:off x="609601" y="273050"/>
            <a:ext cx="4011084" cy="1162050"/>
          </a:xfrm>
        </p:spPr>
        <p:txBody>
          <a:bodyPr anchor="b"/>
          <a:lstStyle>
            <a:lvl1pPr algn="l">
              <a:defRPr sz="2000" b="1"/>
            </a:lvl1pPr>
          </a:lstStyle>
          <a:p>
            <a:r>
              <a:rPr lang="en-US" smtClean="0"/>
              <a:t>Click to edit Master title style</a:t>
            </a:r>
            <a:endParaRPr lang="en-US"/>
          </a:p>
        </p:txBody>
      </p:sp>
      <p:sp>
        <p:nvSpPr>
          <p:cNvPr id="12"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3"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Date Placeholder 4"/>
          <p:cNvSpPr>
            <a:spLocks noGrp="1"/>
          </p:cNvSpPr>
          <p:nvPr>
            <p:ph type="dt" sz="half" idx="10"/>
          </p:nvPr>
        </p:nvSpPr>
        <p:spPr>
          <a:xfrm>
            <a:off x="609600" y="6356351"/>
            <a:ext cx="2844800" cy="365125"/>
          </a:xfrm>
        </p:spPr>
        <p:txBody>
          <a:bodyPr/>
          <a:lstStyle/>
          <a:p>
            <a:fld id="{5C9D1EA1-DB42-4629-8C04-BC1D24540AB9}" type="datetimeFigureOut">
              <a:rPr lang="en-US" smtClean="0"/>
              <a:t>9/13/2018</a:t>
            </a:fld>
            <a:endParaRPr lang="en-US"/>
          </a:p>
        </p:txBody>
      </p:sp>
      <p:sp>
        <p:nvSpPr>
          <p:cNvPr id="15" name="Footer Placeholder 5"/>
          <p:cNvSpPr>
            <a:spLocks noGrp="1"/>
          </p:cNvSpPr>
          <p:nvPr>
            <p:ph type="ftr" sz="quarter" idx="11"/>
          </p:nvPr>
        </p:nvSpPr>
        <p:spPr>
          <a:xfrm>
            <a:off x="4165600" y="6356351"/>
            <a:ext cx="3860800" cy="365125"/>
          </a:xfrm>
        </p:spPr>
        <p:txBody>
          <a:bodyPr/>
          <a:lstStyle/>
          <a:p>
            <a:endParaRPr lang="en-US"/>
          </a:p>
        </p:txBody>
      </p:sp>
      <p:sp>
        <p:nvSpPr>
          <p:cNvPr id="16" name="Slide Number Placeholder 6"/>
          <p:cNvSpPr>
            <a:spLocks noGrp="1"/>
          </p:cNvSpPr>
          <p:nvPr>
            <p:ph type="sldNum" sz="quarter" idx="12"/>
          </p:nvPr>
        </p:nvSpPr>
        <p:spPr>
          <a:xfrm>
            <a:off x="8737600" y="6356351"/>
            <a:ext cx="2844800" cy="365125"/>
          </a:xfrm>
        </p:spPr>
        <p:txBody>
          <a:bodyPr/>
          <a:lstStyle/>
          <a:p>
            <a:fld id="{B8CC3831-149F-495F-9217-EF61DD903063}" type="slidenum">
              <a:rPr lang="en-US" smtClean="0"/>
              <a:t>‹#›</a:t>
            </a:fld>
            <a:endParaRPr lang="en-US"/>
          </a:p>
        </p:txBody>
      </p:sp>
    </p:spTree>
    <p:extLst>
      <p:ext uri="{BB962C8B-B14F-4D97-AF65-F5344CB8AC3E}">
        <p14:creationId xmlns:p14="http://schemas.microsoft.com/office/powerpoint/2010/main" val="36824941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C9D1EA1-DB42-4629-8C04-BC1D24540AB9}" type="datetimeFigureOut">
              <a:rPr lang="en-US" smtClean="0"/>
              <a:t>9/13/2018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CC3831-149F-495F-9217-EF61DD903063}" type="slidenum">
              <a:rPr lang="en-US" smtClean="0"/>
              <a:t>‹#›</a:t>
            </a:fld>
            <a:endParaRPr lang="en-US"/>
          </a:p>
        </p:txBody>
      </p:sp>
      <p:sp>
        <p:nvSpPr>
          <p:cNvPr id="8" name="Rectangle 7"/>
          <p:cNvSpPr/>
          <p:nvPr/>
        </p:nvSpPr>
        <p:spPr>
          <a:xfrm>
            <a:off x="0" y="0"/>
            <a:ext cx="1930400" cy="6858000"/>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Tree>
    <p:extLst>
      <p:ext uri="{BB962C8B-B14F-4D97-AF65-F5344CB8AC3E}">
        <p14:creationId xmlns:p14="http://schemas.microsoft.com/office/powerpoint/2010/main" val="6975954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C9D1EA1-DB42-4629-8C04-BC1D24540AB9}" type="datetimeFigureOut">
              <a:rPr lang="en-US" smtClean="0"/>
              <a:t>9/13/2018</a:t>
            </a:fld>
            <a:endParaRPr lang="en-US"/>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8CC3831-149F-495F-9217-EF61DD903063}" type="slidenum">
              <a:rPr lang="en-US" smtClean="0"/>
              <a:t>‹#›</a:t>
            </a:fld>
            <a:endParaRPr lang="en-US"/>
          </a:p>
        </p:txBody>
      </p:sp>
    </p:spTree>
    <p:extLst>
      <p:ext uri="{BB962C8B-B14F-4D97-AF65-F5344CB8AC3E}">
        <p14:creationId xmlns:p14="http://schemas.microsoft.com/office/powerpoint/2010/main" val="191789339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8" Type="http://schemas.microsoft.com/office/2007/relationships/diagramDrawing" Target="../diagrams/drawing2.xml"/><Relationship Id="rId3" Type="http://schemas.openxmlformats.org/officeDocument/2006/relationships/slide" Target="slide25.xml"/><Relationship Id="rId7" Type="http://schemas.openxmlformats.org/officeDocument/2006/relationships/diagramColors" Target="../diagrams/colors2.xm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diagramQuickStyle" Target="../diagrams/quickStyle2.xml"/><Relationship Id="rId5" Type="http://schemas.openxmlformats.org/officeDocument/2006/relationships/diagramLayout" Target="../diagrams/layout2.xml"/><Relationship Id="rId4" Type="http://schemas.openxmlformats.org/officeDocument/2006/relationships/diagramData" Target="../diagrams/data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slide" Target="slide25.xm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slide" Target="slide25.xml"/><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slide" Target="slide25.xml"/><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8" Type="http://schemas.microsoft.com/office/2007/relationships/diagramDrawing" Target="../diagrams/drawing3.xml"/><Relationship Id="rId13" Type="http://schemas.microsoft.com/office/2007/relationships/diagramDrawing" Target="../diagrams/drawing4.xml"/><Relationship Id="rId3" Type="http://schemas.openxmlformats.org/officeDocument/2006/relationships/image" Target="../media/image1.emf"/><Relationship Id="rId7" Type="http://schemas.openxmlformats.org/officeDocument/2006/relationships/diagramColors" Target="../diagrams/colors3.xml"/><Relationship Id="rId12" Type="http://schemas.openxmlformats.org/officeDocument/2006/relationships/diagramColors" Target="../diagrams/colors4.xml"/><Relationship Id="rId2" Type="http://schemas.openxmlformats.org/officeDocument/2006/relationships/slide" Target="slide25.xml"/><Relationship Id="rId1" Type="http://schemas.openxmlformats.org/officeDocument/2006/relationships/slideLayout" Target="../slideLayouts/slideLayout2.xml"/><Relationship Id="rId6" Type="http://schemas.openxmlformats.org/officeDocument/2006/relationships/diagramQuickStyle" Target="../diagrams/quickStyle3.xml"/><Relationship Id="rId11" Type="http://schemas.openxmlformats.org/officeDocument/2006/relationships/diagramQuickStyle" Target="../diagrams/quickStyle4.xml"/><Relationship Id="rId5" Type="http://schemas.openxmlformats.org/officeDocument/2006/relationships/diagramLayout" Target="../diagrams/layout3.xml"/><Relationship Id="rId10" Type="http://schemas.openxmlformats.org/officeDocument/2006/relationships/diagramLayout" Target="../diagrams/layout4.xml"/><Relationship Id="rId4" Type="http://schemas.openxmlformats.org/officeDocument/2006/relationships/diagramData" Target="../diagrams/data3.xml"/><Relationship Id="rId9" Type="http://schemas.openxmlformats.org/officeDocument/2006/relationships/diagramData" Target="../diagrams/data4.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20.xml"/><Relationship Id="rId1" Type="http://schemas.openxmlformats.org/officeDocument/2006/relationships/slideLayout" Target="../slideLayouts/slideLayout2.xml"/><Relationship Id="rId4" Type="http://schemas.openxmlformats.org/officeDocument/2006/relationships/slide" Target="slide25.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slide" Target="slide25.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8" Type="http://schemas.openxmlformats.org/officeDocument/2006/relationships/slide" Target="slide23.xml"/><Relationship Id="rId13" Type="http://schemas.openxmlformats.org/officeDocument/2006/relationships/slide" Target="slide30.xml"/><Relationship Id="rId18" Type="http://schemas.openxmlformats.org/officeDocument/2006/relationships/slide" Target="slide35.xml"/><Relationship Id="rId26" Type="http://schemas.openxmlformats.org/officeDocument/2006/relationships/slide" Target="slide43.xml"/><Relationship Id="rId3" Type="http://schemas.openxmlformats.org/officeDocument/2006/relationships/slide" Target="slide25.xml"/><Relationship Id="rId21" Type="http://schemas.openxmlformats.org/officeDocument/2006/relationships/slide" Target="slide38.xml"/><Relationship Id="rId7" Type="http://schemas.openxmlformats.org/officeDocument/2006/relationships/slide" Target="slide21.xml"/><Relationship Id="rId12" Type="http://schemas.openxmlformats.org/officeDocument/2006/relationships/slide" Target="slide29.xml"/><Relationship Id="rId17" Type="http://schemas.openxmlformats.org/officeDocument/2006/relationships/slide" Target="slide34.xml"/><Relationship Id="rId25" Type="http://schemas.openxmlformats.org/officeDocument/2006/relationships/slide" Target="slide42.xml"/><Relationship Id="rId2" Type="http://schemas.openxmlformats.org/officeDocument/2006/relationships/notesSlide" Target="../notesSlides/notesSlide23.xml"/><Relationship Id="rId16" Type="http://schemas.openxmlformats.org/officeDocument/2006/relationships/slide" Target="slide33.xml"/><Relationship Id="rId20" Type="http://schemas.openxmlformats.org/officeDocument/2006/relationships/slide" Target="slide37.xml"/><Relationship Id="rId29" Type="http://schemas.openxmlformats.org/officeDocument/2006/relationships/slide" Target="slide46.xml"/><Relationship Id="rId1" Type="http://schemas.openxmlformats.org/officeDocument/2006/relationships/slideLayout" Target="../slideLayouts/slideLayout2.xml"/><Relationship Id="rId6" Type="http://schemas.openxmlformats.org/officeDocument/2006/relationships/slide" Target="slide15.xml"/><Relationship Id="rId11" Type="http://schemas.openxmlformats.org/officeDocument/2006/relationships/slide" Target="slide28.xml"/><Relationship Id="rId24" Type="http://schemas.openxmlformats.org/officeDocument/2006/relationships/slide" Target="slide41.xml"/><Relationship Id="rId32" Type="http://schemas.openxmlformats.org/officeDocument/2006/relationships/slide" Target="slide49.xml"/><Relationship Id="rId5" Type="http://schemas.openxmlformats.org/officeDocument/2006/relationships/slide" Target="slide14.xml"/><Relationship Id="rId15" Type="http://schemas.openxmlformats.org/officeDocument/2006/relationships/slide" Target="slide32.xml"/><Relationship Id="rId23" Type="http://schemas.openxmlformats.org/officeDocument/2006/relationships/slide" Target="slide40.xml"/><Relationship Id="rId28" Type="http://schemas.openxmlformats.org/officeDocument/2006/relationships/slide" Target="slide45.xml"/><Relationship Id="rId10" Type="http://schemas.openxmlformats.org/officeDocument/2006/relationships/slide" Target="slide27.xml"/><Relationship Id="rId19" Type="http://schemas.openxmlformats.org/officeDocument/2006/relationships/slide" Target="slide36.xml"/><Relationship Id="rId31" Type="http://schemas.openxmlformats.org/officeDocument/2006/relationships/slide" Target="slide48.xml"/><Relationship Id="rId4" Type="http://schemas.openxmlformats.org/officeDocument/2006/relationships/slide" Target="slide12.xml"/><Relationship Id="rId9" Type="http://schemas.openxmlformats.org/officeDocument/2006/relationships/slide" Target="slide26.xml"/><Relationship Id="rId14" Type="http://schemas.openxmlformats.org/officeDocument/2006/relationships/slide" Target="slide31.xml"/><Relationship Id="rId22" Type="http://schemas.openxmlformats.org/officeDocument/2006/relationships/slide" Target="slide39.xml"/><Relationship Id="rId27" Type="http://schemas.openxmlformats.org/officeDocument/2006/relationships/slide" Target="slide44.xml"/><Relationship Id="rId30" Type="http://schemas.openxmlformats.org/officeDocument/2006/relationships/slide" Target="slide47.xml"/></Relationships>
</file>

<file path=ppt/slides/_rels/slide26.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slide" Target="slide2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24.xml"/><Relationship Id="rId1" Type="http://schemas.openxmlformats.org/officeDocument/2006/relationships/slideLayout" Target="../slideLayouts/slideLayout2.xml"/><Relationship Id="rId4" Type="http://schemas.openxmlformats.org/officeDocument/2006/relationships/slide" Target="slide25.xml"/></Relationships>
</file>

<file path=ppt/slides/_rels/slide28.xml.rels><?xml version="1.0" encoding="UTF-8" standalone="yes"?>
<Relationships xmlns="http://schemas.openxmlformats.org/package/2006/relationships"><Relationship Id="rId3" Type="http://schemas.openxmlformats.org/officeDocument/2006/relationships/slide" Target="slide25.xml"/><Relationship Id="rId2" Type="http://schemas.openxmlformats.org/officeDocument/2006/relationships/notesSlide" Target="../notesSlides/notesSlide25.xml"/><Relationship Id="rId1" Type="http://schemas.openxmlformats.org/officeDocument/2006/relationships/slideLayout" Target="../slideLayouts/slideLayout2.xml"/><Relationship Id="rId4" Type="http://schemas.openxmlformats.org/officeDocument/2006/relationships/image" Target="../media/image6.emf"/></Relationships>
</file>

<file path=ppt/slides/_rels/slide29.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slide" Target="slide25.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slide" Target="slide25.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slide" Target="slide25.xml"/><Relationship Id="rId2" Type="http://schemas.openxmlformats.org/officeDocument/2006/relationships/notesSlide" Target="../notesSlides/notesSlide26.xml"/><Relationship Id="rId1" Type="http://schemas.openxmlformats.org/officeDocument/2006/relationships/slideLayout" Target="../slideLayouts/slideLayout2.xml"/><Relationship Id="rId4" Type="http://schemas.openxmlformats.org/officeDocument/2006/relationships/image" Target="../media/image9.emf"/></Relationships>
</file>

<file path=ppt/slides/_rels/slide32.xml.rels><?xml version="1.0" encoding="UTF-8" standalone="yes"?>
<Relationships xmlns="http://schemas.openxmlformats.org/package/2006/relationships"><Relationship Id="rId3" Type="http://schemas.openxmlformats.org/officeDocument/2006/relationships/image" Target="../media/image10.emf"/><Relationship Id="rId2" Type="http://schemas.openxmlformats.org/officeDocument/2006/relationships/slide" Target="slide25.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11.emf"/><Relationship Id="rId2" Type="http://schemas.openxmlformats.org/officeDocument/2006/relationships/slide" Target="slide25.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image" Target="../media/image12.emf"/><Relationship Id="rId2" Type="http://schemas.openxmlformats.org/officeDocument/2006/relationships/slide" Target="slide25.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image" Target="../media/image13.emf"/><Relationship Id="rId2" Type="http://schemas.openxmlformats.org/officeDocument/2006/relationships/slide" Target="slide2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slide" Target="slide25.xml"/><Relationship Id="rId2" Type="http://schemas.openxmlformats.org/officeDocument/2006/relationships/image" Target="../media/image14.emf"/><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image" Target="../media/image15.emf"/><Relationship Id="rId2" Type="http://schemas.openxmlformats.org/officeDocument/2006/relationships/slide" Target="slide25.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slide" Target="slide25.xml"/><Relationship Id="rId2" Type="http://schemas.openxmlformats.org/officeDocument/2006/relationships/image" Target="../media/image16.emf"/><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image" Target="../media/image17.emf"/><Relationship Id="rId2" Type="http://schemas.openxmlformats.org/officeDocument/2006/relationships/slide" Target="slide25.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slide" Target="slide25.xml"/><Relationship Id="rId2" Type="http://schemas.openxmlformats.org/officeDocument/2006/relationships/image" Target="../media/image18.emf"/><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image" Target="../media/image19.emf"/><Relationship Id="rId2" Type="http://schemas.openxmlformats.org/officeDocument/2006/relationships/notesSlide" Target="../notesSlides/notesSlide27.xml"/><Relationship Id="rId1" Type="http://schemas.openxmlformats.org/officeDocument/2006/relationships/slideLayout" Target="../slideLayouts/slideLayout2.xml"/><Relationship Id="rId4" Type="http://schemas.openxmlformats.org/officeDocument/2006/relationships/slide" Target="slide25.xml"/></Relationships>
</file>

<file path=ppt/slides/_rels/slide42.xml.rels><?xml version="1.0" encoding="UTF-8" standalone="yes"?>
<Relationships xmlns="http://schemas.openxmlformats.org/package/2006/relationships"><Relationship Id="rId3" Type="http://schemas.openxmlformats.org/officeDocument/2006/relationships/slide" Target="slide25.xml"/><Relationship Id="rId2" Type="http://schemas.openxmlformats.org/officeDocument/2006/relationships/notesSlide" Target="../notesSlides/notesSlide28.xml"/><Relationship Id="rId1" Type="http://schemas.openxmlformats.org/officeDocument/2006/relationships/slideLayout" Target="../slideLayouts/slideLayout2.xml"/><Relationship Id="rId4" Type="http://schemas.openxmlformats.org/officeDocument/2006/relationships/image" Target="../media/image20.emf"/></Relationships>
</file>

<file path=ppt/slides/_rels/slide43.xml.rels><?xml version="1.0" encoding="UTF-8" standalone="yes"?>
<Relationships xmlns="http://schemas.openxmlformats.org/package/2006/relationships"><Relationship Id="rId3" Type="http://schemas.openxmlformats.org/officeDocument/2006/relationships/image" Target="../media/image21.emf"/><Relationship Id="rId2" Type="http://schemas.openxmlformats.org/officeDocument/2006/relationships/slide" Target="slide25.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3" Type="http://schemas.openxmlformats.org/officeDocument/2006/relationships/image" Target="../media/image22.emf"/><Relationship Id="rId2" Type="http://schemas.openxmlformats.org/officeDocument/2006/relationships/slide" Target="slide25.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3" Type="http://schemas.openxmlformats.org/officeDocument/2006/relationships/slide" Target="slide25.xml"/><Relationship Id="rId2" Type="http://schemas.openxmlformats.org/officeDocument/2006/relationships/image" Target="../media/image23.emf"/><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3" Type="http://schemas.openxmlformats.org/officeDocument/2006/relationships/slide" Target="slide25.xml"/><Relationship Id="rId2" Type="http://schemas.openxmlformats.org/officeDocument/2006/relationships/image" Target="../media/image24.emf"/><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3" Type="http://schemas.openxmlformats.org/officeDocument/2006/relationships/image" Target="../media/image25.emf"/><Relationship Id="rId2" Type="http://schemas.openxmlformats.org/officeDocument/2006/relationships/slide" Target="slide25.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3" Type="http://schemas.openxmlformats.org/officeDocument/2006/relationships/slide" Target="slide25.xml"/><Relationship Id="rId2" Type="http://schemas.openxmlformats.org/officeDocument/2006/relationships/notesSlide" Target="../notesSlides/notesSlide29.xml"/><Relationship Id="rId1" Type="http://schemas.openxmlformats.org/officeDocument/2006/relationships/slideLayout" Target="../slideLayouts/slideLayout2.xml"/><Relationship Id="rId4" Type="http://schemas.openxmlformats.org/officeDocument/2006/relationships/image" Target="../media/image26.emf"/></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image" Target="../media/image27.emf"/><Relationship Id="rId1" Type="http://schemas.openxmlformats.org/officeDocument/2006/relationships/slideLayout" Target="../slideLayouts/slideLayout9.xml"/></Relationships>
</file>

<file path=ppt/slides/_rels/slide51.xml.rels><?xml version="1.0" encoding="UTF-8" standalone="yes"?>
<Relationships xmlns="http://schemas.openxmlformats.org/package/2006/relationships"><Relationship Id="rId3" Type="http://schemas.openxmlformats.org/officeDocument/2006/relationships/image" Target="../media/image28.emf"/><Relationship Id="rId2" Type="http://schemas.openxmlformats.org/officeDocument/2006/relationships/notesSlide" Target="../notesSlides/notesSlide30.xml"/><Relationship Id="rId1" Type="http://schemas.openxmlformats.org/officeDocument/2006/relationships/slideLayout" Target="../slideLayouts/slideLayout9.xml"/></Relationships>
</file>

<file path=ppt/slides/_rels/slide52.xml.rels><?xml version="1.0" encoding="UTF-8" standalone="yes"?>
<Relationships xmlns="http://schemas.openxmlformats.org/package/2006/relationships"><Relationship Id="rId3" Type="http://schemas.openxmlformats.org/officeDocument/2006/relationships/image" Target="../media/image29.emf"/><Relationship Id="rId2" Type="http://schemas.openxmlformats.org/officeDocument/2006/relationships/notesSlide" Target="../notesSlides/notesSlide31.xml"/><Relationship Id="rId1" Type="http://schemas.openxmlformats.org/officeDocument/2006/relationships/slideLayout" Target="../slideLayouts/slideLayout9.xml"/></Relationships>
</file>

<file path=ppt/slides/_rels/slide53.xml.rels><?xml version="1.0" encoding="UTF-8" standalone="yes"?>
<Relationships xmlns="http://schemas.openxmlformats.org/package/2006/relationships"><Relationship Id="rId3" Type="http://schemas.openxmlformats.org/officeDocument/2006/relationships/image" Target="../media/image30.emf"/><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725930" y="1913256"/>
            <a:ext cx="9060180" cy="1470025"/>
          </a:xfrm>
        </p:spPr>
        <p:txBody>
          <a:bodyPr/>
          <a:lstStyle/>
          <a:p>
            <a:r>
              <a:rPr lang="en-US" dirty="0" smtClean="0"/>
              <a:t>Disproportionate Impact Study</a:t>
            </a:r>
            <a:endParaRPr lang="en-US" dirty="0"/>
          </a:p>
        </p:txBody>
      </p:sp>
      <p:sp>
        <p:nvSpPr>
          <p:cNvPr id="3" name="Subtitle 2"/>
          <p:cNvSpPr>
            <a:spLocks noGrp="1"/>
          </p:cNvSpPr>
          <p:nvPr>
            <p:ph type="subTitle" idx="1"/>
          </p:nvPr>
        </p:nvSpPr>
        <p:spPr>
          <a:xfrm>
            <a:off x="2011680" y="3703320"/>
            <a:ext cx="8534400" cy="2006364"/>
          </a:xfrm>
        </p:spPr>
        <p:txBody>
          <a:bodyPr>
            <a:normAutofit/>
          </a:bodyPr>
          <a:lstStyle/>
          <a:p>
            <a:r>
              <a:rPr lang="en-US" dirty="0" smtClean="0"/>
              <a:t>Palomar College Institutional Research &amp; Planning </a:t>
            </a:r>
          </a:p>
          <a:p>
            <a:r>
              <a:rPr lang="en-US" dirty="0" smtClean="0"/>
              <a:t>7/23/18</a:t>
            </a:r>
          </a:p>
          <a:p>
            <a:r>
              <a:rPr lang="en-US" dirty="0" smtClean="0"/>
              <a:t>Student Success and Equity Council</a:t>
            </a:r>
            <a:endParaRPr lang="en-US" dirty="0"/>
          </a:p>
        </p:txBody>
      </p:sp>
    </p:spTree>
    <p:extLst>
      <p:ext uri="{BB962C8B-B14F-4D97-AF65-F5344CB8AC3E}">
        <p14:creationId xmlns:p14="http://schemas.microsoft.com/office/powerpoint/2010/main" val="13563128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5"/>
          <p:cNvGraphicFramePr>
            <a:graphicFrameLocks noGrp="1"/>
          </p:cNvGraphicFramePr>
          <p:nvPr>
            <p:ph idx="1"/>
            <p:extLst>
              <p:ext uri="{D42A27DB-BD31-4B8C-83A1-F6EECF244321}">
                <p14:modId xmlns:p14="http://schemas.microsoft.com/office/powerpoint/2010/main" val="545964152"/>
              </p:ext>
            </p:extLst>
          </p:nvPr>
        </p:nvGraphicFramePr>
        <p:xfrm>
          <a:off x="1695113" y="1588999"/>
          <a:ext cx="8805672" cy="1862056"/>
        </p:xfrm>
        <a:graphic>
          <a:graphicData uri="http://schemas.openxmlformats.org/drawingml/2006/table">
            <a:tbl>
              <a:tblPr/>
              <a:tblGrid>
                <a:gridCol w="2201418"/>
                <a:gridCol w="2201418"/>
                <a:gridCol w="2201418"/>
                <a:gridCol w="2201418"/>
              </a:tblGrid>
              <a:tr h="388341">
                <a:tc>
                  <a:txBody>
                    <a:bodyPr/>
                    <a:lstStyle/>
                    <a:p>
                      <a:pPr algn="l" fontAlgn="b"/>
                      <a:r>
                        <a:rPr lang="en-US" sz="2400" b="1" i="0" u="none" strike="noStrike" dirty="0">
                          <a:solidFill>
                            <a:schemeClr val="bg1"/>
                          </a:solidFill>
                          <a:effectLst/>
                          <a:latin typeface="Times New Roman" panose="02020603050405020304" pitchFamily="18" charset="0"/>
                          <a:cs typeface="Times New Roman" panose="02020603050405020304" pitchFamily="18" charset="0"/>
                        </a:rPr>
                        <a:t> </a:t>
                      </a:r>
                    </a:p>
                  </a:txBody>
                  <a:tcPr marL="8314" marR="8314" marT="8314" marB="0" anchor="b">
                    <a:lnL w="12700" cap="flat" cmpd="sng" algn="ctr">
                      <a:solidFill>
                        <a:schemeClr val="tx1"/>
                      </a:solidFill>
                      <a:prstDash val="solid"/>
                      <a:round/>
                      <a:headEnd type="none" w="med" len="med"/>
                      <a:tailEnd type="none" w="med" len="med"/>
                    </a:lnL>
                    <a:lnR>
                      <a:noFill/>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0504D"/>
                    </a:solidFill>
                  </a:tcPr>
                </a:tc>
                <a:tc>
                  <a:txBody>
                    <a:bodyPr/>
                    <a:lstStyle/>
                    <a:p>
                      <a:pPr algn="ctr" fontAlgn="b"/>
                      <a:r>
                        <a:rPr lang="en-US" sz="2400" b="1" i="0" u="none" strike="noStrike" dirty="0">
                          <a:solidFill>
                            <a:schemeClr val="bg1"/>
                          </a:solidFill>
                          <a:effectLst/>
                          <a:latin typeface="Times New Roman" panose="02020603050405020304" pitchFamily="18" charset="0"/>
                          <a:cs typeface="Times New Roman" panose="02020603050405020304" pitchFamily="18" charset="0"/>
                        </a:rPr>
                        <a:t>Palomar</a:t>
                      </a:r>
                    </a:p>
                  </a:txBody>
                  <a:tcPr marL="8314" marR="8314" marT="8314" marB="0" anchor="b">
                    <a:lnL>
                      <a:noFill/>
                    </a:lnL>
                    <a:lnR>
                      <a:noFill/>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0504D"/>
                    </a:solidFill>
                  </a:tcPr>
                </a:tc>
                <a:tc>
                  <a:txBody>
                    <a:bodyPr/>
                    <a:lstStyle/>
                    <a:p>
                      <a:pPr algn="ctr" fontAlgn="b"/>
                      <a:r>
                        <a:rPr lang="en-US" sz="2400" b="1" i="0" u="none" strike="noStrike" dirty="0" smtClean="0">
                          <a:solidFill>
                            <a:schemeClr val="bg1"/>
                          </a:solidFill>
                          <a:effectLst/>
                          <a:latin typeface="Times New Roman" panose="02020603050405020304" pitchFamily="18" charset="0"/>
                          <a:cs typeface="Times New Roman" panose="02020603050405020304" pitchFamily="18" charset="0"/>
                        </a:rPr>
                        <a:t>District</a:t>
                      </a:r>
                      <a:endParaRPr lang="en-US" sz="2400" b="1" i="0" u="none" strike="noStrike" dirty="0">
                        <a:solidFill>
                          <a:schemeClr val="bg1"/>
                        </a:solidFill>
                        <a:effectLst/>
                        <a:latin typeface="Times New Roman" panose="02020603050405020304" pitchFamily="18" charset="0"/>
                        <a:cs typeface="Times New Roman" panose="02020603050405020304" pitchFamily="18" charset="0"/>
                      </a:endParaRPr>
                    </a:p>
                  </a:txBody>
                  <a:tcPr marL="8314" marR="8314" marT="8314" marB="0" anchor="b">
                    <a:lnL>
                      <a:noFill/>
                    </a:lnL>
                    <a:lnR>
                      <a:noFill/>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0504D"/>
                    </a:solidFill>
                  </a:tcPr>
                </a:tc>
                <a:tc>
                  <a:txBody>
                    <a:bodyPr/>
                    <a:lstStyle/>
                    <a:p>
                      <a:pPr algn="ctr" fontAlgn="b"/>
                      <a:r>
                        <a:rPr lang="en-US" sz="2400" b="1" i="0" u="none" strike="noStrike" dirty="0">
                          <a:solidFill>
                            <a:schemeClr val="bg1"/>
                          </a:solidFill>
                          <a:effectLst/>
                          <a:latin typeface="Times New Roman" panose="02020603050405020304" pitchFamily="18" charset="0"/>
                          <a:cs typeface="Times New Roman" panose="02020603050405020304" pitchFamily="18" charset="0"/>
                        </a:rPr>
                        <a:t>Proportionality Index</a:t>
                      </a:r>
                    </a:p>
                  </a:txBody>
                  <a:tcPr marL="8314" marR="8314" marT="8314" marB="0" anchor="b">
                    <a:lnL>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0504D"/>
                    </a:solidFill>
                  </a:tcPr>
                </a:tc>
              </a:tr>
              <a:tr h="240806">
                <a:tc gridSpan="4">
                  <a:txBody>
                    <a:bodyPr/>
                    <a:lstStyle/>
                    <a:p>
                      <a:pPr algn="l" fontAlgn="b"/>
                      <a:r>
                        <a:rPr lang="en-US" sz="2400" b="1" i="0" u="none" strike="noStrike" dirty="0">
                          <a:solidFill>
                            <a:srgbClr val="000000"/>
                          </a:solidFill>
                          <a:effectLst/>
                          <a:latin typeface="Times New Roman" panose="02020603050405020304" pitchFamily="18" charset="0"/>
                        </a:rPr>
                        <a:t>Gender</a:t>
                      </a:r>
                    </a:p>
                  </a:txBody>
                  <a:tcPr marL="8314" marR="8314" marT="831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hMerge="1">
                  <a:txBody>
                    <a:bodyPr/>
                    <a:lstStyle/>
                    <a:p>
                      <a:endParaRPr lang="en-US"/>
                    </a:p>
                  </a:txBody>
                  <a:tcPr/>
                </a:tc>
                <a:tc hMerge="1">
                  <a:txBody>
                    <a:bodyPr/>
                    <a:lstStyle/>
                    <a:p>
                      <a:endParaRPr lang="en-US"/>
                    </a:p>
                  </a:txBody>
                  <a:tcPr/>
                </a:tc>
                <a:tc hMerge="1">
                  <a:txBody>
                    <a:bodyPr/>
                    <a:lstStyle/>
                    <a:p>
                      <a:endParaRPr lang="en-US"/>
                    </a:p>
                  </a:txBody>
                  <a:tcPr/>
                </a:tc>
              </a:tr>
              <a:tr h="240806">
                <a:tc>
                  <a:txBody>
                    <a:bodyPr/>
                    <a:lstStyle/>
                    <a:p>
                      <a:pPr algn="l" fontAlgn="b"/>
                      <a:r>
                        <a:rPr lang="en-US" sz="2400" b="0" i="0" u="none" strike="noStrike" dirty="0">
                          <a:solidFill>
                            <a:srgbClr val="000000"/>
                          </a:solidFill>
                          <a:effectLst/>
                          <a:latin typeface="Times New Roman" panose="02020603050405020304" pitchFamily="18" charset="0"/>
                        </a:rPr>
                        <a:t>Female</a:t>
                      </a:r>
                    </a:p>
                  </a:txBody>
                  <a:tcPr marL="8314" marR="8314" marT="831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fontAlgn="b"/>
                      <a:r>
                        <a:rPr lang="en-US" sz="2400" b="0" i="0" u="none" strike="noStrike" dirty="0">
                          <a:solidFill>
                            <a:srgbClr val="000000"/>
                          </a:solidFill>
                          <a:effectLst/>
                          <a:latin typeface="Times New Roman" panose="02020603050405020304" pitchFamily="18" charset="0"/>
                        </a:rPr>
                        <a:t>46.3%</a:t>
                      </a:r>
                    </a:p>
                  </a:txBody>
                  <a:tcPr marL="8314" marR="224469" marT="831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fontAlgn="b"/>
                      <a:r>
                        <a:rPr lang="en-US" sz="2400" b="0" i="0" u="none" strike="noStrike" dirty="0">
                          <a:solidFill>
                            <a:srgbClr val="000000"/>
                          </a:solidFill>
                          <a:effectLst/>
                          <a:latin typeface="Times New Roman" panose="02020603050405020304" pitchFamily="18" charset="0"/>
                        </a:rPr>
                        <a:t>50.0%</a:t>
                      </a:r>
                    </a:p>
                  </a:txBody>
                  <a:tcPr marL="8314" marR="224469" marT="831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fontAlgn="b"/>
                      <a:r>
                        <a:rPr lang="en-US" sz="2400" b="0" i="0" u="none" strike="noStrike" dirty="0">
                          <a:solidFill>
                            <a:srgbClr val="000000"/>
                          </a:solidFill>
                          <a:effectLst/>
                          <a:latin typeface="Times New Roman" panose="02020603050405020304" pitchFamily="18" charset="0"/>
                        </a:rPr>
                        <a:t>0.93</a:t>
                      </a:r>
                    </a:p>
                  </a:txBody>
                  <a:tcPr marL="8314" marR="299292" marT="831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2D7A5"/>
                    </a:solidFill>
                  </a:tcPr>
                </a:tc>
              </a:tr>
              <a:tr h="240806">
                <a:tc>
                  <a:txBody>
                    <a:bodyPr/>
                    <a:lstStyle/>
                    <a:p>
                      <a:pPr algn="l" fontAlgn="b"/>
                      <a:r>
                        <a:rPr lang="en-US" sz="2400" b="0" i="0" u="none" strike="noStrike" dirty="0">
                          <a:solidFill>
                            <a:srgbClr val="000000"/>
                          </a:solidFill>
                          <a:effectLst/>
                          <a:latin typeface="Times New Roman" panose="02020603050405020304" pitchFamily="18" charset="0"/>
                        </a:rPr>
                        <a:t>Male</a:t>
                      </a:r>
                    </a:p>
                  </a:txBody>
                  <a:tcPr marL="8314" marR="8314" marT="831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r" fontAlgn="b"/>
                      <a:r>
                        <a:rPr lang="en-US" sz="2400" b="0" i="0" u="none" strike="noStrike" dirty="0">
                          <a:solidFill>
                            <a:srgbClr val="000000"/>
                          </a:solidFill>
                          <a:effectLst/>
                          <a:latin typeface="Times New Roman" panose="02020603050405020304" pitchFamily="18" charset="0"/>
                        </a:rPr>
                        <a:t>53.7%</a:t>
                      </a:r>
                    </a:p>
                  </a:txBody>
                  <a:tcPr marL="8314" marR="224469" marT="831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r" fontAlgn="b"/>
                      <a:r>
                        <a:rPr lang="en-US" sz="2400" b="0" i="0" u="none" strike="noStrike" dirty="0">
                          <a:solidFill>
                            <a:srgbClr val="000000"/>
                          </a:solidFill>
                          <a:effectLst/>
                          <a:latin typeface="Times New Roman" panose="02020603050405020304" pitchFamily="18" charset="0"/>
                        </a:rPr>
                        <a:t>50.0%</a:t>
                      </a:r>
                    </a:p>
                  </a:txBody>
                  <a:tcPr marL="8314" marR="224469" marT="831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r" fontAlgn="b"/>
                      <a:r>
                        <a:rPr lang="en-US" sz="2400" b="0" i="0" u="none" strike="noStrike" dirty="0">
                          <a:solidFill>
                            <a:srgbClr val="000000"/>
                          </a:solidFill>
                          <a:effectLst/>
                          <a:latin typeface="Times New Roman" panose="02020603050405020304" pitchFamily="18" charset="0"/>
                        </a:rPr>
                        <a:t>1.07</a:t>
                      </a:r>
                    </a:p>
                  </a:txBody>
                  <a:tcPr marL="8314" marR="299292" marT="831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2D7A5"/>
                    </a:solidFill>
                  </a:tcPr>
                </a:tc>
              </a:tr>
            </a:tbl>
          </a:graphicData>
        </a:graphic>
      </p:graphicFrame>
      <p:sp>
        <p:nvSpPr>
          <p:cNvPr id="7" name="Title 1"/>
          <p:cNvSpPr>
            <a:spLocks noGrp="1"/>
          </p:cNvSpPr>
          <p:nvPr>
            <p:ph type="title"/>
          </p:nvPr>
        </p:nvSpPr>
        <p:spPr>
          <a:xfrm>
            <a:off x="556457" y="572972"/>
            <a:ext cx="11404955" cy="271189"/>
          </a:xfrm>
        </p:spPr>
        <p:txBody>
          <a:bodyPr>
            <a:normAutofit fontScale="90000"/>
          </a:bodyPr>
          <a:lstStyle/>
          <a:p>
            <a:r>
              <a:rPr lang="en-US" dirty="0" smtClean="0"/>
              <a:t>Access: Gender</a:t>
            </a:r>
            <a:endParaRPr lang="en-US" dirty="0"/>
          </a:p>
        </p:txBody>
      </p:sp>
      <p:sp>
        <p:nvSpPr>
          <p:cNvPr id="8" name="Right Arrow 7">
            <a:hlinkClick r:id="rId3" action="ppaction://hlinksldjump"/>
          </p:cNvPr>
          <p:cNvSpPr/>
          <p:nvPr/>
        </p:nvSpPr>
        <p:spPr>
          <a:xfrm flipH="1">
            <a:off x="434898" y="6322741"/>
            <a:ext cx="758282" cy="37914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t>Back</a:t>
            </a:r>
            <a:endParaRPr lang="en-US" sz="1600" dirty="0"/>
          </a:p>
        </p:txBody>
      </p:sp>
      <p:sp>
        <p:nvSpPr>
          <p:cNvPr id="2" name="Rectangle 1"/>
          <p:cNvSpPr/>
          <p:nvPr/>
        </p:nvSpPr>
        <p:spPr>
          <a:xfrm>
            <a:off x="1629506" y="3451055"/>
            <a:ext cx="8906447" cy="276999"/>
          </a:xfrm>
          <a:prstGeom prst="rect">
            <a:avLst/>
          </a:prstGeom>
        </p:spPr>
        <p:txBody>
          <a:bodyPr wrap="square">
            <a:spAutoFit/>
          </a:bodyPr>
          <a:lstStyle/>
          <a:p>
            <a:r>
              <a:rPr lang="en-US" sz="1200" dirty="0">
                <a:latin typeface="Times New Roman" panose="02020603050405020304" pitchFamily="18" charset="0"/>
                <a:cs typeface="Times New Roman" panose="02020603050405020304" pitchFamily="18" charset="0"/>
              </a:rPr>
              <a:t>Data Sources: MIS Submissions to CCCCO (Term = Fall 2016); </a:t>
            </a:r>
            <a:r>
              <a:rPr lang="en-US" sz="1200" dirty="0" smtClean="0">
                <a:latin typeface="Times New Roman" panose="02020603050405020304" pitchFamily="18" charset="0"/>
                <a:cs typeface="Times New Roman" panose="02020603050405020304" pitchFamily="18" charset="0"/>
              </a:rPr>
              <a:t>SANDAG</a:t>
            </a:r>
            <a:endParaRPr lang="en-US" sz="1200" dirty="0">
              <a:latin typeface="Times New Roman" panose="02020603050405020304" pitchFamily="18" charset="0"/>
              <a:cs typeface="Times New Roman" panose="02020603050405020304" pitchFamily="18" charset="0"/>
            </a:endParaRPr>
          </a:p>
        </p:txBody>
      </p:sp>
      <p:graphicFrame>
        <p:nvGraphicFramePr>
          <p:cNvPr id="9" name="Diagram 8"/>
          <p:cNvGraphicFramePr/>
          <p:nvPr>
            <p:extLst>
              <p:ext uri="{D42A27DB-BD31-4B8C-83A1-F6EECF244321}">
                <p14:modId xmlns:p14="http://schemas.microsoft.com/office/powerpoint/2010/main" val="107806493"/>
              </p:ext>
            </p:extLst>
          </p:nvPr>
        </p:nvGraphicFramePr>
        <p:xfrm>
          <a:off x="2032000" y="2782927"/>
          <a:ext cx="8128000" cy="5418667"/>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27763422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9" grpId="0">
        <p:bldAsOne/>
      </p:bldGraphic>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56819" y="472610"/>
            <a:ext cx="11404955" cy="271189"/>
          </a:xfrm>
        </p:spPr>
        <p:txBody>
          <a:bodyPr>
            <a:normAutofit fontScale="90000"/>
          </a:bodyPr>
          <a:lstStyle/>
          <a:p>
            <a:r>
              <a:rPr lang="en-US" dirty="0" smtClean="0"/>
              <a:t>Disproportionate Impact: Access</a:t>
            </a:r>
            <a:endParaRPr lang="en-US" dirty="0"/>
          </a:p>
        </p:txBody>
      </p:sp>
      <p:graphicFrame>
        <p:nvGraphicFramePr>
          <p:cNvPr id="38" name="Table 37"/>
          <p:cNvGraphicFramePr>
            <a:graphicFrameLocks noGrp="1"/>
          </p:cNvGraphicFramePr>
          <p:nvPr>
            <p:extLst/>
          </p:nvPr>
        </p:nvGraphicFramePr>
        <p:xfrm>
          <a:off x="570019" y="1689824"/>
          <a:ext cx="11051961" cy="1432560"/>
        </p:xfrm>
        <a:graphic>
          <a:graphicData uri="http://schemas.openxmlformats.org/drawingml/2006/table">
            <a:tbl>
              <a:tblPr firstRow="1" bandRow="1">
                <a:tableStyleId>{5C22544A-7EE6-4342-B048-85BDC9FD1C3A}</a:tableStyleId>
              </a:tblPr>
              <a:tblGrid>
                <a:gridCol w="1676163"/>
                <a:gridCol w="2986149"/>
                <a:gridCol w="936702"/>
                <a:gridCol w="922437"/>
                <a:gridCol w="933083"/>
                <a:gridCol w="944326"/>
                <a:gridCol w="865631"/>
                <a:gridCol w="933083"/>
                <a:gridCol w="854387"/>
              </a:tblGrid>
              <a:tr h="370840">
                <a:tc rowSpan="2" gridSpan="2">
                  <a:txBody>
                    <a:bodyPr/>
                    <a:lstStyle/>
                    <a:p>
                      <a:r>
                        <a:rPr lang="en-US" sz="2400" dirty="0" smtClean="0"/>
                        <a:t>Success</a:t>
                      </a:r>
                      <a:r>
                        <a:rPr lang="en-US" sz="2400" baseline="0" dirty="0" smtClean="0"/>
                        <a:t> Indicators</a:t>
                      </a:r>
                      <a:endParaRPr lang="en-US" sz="2400" dirty="0"/>
                    </a:p>
                  </a:txBody>
                  <a:tcPr anchor="b">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0504D"/>
                    </a:solidFill>
                  </a:tcPr>
                </a:tc>
                <a:tc rowSpan="2" hMerge="1">
                  <a:txBody>
                    <a:bodyPr/>
                    <a:lstStyle/>
                    <a:p>
                      <a:endParaRPr lang="en-US"/>
                    </a:p>
                  </a:txBody>
                  <a:tcPr/>
                </a:tc>
                <a:tc gridSpan="7">
                  <a:txBody>
                    <a:bodyPr/>
                    <a:lstStyle/>
                    <a:p>
                      <a:pPr algn="ctr"/>
                      <a:r>
                        <a:rPr lang="en-US" sz="2000" dirty="0" smtClean="0"/>
                        <a:t>Subpopulations</a:t>
                      </a:r>
                      <a:endParaRPr lang="en-US" sz="2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C0504D"/>
                    </a:solidFill>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r>
              <a:tr h="370840">
                <a:tc gridSpan="2" vMerge="1">
                  <a:txBody>
                    <a:bodyPr/>
                    <a:lstStyle/>
                    <a:p>
                      <a:endParaRPr lang="en-US" dirty="0"/>
                    </a:p>
                  </a:txBody>
                  <a:tcPr/>
                </a:tc>
                <a:tc hMerge="1" vMerge="1">
                  <a:txBody>
                    <a:bodyPr/>
                    <a:lstStyle/>
                    <a:p>
                      <a:endParaRPr lang="en-US" dirty="0"/>
                    </a:p>
                  </a:txBody>
                  <a:tcPr/>
                </a:tc>
                <a:tc>
                  <a:txBody>
                    <a:bodyPr/>
                    <a:lstStyle/>
                    <a:p>
                      <a:pPr algn="ctr"/>
                      <a:r>
                        <a:rPr lang="en-US" sz="1800" b="1" dirty="0" smtClean="0">
                          <a:solidFill>
                            <a:schemeClr val="bg1"/>
                          </a:solidFill>
                        </a:rPr>
                        <a:t>Gender</a:t>
                      </a:r>
                      <a:endParaRPr lang="en-US" sz="1800" b="1" dirty="0">
                        <a:solidFill>
                          <a:schemeClr val="bg1"/>
                        </a:solidFill>
                      </a:endParaRPr>
                    </a:p>
                  </a:txBody>
                  <a:tcPr anchor="b">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0504D"/>
                    </a:solidFill>
                  </a:tcPr>
                </a:tc>
                <a:tc>
                  <a:txBody>
                    <a:bodyPr/>
                    <a:lstStyle/>
                    <a:p>
                      <a:pPr algn="ctr"/>
                      <a:r>
                        <a:rPr lang="en-US" sz="1800" b="1" dirty="0" smtClean="0">
                          <a:solidFill>
                            <a:schemeClr val="bg1"/>
                          </a:solidFill>
                        </a:rPr>
                        <a:t>Age</a:t>
                      </a:r>
                      <a:endParaRPr lang="en-US" sz="1800" b="1" dirty="0">
                        <a:solidFill>
                          <a:schemeClr val="bg1"/>
                        </a:solidFill>
                      </a:endParaRPr>
                    </a:p>
                  </a:txBody>
                  <a:tcPr anchor="b">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0504D"/>
                    </a:solidFill>
                  </a:tcPr>
                </a:tc>
                <a:tc>
                  <a:txBody>
                    <a:bodyPr/>
                    <a:lstStyle/>
                    <a:p>
                      <a:pPr algn="ctr"/>
                      <a:r>
                        <a:rPr lang="en-US" sz="1800" b="1" dirty="0" smtClean="0">
                          <a:solidFill>
                            <a:schemeClr val="bg1"/>
                          </a:solidFill>
                        </a:rPr>
                        <a:t>Race</a:t>
                      </a:r>
                      <a:endParaRPr lang="en-US" sz="1800" b="1" dirty="0">
                        <a:solidFill>
                          <a:schemeClr val="bg1"/>
                        </a:solidFill>
                      </a:endParaRPr>
                    </a:p>
                  </a:txBody>
                  <a:tcPr anchor="b">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0504D"/>
                    </a:solidFill>
                  </a:tcPr>
                </a:tc>
                <a:tc>
                  <a:txBody>
                    <a:bodyPr/>
                    <a:lstStyle/>
                    <a:p>
                      <a:pPr algn="ctr"/>
                      <a:r>
                        <a:rPr lang="en-US" sz="1800" b="1" dirty="0" smtClean="0">
                          <a:solidFill>
                            <a:schemeClr val="bg1"/>
                          </a:solidFill>
                        </a:rPr>
                        <a:t>DSPS</a:t>
                      </a:r>
                      <a:endParaRPr lang="en-US" sz="1800" b="1" dirty="0">
                        <a:solidFill>
                          <a:schemeClr val="bg1"/>
                        </a:solidFill>
                      </a:endParaRPr>
                    </a:p>
                  </a:txBody>
                  <a:tcPr anchor="b">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0504D"/>
                    </a:solidFill>
                  </a:tcPr>
                </a:tc>
                <a:tc>
                  <a:txBody>
                    <a:bodyPr/>
                    <a:lstStyle/>
                    <a:p>
                      <a:pPr algn="ctr"/>
                      <a:r>
                        <a:rPr lang="en-US" sz="1800" b="1" dirty="0" smtClean="0">
                          <a:solidFill>
                            <a:schemeClr val="bg1"/>
                          </a:solidFill>
                        </a:rPr>
                        <a:t>Econ</a:t>
                      </a:r>
                    </a:p>
                    <a:p>
                      <a:pPr algn="ctr"/>
                      <a:r>
                        <a:rPr lang="en-US" sz="1800" b="1" dirty="0" err="1" smtClean="0">
                          <a:solidFill>
                            <a:schemeClr val="bg1"/>
                          </a:solidFill>
                        </a:rPr>
                        <a:t>Disadv</a:t>
                      </a:r>
                      <a:endParaRPr lang="en-US" sz="1800" b="1" dirty="0">
                        <a:solidFill>
                          <a:schemeClr val="bg1"/>
                        </a:solidFill>
                      </a:endParaRPr>
                    </a:p>
                  </a:txBody>
                  <a:tcPr anchor="b">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0504D"/>
                    </a:solidFill>
                  </a:tcPr>
                </a:tc>
                <a:tc>
                  <a:txBody>
                    <a:bodyPr/>
                    <a:lstStyle/>
                    <a:p>
                      <a:pPr algn="ctr"/>
                      <a:r>
                        <a:rPr lang="en-US" sz="1800" b="1" dirty="0" smtClean="0">
                          <a:solidFill>
                            <a:schemeClr val="bg1"/>
                          </a:solidFill>
                        </a:rPr>
                        <a:t>Vets</a:t>
                      </a:r>
                      <a:endParaRPr lang="en-US" sz="1800" b="1" dirty="0">
                        <a:solidFill>
                          <a:schemeClr val="bg1"/>
                        </a:solidFill>
                      </a:endParaRPr>
                    </a:p>
                  </a:txBody>
                  <a:tcPr anchor="b">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0504D"/>
                    </a:solidFill>
                  </a:tcPr>
                </a:tc>
                <a:tc>
                  <a:txBody>
                    <a:bodyPr/>
                    <a:lstStyle/>
                    <a:p>
                      <a:pPr algn="ctr"/>
                      <a:r>
                        <a:rPr lang="en-US" sz="1800" b="1" dirty="0" smtClean="0">
                          <a:solidFill>
                            <a:schemeClr val="bg1"/>
                          </a:solidFill>
                        </a:rPr>
                        <a:t>Foster Youth</a:t>
                      </a:r>
                      <a:endParaRPr lang="en-US" sz="1800" b="1" dirty="0">
                        <a:solidFill>
                          <a:schemeClr val="bg1"/>
                        </a:solidFill>
                      </a:endParaRPr>
                    </a:p>
                  </a:txBody>
                  <a:tcPr anchor="b">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0504D"/>
                    </a:solidFill>
                  </a:tcPr>
                </a:tc>
              </a:tr>
              <a:tr h="370840">
                <a:tc>
                  <a:txBody>
                    <a:bodyPr/>
                    <a:lstStyle/>
                    <a:p>
                      <a:pPr algn="l"/>
                      <a:r>
                        <a:rPr lang="en-US" sz="2000" dirty="0" smtClean="0"/>
                        <a:t>Access</a:t>
                      </a:r>
                      <a:endParaRPr lang="en-US" sz="20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800" dirty="0" smtClean="0"/>
                        <a:t>Enrollment</a:t>
                      </a:r>
                      <a:endParaRPr lang="en-US" sz="1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dirty="0" smtClean="0"/>
                        <a:t>No</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2D7A5"/>
                    </a:solidFill>
                  </a:tcPr>
                </a:tc>
                <a:tc>
                  <a:txBody>
                    <a:bodyPr/>
                    <a:lstStyle/>
                    <a:p>
                      <a:pPr algn="ctr"/>
                      <a:r>
                        <a:rPr lang="en-US" dirty="0" smtClean="0"/>
                        <a:t>Yes</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r>
                        <a:rPr lang="en-US" dirty="0" smtClean="0"/>
                        <a:t>Yes</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r>
                        <a:rPr lang="en-US" dirty="0" smtClean="0"/>
                        <a:t>No</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2D7A5"/>
                    </a:solidFill>
                  </a:tcPr>
                </a:tc>
                <a:tc>
                  <a:txBody>
                    <a:bodyPr/>
                    <a:lstStyle/>
                    <a:p>
                      <a:pPr algn="ctr"/>
                      <a:r>
                        <a:rPr lang="en-US" sz="1400" dirty="0" smtClean="0"/>
                        <a:t>N/A</a:t>
                      </a:r>
                      <a:endParaRPr 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r>
                        <a:rPr lang="en-US" dirty="0" smtClean="0"/>
                        <a:t>Yes</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r>
                        <a:rPr lang="en-US" dirty="0" smtClean="0"/>
                        <a:t>No</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2D7A5"/>
                    </a:solidFill>
                  </a:tcPr>
                </a:tc>
              </a:tr>
            </a:tbl>
          </a:graphicData>
        </a:graphic>
      </p:graphicFrame>
      <p:sp>
        <p:nvSpPr>
          <p:cNvPr id="3" name="Rectangle 2"/>
          <p:cNvSpPr/>
          <p:nvPr/>
        </p:nvSpPr>
        <p:spPr>
          <a:xfrm>
            <a:off x="6189784" y="2741384"/>
            <a:ext cx="5432195" cy="785446"/>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08975599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5"/>
          <p:cNvGraphicFramePr>
            <a:graphicFrameLocks noGrp="1"/>
          </p:cNvGraphicFramePr>
          <p:nvPr>
            <p:ph idx="1"/>
            <p:extLst/>
          </p:nvPr>
        </p:nvGraphicFramePr>
        <p:xfrm>
          <a:off x="1695113" y="1588999"/>
          <a:ext cx="8805672" cy="2610204"/>
        </p:xfrm>
        <a:graphic>
          <a:graphicData uri="http://schemas.openxmlformats.org/drawingml/2006/table">
            <a:tbl>
              <a:tblPr/>
              <a:tblGrid>
                <a:gridCol w="2201418"/>
                <a:gridCol w="2201418"/>
                <a:gridCol w="2201418"/>
                <a:gridCol w="2201418"/>
              </a:tblGrid>
              <a:tr h="388341">
                <a:tc>
                  <a:txBody>
                    <a:bodyPr/>
                    <a:lstStyle/>
                    <a:p>
                      <a:pPr algn="l" fontAlgn="b"/>
                      <a:r>
                        <a:rPr lang="en-US" sz="2400" b="1" i="0" u="none" strike="noStrike" dirty="0">
                          <a:solidFill>
                            <a:schemeClr val="bg1"/>
                          </a:solidFill>
                          <a:effectLst/>
                          <a:latin typeface="Times New Roman" panose="02020603050405020304" pitchFamily="18" charset="0"/>
                          <a:cs typeface="Times New Roman" panose="02020603050405020304" pitchFamily="18" charset="0"/>
                        </a:rPr>
                        <a:t> </a:t>
                      </a:r>
                    </a:p>
                  </a:txBody>
                  <a:tcPr marL="8314" marR="8314" marT="8314" marB="0" anchor="b">
                    <a:lnL w="12700" cap="flat" cmpd="sng" algn="ctr">
                      <a:solidFill>
                        <a:schemeClr val="tx1"/>
                      </a:solidFill>
                      <a:prstDash val="solid"/>
                      <a:round/>
                      <a:headEnd type="none" w="med" len="med"/>
                      <a:tailEnd type="none" w="med" len="med"/>
                    </a:lnL>
                    <a:lnR>
                      <a:noFill/>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0504D"/>
                    </a:solidFill>
                  </a:tcPr>
                </a:tc>
                <a:tc>
                  <a:txBody>
                    <a:bodyPr/>
                    <a:lstStyle/>
                    <a:p>
                      <a:pPr algn="ctr" fontAlgn="b"/>
                      <a:r>
                        <a:rPr lang="en-US" sz="2400" b="1" i="0" u="none" strike="noStrike" dirty="0">
                          <a:solidFill>
                            <a:schemeClr val="bg1"/>
                          </a:solidFill>
                          <a:effectLst/>
                          <a:latin typeface="Times New Roman" panose="02020603050405020304" pitchFamily="18" charset="0"/>
                          <a:cs typeface="Times New Roman" panose="02020603050405020304" pitchFamily="18" charset="0"/>
                        </a:rPr>
                        <a:t>Palomar</a:t>
                      </a:r>
                    </a:p>
                  </a:txBody>
                  <a:tcPr marL="8314" marR="8314" marT="8314" marB="0" anchor="b">
                    <a:lnL>
                      <a:noFill/>
                    </a:lnL>
                    <a:lnR>
                      <a:noFill/>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0504D"/>
                    </a:solidFill>
                  </a:tcPr>
                </a:tc>
                <a:tc>
                  <a:txBody>
                    <a:bodyPr/>
                    <a:lstStyle/>
                    <a:p>
                      <a:pPr algn="ctr" fontAlgn="b"/>
                      <a:r>
                        <a:rPr lang="en-US" sz="2400" b="1" i="0" u="none" strike="noStrike" dirty="0" smtClean="0">
                          <a:solidFill>
                            <a:schemeClr val="bg1"/>
                          </a:solidFill>
                          <a:effectLst/>
                          <a:latin typeface="Times New Roman" panose="02020603050405020304" pitchFamily="18" charset="0"/>
                          <a:cs typeface="Times New Roman" panose="02020603050405020304" pitchFamily="18" charset="0"/>
                        </a:rPr>
                        <a:t>District</a:t>
                      </a:r>
                      <a:endParaRPr lang="en-US" sz="2400" b="1" i="0" u="none" strike="noStrike" dirty="0">
                        <a:solidFill>
                          <a:schemeClr val="bg1"/>
                        </a:solidFill>
                        <a:effectLst/>
                        <a:latin typeface="Times New Roman" panose="02020603050405020304" pitchFamily="18" charset="0"/>
                        <a:cs typeface="Times New Roman" panose="02020603050405020304" pitchFamily="18" charset="0"/>
                      </a:endParaRPr>
                    </a:p>
                  </a:txBody>
                  <a:tcPr marL="8314" marR="8314" marT="8314" marB="0" anchor="b">
                    <a:lnL>
                      <a:noFill/>
                    </a:lnL>
                    <a:lnR>
                      <a:noFill/>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0504D"/>
                    </a:solidFill>
                  </a:tcPr>
                </a:tc>
                <a:tc>
                  <a:txBody>
                    <a:bodyPr/>
                    <a:lstStyle/>
                    <a:p>
                      <a:pPr algn="ctr" fontAlgn="b"/>
                      <a:r>
                        <a:rPr lang="en-US" sz="2400" b="1" i="0" u="none" strike="noStrike" dirty="0">
                          <a:solidFill>
                            <a:schemeClr val="bg1"/>
                          </a:solidFill>
                          <a:effectLst/>
                          <a:latin typeface="Times New Roman" panose="02020603050405020304" pitchFamily="18" charset="0"/>
                          <a:cs typeface="Times New Roman" panose="02020603050405020304" pitchFamily="18" charset="0"/>
                        </a:rPr>
                        <a:t>Proportionality Index</a:t>
                      </a:r>
                    </a:p>
                  </a:txBody>
                  <a:tcPr marL="8314" marR="8314" marT="8314" marB="0" anchor="b">
                    <a:lnL>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0504D"/>
                    </a:solidFill>
                  </a:tcPr>
                </a:tc>
              </a:tr>
              <a:tr h="323776">
                <a:tc gridSpan="4">
                  <a:txBody>
                    <a:bodyPr/>
                    <a:lstStyle/>
                    <a:p>
                      <a:pPr algn="l" fontAlgn="b"/>
                      <a:r>
                        <a:rPr lang="en-US" sz="2400" b="1" i="0" u="none" strike="noStrike" dirty="0">
                          <a:solidFill>
                            <a:srgbClr val="000000"/>
                          </a:solidFill>
                          <a:effectLst/>
                          <a:latin typeface="Times New Roman" panose="02020603050405020304" pitchFamily="18" charset="0"/>
                        </a:rPr>
                        <a:t>Age</a:t>
                      </a:r>
                    </a:p>
                  </a:txBody>
                  <a:tcPr marL="8314" marR="8314" marT="831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hMerge="1">
                  <a:txBody>
                    <a:bodyPr/>
                    <a:lstStyle/>
                    <a:p>
                      <a:endParaRPr lang="en-US"/>
                    </a:p>
                  </a:txBody>
                  <a:tcPr/>
                </a:tc>
                <a:tc hMerge="1">
                  <a:txBody>
                    <a:bodyPr/>
                    <a:lstStyle/>
                    <a:p>
                      <a:endParaRPr lang="en-US"/>
                    </a:p>
                  </a:txBody>
                  <a:tcPr/>
                </a:tc>
                <a:tc hMerge="1">
                  <a:txBody>
                    <a:bodyPr/>
                    <a:lstStyle/>
                    <a:p>
                      <a:endParaRPr lang="en-US"/>
                    </a:p>
                  </a:txBody>
                  <a:tcPr/>
                </a:tc>
              </a:tr>
              <a:tr h="240806">
                <a:tc>
                  <a:txBody>
                    <a:bodyPr/>
                    <a:lstStyle/>
                    <a:p>
                      <a:pPr algn="l" fontAlgn="b"/>
                      <a:r>
                        <a:rPr lang="en-US" sz="2400" b="0" i="0" u="none" strike="noStrike" dirty="0">
                          <a:solidFill>
                            <a:srgbClr val="000000"/>
                          </a:solidFill>
                          <a:effectLst/>
                          <a:latin typeface="Times New Roman" panose="02020603050405020304" pitchFamily="18" charset="0"/>
                        </a:rPr>
                        <a:t>Under 20</a:t>
                      </a:r>
                    </a:p>
                  </a:txBody>
                  <a:tcPr marL="8314" marR="8314" marT="831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fontAlgn="b"/>
                      <a:r>
                        <a:rPr lang="en-US" sz="2400" b="0" i="0" u="none" strike="noStrike" dirty="0">
                          <a:solidFill>
                            <a:srgbClr val="000000"/>
                          </a:solidFill>
                          <a:effectLst/>
                          <a:latin typeface="Times New Roman" panose="02020603050405020304" pitchFamily="18" charset="0"/>
                        </a:rPr>
                        <a:t>24.4%</a:t>
                      </a:r>
                    </a:p>
                  </a:txBody>
                  <a:tcPr marL="8314" marR="224469" marT="831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fontAlgn="b"/>
                      <a:r>
                        <a:rPr lang="en-US" sz="2400" b="0" i="0" u="none" strike="noStrike" dirty="0">
                          <a:solidFill>
                            <a:srgbClr val="000000"/>
                          </a:solidFill>
                          <a:effectLst/>
                          <a:latin typeface="Times New Roman" panose="02020603050405020304" pitchFamily="18" charset="0"/>
                        </a:rPr>
                        <a:t>18.6%</a:t>
                      </a:r>
                    </a:p>
                  </a:txBody>
                  <a:tcPr marL="8314" marR="224469" marT="831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fontAlgn="b"/>
                      <a:r>
                        <a:rPr lang="en-US" sz="2400" b="0" i="0" u="none" strike="noStrike" dirty="0">
                          <a:solidFill>
                            <a:srgbClr val="000000"/>
                          </a:solidFill>
                          <a:effectLst/>
                          <a:latin typeface="Times New Roman" panose="02020603050405020304" pitchFamily="18" charset="0"/>
                        </a:rPr>
                        <a:t>1.31</a:t>
                      </a:r>
                    </a:p>
                  </a:txBody>
                  <a:tcPr marL="8314" marR="299292" marT="831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2D7A5"/>
                    </a:solidFill>
                  </a:tcPr>
                </a:tc>
              </a:tr>
              <a:tr h="240806">
                <a:tc>
                  <a:txBody>
                    <a:bodyPr/>
                    <a:lstStyle/>
                    <a:p>
                      <a:pPr algn="l" fontAlgn="b"/>
                      <a:r>
                        <a:rPr lang="en-US" sz="2400" b="0" i="0" u="none" strike="noStrike" dirty="0">
                          <a:solidFill>
                            <a:srgbClr val="000000"/>
                          </a:solidFill>
                          <a:effectLst/>
                          <a:latin typeface="Times New Roman" panose="02020603050405020304" pitchFamily="18" charset="0"/>
                        </a:rPr>
                        <a:t>20 to 29</a:t>
                      </a:r>
                    </a:p>
                  </a:txBody>
                  <a:tcPr marL="8314" marR="8314" marT="831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r" fontAlgn="b"/>
                      <a:r>
                        <a:rPr lang="en-US" sz="2400" b="0" i="0" u="none" strike="noStrike" dirty="0">
                          <a:solidFill>
                            <a:srgbClr val="000000"/>
                          </a:solidFill>
                          <a:effectLst/>
                          <a:latin typeface="Times New Roman" panose="02020603050405020304" pitchFamily="18" charset="0"/>
                        </a:rPr>
                        <a:t>51.5%</a:t>
                      </a:r>
                    </a:p>
                  </a:txBody>
                  <a:tcPr marL="8314" marR="224469" marT="831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r" fontAlgn="b"/>
                      <a:r>
                        <a:rPr lang="en-US" sz="2400" b="0" i="0" u="none" strike="noStrike" dirty="0">
                          <a:solidFill>
                            <a:srgbClr val="000000"/>
                          </a:solidFill>
                          <a:effectLst/>
                          <a:latin typeface="Times New Roman" panose="02020603050405020304" pitchFamily="18" charset="0"/>
                        </a:rPr>
                        <a:t>14.4%</a:t>
                      </a:r>
                    </a:p>
                  </a:txBody>
                  <a:tcPr marL="8314" marR="224469" marT="831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r" fontAlgn="b"/>
                      <a:r>
                        <a:rPr lang="en-US" sz="2400" b="0" i="0" u="none" strike="noStrike" dirty="0">
                          <a:solidFill>
                            <a:srgbClr val="000000"/>
                          </a:solidFill>
                          <a:effectLst/>
                          <a:latin typeface="Times New Roman" panose="02020603050405020304" pitchFamily="18" charset="0"/>
                        </a:rPr>
                        <a:t>3.57</a:t>
                      </a:r>
                    </a:p>
                  </a:txBody>
                  <a:tcPr marL="8314" marR="299292" marT="831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2D7A5"/>
                    </a:solidFill>
                  </a:tcPr>
                </a:tc>
              </a:tr>
              <a:tr h="240806">
                <a:tc>
                  <a:txBody>
                    <a:bodyPr/>
                    <a:lstStyle/>
                    <a:p>
                      <a:pPr algn="l" fontAlgn="b"/>
                      <a:r>
                        <a:rPr lang="en-US" sz="2400" b="0" i="0" u="none" strike="noStrike" dirty="0">
                          <a:solidFill>
                            <a:srgbClr val="000000"/>
                          </a:solidFill>
                          <a:effectLst/>
                          <a:latin typeface="Times New Roman" panose="02020603050405020304" pitchFamily="18" charset="0"/>
                        </a:rPr>
                        <a:t>30 to 49</a:t>
                      </a:r>
                    </a:p>
                  </a:txBody>
                  <a:tcPr marL="8314" marR="8314" marT="831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fontAlgn="b"/>
                      <a:r>
                        <a:rPr lang="en-US" sz="2400" b="0" i="0" u="none" strike="noStrike" dirty="0">
                          <a:solidFill>
                            <a:srgbClr val="000000"/>
                          </a:solidFill>
                          <a:effectLst/>
                          <a:latin typeface="Times New Roman" panose="02020603050405020304" pitchFamily="18" charset="0"/>
                        </a:rPr>
                        <a:t>18.3%</a:t>
                      </a:r>
                    </a:p>
                  </a:txBody>
                  <a:tcPr marL="8314" marR="224469" marT="831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fontAlgn="b"/>
                      <a:r>
                        <a:rPr lang="en-US" sz="2400" b="0" i="0" u="none" strike="noStrike" dirty="0">
                          <a:solidFill>
                            <a:srgbClr val="000000"/>
                          </a:solidFill>
                          <a:effectLst/>
                          <a:latin typeface="Times New Roman" panose="02020603050405020304" pitchFamily="18" charset="0"/>
                        </a:rPr>
                        <a:t>29.6%</a:t>
                      </a:r>
                    </a:p>
                  </a:txBody>
                  <a:tcPr marL="8314" marR="224469" marT="831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fontAlgn="b"/>
                      <a:r>
                        <a:rPr lang="en-US" sz="2400" b="0" i="0" u="none" strike="noStrike" dirty="0">
                          <a:solidFill>
                            <a:srgbClr val="000000"/>
                          </a:solidFill>
                          <a:effectLst/>
                          <a:latin typeface="Times New Roman" panose="02020603050405020304" pitchFamily="18" charset="0"/>
                        </a:rPr>
                        <a:t>0.62</a:t>
                      </a:r>
                    </a:p>
                  </a:txBody>
                  <a:tcPr marL="8314" marR="299292" marT="831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r>
              <a:tr h="240806">
                <a:tc>
                  <a:txBody>
                    <a:bodyPr/>
                    <a:lstStyle/>
                    <a:p>
                      <a:pPr algn="l" fontAlgn="b"/>
                      <a:r>
                        <a:rPr lang="en-US" sz="2400" b="0" i="0" u="none" strike="noStrike" dirty="0">
                          <a:solidFill>
                            <a:srgbClr val="000000"/>
                          </a:solidFill>
                          <a:effectLst/>
                          <a:latin typeface="Times New Roman" panose="02020603050405020304" pitchFamily="18" charset="0"/>
                        </a:rPr>
                        <a:t>50 or Over</a:t>
                      </a:r>
                    </a:p>
                  </a:txBody>
                  <a:tcPr marL="8314" marR="8314" marT="831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r" fontAlgn="b"/>
                      <a:r>
                        <a:rPr lang="en-US" sz="2400" b="0" i="0" u="none" strike="noStrike" dirty="0">
                          <a:solidFill>
                            <a:srgbClr val="000000"/>
                          </a:solidFill>
                          <a:effectLst/>
                          <a:latin typeface="Times New Roman" panose="02020603050405020304" pitchFamily="18" charset="0"/>
                        </a:rPr>
                        <a:t>5.8%</a:t>
                      </a:r>
                    </a:p>
                  </a:txBody>
                  <a:tcPr marL="8314" marR="224469" marT="831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r" fontAlgn="b"/>
                      <a:r>
                        <a:rPr lang="en-US" sz="2400" b="0" i="0" u="none" strike="noStrike" dirty="0">
                          <a:solidFill>
                            <a:srgbClr val="000000"/>
                          </a:solidFill>
                          <a:effectLst/>
                          <a:latin typeface="Times New Roman" panose="02020603050405020304" pitchFamily="18" charset="0"/>
                        </a:rPr>
                        <a:t>37.4%</a:t>
                      </a:r>
                    </a:p>
                  </a:txBody>
                  <a:tcPr marL="8314" marR="224469" marT="831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r" fontAlgn="b"/>
                      <a:r>
                        <a:rPr lang="en-US" sz="2400" b="0" i="0" u="none" strike="noStrike" dirty="0">
                          <a:solidFill>
                            <a:srgbClr val="000000"/>
                          </a:solidFill>
                          <a:effectLst/>
                          <a:latin typeface="Times New Roman" panose="02020603050405020304" pitchFamily="18" charset="0"/>
                        </a:rPr>
                        <a:t>0.16</a:t>
                      </a:r>
                    </a:p>
                  </a:txBody>
                  <a:tcPr marL="8314" marR="299292" marT="831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r>
            </a:tbl>
          </a:graphicData>
        </a:graphic>
      </p:graphicFrame>
      <p:sp>
        <p:nvSpPr>
          <p:cNvPr id="7" name="Title 1"/>
          <p:cNvSpPr>
            <a:spLocks noGrp="1"/>
          </p:cNvSpPr>
          <p:nvPr>
            <p:ph type="title"/>
          </p:nvPr>
        </p:nvSpPr>
        <p:spPr>
          <a:xfrm>
            <a:off x="556457" y="572972"/>
            <a:ext cx="11404955" cy="271189"/>
          </a:xfrm>
        </p:spPr>
        <p:txBody>
          <a:bodyPr>
            <a:normAutofit fontScale="90000"/>
          </a:bodyPr>
          <a:lstStyle/>
          <a:p>
            <a:r>
              <a:rPr lang="en-US" dirty="0" smtClean="0"/>
              <a:t>Access: Age</a:t>
            </a:r>
            <a:endParaRPr lang="en-US" dirty="0"/>
          </a:p>
        </p:txBody>
      </p:sp>
      <p:sp>
        <p:nvSpPr>
          <p:cNvPr id="8" name="Right Arrow 7">
            <a:hlinkClick r:id="rId3" action="ppaction://hlinksldjump"/>
          </p:cNvPr>
          <p:cNvSpPr/>
          <p:nvPr/>
        </p:nvSpPr>
        <p:spPr>
          <a:xfrm flipH="1">
            <a:off x="434898" y="6322741"/>
            <a:ext cx="758282" cy="37914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t>Back</a:t>
            </a:r>
            <a:endParaRPr lang="en-US" sz="1600" dirty="0"/>
          </a:p>
        </p:txBody>
      </p:sp>
      <p:sp>
        <p:nvSpPr>
          <p:cNvPr id="9" name="Rectangle 8"/>
          <p:cNvSpPr/>
          <p:nvPr/>
        </p:nvSpPr>
        <p:spPr>
          <a:xfrm>
            <a:off x="1642776" y="4199203"/>
            <a:ext cx="8906447" cy="276999"/>
          </a:xfrm>
          <a:prstGeom prst="rect">
            <a:avLst/>
          </a:prstGeom>
        </p:spPr>
        <p:txBody>
          <a:bodyPr wrap="square">
            <a:spAutoFit/>
          </a:bodyPr>
          <a:lstStyle/>
          <a:p>
            <a:r>
              <a:rPr lang="en-US" sz="1200" dirty="0">
                <a:latin typeface="Times New Roman" panose="02020603050405020304" pitchFamily="18" charset="0"/>
                <a:cs typeface="Times New Roman" panose="02020603050405020304" pitchFamily="18" charset="0"/>
              </a:rPr>
              <a:t>Data Sources: MIS Submissions to CCCCO (Term = Fall 2016</a:t>
            </a:r>
            <a:r>
              <a:rPr lang="en-US" sz="1200">
                <a:latin typeface="Times New Roman" panose="02020603050405020304" pitchFamily="18" charset="0"/>
                <a:cs typeface="Times New Roman" panose="02020603050405020304" pitchFamily="18" charset="0"/>
              </a:rPr>
              <a:t>); </a:t>
            </a:r>
            <a:r>
              <a:rPr lang="en-US" sz="1200" smtClean="0">
                <a:latin typeface="Times New Roman" panose="02020603050405020304" pitchFamily="18" charset="0"/>
                <a:cs typeface="Times New Roman" panose="02020603050405020304" pitchFamily="18" charset="0"/>
              </a:rPr>
              <a:t>SANDAG; US Census Bureau: American Fact Finder Data</a:t>
            </a:r>
            <a:endParaRPr lang="en-US" sz="1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0875492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56819" y="472610"/>
            <a:ext cx="11404955" cy="271189"/>
          </a:xfrm>
        </p:spPr>
        <p:txBody>
          <a:bodyPr>
            <a:normAutofit fontScale="90000"/>
          </a:bodyPr>
          <a:lstStyle/>
          <a:p>
            <a:r>
              <a:rPr lang="en-US" dirty="0" smtClean="0"/>
              <a:t>Disproportionate Impact: Access</a:t>
            </a:r>
            <a:endParaRPr lang="en-US" dirty="0"/>
          </a:p>
        </p:txBody>
      </p:sp>
      <p:graphicFrame>
        <p:nvGraphicFramePr>
          <p:cNvPr id="38" name="Table 37"/>
          <p:cNvGraphicFramePr>
            <a:graphicFrameLocks noGrp="1"/>
          </p:cNvGraphicFramePr>
          <p:nvPr>
            <p:extLst/>
          </p:nvPr>
        </p:nvGraphicFramePr>
        <p:xfrm>
          <a:off x="570019" y="1689824"/>
          <a:ext cx="11051961" cy="1432560"/>
        </p:xfrm>
        <a:graphic>
          <a:graphicData uri="http://schemas.openxmlformats.org/drawingml/2006/table">
            <a:tbl>
              <a:tblPr firstRow="1" bandRow="1">
                <a:tableStyleId>{5C22544A-7EE6-4342-B048-85BDC9FD1C3A}</a:tableStyleId>
              </a:tblPr>
              <a:tblGrid>
                <a:gridCol w="1676163"/>
                <a:gridCol w="2986149"/>
                <a:gridCol w="936702"/>
                <a:gridCol w="922437"/>
                <a:gridCol w="933083"/>
                <a:gridCol w="944326"/>
                <a:gridCol w="865631"/>
                <a:gridCol w="933083"/>
                <a:gridCol w="854387"/>
              </a:tblGrid>
              <a:tr h="370840">
                <a:tc rowSpan="2" gridSpan="2">
                  <a:txBody>
                    <a:bodyPr/>
                    <a:lstStyle/>
                    <a:p>
                      <a:r>
                        <a:rPr lang="en-US" sz="2400" dirty="0" smtClean="0"/>
                        <a:t>Success</a:t>
                      </a:r>
                      <a:r>
                        <a:rPr lang="en-US" sz="2400" baseline="0" dirty="0" smtClean="0"/>
                        <a:t> Indicators</a:t>
                      </a:r>
                      <a:endParaRPr lang="en-US" sz="2400" dirty="0"/>
                    </a:p>
                  </a:txBody>
                  <a:tcPr anchor="b">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0504D"/>
                    </a:solidFill>
                  </a:tcPr>
                </a:tc>
                <a:tc rowSpan="2" hMerge="1">
                  <a:txBody>
                    <a:bodyPr/>
                    <a:lstStyle/>
                    <a:p>
                      <a:endParaRPr lang="en-US"/>
                    </a:p>
                  </a:txBody>
                  <a:tcPr/>
                </a:tc>
                <a:tc gridSpan="7">
                  <a:txBody>
                    <a:bodyPr/>
                    <a:lstStyle/>
                    <a:p>
                      <a:pPr algn="ctr"/>
                      <a:r>
                        <a:rPr lang="en-US" sz="2000" dirty="0" smtClean="0"/>
                        <a:t>Subpopulations</a:t>
                      </a:r>
                      <a:endParaRPr lang="en-US" sz="2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C0504D"/>
                    </a:solidFill>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r>
              <a:tr h="370840">
                <a:tc gridSpan="2" vMerge="1">
                  <a:txBody>
                    <a:bodyPr/>
                    <a:lstStyle/>
                    <a:p>
                      <a:endParaRPr lang="en-US" dirty="0"/>
                    </a:p>
                  </a:txBody>
                  <a:tcPr/>
                </a:tc>
                <a:tc hMerge="1" vMerge="1">
                  <a:txBody>
                    <a:bodyPr/>
                    <a:lstStyle/>
                    <a:p>
                      <a:endParaRPr lang="en-US" dirty="0"/>
                    </a:p>
                  </a:txBody>
                  <a:tcPr/>
                </a:tc>
                <a:tc>
                  <a:txBody>
                    <a:bodyPr/>
                    <a:lstStyle/>
                    <a:p>
                      <a:pPr algn="ctr"/>
                      <a:r>
                        <a:rPr lang="en-US" sz="1800" b="1" dirty="0" smtClean="0">
                          <a:solidFill>
                            <a:schemeClr val="bg1"/>
                          </a:solidFill>
                        </a:rPr>
                        <a:t>Gender</a:t>
                      </a:r>
                      <a:endParaRPr lang="en-US" sz="1800" b="1" dirty="0">
                        <a:solidFill>
                          <a:schemeClr val="bg1"/>
                        </a:solidFill>
                      </a:endParaRPr>
                    </a:p>
                  </a:txBody>
                  <a:tcPr anchor="b">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0504D"/>
                    </a:solidFill>
                  </a:tcPr>
                </a:tc>
                <a:tc>
                  <a:txBody>
                    <a:bodyPr/>
                    <a:lstStyle/>
                    <a:p>
                      <a:pPr algn="ctr"/>
                      <a:r>
                        <a:rPr lang="en-US" sz="1800" b="1" dirty="0" smtClean="0">
                          <a:solidFill>
                            <a:schemeClr val="bg1"/>
                          </a:solidFill>
                        </a:rPr>
                        <a:t>Age</a:t>
                      </a:r>
                      <a:endParaRPr lang="en-US" sz="1800" b="1" dirty="0">
                        <a:solidFill>
                          <a:schemeClr val="bg1"/>
                        </a:solidFill>
                      </a:endParaRPr>
                    </a:p>
                  </a:txBody>
                  <a:tcPr anchor="b">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0504D"/>
                    </a:solidFill>
                  </a:tcPr>
                </a:tc>
                <a:tc>
                  <a:txBody>
                    <a:bodyPr/>
                    <a:lstStyle/>
                    <a:p>
                      <a:pPr algn="ctr"/>
                      <a:r>
                        <a:rPr lang="en-US" sz="1800" b="1" dirty="0" smtClean="0">
                          <a:solidFill>
                            <a:schemeClr val="bg1"/>
                          </a:solidFill>
                        </a:rPr>
                        <a:t>Race</a:t>
                      </a:r>
                      <a:endParaRPr lang="en-US" sz="1800" b="1" dirty="0">
                        <a:solidFill>
                          <a:schemeClr val="bg1"/>
                        </a:solidFill>
                      </a:endParaRPr>
                    </a:p>
                  </a:txBody>
                  <a:tcPr anchor="b">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0504D"/>
                    </a:solidFill>
                  </a:tcPr>
                </a:tc>
                <a:tc>
                  <a:txBody>
                    <a:bodyPr/>
                    <a:lstStyle/>
                    <a:p>
                      <a:pPr algn="ctr"/>
                      <a:r>
                        <a:rPr lang="en-US" sz="1800" b="1" dirty="0" smtClean="0">
                          <a:solidFill>
                            <a:schemeClr val="bg1"/>
                          </a:solidFill>
                        </a:rPr>
                        <a:t>DSPS</a:t>
                      </a:r>
                      <a:endParaRPr lang="en-US" sz="1800" b="1" dirty="0">
                        <a:solidFill>
                          <a:schemeClr val="bg1"/>
                        </a:solidFill>
                      </a:endParaRPr>
                    </a:p>
                  </a:txBody>
                  <a:tcPr anchor="b">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0504D"/>
                    </a:solidFill>
                  </a:tcPr>
                </a:tc>
                <a:tc>
                  <a:txBody>
                    <a:bodyPr/>
                    <a:lstStyle/>
                    <a:p>
                      <a:pPr algn="ctr"/>
                      <a:r>
                        <a:rPr lang="en-US" sz="1800" b="1" dirty="0" smtClean="0">
                          <a:solidFill>
                            <a:schemeClr val="bg1"/>
                          </a:solidFill>
                        </a:rPr>
                        <a:t>Econ</a:t>
                      </a:r>
                    </a:p>
                    <a:p>
                      <a:pPr algn="ctr"/>
                      <a:r>
                        <a:rPr lang="en-US" sz="1800" b="1" dirty="0" err="1" smtClean="0">
                          <a:solidFill>
                            <a:schemeClr val="bg1"/>
                          </a:solidFill>
                        </a:rPr>
                        <a:t>Disadv</a:t>
                      </a:r>
                      <a:endParaRPr lang="en-US" sz="1800" b="1" dirty="0">
                        <a:solidFill>
                          <a:schemeClr val="bg1"/>
                        </a:solidFill>
                      </a:endParaRPr>
                    </a:p>
                  </a:txBody>
                  <a:tcPr anchor="b">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0504D"/>
                    </a:solidFill>
                  </a:tcPr>
                </a:tc>
                <a:tc>
                  <a:txBody>
                    <a:bodyPr/>
                    <a:lstStyle/>
                    <a:p>
                      <a:pPr algn="ctr"/>
                      <a:r>
                        <a:rPr lang="en-US" sz="1800" b="1" dirty="0" smtClean="0">
                          <a:solidFill>
                            <a:schemeClr val="bg1"/>
                          </a:solidFill>
                        </a:rPr>
                        <a:t>Vets</a:t>
                      </a:r>
                      <a:endParaRPr lang="en-US" sz="1800" b="1" dirty="0">
                        <a:solidFill>
                          <a:schemeClr val="bg1"/>
                        </a:solidFill>
                      </a:endParaRPr>
                    </a:p>
                  </a:txBody>
                  <a:tcPr anchor="b">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0504D"/>
                    </a:solidFill>
                  </a:tcPr>
                </a:tc>
                <a:tc>
                  <a:txBody>
                    <a:bodyPr/>
                    <a:lstStyle/>
                    <a:p>
                      <a:pPr algn="ctr"/>
                      <a:r>
                        <a:rPr lang="en-US" sz="1800" b="1" dirty="0" smtClean="0">
                          <a:solidFill>
                            <a:schemeClr val="bg1"/>
                          </a:solidFill>
                        </a:rPr>
                        <a:t>Foster Youth</a:t>
                      </a:r>
                      <a:endParaRPr lang="en-US" sz="1800" b="1" dirty="0">
                        <a:solidFill>
                          <a:schemeClr val="bg1"/>
                        </a:solidFill>
                      </a:endParaRPr>
                    </a:p>
                  </a:txBody>
                  <a:tcPr anchor="b">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0504D"/>
                    </a:solidFill>
                  </a:tcPr>
                </a:tc>
              </a:tr>
              <a:tr h="370840">
                <a:tc>
                  <a:txBody>
                    <a:bodyPr/>
                    <a:lstStyle/>
                    <a:p>
                      <a:pPr algn="l"/>
                      <a:r>
                        <a:rPr lang="en-US" sz="2000" dirty="0" smtClean="0"/>
                        <a:t>Access</a:t>
                      </a:r>
                      <a:endParaRPr lang="en-US" sz="20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800" dirty="0" smtClean="0"/>
                        <a:t>Enrollment</a:t>
                      </a:r>
                      <a:endParaRPr lang="en-US" sz="1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dirty="0" smtClean="0"/>
                        <a:t>No</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2D7A5"/>
                    </a:solidFill>
                  </a:tcPr>
                </a:tc>
                <a:tc>
                  <a:txBody>
                    <a:bodyPr/>
                    <a:lstStyle/>
                    <a:p>
                      <a:pPr algn="ctr"/>
                      <a:r>
                        <a:rPr lang="en-US" dirty="0" smtClean="0"/>
                        <a:t>Yes</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r>
                        <a:rPr lang="en-US" dirty="0" smtClean="0"/>
                        <a:t>Yes</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r>
                        <a:rPr lang="en-US" dirty="0" smtClean="0"/>
                        <a:t>No</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2D7A5"/>
                    </a:solidFill>
                  </a:tcPr>
                </a:tc>
                <a:tc>
                  <a:txBody>
                    <a:bodyPr/>
                    <a:lstStyle/>
                    <a:p>
                      <a:pPr algn="ctr"/>
                      <a:r>
                        <a:rPr lang="en-US" sz="1400" dirty="0" smtClean="0"/>
                        <a:t>N/A</a:t>
                      </a:r>
                      <a:endParaRPr 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r>
                        <a:rPr lang="en-US" dirty="0" smtClean="0"/>
                        <a:t>Yes</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r>
                        <a:rPr lang="en-US" dirty="0" smtClean="0"/>
                        <a:t>No</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2D7A5"/>
                    </a:solidFill>
                  </a:tcPr>
                </a:tc>
              </a:tr>
            </a:tbl>
          </a:graphicData>
        </a:graphic>
      </p:graphicFrame>
      <p:sp>
        <p:nvSpPr>
          <p:cNvPr id="3" name="Rectangle 2"/>
          <p:cNvSpPr/>
          <p:nvPr/>
        </p:nvSpPr>
        <p:spPr>
          <a:xfrm>
            <a:off x="7104185" y="2741384"/>
            <a:ext cx="4517794" cy="785446"/>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0211428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5"/>
          <p:cNvGraphicFramePr>
            <a:graphicFrameLocks noGrp="1"/>
          </p:cNvGraphicFramePr>
          <p:nvPr>
            <p:ph idx="1"/>
            <p:extLst>
              <p:ext uri="{D42A27DB-BD31-4B8C-83A1-F6EECF244321}">
                <p14:modId xmlns:p14="http://schemas.microsoft.com/office/powerpoint/2010/main" val="3806197335"/>
              </p:ext>
            </p:extLst>
          </p:nvPr>
        </p:nvGraphicFramePr>
        <p:xfrm>
          <a:off x="1494327" y="1522092"/>
          <a:ext cx="8801902" cy="4106500"/>
        </p:xfrm>
        <a:graphic>
          <a:graphicData uri="http://schemas.openxmlformats.org/drawingml/2006/table">
            <a:tbl>
              <a:tblPr/>
              <a:tblGrid>
                <a:gridCol w="2468200"/>
                <a:gridCol w="2111234"/>
                <a:gridCol w="2111234"/>
                <a:gridCol w="2111234"/>
              </a:tblGrid>
              <a:tr h="388341">
                <a:tc>
                  <a:txBody>
                    <a:bodyPr/>
                    <a:lstStyle/>
                    <a:p>
                      <a:pPr algn="l" fontAlgn="b"/>
                      <a:r>
                        <a:rPr lang="en-US" sz="2400" b="1" i="0" u="none" strike="noStrike" dirty="0">
                          <a:solidFill>
                            <a:schemeClr val="bg1"/>
                          </a:solidFill>
                          <a:effectLst/>
                          <a:latin typeface="Times New Roman" panose="02020603050405020304" pitchFamily="18" charset="0"/>
                          <a:cs typeface="Times New Roman" panose="02020603050405020304" pitchFamily="18" charset="0"/>
                        </a:rPr>
                        <a:t> </a:t>
                      </a:r>
                    </a:p>
                  </a:txBody>
                  <a:tcPr marL="8314" marR="8314" marT="8314" marB="0" anchor="b">
                    <a:lnL w="12700" cap="flat" cmpd="sng" algn="ctr">
                      <a:solidFill>
                        <a:schemeClr val="tx1"/>
                      </a:solidFill>
                      <a:prstDash val="solid"/>
                      <a:round/>
                      <a:headEnd type="none" w="med" len="med"/>
                      <a:tailEnd type="none" w="med" len="med"/>
                    </a:lnL>
                    <a:lnR>
                      <a:noFill/>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0504D"/>
                    </a:solidFill>
                  </a:tcPr>
                </a:tc>
                <a:tc>
                  <a:txBody>
                    <a:bodyPr/>
                    <a:lstStyle/>
                    <a:p>
                      <a:pPr algn="ctr" fontAlgn="b"/>
                      <a:r>
                        <a:rPr lang="en-US" sz="2400" b="1" i="0" u="none" strike="noStrike" dirty="0">
                          <a:solidFill>
                            <a:schemeClr val="bg1"/>
                          </a:solidFill>
                          <a:effectLst/>
                          <a:latin typeface="Times New Roman" panose="02020603050405020304" pitchFamily="18" charset="0"/>
                          <a:cs typeface="Times New Roman" panose="02020603050405020304" pitchFamily="18" charset="0"/>
                        </a:rPr>
                        <a:t>Palomar</a:t>
                      </a:r>
                    </a:p>
                  </a:txBody>
                  <a:tcPr marL="8314" marR="8314" marT="8314" marB="0" anchor="b">
                    <a:lnL>
                      <a:noFill/>
                    </a:lnL>
                    <a:lnR>
                      <a:noFill/>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0504D"/>
                    </a:solidFill>
                  </a:tcPr>
                </a:tc>
                <a:tc>
                  <a:txBody>
                    <a:bodyPr/>
                    <a:lstStyle/>
                    <a:p>
                      <a:pPr algn="ctr" fontAlgn="b"/>
                      <a:r>
                        <a:rPr lang="en-US" sz="2400" b="1" i="0" u="none" strike="noStrike" dirty="0" smtClean="0">
                          <a:solidFill>
                            <a:schemeClr val="bg1"/>
                          </a:solidFill>
                          <a:effectLst/>
                          <a:latin typeface="Times New Roman" panose="02020603050405020304" pitchFamily="18" charset="0"/>
                          <a:cs typeface="Times New Roman" panose="02020603050405020304" pitchFamily="18" charset="0"/>
                        </a:rPr>
                        <a:t>District</a:t>
                      </a:r>
                      <a:endParaRPr lang="en-US" sz="2400" b="1" i="0" u="none" strike="noStrike" dirty="0">
                        <a:solidFill>
                          <a:schemeClr val="bg1"/>
                        </a:solidFill>
                        <a:effectLst/>
                        <a:latin typeface="Times New Roman" panose="02020603050405020304" pitchFamily="18" charset="0"/>
                        <a:cs typeface="Times New Roman" panose="02020603050405020304" pitchFamily="18" charset="0"/>
                      </a:endParaRPr>
                    </a:p>
                  </a:txBody>
                  <a:tcPr marL="8314" marR="8314" marT="8314" marB="0" anchor="b">
                    <a:lnL>
                      <a:noFill/>
                    </a:lnL>
                    <a:lnR>
                      <a:noFill/>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0504D"/>
                    </a:solidFill>
                  </a:tcPr>
                </a:tc>
                <a:tc>
                  <a:txBody>
                    <a:bodyPr/>
                    <a:lstStyle/>
                    <a:p>
                      <a:pPr algn="ctr" fontAlgn="b"/>
                      <a:r>
                        <a:rPr lang="en-US" sz="2400" b="1" i="0" u="none" strike="noStrike" dirty="0">
                          <a:solidFill>
                            <a:schemeClr val="bg1"/>
                          </a:solidFill>
                          <a:effectLst/>
                          <a:latin typeface="Times New Roman" panose="02020603050405020304" pitchFamily="18" charset="0"/>
                          <a:cs typeface="Times New Roman" panose="02020603050405020304" pitchFamily="18" charset="0"/>
                        </a:rPr>
                        <a:t>Proportionality Index</a:t>
                      </a:r>
                    </a:p>
                  </a:txBody>
                  <a:tcPr marL="8314" marR="8314" marT="8314" marB="0" anchor="b">
                    <a:lnL>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0504D"/>
                    </a:solidFill>
                  </a:tcPr>
                </a:tc>
              </a:tr>
              <a:tr h="240806">
                <a:tc gridSpan="4">
                  <a:txBody>
                    <a:bodyPr/>
                    <a:lstStyle/>
                    <a:p>
                      <a:pPr algn="l" fontAlgn="b"/>
                      <a:r>
                        <a:rPr lang="en-US" sz="2400" b="1" i="0" u="none" strike="noStrike" dirty="0">
                          <a:solidFill>
                            <a:srgbClr val="000000"/>
                          </a:solidFill>
                          <a:effectLst/>
                          <a:latin typeface="Times New Roman" panose="02020603050405020304" pitchFamily="18" charset="0"/>
                          <a:cs typeface="Times New Roman" panose="02020603050405020304" pitchFamily="18" charset="0"/>
                        </a:rPr>
                        <a:t>Race &amp; Ethnicity</a:t>
                      </a:r>
                    </a:p>
                  </a:txBody>
                  <a:tcPr marL="8314" marR="8314" marT="831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hMerge="1">
                  <a:txBody>
                    <a:bodyPr/>
                    <a:lstStyle/>
                    <a:p>
                      <a:endParaRPr lang="en-US"/>
                    </a:p>
                  </a:txBody>
                  <a:tcPr/>
                </a:tc>
                <a:tc hMerge="1">
                  <a:txBody>
                    <a:bodyPr/>
                    <a:lstStyle/>
                    <a:p>
                      <a:endParaRPr lang="en-US"/>
                    </a:p>
                  </a:txBody>
                  <a:tcPr/>
                </a:tc>
                <a:tc hMerge="1">
                  <a:txBody>
                    <a:bodyPr/>
                    <a:lstStyle/>
                    <a:p>
                      <a:endParaRPr lang="en-US"/>
                    </a:p>
                  </a:txBody>
                  <a:tcPr/>
                </a:tc>
              </a:tr>
              <a:tr h="240806">
                <a:tc>
                  <a:txBody>
                    <a:bodyPr/>
                    <a:lstStyle/>
                    <a:p>
                      <a:pPr algn="l" fontAlgn="b"/>
                      <a:r>
                        <a:rPr lang="en-US" sz="2400" b="0" i="0" u="none" strike="noStrike" dirty="0">
                          <a:solidFill>
                            <a:srgbClr val="000000"/>
                          </a:solidFill>
                          <a:effectLst/>
                          <a:latin typeface="Times New Roman" panose="02020603050405020304" pitchFamily="18" charset="0"/>
                          <a:cs typeface="Times New Roman" panose="02020603050405020304" pitchFamily="18" charset="0"/>
                        </a:rPr>
                        <a:t>African American</a:t>
                      </a:r>
                    </a:p>
                  </a:txBody>
                  <a:tcPr marL="8314" marR="8314" marT="831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fontAlgn="b"/>
                      <a:r>
                        <a:rPr lang="en-US" sz="2400" b="0" i="0" u="none" strike="noStrike" dirty="0">
                          <a:solidFill>
                            <a:srgbClr val="000000"/>
                          </a:solidFill>
                          <a:effectLst/>
                          <a:latin typeface="Times New Roman" panose="02020603050405020304" pitchFamily="18" charset="0"/>
                          <a:cs typeface="Times New Roman" panose="02020603050405020304" pitchFamily="18" charset="0"/>
                        </a:rPr>
                        <a:t>3.0%</a:t>
                      </a:r>
                    </a:p>
                  </a:txBody>
                  <a:tcPr marL="8314" marR="224469" marT="831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fontAlgn="b"/>
                      <a:r>
                        <a:rPr lang="en-US" sz="2400" b="0" i="0" u="none" strike="noStrike">
                          <a:solidFill>
                            <a:srgbClr val="000000"/>
                          </a:solidFill>
                          <a:effectLst/>
                          <a:latin typeface="Times New Roman" panose="02020603050405020304" pitchFamily="18" charset="0"/>
                          <a:cs typeface="Times New Roman" panose="02020603050405020304" pitchFamily="18" charset="0"/>
                        </a:rPr>
                        <a:t>3.1%</a:t>
                      </a:r>
                    </a:p>
                  </a:txBody>
                  <a:tcPr marL="8314" marR="224469" marT="831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fontAlgn="b"/>
                      <a:r>
                        <a:rPr lang="en-US" sz="2400" b="0" i="0" u="none" strike="noStrike" dirty="0">
                          <a:solidFill>
                            <a:srgbClr val="000000"/>
                          </a:solidFill>
                          <a:effectLst/>
                          <a:latin typeface="Times New Roman" panose="02020603050405020304" pitchFamily="18" charset="0"/>
                          <a:cs typeface="Times New Roman" panose="02020603050405020304" pitchFamily="18" charset="0"/>
                        </a:rPr>
                        <a:t>0.98</a:t>
                      </a:r>
                    </a:p>
                  </a:txBody>
                  <a:tcPr marL="8314" marR="299292" marT="831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2D7A5"/>
                    </a:solidFill>
                  </a:tcPr>
                </a:tc>
              </a:tr>
              <a:tr h="240806">
                <a:tc>
                  <a:txBody>
                    <a:bodyPr/>
                    <a:lstStyle/>
                    <a:p>
                      <a:pPr algn="l" fontAlgn="b"/>
                      <a:r>
                        <a:rPr lang="en-US" sz="2400" b="0" i="0" u="none" strike="noStrike" dirty="0">
                          <a:solidFill>
                            <a:srgbClr val="000000"/>
                          </a:solidFill>
                          <a:effectLst/>
                          <a:latin typeface="Times New Roman" panose="02020603050405020304" pitchFamily="18" charset="0"/>
                          <a:cs typeface="Times New Roman" panose="02020603050405020304" pitchFamily="18" charset="0"/>
                        </a:rPr>
                        <a:t>Asian</a:t>
                      </a:r>
                    </a:p>
                  </a:txBody>
                  <a:tcPr marL="8314" marR="8314" marT="831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r" fontAlgn="b"/>
                      <a:r>
                        <a:rPr lang="en-US" sz="2400" b="0" i="0" u="none" strike="noStrike" dirty="0">
                          <a:solidFill>
                            <a:srgbClr val="000000"/>
                          </a:solidFill>
                          <a:effectLst/>
                          <a:latin typeface="Times New Roman" panose="02020603050405020304" pitchFamily="18" charset="0"/>
                          <a:cs typeface="Times New Roman" panose="02020603050405020304" pitchFamily="18" charset="0"/>
                        </a:rPr>
                        <a:t>7.0%</a:t>
                      </a:r>
                    </a:p>
                  </a:txBody>
                  <a:tcPr marL="8314" marR="224469" marT="831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r" fontAlgn="b"/>
                      <a:r>
                        <a:rPr lang="en-US" sz="2400" b="0" i="0" u="none" strike="noStrike" dirty="0">
                          <a:solidFill>
                            <a:srgbClr val="000000"/>
                          </a:solidFill>
                          <a:effectLst/>
                          <a:latin typeface="Times New Roman" panose="02020603050405020304" pitchFamily="18" charset="0"/>
                          <a:cs typeface="Times New Roman" panose="02020603050405020304" pitchFamily="18" charset="0"/>
                        </a:rPr>
                        <a:t>10.7%</a:t>
                      </a:r>
                    </a:p>
                  </a:txBody>
                  <a:tcPr marL="8314" marR="224469" marT="831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r" fontAlgn="b"/>
                      <a:r>
                        <a:rPr lang="en-US" sz="2400" b="0" i="0" u="none" strike="noStrike" dirty="0">
                          <a:solidFill>
                            <a:srgbClr val="000000"/>
                          </a:solidFill>
                          <a:effectLst/>
                          <a:latin typeface="Times New Roman" panose="02020603050405020304" pitchFamily="18" charset="0"/>
                          <a:cs typeface="Times New Roman" panose="02020603050405020304" pitchFamily="18" charset="0"/>
                        </a:rPr>
                        <a:t>0.66</a:t>
                      </a:r>
                    </a:p>
                  </a:txBody>
                  <a:tcPr marL="8314" marR="299292" marT="831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r>
              <a:tr h="240806">
                <a:tc>
                  <a:txBody>
                    <a:bodyPr/>
                    <a:lstStyle/>
                    <a:p>
                      <a:pPr algn="l" fontAlgn="b"/>
                      <a:r>
                        <a:rPr lang="en-US" sz="2400" b="0" i="0" u="none" strike="noStrike" dirty="0">
                          <a:solidFill>
                            <a:srgbClr val="000000"/>
                          </a:solidFill>
                          <a:effectLst/>
                          <a:latin typeface="Times New Roman" panose="02020603050405020304" pitchFamily="18" charset="0"/>
                          <a:cs typeface="Times New Roman" panose="02020603050405020304" pitchFamily="18" charset="0"/>
                        </a:rPr>
                        <a:t>Hispanic</a:t>
                      </a:r>
                    </a:p>
                  </a:txBody>
                  <a:tcPr marL="8314" marR="8314" marT="831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fontAlgn="b"/>
                      <a:r>
                        <a:rPr lang="en-US" sz="2400" b="0" i="0" u="none" strike="noStrike" dirty="0">
                          <a:solidFill>
                            <a:srgbClr val="000000"/>
                          </a:solidFill>
                          <a:effectLst/>
                          <a:latin typeface="Times New Roman" panose="02020603050405020304" pitchFamily="18" charset="0"/>
                          <a:cs typeface="Times New Roman" panose="02020603050405020304" pitchFamily="18" charset="0"/>
                        </a:rPr>
                        <a:t>44.0%</a:t>
                      </a:r>
                    </a:p>
                  </a:txBody>
                  <a:tcPr marL="8314" marR="224469" marT="831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fontAlgn="b"/>
                      <a:r>
                        <a:rPr lang="en-US" sz="2400" b="0" i="0" u="none" strike="noStrike" dirty="0">
                          <a:solidFill>
                            <a:srgbClr val="000000"/>
                          </a:solidFill>
                          <a:effectLst/>
                          <a:latin typeface="Times New Roman" panose="02020603050405020304" pitchFamily="18" charset="0"/>
                          <a:cs typeface="Times New Roman" panose="02020603050405020304" pitchFamily="18" charset="0"/>
                        </a:rPr>
                        <a:t>32.3%</a:t>
                      </a:r>
                    </a:p>
                  </a:txBody>
                  <a:tcPr marL="8314" marR="224469" marT="831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fontAlgn="b"/>
                      <a:r>
                        <a:rPr lang="en-US" sz="2400" b="0" i="0" u="none" strike="noStrike" dirty="0">
                          <a:solidFill>
                            <a:srgbClr val="000000"/>
                          </a:solidFill>
                          <a:effectLst/>
                          <a:latin typeface="Times New Roman" panose="02020603050405020304" pitchFamily="18" charset="0"/>
                          <a:cs typeface="Times New Roman" panose="02020603050405020304" pitchFamily="18" charset="0"/>
                        </a:rPr>
                        <a:t>1.36</a:t>
                      </a:r>
                    </a:p>
                  </a:txBody>
                  <a:tcPr marL="8314" marR="299292" marT="831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2D7A5"/>
                    </a:solidFill>
                  </a:tcPr>
                </a:tc>
              </a:tr>
              <a:tr h="240806">
                <a:tc>
                  <a:txBody>
                    <a:bodyPr/>
                    <a:lstStyle/>
                    <a:p>
                      <a:pPr algn="l" fontAlgn="b"/>
                      <a:r>
                        <a:rPr lang="en-US" sz="2400" b="0" i="0" u="none" strike="noStrike" dirty="0">
                          <a:solidFill>
                            <a:srgbClr val="000000"/>
                          </a:solidFill>
                          <a:effectLst/>
                          <a:latin typeface="Times New Roman" panose="02020603050405020304" pitchFamily="18" charset="0"/>
                          <a:cs typeface="Times New Roman" panose="02020603050405020304" pitchFamily="18" charset="0"/>
                        </a:rPr>
                        <a:t>Native American</a:t>
                      </a:r>
                    </a:p>
                  </a:txBody>
                  <a:tcPr marL="8314" marR="8314" marT="831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r" fontAlgn="b"/>
                      <a:r>
                        <a:rPr lang="en-US" sz="2400" b="0" i="0" u="none" strike="noStrike" dirty="0">
                          <a:solidFill>
                            <a:srgbClr val="000000"/>
                          </a:solidFill>
                          <a:effectLst/>
                          <a:latin typeface="Times New Roman" panose="02020603050405020304" pitchFamily="18" charset="0"/>
                          <a:cs typeface="Times New Roman" panose="02020603050405020304" pitchFamily="18" charset="0"/>
                        </a:rPr>
                        <a:t>0.7%</a:t>
                      </a:r>
                    </a:p>
                  </a:txBody>
                  <a:tcPr marL="8314" marR="224469" marT="831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r" fontAlgn="b"/>
                      <a:r>
                        <a:rPr lang="en-US" sz="2400" b="0" i="0" u="none" strike="noStrike" dirty="0">
                          <a:solidFill>
                            <a:srgbClr val="000000"/>
                          </a:solidFill>
                          <a:effectLst/>
                          <a:latin typeface="Times New Roman" panose="02020603050405020304" pitchFamily="18" charset="0"/>
                          <a:cs typeface="Times New Roman" panose="02020603050405020304" pitchFamily="18" charset="0"/>
                        </a:rPr>
                        <a:t>0.5%</a:t>
                      </a:r>
                    </a:p>
                  </a:txBody>
                  <a:tcPr marL="8314" marR="224469" marT="831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r" fontAlgn="b"/>
                      <a:r>
                        <a:rPr lang="en-US" sz="2400" b="0" i="0" u="none" strike="noStrike" dirty="0">
                          <a:solidFill>
                            <a:srgbClr val="000000"/>
                          </a:solidFill>
                          <a:effectLst/>
                          <a:latin typeface="Times New Roman" panose="02020603050405020304" pitchFamily="18" charset="0"/>
                          <a:cs typeface="Times New Roman" panose="02020603050405020304" pitchFamily="18" charset="0"/>
                        </a:rPr>
                        <a:t>1.30</a:t>
                      </a:r>
                    </a:p>
                  </a:txBody>
                  <a:tcPr marL="8314" marR="299292" marT="831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2D7A5"/>
                    </a:solidFill>
                  </a:tcPr>
                </a:tc>
              </a:tr>
              <a:tr h="240806">
                <a:tc>
                  <a:txBody>
                    <a:bodyPr/>
                    <a:lstStyle/>
                    <a:p>
                      <a:pPr algn="l" fontAlgn="b"/>
                      <a:r>
                        <a:rPr lang="en-US" sz="2400" b="0" i="0" u="none" strike="noStrike">
                          <a:solidFill>
                            <a:srgbClr val="000000"/>
                          </a:solidFill>
                          <a:effectLst/>
                          <a:latin typeface="Times New Roman" panose="02020603050405020304" pitchFamily="18" charset="0"/>
                          <a:cs typeface="Times New Roman" panose="02020603050405020304" pitchFamily="18" charset="0"/>
                        </a:rPr>
                        <a:t>Pacific Islander</a:t>
                      </a:r>
                    </a:p>
                  </a:txBody>
                  <a:tcPr marL="8314" marR="8314" marT="831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fontAlgn="b"/>
                      <a:r>
                        <a:rPr lang="en-US" sz="2400" b="0" i="0" u="none" strike="noStrike">
                          <a:solidFill>
                            <a:srgbClr val="000000"/>
                          </a:solidFill>
                          <a:effectLst/>
                          <a:latin typeface="Times New Roman" panose="02020603050405020304" pitchFamily="18" charset="0"/>
                          <a:cs typeface="Times New Roman" panose="02020603050405020304" pitchFamily="18" charset="0"/>
                        </a:rPr>
                        <a:t>0.5%</a:t>
                      </a:r>
                    </a:p>
                  </a:txBody>
                  <a:tcPr marL="8314" marR="224469" marT="831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fontAlgn="b"/>
                      <a:r>
                        <a:rPr lang="en-US" sz="2400" b="0" i="0" u="none" strike="noStrike" dirty="0">
                          <a:solidFill>
                            <a:srgbClr val="000000"/>
                          </a:solidFill>
                          <a:effectLst/>
                          <a:latin typeface="Times New Roman" panose="02020603050405020304" pitchFamily="18" charset="0"/>
                          <a:cs typeface="Times New Roman" panose="02020603050405020304" pitchFamily="18" charset="0"/>
                        </a:rPr>
                        <a:t>0.4%</a:t>
                      </a:r>
                    </a:p>
                  </a:txBody>
                  <a:tcPr marL="8314" marR="224469" marT="831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fontAlgn="b"/>
                      <a:r>
                        <a:rPr lang="en-US" sz="2400" b="0" i="0" u="none" strike="noStrike" dirty="0">
                          <a:solidFill>
                            <a:srgbClr val="000000"/>
                          </a:solidFill>
                          <a:effectLst/>
                          <a:latin typeface="Times New Roman" panose="02020603050405020304" pitchFamily="18" charset="0"/>
                          <a:cs typeface="Times New Roman" panose="02020603050405020304" pitchFamily="18" charset="0"/>
                        </a:rPr>
                        <a:t>1.32</a:t>
                      </a:r>
                    </a:p>
                  </a:txBody>
                  <a:tcPr marL="8314" marR="299292" marT="831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2D7A5"/>
                    </a:solidFill>
                  </a:tcPr>
                </a:tc>
              </a:tr>
              <a:tr h="240806">
                <a:tc>
                  <a:txBody>
                    <a:bodyPr/>
                    <a:lstStyle/>
                    <a:p>
                      <a:pPr algn="l" fontAlgn="b"/>
                      <a:r>
                        <a:rPr lang="en-US" sz="2400" b="0" i="0" u="none" strike="noStrike" dirty="0">
                          <a:solidFill>
                            <a:srgbClr val="000000"/>
                          </a:solidFill>
                          <a:effectLst/>
                          <a:latin typeface="Times New Roman" panose="02020603050405020304" pitchFamily="18" charset="0"/>
                          <a:cs typeface="Times New Roman" panose="02020603050405020304" pitchFamily="18" charset="0"/>
                        </a:rPr>
                        <a:t>White</a:t>
                      </a:r>
                    </a:p>
                  </a:txBody>
                  <a:tcPr marL="8314" marR="8314" marT="831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r" fontAlgn="b"/>
                      <a:r>
                        <a:rPr lang="en-US" sz="2400" b="0" i="0" u="none" strike="noStrike" dirty="0">
                          <a:solidFill>
                            <a:srgbClr val="000000"/>
                          </a:solidFill>
                          <a:effectLst/>
                          <a:latin typeface="Times New Roman" panose="02020603050405020304" pitchFamily="18" charset="0"/>
                          <a:cs typeface="Times New Roman" panose="02020603050405020304" pitchFamily="18" charset="0"/>
                        </a:rPr>
                        <a:t>36.5%</a:t>
                      </a:r>
                    </a:p>
                  </a:txBody>
                  <a:tcPr marL="8314" marR="224469" marT="831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r" fontAlgn="b"/>
                      <a:r>
                        <a:rPr lang="en-US" sz="2400" b="0" i="0" u="none" strike="noStrike" dirty="0">
                          <a:solidFill>
                            <a:srgbClr val="000000"/>
                          </a:solidFill>
                          <a:effectLst/>
                          <a:latin typeface="Times New Roman" panose="02020603050405020304" pitchFamily="18" charset="0"/>
                          <a:cs typeface="Times New Roman" panose="02020603050405020304" pitchFamily="18" charset="0"/>
                        </a:rPr>
                        <a:t>49.9%</a:t>
                      </a:r>
                    </a:p>
                  </a:txBody>
                  <a:tcPr marL="8314" marR="224469" marT="831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r" fontAlgn="b"/>
                      <a:r>
                        <a:rPr lang="en-US" sz="2400" b="0" i="0" u="none" strike="noStrike" dirty="0">
                          <a:solidFill>
                            <a:srgbClr val="000000"/>
                          </a:solidFill>
                          <a:effectLst/>
                          <a:latin typeface="Times New Roman" panose="02020603050405020304" pitchFamily="18" charset="0"/>
                          <a:cs typeface="Times New Roman" panose="02020603050405020304" pitchFamily="18" charset="0"/>
                        </a:rPr>
                        <a:t>0.73</a:t>
                      </a:r>
                    </a:p>
                  </a:txBody>
                  <a:tcPr marL="8314" marR="299292" marT="831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r>
              <a:tr h="240806">
                <a:tc>
                  <a:txBody>
                    <a:bodyPr/>
                    <a:lstStyle/>
                    <a:p>
                      <a:pPr algn="l" fontAlgn="b"/>
                      <a:r>
                        <a:rPr lang="en-US" sz="2400" b="0" i="0" u="none" strike="noStrike">
                          <a:solidFill>
                            <a:srgbClr val="000000"/>
                          </a:solidFill>
                          <a:effectLst/>
                          <a:latin typeface="Times New Roman" panose="02020603050405020304" pitchFamily="18" charset="0"/>
                          <a:cs typeface="Times New Roman" panose="02020603050405020304" pitchFamily="18" charset="0"/>
                        </a:rPr>
                        <a:t>Multi Ethnic</a:t>
                      </a:r>
                    </a:p>
                  </a:txBody>
                  <a:tcPr marL="8314" marR="8314" marT="831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fontAlgn="b"/>
                      <a:r>
                        <a:rPr lang="en-US" sz="2400" b="0" i="0" u="none" strike="noStrike" dirty="0">
                          <a:solidFill>
                            <a:srgbClr val="000000"/>
                          </a:solidFill>
                          <a:effectLst/>
                          <a:latin typeface="Times New Roman" panose="02020603050405020304" pitchFamily="18" charset="0"/>
                          <a:cs typeface="Times New Roman" panose="02020603050405020304" pitchFamily="18" charset="0"/>
                        </a:rPr>
                        <a:t>4.4%</a:t>
                      </a:r>
                    </a:p>
                  </a:txBody>
                  <a:tcPr marL="8314" marR="224469" marT="831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fontAlgn="b"/>
                      <a:r>
                        <a:rPr lang="en-US" sz="2400" b="0" i="0" u="none" strike="noStrike">
                          <a:solidFill>
                            <a:srgbClr val="000000"/>
                          </a:solidFill>
                          <a:effectLst/>
                          <a:latin typeface="Times New Roman" panose="02020603050405020304" pitchFamily="18" charset="0"/>
                          <a:cs typeface="Times New Roman" panose="02020603050405020304" pitchFamily="18" charset="0"/>
                        </a:rPr>
                        <a:t>2.9%</a:t>
                      </a:r>
                    </a:p>
                  </a:txBody>
                  <a:tcPr marL="8314" marR="224469" marT="831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fontAlgn="b"/>
                      <a:r>
                        <a:rPr lang="en-US" sz="2400" b="0" i="0" u="none" strike="noStrike" dirty="0">
                          <a:solidFill>
                            <a:srgbClr val="000000"/>
                          </a:solidFill>
                          <a:effectLst/>
                          <a:latin typeface="Times New Roman" panose="02020603050405020304" pitchFamily="18" charset="0"/>
                          <a:cs typeface="Times New Roman" panose="02020603050405020304" pitchFamily="18" charset="0"/>
                        </a:rPr>
                        <a:t>1.49</a:t>
                      </a:r>
                    </a:p>
                  </a:txBody>
                  <a:tcPr marL="8314" marR="299292" marT="831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2D7A5"/>
                    </a:solidFill>
                  </a:tcPr>
                </a:tc>
              </a:tr>
              <a:tr h="240806">
                <a:tc>
                  <a:txBody>
                    <a:bodyPr/>
                    <a:lstStyle/>
                    <a:p>
                      <a:pPr algn="l" fontAlgn="b"/>
                      <a:r>
                        <a:rPr lang="en-US" sz="2400" b="0" i="0" u="none" strike="noStrike" dirty="0">
                          <a:solidFill>
                            <a:srgbClr val="000000"/>
                          </a:solidFill>
                          <a:effectLst/>
                          <a:latin typeface="Times New Roman" panose="02020603050405020304" pitchFamily="18" charset="0"/>
                          <a:cs typeface="Times New Roman" panose="02020603050405020304" pitchFamily="18" charset="0"/>
                        </a:rPr>
                        <a:t>Unknown/Other</a:t>
                      </a:r>
                    </a:p>
                  </a:txBody>
                  <a:tcPr marL="8314" marR="8314" marT="831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r" fontAlgn="b"/>
                      <a:r>
                        <a:rPr lang="en-US" sz="2400" b="0" i="0" u="none" strike="noStrike" dirty="0">
                          <a:solidFill>
                            <a:srgbClr val="000000"/>
                          </a:solidFill>
                          <a:effectLst/>
                          <a:latin typeface="Times New Roman" panose="02020603050405020304" pitchFamily="18" charset="0"/>
                          <a:cs typeface="Times New Roman" panose="02020603050405020304" pitchFamily="18" charset="0"/>
                        </a:rPr>
                        <a:t>4.0%</a:t>
                      </a:r>
                    </a:p>
                  </a:txBody>
                  <a:tcPr marL="8314" marR="224469" marT="831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r" fontAlgn="b"/>
                      <a:r>
                        <a:rPr lang="en-US" sz="2400" b="0" i="0" u="none" strike="noStrike" dirty="0">
                          <a:solidFill>
                            <a:srgbClr val="000000"/>
                          </a:solidFill>
                          <a:effectLst/>
                          <a:latin typeface="Times New Roman" panose="02020603050405020304" pitchFamily="18" charset="0"/>
                          <a:cs typeface="Times New Roman" panose="02020603050405020304" pitchFamily="18" charset="0"/>
                        </a:rPr>
                        <a:t>0.2%</a:t>
                      </a:r>
                    </a:p>
                  </a:txBody>
                  <a:tcPr marL="8314" marR="224469" marT="831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r" fontAlgn="b"/>
                      <a:r>
                        <a:rPr lang="en-US" sz="2400" b="0" i="0" u="none" strike="noStrike" dirty="0">
                          <a:solidFill>
                            <a:srgbClr val="000000"/>
                          </a:solidFill>
                          <a:effectLst/>
                          <a:latin typeface="Times New Roman" panose="02020603050405020304" pitchFamily="18" charset="0"/>
                          <a:cs typeface="Times New Roman" panose="02020603050405020304" pitchFamily="18" charset="0"/>
                        </a:rPr>
                        <a:t>21.55</a:t>
                      </a:r>
                    </a:p>
                  </a:txBody>
                  <a:tcPr marL="8314" marR="299292" marT="831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2D7A5"/>
                    </a:solidFill>
                  </a:tcPr>
                </a:tc>
              </a:tr>
            </a:tbl>
          </a:graphicData>
        </a:graphic>
      </p:graphicFrame>
      <p:sp>
        <p:nvSpPr>
          <p:cNvPr id="7" name="Title 1"/>
          <p:cNvSpPr>
            <a:spLocks noGrp="1"/>
          </p:cNvSpPr>
          <p:nvPr>
            <p:ph type="title"/>
          </p:nvPr>
        </p:nvSpPr>
        <p:spPr>
          <a:xfrm>
            <a:off x="556457" y="651029"/>
            <a:ext cx="11404955" cy="271189"/>
          </a:xfrm>
        </p:spPr>
        <p:txBody>
          <a:bodyPr>
            <a:normAutofit fontScale="90000"/>
          </a:bodyPr>
          <a:lstStyle/>
          <a:p>
            <a:r>
              <a:rPr lang="en-US" dirty="0" smtClean="0"/>
              <a:t>Access: Race &amp; Ethnicity</a:t>
            </a:r>
            <a:endParaRPr lang="en-US" dirty="0"/>
          </a:p>
        </p:txBody>
      </p:sp>
      <p:sp>
        <p:nvSpPr>
          <p:cNvPr id="8" name="Right Arrow 7">
            <a:hlinkClick r:id="rId3" action="ppaction://hlinksldjump"/>
          </p:cNvPr>
          <p:cNvSpPr/>
          <p:nvPr/>
        </p:nvSpPr>
        <p:spPr>
          <a:xfrm flipH="1">
            <a:off x="434898" y="6322741"/>
            <a:ext cx="758282" cy="37914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t>Back</a:t>
            </a:r>
            <a:endParaRPr lang="en-US" sz="1600" dirty="0"/>
          </a:p>
        </p:txBody>
      </p:sp>
      <p:sp>
        <p:nvSpPr>
          <p:cNvPr id="2" name="Rectangle 1"/>
          <p:cNvSpPr/>
          <p:nvPr/>
        </p:nvSpPr>
        <p:spPr>
          <a:xfrm>
            <a:off x="1494327" y="5588982"/>
            <a:ext cx="8801902" cy="276999"/>
          </a:xfrm>
          <a:prstGeom prst="rect">
            <a:avLst/>
          </a:prstGeom>
        </p:spPr>
        <p:txBody>
          <a:bodyPr wrap="square">
            <a:spAutoFit/>
          </a:bodyPr>
          <a:lstStyle/>
          <a:p>
            <a:r>
              <a:rPr lang="en-US" sz="1200" dirty="0">
                <a:latin typeface="Times New Roman" panose="02020603050405020304" pitchFamily="18" charset="0"/>
                <a:cs typeface="Times New Roman" panose="02020603050405020304" pitchFamily="18" charset="0"/>
              </a:rPr>
              <a:t>Data Sources: MIS Submissions to CCCCO (Term = Fall 2016); </a:t>
            </a:r>
            <a:r>
              <a:rPr lang="en-US" sz="1200" dirty="0" smtClean="0">
                <a:latin typeface="Times New Roman" panose="02020603050405020304" pitchFamily="18" charset="0"/>
                <a:cs typeface="Times New Roman" panose="02020603050405020304" pitchFamily="18" charset="0"/>
              </a:rPr>
              <a:t>SANDAG</a:t>
            </a:r>
            <a:endParaRPr lang="en-US" sz="1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9103268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5"/>
          <p:cNvGraphicFramePr>
            <a:graphicFrameLocks noGrp="1"/>
          </p:cNvGraphicFramePr>
          <p:nvPr>
            <p:ph idx="1"/>
            <p:extLst>
              <p:ext uri="{D42A27DB-BD31-4B8C-83A1-F6EECF244321}">
                <p14:modId xmlns:p14="http://schemas.microsoft.com/office/powerpoint/2010/main" val="1226160618"/>
              </p:ext>
            </p:extLst>
          </p:nvPr>
        </p:nvGraphicFramePr>
        <p:xfrm>
          <a:off x="1693164" y="1689360"/>
          <a:ext cx="8805672" cy="2984278"/>
        </p:xfrm>
        <a:graphic>
          <a:graphicData uri="http://schemas.openxmlformats.org/drawingml/2006/table">
            <a:tbl>
              <a:tblPr/>
              <a:tblGrid>
                <a:gridCol w="2201418"/>
                <a:gridCol w="2201418"/>
                <a:gridCol w="2201418"/>
                <a:gridCol w="2201418"/>
              </a:tblGrid>
              <a:tr h="388341">
                <a:tc>
                  <a:txBody>
                    <a:bodyPr/>
                    <a:lstStyle/>
                    <a:p>
                      <a:pPr algn="l" fontAlgn="b"/>
                      <a:r>
                        <a:rPr lang="en-US" sz="2400" b="1" i="0" u="none" strike="noStrike" dirty="0">
                          <a:solidFill>
                            <a:schemeClr val="bg1"/>
                          </a:solidFill>
                          <a:effectLst/>
                          <a:latin typeface="Times New Roman" panose="02020603050405020304" pitchFamily="18" charset="0"/>
                          <a:cs typeface="Times New Roman" panose="02020603050405020304" pitchFamily="18" charset="0"/>
                        </a:rPr>
                        <a:t> </a:t>
                      </a:r>
                    </a:p>
                  </a:txBody>
                  <a:tcPr marL="8314" marR="8314" marT="8314" marB="0" anchor="b">
                    <a:lnL w="12700" cap="flat" cmpd="sng" algn="ctr">
                      <a:solidFill>
                        <a:schemeClr val="tx1"/>
                      </a:solidFill>
                      <a:prstDash val="solid"/>
                      <a:round/>
                      <a:headEnd type="none" w="med" len="med"/>
                      <a:tailEnd type="none" w="med" len="med"/>
                    </a:lnL>
                    <a:lnR>
                      <a:noFill/>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0504D"/>
                    </a:solidFill>
                  </a:tcPr>
                </a:tc>
                <a:tc>
                  <a:txBody>
                    <a:bodyPr/>
                    <a:lstStyle/>
                    <a:p>
                      <a:pPr algn="ctr" fontAlgn="b"/>
                      <a:r>
                        <a:rPr lang="en-US" sz="2400" b="1" i="0" u="none" strike="noStrike" dirty="0">
                          <a:solidFill>
                            <a:schemeClr val="bg1"/>
                          </a:solidFill>
                          <a:effectLst/>
                          <a:latin typeface="Times New Roman" panose="02020603050405020304" pitchFamily="18" charset="0"/>
                          <a:cs typeface="Times New Roman" panose="02020603050405020304" pitchFamily="18" charset="0"/>
                        </a:rPr>
                        <a:t>Palomar</a:t>
                      </a:r>
                    </a:p>
                  </a:txBody>
                  <a:tcPr marL="8314" marR="8314" marT="8314" marB="0" anchor="b">
                    <a:lnL>
                      <a:noFill/>
                    </a:lnL>
                    <a:lnR>
                      <a:noFill/>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0504D"/>
                    </a:solidFill>
                  </a:tcPr>
                </a:tc>
                <a:tc>
                  <a:txBody>
                    <a:bodyPr/>
                    <a:lstStyle/>
                    <a:p>
                      <a:pPr algn="ctr" fontAlgn="b"/>
                      <a:r>
                        <a:rPr lang="en-US" sz="2400" b="1" i="0" u="none" strike="noStrike" dirty="0">
                          <a:solidFill>
                            <a:schemeClr val="bg1"/>
                          </a:solidFill>
                          <a:effectLst/>
                          <a:latin typeface="Times New Roman" panose="02020603050405020304" pitchFamily="18" charset="0"/>
                          <a:cs typeface="Times New Roman" panose="02020603050405020304" pitchFamily="18" charset="0"/>
                        </a:rPr>
                        <a:t>District*</a:t>
                      </a:r>
                    </a:p>
                  </a:txBody>
                  <a:tcPr marL="8314" marR="8314" marT="8314" marB="0" anchor="b">
                    <a:lnL>
                      <a:noFill/>
                    </a:lnL>
                    <a:lnR>
                      <a:noFill/>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0504D"/>
                    </a:solidFill>
                  </a:tcPr>
                </a:tc>
                <a:tc>
                  <a:txBody>
                    <a:bodyPr/>
                    <a:lstStyle/>
                    <a:p>
                      <a:pPr algn="ctr" fontAlgn="b"/>
                      <a:r>
                        <a:rPr lang="en-US" sz="2400" b="1" i="0" u="none" strike="noStrike" dirty="0">
                          <a:solidFill>
                            <a:schemeClr val="bg1"/>
                          </a:solidFill>
                          <a:effectLst/>
                          <a:latin typeface="Times New Roman" panose="02020603050405020304" pitchFamily="18" charset="0"/>
                          <a:cs typeface="Times New Roman" panose="02020603050405020304" pitchFamily="18" charset="0"/>
                        </a:rPr>
                        <a:t>Proportionality Index</a:t>
                      </a:r>
                    </a:p>
                  </a:txBody>
                  <a:tcPr marL="8314" marR="8314" marT="8314" marB="0" anchor="b">
                    <a:lnL>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0504D"/>
                    </a:solidFill>
                  </a:tcPr>
                </a:tc>
              </a:tr>
              <a:tr h="240806">
                <a:tc gridSpan="4">
                  <a:txBody>
                    <a:bodyPr/>
                    <a:lstStyle/>
                    <a:p>
                      <a:pPr algn="l" fontAlgn="b"/>
                      <a:r>
                        <a:rPr lang="en-US" sz="2400" b="1" i="0" u="none" strike="noStrike" dirty="0">
                          <a:solidFill>
                            <a:srgbClr val="000000"/>
                          </a:solidFill>
                          <a:effectLst/>
                          <a:latin typeface="Times New Roman" panose="02020603050405020304" pitchFamily="18" charset="0"/>
                          <a:cs typeface="Times New Roman" panose="02020603050405020304" pitchFamily="18" charset="0"/>
                        </a:rPr>
                        <a:t>Veterans</a:t>
                      </a:r>
                    </a:p>
                  </a:txBody>
                  <a:tcPr marL="8314" marR="8314" marT="831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hMerge="1">
                  <a:txBody>
                    <a:bodyPr/>
                    <a:lstStyle/>
                    <a:p>
                      <a:endParaRPr lang="en-US"/>
                    </a:p>
                  </a:txBody>
                  <a:tcPr/>
                </a:tc>
                <a:tc hMerge="1">
                  <a:txBody>
                    <a:bodyPr/>
                    <a:lstStyle/>
                    <a:p>
                      <a:endParaRPr lang="en-US"/>
                    </a:p>
                  </a:txBody>
                  <a:tcPr/>
                </a:tc>
                <a:tc hMerge="1">
                  <a:txBody>
                    <a:bodyPr/>
                    <a:lstStyle/>
                    <a:p>
                      <a:endParaRPr lang="en-US"/>
                    </a:p>
                  </a:txBody>
                  <a:tcPr/>
                </a:tc>
              </a:tr>
              <a:tr h="240806">
                <a:tc>
                  <a:txBody>
                    <a:bodyPr/>
                    <a:lstStyle/>
                    <a:p>
                      <a:pPr algn="l" fontAlgn="b"/>
                      <a:r>
                        <a:rPr lang="en-US" sz="2400" b="0" i="0" u="none" strike="noStrike" dirty="0">
                          <a:solidFill>
                            <a:srgbClr val="000000"/>
                          </a:solidFill>
                          <a:effectLst/>
                          <a:latin typeface="Times New Roman" panose="02020603050405020304" pitchFamily="18" charset="0"/>
                          <a:cs typeface="Times New Roman" panose="02020603050405020304" pitchFamily="18" charset="0"/>
                        </a:rPr>
                        <a:t>No</a:t>
                      </a:r>
                    </a:p>
                  </a:txBody>
                  <a:tcPr marL="8314" marR="8314" marT="831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fontAlgn="b"/>
                      <a:r>
                        <a:rPr lang="en-US" sz="2400" b="0" i="0" u="none" strike="noStrike">
                          <a:solidFill>
                            <a:srgbClr val="000000"/>
                          </a:solidFill>
                          <a:effectLst/>
                          <a:latin typeface="Times New Roman" panose="02020603050405020304" pitchFamily="18" charset="0"/>
                          <a:cs typeface="Times New Roman" panose="02020603050405020304" pitchFamily="18" charset="0"/>
                        </a:rPr>
                        <a:t>93.9%</a:t>
                      </a:r>
                    </a:p>
                  </a:txBody>
                  <a:tcPr marL="8314" marR="224469" marT="831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fontAlgn="b"/>
                      <a:r>
                        <a:rPr lang="en-US" sz="2400" b="0" i="0" u="none" strike="noStrike">
                          <a:solidFill>
                            <a:srgbClr val="000000"/>
                          </a:solidFill>
                          <a:effectLst/>
                          <a:latin typeface="Times New Roman" panose="02020603050405020304" pitchFamily="18" charset="0"/>
                          <a:cs typeface="Times New Roman" panose="02020603050405020304" pitchFamily="18" charset="0"/>
                        </a:rPr>
                        <a:t>90.6%</a:t>
                      </a:r>
                    </a:p>
                  </a:txBody>
                  <a:tcPr marL="8314" marR="224469" marT="831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fontAlgn="b"/>
                      <a:r>
                        <a:rPr lang="en-US" sz="2400" b="0" i="0" u="none" strike="noStrike" dirty="0">
                          <a:solidFill>
                            <a:srgbClr val="000000"/>
                          </a:solidFill>
                          <a:effectLst/>
                          <a:latin typeface="Times New Roman" panose="02020603050405020304" pitchFamily="18" charset="0"/>
                          <a:cs typeface="Times New Roman" panose="02020603050405020304" pitchFamily="18" charset="0"/>
                        </a:rPr>
                        <a:t>1.04</a:t>
                      </a:r>
                    </a:p>
                  </a:txBody>
                  <a:tcPr marL="8314" marR="299292" marT="831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2D7A5"/>
                    </a:solidFill>
                  </a:tcPr>
                </a:tc>
              </a:tr>
              <a:tr h="240806">
                <a:tc>
                  <a:txBody>
                    <a:bodyPr/>
                    <a:lstStyle/>
                    <a:p>
                      <a:pPr algn="l" fontAlgn="b"/>
                      <a:r>
                        <a:rPr lang="en-US" sz="2400" b="0" i="0" u="none" strike="noStrike" dirty="0">
                          <a:solidFill>
                            <a:srgbClr val="000000"/>
                          </a:solidFill>
                          <a:effectLst/>
                          <a:latin typeface="Times New Roman" panose="02020603050405020304" pitchFamily="18" charset="0"/>
                          <a:cs typeface="Times New Roman" panose="02020603050405020304" pitchFamily="18" charset="0"/>
                        </a:rPr>
                        <a:t>Yes</a:t>
                      </a:r>
                    </a:p>
                  </a:txBody>
                  <a:tcPr marL="8314" marR="8314" marT="831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r" fontAlgn="b"/>
                      <a:r>
                        <a:rPr lang="en-US" sz="2400" b="0" i="0" u="none" strike="noStrike" dirty="0">
                          <a:solidFill>
                            <a:srgbClr val="000000"/>
                          </a:solidFill>
                          <a:effectLst/>
                          <a:latin typeface="Times New Roman" panose="02020603050405020304" pitchFamily="18" charset="0"/>
                          <a:cs typeface="Times New Roman" panose="02020603050405020304" pitchFamily="18" charset="0"/>
                        </a:rPr>
                        <a:t>6.1%</a:t>
                      </a:r>
                    </a:p>
                  </a:txBody>
                  <a:tcPr marL="8314" marR="224469" marT="831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r" fontAlgn="b"/>
                      <a:r>
                        <a:rPr lang="en-US" sz="2400" b="0" i="0" u="none" strike="noStrike" dirty="0">
                          <a:solidFill>
                            <a:srgbClr val="000000"/>
                          </a:solidFill>
                          <a:effectLst/>
                          <a:latin typeface="Times New Roman" panose="02020603050405020304" pitchFamily="18" charset="0"/>
                          <a:cs typeface="Times New Roman" panose="02020603050405020304" pitchFamily="18" charset="0"/>
                        </a:rPr>
                        <a:t>9.4%</a:t>
                      </a:r>
                    </a:p>
                  </a:txBody>
                  <a:tcPr marL="8314" marR="224469" marT="831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r" fontAlgn="b"/>
                      <a:r>
                        <a:rPr lang="en-US" sz="2400" b="0" i="0" u="none" strike="noStrike" dirty="0">
                          <a:solidFill>
                            <a:srgbClr val="000000"/>
                          </a:solidFill>
                          <a:effectLst/>
                          <a:latin typeface="Times New Roman" panose="02020603050405020304" pitchFamily="18" charset="0"/>
                          <a:cs typeface="Times New Roman" panose="02020603050405020304" pitchFamily="18" charset="0"/>
                        </a:rPr>
                        <a:t>0.65</a:t>
                      </a:r>
                    </a:p>
                  </a:txBody>
                  <a:tcPr marL="8314" marR="299292" marT="831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r>
              <a:tr h="240806">
                <a:tc gridSpan="4">
                  <a:txBody>
                    <a:bodyPr/>
                    <a:lstStyle/>
                    <a:p>
                      <a:pPr marL="0" algn="l" defTabSz="914400" rtl="0" eaLnBrk="1" fontAlgn="b" latinLnBrk="0" hangingPunct="1"/>
                      <a:r>
                        <a:rPr lang="en-US" sz="2400" b="1" i="0" u="none" strike="noStrike" kern="1200" dirty="0">
                          <a:solidFill>
                            <a:srgbClr val="000000"/>
                          </a:solidFill>
                          <a:effectLst/>
                          <a:latin typeface="Times New Roman" panose="02020603050405020304" pitchFamily="18" charset="0"/>
                          <a:ea typeface="+mn-ea"/>
                          <a:cs typeface="Times New Roman" panose="02020603050405020304" pitchFamily="18" charset="0"/>
                        </a:rPr>
                        <a:t>Foster Youth</a:t>
                      </a:r>
                    </a:p>
                  </a:txBody>
                  <a:tcPr marL="8314" marR="8314" marT="831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r>
              <a:tr h="240806">
                <a:tc>
                  <a:txBody>
                    <a:bodyPr/>
                    <a:lstStyle/>
                    <a:p>
                      <a:pPr algn="l" fontAlgn="b"/>
                      <a:r>
                        <a:rPr lang="en-US" sz="2400" b="0" i="0" u="none" strike="noStrike" dirty="0">
                          <a:solidFill>
                            <a:srgbClr val="000000"/>
                          </a:solidFill>
                          <a:effectLst/>
                          <a:latin typeface="Times New Roman" panose="02020603050405020304" pitchFamily="18" charset="0"/>
                          <a:cs typeface="Times New Roman" panose="02020603050405020304" pitchFamily="18" charset="0"/>
                        </a:rPr>
                        <a:t>No</a:t>
                      </a:r>
                    </a:p>
                  </a:txBody>
                  <a:tcPr marL="8314" marR="8314" marT="831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fontAlgn="b"/>
                      <a:r>
                        <a:rPr lang="en-US" sz="2400" b="0" i="0" u="none" strike="noStrike" dirty="0">
                          <a:solidFill>
                            <a:srgbClr val="000000"/>
                          </a:solidFill>
                          <a:effectLst/>
                          <a:latin typeface="Times New Roman" panose="02020603050405020304" pitchFamily="18" charset="0"/>
                          <a:cs typeface="Times New Roman" panose="02020603050405020304" pitchFamily="18" charset="0"/>
                        </a:rPr>
                        <a:t>98.3%</a:t>
                      </a:r>
                    </a:p>
                  </a:txBody>
                  <a:tcPr marL="8314" marR="224469" marT="831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fontAlgn="b"/>
                      <a:r>
                        <a:rPr lang="en-US" sz="2400" b="0" i="0" u="none" strike="noStrike" dirty="0">
                          <a:solidFill>
                            <a:srgbClr val="000000"/>
                          </a:solidFill>
                          <a:effectLst/>
                          <a:latin typeface="Times New Roman" panose="02020603050405020304" pitchFamily="18" charset="0"/>
                          <a:cs typeface="Times New Roman" panose="02020603050405020304" pitchFamily="18" charset="0"/>
                        </a:rPr>
                        <a:t>99.7%</a:t>
                      </a:r>
                    </a:p>
                  </a:txBody>
                  <a:tcPr marL="8314" marR="224469" marT="831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fontAlgn="b"/>
                      <a:r>
                        <a:rPr lang="en-US" sz="2400" b="0" i="0" u="none" strike="noStrike" dirty="0">
                          <a:solidFill>
                            <a:srgbClr val="000000"/>
                          </a:solidFill>
                          <a:effectLst/>
                          <a:latin typeface="Times New Roman" panose="02020603050405020304" pitchFamily="18" charset="0"/>
                          <a:cs typeface="Times New Roman" panose="02020603050405020304" pitchFamily="18" charset="0"/>
                        </a:rPr>
                        <a:t>0.99</a:t>
                      </a:r>
                    </a:p>
                  </a:txBody>
                  <a:tcPr marL="8314" marR="299292" marT="831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2D7A5"/>
                    </a:solidFill>
                  </a:tcPr>
                </a:tc>
              </a:tr>
              <a:tr h="240806">
                <a:tc>
                  <a:txBody>
                    <a:bodyPr/>
                    <a:lstStyle/>
                    <a:p>
                      <a:pPr algn="l" fontAlgn="b"/>
                      <a:r>
                        <a:rPr lang="en-US" sz="2400" b="0" i="0" u="none" strike="noStrike" dirty="0">
                          <a:solidFill>
                            <a:srgbClr val="000000"/>
                          </a:solidFill>
                          <a:effectLst/>
                          <a:latin typeface="Times New Roman" panose="02020603050405020304" pitchFamily="18" charset="0"/>
                          <a:cs typeface="Times New Roman" panose="02020603050405020304" pitchFamily="18" charset="0"/>
                        </a:rPr>
                        <a:t>Yes</a:t>
                      </a:r>
                    </a:p>
                  </a:txBody>
                  <a:tcPr marL="8314" marR="8314" marT="831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r" fontAlgn="b"/>
                      <a:r>
                        <a:rPr lang="en-US" sz="2400" b="0" i="0" u="none" strike="noStrike" dirty="0">
                          <a:solidFill>
                            <a:srgbClr val="000000"/>
                          </a:solidFill>
                          <a:effectLst/>
                          <a:latin typeface="Times New Roman" panose="02020603050405020304" pitchFamily="18" charset="0"/>
                          <a:cs typeface="Times New Roman" panose="02020603050405020304" pitchFamily="18" charset="0"/>
                        </a:rPr>
                        <a:t>1.7%</a:t>
                      </a:r>
                    </a:p>
                  </a:txBody>
                  <a:tcPr marL="8314" marR="224469" marT="831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r" fontAlgn="b"/>
                      <a:r>
                        <a:rPr lang="en-US" sz="2400" b="0" i="0" u="none" strike="noStrike" dirty="0">
                          <a:solidFill>
                            <a:srgbClr val="000000"/>
                          </a:solidFill>
                          <a:effectLst/>
                          <a:latin typeface="Times New Roman" panose="02020603050405020304" pitchFamily="18" charset="0"/>
                          <a:cs typeface="Times New Roman" panose="02020603050405020304" pitchFamily="18" charset="0"/>
                        </a:rPr>
                        <a:t>0.3%</a:t>
                      </a:r>
                    </a:p>
                  </a:txBody>
                  <a:tcPr marL="8314" marR="224469" marT="831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r" fontAlgn="b"/>
                      <a:r>
                        <a:rPr lang="en-US" sz="2400" b="0" i="0" u="none" strike="noStrike" dirty="0">
                          <a:solidFill>
                            <a:srgbClr val="000000"/>
                          </a:solidFill>
                          <a:effectLst/>
                          <a:latin typeface="Times New Roman" panose="02020603050405020304" pitchFamily="18" charset="0"/>
                          <a:cs typeface="Times New Roman" panose="02020603050405020304" pitchFamily="18" charset="0"/>
                        </a:rPr>
                        <a:t>5.67</a:t>
                      </a:r>
                    </a:p>
                  </a:txBody>
                  <a:tcPr marL="8314" marR="299292" marT="831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2D7A5"/>
                    </a:solidFill>
                  </a:tcPr>
                </a:tc>
              </a:tr>
            </a:tbl>
          </a:graphicData>
        </a:graphic>
      </p:graphicFrame>
      <p:sp>
        <p:nvSpPr>
          <p:cNvPr id="7" name="Title 1"/>
          <p:cNvSpPr>
            <a:spLocks noGrp="1"/>
          </p:cNvSpPr>
          <p:nvPr>
            <p:ph type="title"/>
          </p:nvPr>
        </p:nvSpPr>
        <p:spPr>
          <a:xfrm>
            <a:off x="434898" y="550669"/>
            <a:ext cx="11404955" cy="271189"/>
          </a:xfrm>
        </p:spPr>
        <p:txBody>
          <a:bodyPr>
            <a:normAutofit fontScale="90000"/>
          </a:bodyPr>
          <a:lstStyle/>
          <a:p>
            <a:r>
              <a:rPr lang="en-US" dirty="0" smtClean="0"/>
              <a:t>Access: Vets &amp; Foster Youth </a:t>
            </a:r>
            <a:endParaRPr lang="en-US" dirty="0"/>
          </a:p>
        </p:txBody>
      </p:sp>
      <p:sp>
        <p:nvSpPr>
          <p:cNvPr id="8" name="Right Arrow 7">
            <a:hlinkClick r:id="rId3" action="ppaction://hlinksldjump"/>
          </p:cNvPr>
          <p:cNvSpPr/>
          <p:nvPr/>
        </p:nvSpPr>
        <p:spPr>
          <a:xfrm flipH="1">
            <a:off x="434898" y="6322741"/>
            <a:ext cx="758282" cy="37914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t>Back</a:t>
            </a:r>
            <a:endParaRPr lang="en-US" sz="1600" dirty="0"/>
          </a:p>
        </p:txBody>
      </p:sp>
      <p:sp>
        <p:nvSpPr>
          <p:cNvPr id="5" name="Rectangle 4"/>
          <p:cNvSpPr/>
          <p:nvPr/>
        </p:nvSpPr>
        <p:spPr>
          <a:xfrm>
            <a:off x="1693164" y="4673638"/>
            <a:ext cx="8660262" cy="430887"/>
          </a:xfrm>
          <a:prstGeom prst="rect">
            <a:avLst/>
          </a:prstGeom>
        </p:spPr>
        <p:txBody>
          <a:bodyPr wrap="square">
            <a:spAutoFit/>
          </a:bodyPr>
          <a:lstStyle/>
          <a:p>
            <a:r>
              <a:rPr lang="en-US" sz="1100" dirty="0">
                <a:solidFill>
                  <a:srgbClr val="000000"/>
                </a:solidFill>
                <a:latin typeface="Times New Roman" panose="02020603050405020304" pitchFamily="18" charset="0"/>
              </a:rPr>
              <a:t>* Data for Veterans and Foster Youth is available only at the county level.  The county percentage for Foster Youth reflects the percentage of San Diego County children in Foster Care.</a:t>
            </a:r>
            <a:r>
              <a:rPr lang="en-US" sz="1100" dirty="0"/>
              <a:t> </a:t>
            </a:r>
          </a:p>
        </p:txBody>
      </p:sp>
      <p:sp>
        <p:nvSpPr>
          <p:cNvPr id="4" name="Rectangle 3"/>
          <p:cNvSpPr/>
          <p:nvPr/>
        </p:nvSpPr>
        <p:spPr>
          <a:xfrm>
            <a:off x="1693164" y="5057633"/>
            <a:ext cx="8805672" cy="261610"/>
          </a:xfrm>
          <a:prstGeom prst="rect">
            <a:avLst/>
          </a:prstGeom>
        </p:spPr>
        <p:txBody>
          <a:bodyPr wrap="square">
            <a:spAutoFit/>
          </a:bodyPr>
          <a:lstStyle/>
          <a:p>
            <a:r>
              <a:rPr lang="en-US" sz="1100" dirty="0">
                <a:latin typeface="Times New Roman" panose="02020603050405020304" pitchFamily="18" charset="0"/>
                <a:cs typeface="Times New Roman" panose="02020603050405020304" pitchFamily="18" charset="0"/>
              </a:rPr>
              <a:t>Data Sources: MIS Submissions to CCCCO (Term = Fall 2016); </a:t>
            </a:r>
            <a:r>
              <a:rPr lang="en-US" sz="1100" dirty="0" smtClean="0">
                <a:latin typeface="Times New Roman" panose="02020603050405020304" pitchFamily="18" charset="0"/>
                <a:cs typeface="Times New Roman" panose="02020603050405020304" pitchFamily="18" charset="0"/>
              </a:rPr>
              <a:t>US </a:t>
            </a:r>
            <a:r>
              <a:rPr lang="en-US" sz="1100" dirty="0">
                <a:latin typeface="Times New Roman" panose="02020603050405020304" pitchFamily="18" charset="0"/>
                <a:cs typeface="Times New Roman" panose="02020603050405020304" pitchFamily="18" charset="0"/>
              </a:rPr>
              <a:t>Census Bureau: American Fact Finder Data</a:t>
            </a:r>
          </a:p>
        </p:txBody>
      </p:sp>
    </p:spTree>
    <p:extLst>
      <p:ext uri="{BB962C8B-B14F-4D97-AF65-F5344CB8AC3E}">
        <p14:creationId xmlns:p14="http://schemas.microsoft.com/office/powerpoint/2010/main" val="86358040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56819" y="472610"/>
            <a:ext cx="11404955" cy="271189"/>
          </a:xfrm>
        </p:spPr>
        <p:txBody>
          <a:bodyPr>
            <a:normAutofit fontScale="90000"/>
          </a:bodyPr>
          <a:lstStyle/>
          <a:p>
            <a:r>
              <a:rPr lang="en-US" dirty="0" smtClean="0"/>
              <a:t>Disproportionate Impact: Access</a:t>
            </a:r>
            <a:endParaRPr lang="en-US" dirty="0"/>
          </a:p>
        </p:txBody>
      </p:sp>
      <p:graphicFrame>
        <p:nvGraphicFramePr>
          <p:cNvPr id="38" name="Table 37"/>
          <p:cNvGraphicFramePr>
            <a:graphicFrameLocks noGrp="1"/>
          </p:cNvGraphicFramePr>
          <p:nvPr>
            <p:extLst>
              <p:ext uri="{D42A27DB-BD31-4B8C-83A1-F6EECF244321}">
                <p14:modId xmlns:p14="http://schemas.microsoft.com/office/powerpoint/2010/main" val="3395495958"/>
              </p:ext>
            </p:extLst>
          </p:nvPr>
        </p:nvGraphicFramePr>
        <p:xfrm>
          <a:off x="570019" y="1689824"/>
          <a:ext cx="11051961" cy="1432560"/>
        </p:xfrm>
        <a:graphic>
          <a:graphicData uri="http://schemas.openxmlformats.org/drawingml/2006/table">
            <a:tbl>
              <a:tblPr firstRow="1" bandRow="1">
                <a:tableStyleId>{5C22544A-7EE6-4342-B048-85BDC9FD1C3A}</a:tableStyleId>
              </a:tblPr>
              <a:tblGrid>
                <a:gridCol w="1676163"/>
                <a:gridCol w="2986149"/>
                <a:gridCol w="936702"/>
                <a:gridCol w="922437"/>
                <a:gridCol w="933083"/>
                <a:gridCol w="944326"/>
                <a:gridCol w="865631"/>
                <a:gridCol w="933083"/>
                <a:gridCol w="854387"/>
              </a:tblGrid>
              <a:tr h="370840">
                <a:tc rowSpan="2" gridSpan="2">
                  <a:txBody>
                    <a:bodyPr/>
                    <a:lstStyle/>
                    <a:p>
                      <a:r>
                        <a:rPr lang="en-US" sz="2400" dirty="0" smtClean="0"/>
                        <a:t>Success</a:t>
                      </a:r>
                      <a:r>
                        <a:rPr lang="en-US" sz="2400" baseline="0" dirty="0" smtClean="0"/>
                        <a:t> Indicators</a:t>
                      </a:r>
                      <a:endParaRPr lang="en-US" sz="2400" dirty="0"/>
                    </a:p>
                  </a:txBody>
                  <a:tcPr anchor="b">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0504D"/>
                    </a:solidFill>
                  </a:tcPr>
                </a:tc>
                <a:tc rowSpan="2" hMerge="1">
                  <a:txBody>
                    <a:bodyPr/>
                    <a:lstStyle/>
                    <a:p>
                      <a:endParaRPr lang="en-US"/>
                    </a:p>
                  </a:txBody>
                  <a:tcPr/>
                </a:tc>
                <a:tc gridSpan="7">
                  <a:txBody>
                    <a:bodyPr/>
                    <a:lstStyle/>
                    <a:p>
                      <a:pPr algn="ctr"/>
                      <a:r>
                        <a:rPr lang="en-US" sz="2000" dirty="0" smtClean="0"/>
                        <a:t>Subpopulations</a:t>
                      </a:r>
                      <a:endParaRPr lang="en-US" sz="2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C0504D"/>
                    </a:solidFill>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r>
              <a:tr h="370840">
                <a:tc gridSpan="2" vMerge="1">
                  <a:txBody>
                    <a:bodyPr/>
                    <a:lstStyle/>
                    <a:p>
                      <a:endParaRPr lang="en-US" dirty="0"/>
                    </a:p>
                  </a:txBody>
                  <a:tcPr/>
                </a:tc>
                <a:tc hMerge="1" vMerge="1">
                  <a:txBody>
                    <a:bodyPr/>
                    <a:lstStyle/>
                    <a:p>
                      <a:endParaRPr lang="en-US" dirty="0"/>
                    </a:p>
                  </a:txBody>
                  <a:tcPr/>
                </a:tc>
                <a:tc>
                  <a:txBody>
                    <a:bodyPr/>
                    <a:lstStyle/>
                    <a:p>
                      <a:pPr algn="ctr"/>
                      <a:r>
                        <a:rPr lang="en-US" sz="1800" b="1" dirty="0" smtClean="0">
                          <a:solidFill>
                            <a:schemeClr val="bg1"/>
                          </a:solidFill>
                        </a:rPr>
                        <a:t>Gender</a:t>
                      </a:r>
                      <a:endParaRPr lang="en-US" sz="1800" b="1" dirty="0">
                        <a:solidFill>
                          <a:schemeClr val="bg1"/>
                        </a:solidFill>
                      </a:endParaRPr>
                    </a:p>
                  </a:txBody>
                  <a:tcPr anchor="b">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0504D"/>
                    </a:solidFill>
                  </a:tcPr>
                </a:tc>
                <a:tc>
                  <a:txBody>
                    <a:bodyPr/>
                    <a:lstStyle/>
                    <a:p>
                      <a:pPr algn="ctr"/>
                      <a:r>
                        <a:rPr lang="en-US" sz="1800" b="1" dirty="0" smtClean="0">
                          <a:solidFill>
                            <a:schemeClr val="bg1"/>
                          </a:solidFill>
                        </a:rPr>
                        <a:t>Age</a:t>
                      </a:r>
                      <a:endParaRPr lang="en-US" sz="1800" b="1" dirty="0">
                        <a:solidFill>
                          <a:schemeClr val="bg1"/>
                        </a:solidFill>
                      </a:endParaRPr>
                    </a:p>
                  </a:txBody>
                  <a:tcPr anchor="b">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0504D"/>
                    </a:solidFill>
                  </a:tcPr>
                </a:tc>
                <a:tc>
                  <a:txBody>
                    <a:bodyPr/>
                    <a:lstStyle/>
                    <a:p>
                      <a:pPr algn="ctr"/>
                      <a:r>
                        <a:rPr lang="en-US" sz="1800" b="1" dirty="0" smtClean="0">
                          <a:solidFill>
                            <a:schemeClr val="bg1"/>
                          </a:solidFill>
                        </a:rPr>
                        <a:t>Race</a:t>
                      </a:r>
                      <a:endParaRPr lang="en-US" sz="1800" b="1" dirty="0">
                        <a:solidFill>
                          <a:schemeClr val="bg1"/>
                        </a:solidFill>
                      </a:endParaRPr>
                    </a:p>
                  </a:txBody>
                  <a:tcPr anchor="b">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0504D"/>
                    </a:solidFill>
                  </a:tcPr>
                </a:tc>
                <a:tc>
                  <a:txBody>
                    <a:bodyPr/>
                    <a:lstStyle/>
                    <a:p>
                      <a:pPr algn="ctr"/>
                      <a:r>
                        <a:rPr lang="en-US" sz="1800" b="1" dirty="0" smtClean="0">
                          <a:solidFill>
                            <a:schemeClr val="bg1"/>
                          </a:solidFill>
                        </a:rPr>
                        <a:t>DSPS</a:t>
                      </a:r>
                      <a:endParaRPr lang="en-US" sz="1800" b="1" dirty="0">
                        <a:solidFill>
                          <a:schemeClr val="bg1"/>
                        </a:solidFill>
                      </a:endParaRPr>
                    </a:p>
                  </a:txBody>
                  <a:tcPr anchor="b">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0504D"/>
                    </a:solidFill>
                  </a:tcPr>
                </a:tc>
                <a:tc>
                  <a:txBody>
                    <a:bodyPr/>
                    <a:lstStyle/>
                    <a:p>
                      <a:pPr algn="ctr"/>
                      <a:r>
                        <a:rPr lang="en-US" sz="1800" b="1" dirty="0" smtClean="0">
                          <a:solidFill>
                            <a:schemeClr val="bg1"/>
                          </a:solidFill>
                        </a:rPr>
                        <a:t>Econ</a:t>
                      </a:r>
                    </a:p>
                    <a:p>
                      <a:pPr algn="ctr"/>
                      <a:r>
                        <a:rPr lang="en-US" sz="1800" b="1" dirty="0" err="1" smtClean="0">
                          <a:solidFill>
                            <a:schemeClr val="bg1"/>
                          </a:solidFill>
                        </a:rPr>
                        <a:t>Disadv</a:t>
                      </a:r>
                      <a:endParaRPr lang="en-US" sz="1800" b="1" dirty="0">
                        <a:solidFill>
                          <a:schemeClr val="bg1"/>
                        </a:solidFill>
                      </a:endParaRPr>
                    </a:p>
                  </a:txBody>
                  <a:tcPr anchor="b">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0504D"/>
                    </a:solidFill>
                  </a:tcPr>
                </a:tc>
                <a:tc>
                  <a:txBody>
                    <a:bodyPr/>
                    <a:lstStyle/>
                    <a:p>
                      <a:pPr algn="ctr"/>
                      <a:r>
                        <a:rPr lang="en-US" sz="1800" b="1" dirty="0" smtClean="0">
                          <a:solidFill>
                            <a:schemeClr val="bg1"/>
                          </a:solidFill>
                        </a:rPr>
                        <a:t>Vets</a:t>
                      </a:r>
                      <a:endParaRPr lang="en-US" sz="1800" b="1" dirty="0">
                        <a:solidFill>
                          <a:schemeClr val="bg1"/>
                        </a:solidFill>
                      </a:endParaRPr>
                    </a:p>
                  </a:txBody>
                  <a:tcPr anchor="b">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0504D"/>
                    </a:solidFill>
                  </a:tcPr>
                </a:tc>
                <a:tc>
                  <a:txBody>
                    <a:bodyPr/>
                    <a:lstStyle/>
                    <a:p>
                      <a:pPr algn="ctr"/>
                      <a:r>
                        <a:rPr lang="en-US" sz="1800" b="1" dirty="0" smtClean="0">
                          <a:solidFill>
                            <a:schemeClr val="bg1"/>
                          </a:solidFill>
                        </a:rPr>
                        <a:t>Foster Youth</a:t>
                      </a:r>
                      <a:endParaRPr lang="en-US" sz="1800" b="1" dirty="0">
                        <a:solidFill>
                          <a:schemeClr val="bg1"/>
                        </a:solidFill>
                      </a:endParaRPr>
                    </a:p>
                  </a:txBody>
                  <a:tcPr anchor="b">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0504D"/>
                    </a:solidFill>
                  </a:tcPr>
                </a:tc>
              </a:tr>
              <a:tr h="370840">
                <a:tc>
                  <a:txBody>
                    <a:bodyPr/>
                    <a:lstStyle/>
                    <a:p>
                      <a:pPr algn="l"/>
                      <a:r>
                        <a:rPr lang="en-US" sz="2000" dirty="0" smtClean="0"/>
                        <a:t>Access</a:t>
                      </a:r>
                      <a:endParaRPr lang="en-US" sz="20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800" dirty="0" smtClean="0"/>
                        <a:t>Enrollment</a:t>
                      </a:r>
                      <a:endParaRPr lang="en-US" sz="1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dirty="0" smtClean="0"/>
                        <a:t>No</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2D7A5"/>
                    </a:solidFill>
                  </a:tcPr>
                </a:tc>
                <a:tc>
                  <a:txBody>
                    <a:bodyPr/>
                    <a:lstStyle/>
                    <a:p>
                      <a:pPr algn="ctr"/>
                      <a:r>
                        <a:rPr lang="en-US" dirty="0" smtClean="0"/>
                        <a:t>Yes</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r>
                        <a:rPr lang="en-US" smtClean="0"/>
                        <a:t>Yes</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marL="0" algn="ctr" defTabSz="914400" rtl="0" eaLnBrk="1" latinLnBrk="0" hangingPunct="1"/>
                      <a:endParaRPr lang="en-US" sz="140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endParaRPr lang="en-US" sz="140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r>
                        <a:rPr lang="en-US" dirty="0" smtClean="0"/>
                        <a:t>Yes</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r>
                        <a:rPr lang="en-US" dirty="0" smtClean="0"/>
                        <a:t>No</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2D7A5"/>
                    </a:solidFill>
                  </a:tcPr>
                </a:tc>
              </a:tr>
            </a:tbl>
          </a:graphicData>
        </a:graphic>
      </p:graphicFrame>
    </p:spTree>
    <p:extLst>
      <p:ext uri="{BB962C8B-B14F-4D97-AF65-F5344CB8AC3E}">
        <p14:creationId xmlns:p14="http://schemas.microsoft.com/office/powerpoint/2010/main" val="411058079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9121" y="662181"/>
            <a:ext cx="11404955" cy="271189"/>
          </a:xfrm>
        </p:spPr>
        <p:txBody>
          <a:bodyPr>
            <a:normAutofit fontScale="90000"/>
          </a:bodyPr>
          <a:lstStyle/>
          <a:p>
            <a:r>
              <a:rPr lang="en-US" dirty="0" smtClean="0"/>
              <a:t>Disproportionate Impact using Point-Gap</a:t>
            </a:r>
            <a:endParaRPr lang="en-US" dirty="0"/>
          </a:p>
        </p:txBody>
      </p:sp>
      <p:graphicFrame>
        <p:nvGraphicFramePr>
          <p:cNvPr id="38" name="Table 37"/>
          <p:cNvGraphicFramePr>
            <a:graphicFrameLocks noGrp="1"/>
          </p:cNvGraphicFramePr>
          <p:nvPr>
            <p:extLst>
              <p:ext uri="{D42A27DB-BD31-4B8C-83A1-F6EECF244321}">
                <p14:modId xmlns:p14="http://schemas.microsoft.com/office/powerpoint/2010/main" val="279805497"/>
              </p:ext>
            </p:extLst>
          </p:nvPr>
        </p:nvGraphicFramePr>
        <p:xfrm>
          <a:off x="570019" y="1745581"/>
          <a:ext cx="11051961" cy="2174240"/>
        </p:xfrm>
        <a:graphic>
          <a:graphicData uri="http://schemas.openxmlformats.org/drawingml/2006/table">
            <a:tbl>
              <a:tblPr firstRow="1" bandRow="1">
                <a:tableStyleId>{5C22544A-7EE6-4342-B048-85BDC9FD1C3A}</a:tableStyleId>
              </a:tblPr>
              <a:tblGrid>
                <a:gridCol w="1676163"/>
                <a:gridCol w="2986149"/>
                <a:gridCol w="936702"/>
                <a:gridCol w="922437"/>
                <a:gridCol w="933083"/>
                <a:gridCol w="944326"/>
                <a:gridCol w="865631"/>
                <a:gridCol w="933083"/>
                <a:gridCol w="854387"/>
              </a:tblGrid>
              <a:tr h="370840">
                <a:tc rowSpan="2" gridSpan="2">
                  <a:txBody>
                    <a:bodyPr/>
                    <a:lstStyle/>
                    <a:p>
                      <a:r>
                        <a:rPr lang="en-US" sz="2400" dirty="0" smtClean="0"/>
                        <a:t>Success</a:t>
                      </a:r>
                      <a:r>
                        <a:rPr lang="en-US" sz="2400" baseline="0" dirty="0" smtClean="0"/>
                        <a:t> Indicators</a:t>
                      </a:r>
                      <a:endParaRPr lang="en-US" sz="2400" dirty="0"/>
                    </a:p>
                  </a:txBody>
                  <a:tcPr anchor="b">
                    <a:lnL w="12700" cap="flat" cmpd="sng" algn="ctr">
                      <a:solidFill>
                        <a:schemeClr val="tx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0504D"/>
                    </a:solidFill>
                  </a:tcPr>
                </a:tc>
                <a:tc rowSpan="2" hMerge="1">
                  <a:txBody>
                    <a:bodyPr/>
                    <a:lstStyle/>
                    <a:p>
                      <a:endParaRPr lang="en-US"/>
                    </a:p>
                  </a:txBody>
                  <a:tcPr/>
                </a:tc>
                <a:tc gridSpan="7">
                  <a:txBody>
                    <a:bodyPr/>
                    <a:lstStyle/>
                    <a:p>
                      <a:pPr algn="ctr"/>
                      <a:r>
                        <a:rPr lang="en-US" sz="2000" dirty="0" smtClean="0"/>
                        <a:t>Subpopulations</a:t>
                      </a:r>
                      <a:endParaRPr lang="en-US" sz="2000" dirty="0"/>
                    </a:p>
                  </a:txBody>
                  <a:tcPr>
                    <a:lnL w="12700" cap="flat" cmpd="sng" algn="ctr">
                      <a:solidFill>
                        <a:schemeClr val="bg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C0504D"/>
                    </a:solidFill>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r>
              <a:tr h="370840">
                <a:tc gridSpan="2" vMerge="1">
                  <a:txBody>
                    <a:bodyPr/>
                    <a:lstStyle/>
                    <a:p>
                      <a:endParaRPr lang="en-US" dirty="0"/>
                    </a:p>
                  </a:txBody>
                  <a:tcPr/>
                </a:tc>
                <a:tc hMerge="1" vMerge="1">
                  <a:txBody>
                    <a:bodyPr/>
                    <a:lstStyle/>
                    <a:p>
                      <a:endParaRPr lang="en-US" dirty="0"/>
                    </a:p>
                  </a:txBody>
                  <a:tcPr/>
                </a:tc>
                <a:tc>
                  <a:txBody>
                    <a:bodyPr/>
                    <a:lstStyle/>
                    <a:p>
                      <a:pPr algn="ctr"/>
                      <a:r>
                        <a:rPr lang="en-US" sz="1800" b="1" dirty="0" smtClean="0">
                          <a:solidFill>
                            <a:schemeClr val="bg1"/>
                          </a:solidFill>
                        </a:rPr>
                        <a:t>Gender</a:t>
                      </a:r>
                      <a:endParaRPr lang="en-US" sz="1800" b="1" dirty="0">
                        <a:solidFill>
                          <a:schemeClr val="bg1"/>
                        </a:solidFill>
                      </a:endParaRPr>
                    </a:p>
                  </a:txBody>
                  <a:tcPr anchor="b">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0504D"/>
                    </a:solidFill>
                  </a:tcPr>
                </a:tc>
                <a:tc>
                  <a:txBody>
                    <a:bodyPr/>
                    <a:lstStyle/>
                    <a:p>
                      <a:pPr algn="ctr"/>
                      <a:r>
                        <a:rPr lang="en-US" sz="1800" b="1" dirty="0" smtClean="0">
                          <a:solidFill>
                            <a:schemeClr val="bg1"/>
                          </a:solidFill>
                        </a:rPr>
                        <a:t>Age</a:t>
                      </a:r>
                      <a:endParaRPr lang="en-US" sz="1800" b="1" dirty="0">
                        <a:solidFill>
                          <a:schemeClr val="bg1"/>
                        </a:solidFill>
                      </a:endParaRPr>
                    </a:p>
                  </a:txBody>
                  <a:tcPr anchor="b">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0504D"/>
                    </a:solidFill>
                  </a:tcPr>
                </a:tc>
                <a:tc>
                  <a:txBody>
                    <a:bodyPr/>
                    <a:lstStyle/>
                    <a:p>
                      <a:pPr algn="ctr"/>
                      <a:r>
                        <a:rPr lang="en-US" sz="1800" b="1" dirty="0" smtClean="0">
                          <a:solidFill>
                            <a:schemeClr val="bg1"/>
                          </a:solidFill>
                        </a:rPr>
                        <a:t>Race</a:t>
                      </a:r>
                      <a:endParaRPr lang="en-US" sz="1800" b="1" dirty="0">
                        <a:solidFill>
                          <a:schemeClr val="bg1"/>
                        </a:solidFill>
                      </a:endParaRPr>
                    </a:p>
                  </a:txBody>
                  <a:tcPr anchor="b">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0504D"/>
                    </a:solidFill>
                  </a:tcPr>
                </a:tc>
                <a:tc>
                  <a:txBody>
                    <a:bodyPr/>
                    <a:lstStyle/>
                    <a:p>
                      <a:pPr algn="ctr"/>
                      <a:r>
                        <a:rPr lang="en-US" sz="1800" b="1" dirty="0" smtClean="0">
                          <a:solidFill>
                            <a:schemeClr val="bg1"/>
                          </a:solidFill>
                        </a:rPr>
                        <a:t>DSPS</a:t>
                      </a:r>
                      <a:endParaRPr lang="en-US" sz="1800" b="1" dirty="0">
                        <a:solidFill>
                          <a:schemeClr val="bg1"/>
                        </a:solidFill>
                      </a:endParaRPr>
                    </a:p>
                  </a:txBody>
                  <a:tcPr anchor="b">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0504D"/>
                    </a:solidFill>
                  </a:tcPr>
                </a:tc>
                <a:tc>
                  <a:txBody>
                    <a:bodyPr/>
                    <a:lstStyle/>
                    <a:p>
                      <a:pPr algn="ctr"/>
                      <a:r>
                        <a:rPr lang="en-US" sz="1800" b="1" dirty="0" smtClean="0">
                          <a:solidFill>
                            <a:schemeClr val="bg1"/>
                          </a:solidFill>
                        </a:rPr>
                        <a:t>Econ</a:t>
                      </a:r>
                    </a:p>
                    <a:p>
                      <a:pPr algn="ctr"/>
                      <a:r>
                        <a:rPr lang="en-US" sz="1800" b="1" dirty="0" err="1" smtClean="0">
                          <a:solidFill>
                            <a:schemeClr val="bg1"/>
                          </a:solidFill>
                        </a:rPr>
                        <a:t>Disadv</a:t>
                      </a:r>
                      <a:endParaRPr lang="en-US" sz="1800" b="1" dirty="0">
                        <a:solidFill>
                          <a:schemeClr val="bg1"/>
                        </a:solidFill>
                      </a:endParaRPr>
                    </a:p>
                  </a:txBody>
                  <a:tcPr anchor="b">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0504D"/>
                    </a:solidFill>
                  </a:tcPr>
                </a:tc>
                <a:tc>
                  <a:txBody>
                    <a:bodyPr/>
                    <a:lstStyle/>
                    <a:p>
                      <a:pPr algn="ctr"/>
                      <a:r>
                        <a:rPr lang="en-US" sz="1800" b="1" dirty="0" smtClean="0">
                          <a:solidFill>
                            <a:schemeClr val="bg1"/>
                          </a:solidFill>
                        </a:rPr>
                        <a:t>Vets</a:t>
                      </a:r>
                      <a:endParaRPr lang="en-US" sz="1800" b="1" dirty="0">
                        <a:solidFill>
                          <a:schemeClr val="bg1"/>
                        </a:solidFill>
                      </a:endParaRPr>
                    </a:p>
                  </a:txBody>
                  <a:tcPr anchor="b">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0504D"/>
                    </a:solidFill>
                  </a:tcPr>
                </a:tc>
                <a:tc>
                  <a:txBody>
                    <a:bodyPr/>
                    <a:lstStyle/>
                    <a:p>
                      <a:pPr algn="ctr"/>
                      <a:r>
                        <a:rPr lang="en-US" sz="1800" b="1" dirty="0" smtClean="0">
                          <a:solidFill>
                            <a:schemeClr val="bg1"/>
                          </a:solidFill>
                        </a:rPr>
                        <a:t>Foster Youth</a:t>
                      </a:r>
                      <a:endParaRPr lang="en-US" sz="1800" b="1" dirty="0">
                        <a:solidFill>
                          <a:schemeClr val="bg1"/>
                        </a:solidFill>
                      </a:endParaRPr>
                    </a:p>
                  </a:txBody>
                  <a:tcPr anchor="b">
                    <a:lnL w="12700" cap="flat" cmpd="sng" algn="ctr">
                      <a:solidFill>
                        <a:schemeClr val="bg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0504D"/>
                    </a:solidFill>
                  </a:tcPr>
                </a:tc>
              </a:tr>
              <a:tr h="370840">
                <a:tc>
                  <a:txBody>
                    <a:bodyPr/>
                    <a:lstStyle/>
                    <a:p>
                      <a:pPr algn="l"/>
                      <a:r>
                        <a:rPr lang="en-US" sz="2000" dirty="0" smtClean="0"/>
                        <a:t>Access</a:t>
                      </a:r>
                      <a:endParaRPr lang="en-US" sz="20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en-US" sz="1800" dirty="0" smtClean="0"/>
                        <a:t>Enrollment</a:t>
                      </a:r>
                      <a:endParaRPr lang="en-US" sz="1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dirty="0" smtClean="0"/>
                        <a:t>No</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2D7A5"/>
                    </a:solidFill>
                  </a:tcPr>
                </a:tc>
                <a:tc>
                  <a:txBody>
                    <a:bodyPr/>
                    <a:lstStyle/>
                    <a:p>
                      <a:pPr algn="ctr"/>
                      <a:r>
                        <a:rPr lang="en-US" dirty="0" smtClean="0"/>
                        <a:t>Yes</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r>
                        <a:rPr lang="en-US" dirty="0" smtClean="0"/>
                        <a:t>Yes</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marL="0" algn="ctr" defTabSz="914400" rtl="0" eaLnBrk="1" latinLnBrk="0" hangingPunct="1"/>
                      <a:endParaRPr lang="en-US" sz="140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endParaRPr 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r>
                        <a:rPr lang="en-US" dirty="0" smtClean="0"/>
                        <a:t>Yes</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r>
                        <a:rPr lang="en-US" dirty="0" smtClean="0"/>
                        <a:t>No</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2D7A5"/>
                    </a:solidFill>
                  </a:tcPr>
                </a:tc>
              </a:tr>
              <a:tr h="370840">
                <a:tc rowSpan="2">
                  <a:txBody>
                    <a:bodyPr/>
                    <a:lstStyle/>
                    <a:p>
                      <a:pPr algn="l"/>
                      <a:r>
                        <a:rPr lang="en-US" sz="2000" dirty="0" smtClean="0"/>
                        <a:t>Course Completion</a:t>
                      </a:r>
                      <a:endParaRPr lang="en-US" sz="20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en-US" sz="1800" dirty="0" smtClean="0"/>
                        <a:t>Successful Course Completion</a:t>
                      </a:r>
                      <a:endParaRPr lang="en-US" sz="1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dirty="0" smtClean="0"/>
                        <a:t>No</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2D7A5"/>
                    </a:solidFill>
                  </a:tcPr>
                </a:tc>
                <a:tc>
                  <a:txBody>
                    <a:bodyPr/>
                    <a:lstStyle/>
                    <a:p>
                      <a:pPr algn="ctr"/>
                      <a:r>
                        <a:rPr lang="en-US" dirty="0" smtClean="0"/>
                        <a:t>No</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2D7A5"/>
                    </a:solidFill>
                  </a:tcPr>
                </a:tc>
                <a:tc>
                  <a:txBody>
                    <a:bodyPr/>
                    <a:lstStyle/>
                    <a:p>
                      <a:pPr algn="ctr"/>
                      <a:r>
                        <a:rPr lang="en-US" dirty="0" smtClean="0"/>
                        <a:t>Yes</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r>
                        <a:rPr lang="en-US" dirty="0" smtClean="0"/>
                        <a:t>No</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2D7A5"/>
                    </a:solidFill>
                  </a:tcPr>
                </a:tc>
                <a:tc>
                  <a:txBody>
                    <a:bodyPr/>
                    <a:lstStyle/>
                    <a:p>
                      <a:pPr algn="ctr"/>
                      <a:r>
                        <a:rPr lang="en-US" sz="1400" smtClean="0"/>
                        <a:t>N/A</a:t>
                      </a:r>
                      <a:endParaRPr 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r>
                        <a:rPr lang="en-US" dirty="0" smtClean="0"/>
                        <a:t>No</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2D7A5"/>
                    </a:solidFill>
                  </a:tcPr>
                </a:tc>
                <a:tc>
                  <a:txBody>
                    <a:bodyPr/>
                    <a:lstStyle/>
                    <a:p>
                      <a:pPr algn="ctr"/>
                      <a:r>
                        <a:rPr lang="en-US" dirty="0" smtClean="0"/>
                        <a:t>Yes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r>
              <a:tr h="370840">
                <a:tc vMerge="1">
                  <a:txBody>
                    <a:bodyPr/>
                    <a:lstStyle/>
                    <a:p>
                      <a:endParaRPr lang="en-US" dirty="0"/>
                    </a:p>
                  </a:txBody>
                  <a:tcPr/>
                </a:tc>
                <a:tc>
                  <a:txBody>
                    <a:bodyPr/>
                    <a:lstStyle/>
                    <a:p>
                      <a:r>
                        <a:rPr lang="en-US" sz="1800" dirty="0" smtClean="0"/>
                        <a:t>Good Academic</a:t>
                      </a:r>
                      <a:r>
                        <a:rPr lang="en-US" sz="1800" baseline="0" dirty="0" smtClean="0"/>
                        <a:t> Standing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dirty="0" smtClean="0"/>
                        <a:t>No </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2D7A5"/>
                    </a:solidFill>
                  </a:tcPr>
                </a:tc>
                <a:tc>
                  <a:txBody>
                    <a:bodyPr/>
                    <a:lstStyle/>
                    <a:p>
                      <a:pPr algn="ctr"/>
                      <a:r>
                        <a:rPr lang="en-US" dirty="0" smtClean="0"/>
                        <a:t>Yes</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r>
                        <a:rPr lang="en-US" dirty="0" smtClean="0"/>
                        <a:t>Yes</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r>
                        <a:rPr lang="en-US" dirty="0" smtClean="0"/>
                        <a:t>No</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2D7A5"/>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smtClean="0"/>
                        <a:t>N/A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r>
                        <a:rPr lang="en-US" dirty="0" smtClean="0"/>
                        <a:t>No</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2D7A5"/>
                    </a:solidFill>
                  </a:tcPr>
                </a:tc>
                <a:tc>
                  <a:txBody>
                    <a:bodyPr/>
                    <a:lstStyle/>
                    <a:p>
                      <a:pPr algn="ctr"/>
                      <a:r>
                        <a:rPr lang="en-US" dirty="0" smtClean="0"/>
                        <a:t>Yes</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r>
            </a:tbl>
          </a:graphicData>
        </a:graphic>
      </p:graphicFrame>
      <p:sp>
        <p:nvSpPr>
          <p:cNvPr id="4" name="Rectangle 3"/>
          <p:cNvSpPr/>
          <p:nvPr/>
        </p:nvSpPr>
        <p:spPr>
          <a:xfrm>
            <a:off x="5251938" y="3186862"/>
            <a:ext cx="6459415" cy="785446"/>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16964145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Successful Course Completion: Gender</a:t>
            </a:r>
            <a:endParaRPr lang="en-US" dirty="0"/>
          </a:p>
        </p:txBody>
      </p:sp>
      <p:sp>
        <p:nvSpPr>
          <p:cNvPr id="17" name="Right Arrow 16">
            <a:hlinkClick r:id="rId2" action="ppaction://hlinksldjump"/>
          </p:cNvPr>
          <p:cNvSpPr/>
          <p:nvPr/>
        </p:nvSpPr>
        <p:spPr>
          <a:xfrm flipH="1">
            <a:off x="434898" y="6322741"/>
            <a:ext cx="758282" cy="37914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t>Back</a:t>
            </a:r>
            <a:endParaRPr lang="en-US" sz="1600" dirty="0"/>
          </a:p>
        </p:txBody>
      </p:sp>
      <p:pic>
        <p:nvPicPr>
          <p:cNvPr id="21" name="Picture 20"/>
          <p:cNvPicPr>
            <a:picLocks noChangeAspect="1"/>
          </p:cNvPicPr>
          <p:nvPr/>
        </p:nvPicPr>
        <p:blipFill>
          <a:blip r:embed="rId3"/>
          <a:stretch>
            <a:fillRect/>
          </a:stretch>
        </p:blipFill>
        <p:spPr>
          <a:xfrm>
            <a:off x="1024760" y="1585803"/>
            <a:ext cx="10058400" cy="2196476"/>
          </a:xfrm>
          <a:prstGeom prst="rect">
            <a:avLst/>
          </a:prstGeom>
        </p:spPr>
      </p:pic>
      <p:graphicFrame>
        <p:nvGraphicFramePr>
          <p:cNvPr id="6" name="Diagram 5"/>
          <p:cNvGraphicFramePr/>
          <p:nvPr>
            <p:extLst>
              <p:ext uri="{D42A27DB-BD31-4B8C-83A1-F6EECF244321}">
                <p14:modId xmlns:p14="http://schemas.microsoft.com/office/powerpoint/2010/main" val="3304802369"/>
              </p:ext>
            </p:extLst>
          </p:nvPr>
        </p:nvGraphicFramePr>
        <p:xfrm>
          <a:off x="2032000" y="4008133"/>
          <a:ext cx="8128000" cy="2504179"/>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graphicFrame>
        <p:nvGraphicFramePr>
          <p:cNvPr id="7" name="Diagram 6"/>
          <p:cNvGraphicFramePr/>
          <p:nvPr>
            <p:extLst>
              <p:ext uri="{D42A27DB-BD31-4B8C-83A1-F6EECF244321}">
                <p14:modId xmlns:p14="http://schemas.microsoft.com/office/powerpoint/2010/main" val="2598612441"/>
              </p:ext>
            </p:extLst>
          </p:nvPr>
        </p:nvGraphicFramePr>
        <p:xfrm>
          <a:off x="2036852" y="3050564"/>
          <a:ext cx="8128000" cy="4419315"/>
        </p:xfrm>
        <a:graphic>
          <a:graphicData uri="http://schemas.openxmlformats.org/drawingml/2006/diagram">
            <dgm:relIds xmlns:dgm="http://schemas.openxmlformats.org/drawingml/2006/diagram" xmlns:r="http://schemas.openxmlformats.org/officeDocument/2006/relationships" r:dm="rId9" r:lo="rId10" r:qs="rId11" r:cs="rId12"/>
          </a:graphicData>
        </a:graphic>
      </p:graphicFrame>
      <p:sp>
        <p:nvSpPr>
          <p:cNvPr id="9" name="Rectangle 8"/>
          <p:cNvSpPr/>
          <p:nvPr/>
        </p:nvSpPr>
        <p:spPr>
          <a:xfrm>
            <a:off x="1024760" y="3769397"/>
            <a:ext cx="8805672" cy="276999"/>
          </a:xfrm>
          <a:prstGeom prst="rect">
            <a:avLst/>
          </a:prstGeom>
        </p:spPr>
        <p:txBody>
          <a:bodyPr wrap="square">
            <a:spAutoFit/>
          </a:bodyPr>
          <a:lstStyle/>
          <a:p>
            <a:r>
              <a:rPr lang="en-US" sz="1200" dirty="0">
                <a:latin typeface="Times New Roman" panose="02020603050405020304" pitchFamily="18" charset="0"/>
                <a:cs typeface="Times New Roman" panose="02020603050405020304" pitchFamily="18" charset="0"/>
              </a:rPr>
              <a:t>Data </a:t>
            </a:r>
            <a:r>
              <a:rPr lang="en-US" sz="1200" dirty="0" smtClean="0">
                <a:latin typeface="Times New Roman" panose="02020603050405020304" pitchFamily="18" charset="0"/>
                <a:cs typeface="Times New Roman" panose="02020603050405020304" pitchFamily="18" charset="0"/>
              </a:rPr>
              <a:t>Source: </a:t>
            </a:r>
            <a:r>
              <a:rPr lang="en-US" sz="1200" dirty="0">
                <a:latin typeface="Times New Roman" panose="02020603050405020304" pitchFamily="18" charset="0"/>
                <a:cs typeface="Times New Roman" panose="02020603050405020304" pitchFamily="18" charset="0"/>
              </a:rPr>
              <a:t>MIS Submissions to CCCCO </a:t>
            </a:r>
            <a:r>
              <a:rPr lang="en-US" sz="1200" dirty="0" smtClean="0">
                <a:latin typeface="Times New Roman" panose="02020603050405020304" pitchFamily="18" charset="0"/>
                <a:cs typeface="Times New Roman" panose="02020603050405020304" pitchFamily="18" charset="0"/>
              </a:rPr>
              <a:t>(Term = Fall 2016)</a:t>
            </a:r>
          </a:p>
        </p:txBody>
      </p:sp>
    </p:spTree>
    <p:extLst>
      <p:ext uri="{BB962C8B-B14F-4D97-AF65-F5344CB8AC3E}">
        <p14:creationId xmlns:p14="http://schemas.microsoft.com/office/powerpoint/2010/main" val="41923959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6" grpId="0">
        <p:bldAsOne/>
      </p:bldGraphic>
      <p:bldGraphic spid="7" grpId="0">
        <p:bldAsOne/>
      </p:bldGraphic>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e 5"/>
          <p:cNvGraphicFramePr>
            <a:graphicFrameLocks noGrp="1"/>
          </p:cNvGraphicFramePr>
          <p:nvPr>
            <p:extLst>
              <p:ext uri="{D42A27DB-BD31-4B8C-83A1-F6EECF244321}">
                <p14:modId xmlns:p14="http://schemas.microsoft.com/office/powerpoint/2010/main" val="128080960"/>
              </p:ext>
            </p:extLst>
          </p:nvPr>
        </p:nvGraphicFramePr>
        <p:xfrm>
          <a:off x="570020" y="1746348"/>
          <a:ext cx="11051961" cy="2169160"/>
        </p:xfrm>
        <a:graphic>
          <a:graphicData uri="http://schemas.openxmlformats.org/drawingml/2006/table">
            <a:tbl>
              <a:tblPr firstRow="1" bandRow="1">
                <a:tableStyleId>{5C22544A-7EE6-4342-B048-85BDC9FD1C3A}</a:tableStyleId>
              </a:tblPr>
              <a:tblGrid>
                <a:gridCol w="1676163"/>
                <a:gridCol w="2986149"/>
                <a:gridCol w="936702"/>
                <a:gridCol w="922437"/>
                <a:gridCol w="933083"/>
                <a:gridCol w="944326"/>
                <a:gridCol w="865631"/>
                <a:gridCol w="933083"/>
                <a:gridCol w="854387"/>
              </a:tblGrid>
              <a:tr h="370840">
                <a:tc rowSpan="2" gridSpan="2">
                  <a:txBody>
                    <a:bodyPr/>
                    <a:lstStyle/>
                    <a:p>
                      <a:r>
                        <a:rPr lang="en-US" sz="2400" dirty="0" smtClean="0"/>
                        <a:t>Success</a:t>
                      </a:r>
                      <a:r>
                        <a:rPr lang="en-US" sz="2400" baseline="0" dirty="0" smtClean="0"/>
                        <a:t> Indicators</a:t>
                      </a:r>
                      <a:endParaRPr lang="en-US" sz="2400" dirty="0"/>
                    </a:p>
                  </a:txBody>
                  <a:tcPr anchor="b">
                    <a:lnL w="12700" cap="flat" cmpd="sng" algn="ctr">
                      <a:solidFill>
                        <a:schemeClr val="tx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0504D"/>
                    </a:solidFill>
                  </a:tcPr>
                </a:tc>
                <a:tc rowSpan="2" hMerge="1">
                  <a:txBody>
                    <a:bodyPr/>
                    <a:lstStyle/>
                    <a:p>
                      <a:endParaRPr lang="en-US"/>
                    </a:p>
                  </a:txBody>
                  <a:tcPr/>
                </a:tc>
                <a:tc gridSpan="7">
                  <a:txBody>
                    <a:bodyPr/>
                    <a:lstStyle/>
                    <a:p>
                      <a:pPr algn="ctr"/>
                      <a:r>
                        <a:rPr lang="en-US" sz="2000" dirty="0" smtClean="0"/>
                        <a:t>Subpopulations</a:t>
                      </a:r>
                      <a:endParaRPr lang="en-US" sz="2000" dirty="0"/>
                    </a:p>
                  </a:txBody>
                  <a:tcPr>
                    <a:lnL w="12700" cap="flat" cmpd="sng" algn="ctr">
                      <a:solidFill>
                        <a:schemeClr val="bg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C0504D"/>
                    </a:solidFill>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r>
              <a:tr h="370840">
                <a:tc gridSpan="2" vMerge="1">
                  <a:txBody>
                    <a:bodyPr/>
                    <a:lstStyle/>
                    <a:p>
                      <a:endParaRPr lang="en-US" dirty="0"/>
                    </a:p>
                  </a:txBody>
                  <a:tcPr/>
                </a:tc>
                <a:tc hMerge="1" vMerge="1">
                  <a:txBody>
                    <a:bodyPr/>
                    <a:lstStyle/>
                    <a:p>
                      <a:endParaRPr lang="en-US" dirty="0"/>
                    </a:p>
                  </a:txBody>
                  <a:tcPr/>
                </a:tc>
                <a:tc>
                  <a:txBody>
                    <a:bodyPr/>
                    <a:lstStyle/>
                    <a:p>
                      <a:pPr algn="ctr"/>
                      <a:r>
                        <a:rPr lang="en-US" sz="1800" b="1" dirty="0" smtClean="0">
                          <a:solidFill>
                            <a:schemeClr val="bg1"/>
                          </a:solidFill>
                        </a:rPr>
                        <a:t>Gender</a:t>
                      </a:r>
                      <a:endParaRPr lang="en-US" sz="1800" b="1" dirty="0">
                        <a:solidFill>
                          <a:schemeClr val="bg1"/>
                        </a:solidFill>
                      </a:endParaRPr>
                    </a:p>
                  </a:txBody>
                  <a:tcPr anchor="b">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0504D"/>
                    </a:solidFill>
                  </a:tcPr>
                </a:tc>
                <a:tc>
                  <a:txBody>
                    <a:bodyPr/>
                    <a:lstStyle/>
                    <a:p>
                      <a:pPr algn="ctr"/>
                      <a:r>
                        <a:rPr lang="en-US" sz="1800" b="1" dirty="0" smtClean="0">
                          <a:solidFill>
                            <a:schemeClr val="bg1"/>
                          </a:solidFill>
                        </a:rPr>
                        <a:t>Age</a:t>
                      </a:r>
                      <a:endParaRPr lang="en-US" sz="1800" b="1" dirty="0">
                        <a:solidFill>
                          <a:schemeClr val="bg1"/>
                        </a:solidFill>
                      </a:endParaRPr>
                    </a:p>
                  </a:txBody>
                  <a:tcPr anchor="b">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0504D"/>
                    </a:solidFill>
                  </a:tcPr>
                </a:tc>
                <a:tc>
                  <a:txBody>
                    <a:bodyPr/>
                    <a:lstStyle/>
                    <a:p>
                      <a:pPr algn="ctr"/>
                      <a:r>
                        <a:rPr lang="en-US" sz="1800" b="1" dirty="0" smtClean="0">
                          <a:solidFill>
                            <a:schemeClr val="bg1"/>
                          </a:solidFill>
                        </a:rPr>
                        <a:t>Race</a:t>
                      </a:r>
                      <a:endParaRPr lang="en-US" sz="1800" b="1" dirty="0">
                        <a:solidFill>
                          <a:schemeClr val="bg1"/>
                        </a:solidFill>
                      </a:endParaRPr>
                    </a:p>
                  </a:txBody>
                  <a:tcPr anchor="b">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0504D"/>
                    </a:solidFill>
                  </a:tcPr>
                </a:tc>
                <a:tc>
                  <a:txBody>
                    <a:bodyPr/>
                    <a:lstStyle/>
                    <a:p>
                      <a:pPr algn="ctr"/>
                      <a:r>
                        <a:rPr lang="en-US" sz="1800" b="1" dirty="0" smtClean="0">
                          <a:solidFill>
                            <a:schemeClr val="bg1"/>
                          </a:solidFill>
                        </a:rPr>
                        <a:t>DSPS</a:t>
                      </a:r>
                      <a:endParaRPr lang="en-US" sz="1800" b="1" dirty="0">
                        <a:solidFill>
                          <a:schemeClr val="bg1"/>
                        </a:solidFill>
                      </a:endParaRPr>
                    </a:p>
                  </a:txBody>
                  <a:tcPr anchor="b">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0504D"/>
                    </a:solidFill>
                  </a:tcPr>
                </a:tc>
                <a:tc>
                  <a:txBody>
                    <a:bodyPr/>
                    <a:lstStyle/>
                    <a:p>
                      <a:pPr algn="ctr"/>
                      <a:r>
                        <a:rPr lang="en-US" sz="1800" b="1" dirty="0" smtClean="0">
                          <a:solidFill>
                            <a:schemeClr val="bg1"/>
                          </a:solidFill>
                        </a:rPr>
                        <a:t>Econ</a:t>
                      </a:r>
                    </a:p>
                    <a:p>
                      <a:pPr algn="ctr"/>
                      <a:r>
                        <a:rPr lang="en-US" sz="1800" b="1" dirty="0" err="1" smtClean="0">
                          <a:solidFill>
                            <a:schemeClr val="bg1"/>
                          </a:solidFill>
                        </a:rPr>
                        <a:t>Disadv</a:t>
                      </a:r>
                      <a:endParaRPr lang="en-US" sz="1800" b="1" dirty="0">
                        <a:solidFill>
                          <a:schemeClr val="bg1"/>
                        </a:solidFill>
                      </a:endParaRPr>
                    </a:p>
                  </a:txBody>
                  <a:tcPr anchor="b">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0504D"/>
                    </a:solidFill>
                  </a:tcPr>
                </a:tc>
                <a:tc>
                  <a:txBody>
                    <a:bodyPr/>
                    <a:lstStyle/>
                    <a:p>
                      <a:pPr algn="ctr"/>
                      <a:r>
                        <a:rPr lang="en-US" sz="1800" b="1" dirty="0" smtClean="0">
                          <a:solidFill>
                            <a:schemeClr val="bg1"/>
                          </a:solidFill>
                        </a:rPr>
                        <a:t>Vets</a:t>
                      </a:r>
                      <a:endParaRPr lang="en-US" sz="1800" b="1" dirty="0">
                        <a:solidFill>
                          <a:schemeClr val="bg1"/>
                        </a:solidFill>
                      </a:endParaRPr>
                    </a:p>
                  </a:txBody>
                  <a:tcPr anchor="b">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0504D"/>
                    </a:solidFill>
                  </a:tcPr>
                </a:tc>
                <a:tc>
                  <a:txBody>
                    <a:bodyPr/>
                    <a:lstStyle/>
                    <a:p>
                      <a:pPr algn="ctr"/>
                      <a:r>
                        <a:rPr lang="en-US" sz="1800" b="1" dirty="0" smtClean="0">
                          <a:solidFill>
                            <a:schemeClr val="bg1"/>
                          </a:solidFill>
                        </a:rPr>
                        <a:t>Foster Youth</a:t>
                      </a:r>
                      <a:endParaRPr lang="en-US" sz="1800" b="1" dirty="0">
                        <a:solidFill>
                          <a:schemeClr val="bg1"/>
                        </a:solidFill>
                      </a:endParaRPr>
                    </a:p>
                  </a:txBody>
                  <a:tcPr anchor="b">
                    <a:lnL w="12700" cap="flat" cmpd="sng" algn="ctr">
                      <a:solidFill>
                        <a:schemeClr val="bg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0504D"/>
                    </a:solidFill>
                  </a:tcPr>
                </a:tc>
              </a:tr>
              <a:tr h="370840">
                <a:tc>
                  <a:txBody>
                    <a:bodyPr/>
                    <a:lstStyle/>
                    <a:p>
                      <a:pPr algn="l"/>
                      <a:r>
                        <a:rPr lang="en-US" sz="2000" dirty="0" smtClean="0"/>
                        <a:t>Access</a:t>
                      </a:r>
                      <a:endParaRPr lang="en-US" sz="20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en-US" sz="1800" dirty="0" smtClean="0"/>
                        <a:t>Enrollment</a:t>
                      </a:r>
                      <a:endParaRPr lang="en-US" sz="1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dirty="0" smtClean="0"/>
                        <a:t>No</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2D7A5"/>
                    </a:solidFill>
                  </a:tcPr>
                </a:tc>
                <a:tc>
                  <a:txBody>
                    <a:bodyPr/>
                    <a:lstStyle/>
                    <a:p>
                      <a:pPr algn="ctr"/>
                      <a:r>
                        <a:rPr lang="en-US" dirty="0" smtClean="0"/>
                        <a:t>Yes</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r>
                        <a:rPr lang="en-US" dirty="0" smtClean="0"/>
                        <a:t>Yes</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marL="0" algn="ctr" defTabSz="914400" rtl="0" eaLnBrk="1" latinLnBrk="0" hangingPunct="1"/>
                      <a:endParaRPr lang="en-US" sz="140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endParaRPr 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r>
                        <a:rPr lang="en-US" dirty="0" smtClean="0"/>
                        <a:t>Yes</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r>
                        <a:rPr lang="en-US" dirty="0" smtClean="0"/>
                        <a:t>No</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2D7A5"/>
                    </a:solidFill>
                  </a:tcPr>
                </a:tc>
              </a:tr>
              <a:tr h="370840">
                <a:tc rowSpan="2">
                  <a:txBody>
                    <a:bodyPr/>
                    <a:lstStyle/>
                    <a:p>
                      <a:pPr algn="l"/>
                      <a:r>
                        <a:rPr lang="en-US" sz="2000" dirty="0" smtClean="0"/>
                        <a:t>Course Completion</a:t>
                      </a:r>
                      <a:endParaRPr lang="en-US" sz="20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en-US" sz="1800" dirty="0" smtClean="0"/>
                        <a:t>Successful Course Completion</a:t>
                      </a:r>
                      <a:endParaRPr lang="en-US" sz="1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dirty="0" smtClean="0"/>
                        <a:t>No</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2D7A5"/>
                    </a:solidFill>
                  </a:tcPr>
                </a:tc>
                <a:tc>
                  <a:txBody>
                    <a:bodyPr/>
                    <a:lstStyle/>
                    <a:p>
                      <a:pPr algn="ctr"/>
                      <a:r>
                        <a:rPr lang="en-US" dirty="0" smtClean="0"/>
                        <a:t>No</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2D7A5"/>
                    </a:solidFill>
                  </a:tcPr>
                </a:tc>
                <a:tc>
                  <a:txBody>
                    <a:bodyPr/>
                    <a:lstStyle/>
                    <a:p>
                      <a:pPr algn="ctr"/>
                      <a:r>
                        <a:rPr lang="en-US" dirty="0" smtClean="0"/>
                        <a:t>Yes</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r>
                        <a:rPr lang="en-US" dirty="0" smtClean="0"/>
                        <a:t>No</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2D7A5"/>
                    </a:solidFill>
                  </a:tcPr>
                </a:tc>
                <a:tc>
                  <a:txBody>
                    <a:bodyPr/>
                    <a:lstStyle/>
                    <a:p>
                      <a:pPr algn="ctr"/>
                      <a:r>
                        <a:rPr lang="en-US" sz="1400" smtClean="0"/>
                        <a:t>N/A</a:t>
                      </a:r>
                      <a:endParaRPr 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r>
                        <a:rPr lang="en-US" dirty="0" smtClean="0"/>
                        <a:t>No</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2D7A5"/>
                    </a:solidFill>
                  </a:tcPr>
                </a:tc>
                <a:tc>
                  <a:txBody>
                    <a:bodyPr/>
                    <a:lstStyle/>
                    <a:p>
                      <a:pPr algn="ctr"/>
                      <a:r>
                        <a:rPr lang="en-US" dirty="0" smtClean="0"/>
                        <a:t>Yes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r>
              <a:tr h="225850">
                <a:tc vMerge="1">
                  <a:txBody>
                    <a:bodyPr/>
                    <a:lstStyle/>
                    <a:p>
                      <a:endParaRPr lang="en-US" dirty="0"/>
                    </a:p>
                  </a:txBody>
                  <a:tcPr/>
                </a:tc>
                <a:tc>
                  <a:txBody>
                    <a:bodyPr/>
                    <a:lstStyle/>
                    <a:p>
                      <a:r>
                        <a:rPr lang="en-US" sz="1800" dirty="0" smtClean="0"/>
                        <a:t>Good Academic</a:t>
                      </a:r>
                      <a:r>
                        <a:rPr lang="en-US" sz="1800" baseline="0" dirty="0" smtClean="0"/>
                        <a:t> Standing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dirty="0" smtClean="0"/>
                        <a:t>No </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2D7A5"/>
                    </a:solidFill>
                  </a:tcPr>
                </a:tc>
                <a:tc>
                  <a:txBody>
                    <a:bodyPr/>
                    <a:lstStyle/>
                    <a:p>
                      <a:pPr algn="ctr"/>
                      <a:r>
                        <a:rPr lang="en-US" dirty="0" smtClean="0"/>
                        <a:t>Yes</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r>
                        <a:rPr lang="en-US" dirty="0" smtClean="0"/>
                        <a:t>Yes</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r>
                        <a:rPr lang="en-US" dirty="0" smtClean="0"/>
                        <a:t>No</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2D7A5"/>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smtClean="0"/>
                        <a:t>N/A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r>
                        <a:rPr lang="en-US" dirty="0" smtClean="0"/>
                        <a:t>No</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2D7A5"/>
                    </a:solidFill>
                  </a:tcPr>
                </a:tc>
                <a:tc>
                  <a:txBody>
                    <a:bodyPr/>
                    <a:lstStyle/>
                    <a:p>
                      <a:pPr algn="ctr"/>
                      <a:r>
                        <a:rPr lang="en-US" dirty="0" smtClean="0"/>
                        <a:t>Yes</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r>
            </a:tbl>
          </a:graphicData>
        </a:graphic>
      </p:graphicFrame>
      <p:sp>
        <p:nvSpPr>
          <p:cNvPr id="2" name="Title 1"/>
          <p:cNvSpPr>
            <a:spLocks noGrp="1"/>
          </p:cNvSpPr>
          <p:nvPr>
            <p:ph type="title"/>
          </p:nvPr>
        </p:nvSpPr>
        <p:spPr>
          <a:xfrm>
            <a:off x="679121" y="662181"/>
            <a:ext cx="11404955" cy="271189"/>
          </a:xfrm>
        </p:spPr>
        <p:txBody>
          <a:bodyPr>
            <a:normAutofit fontScale="90000"/>
          </a:bodyPr>
          <a:lstStyle/>
          <a:p>
            <a:r>
              <a:rPr lang="en-US" dirty="0" smtClean="0"/>
              <a:t>Disproportionate Impact</a:t>
            </a:r>
            <a:endParaRPr lang="en-US" dirty="0"/>
          </a:p>
        </p:txBody>
      </p:sp>
      <p:sp>
        <p:nvSpPr>
          <p:cNvPr id="4" name="Rectangle 3"/>
          <p:cNvSpPr/>
          <p:nvPr/>
        </p:nvSpPr>
        <p:spPr>
          <a:xfrm>
            <a:off x="6201508" y="3186862"/>
            <a:ext cx="5509845" cy="785446"/>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a:off x="5251938" y="3567862"/>
            <a:ext cx="6459415" cy="785446"/>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5654310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Disproportionate Impact</a:t>
            </a:r>
            <a:endParaRPr lang="en-US" dirty="0"/>
          </a:p>
        </p:txBody>
      </p:sp>
      <p:sp>
        <p:nvSpPr>
          <p:cNvPr id="3" name="Content Placeholder 2"/>
          <p:cNvSpPr>
            <a:spLocks noGrp="1"/>
          </p:cNvSpPr>
          <p:nvPr>
            <p:ph idx="1"/>
          </p:nvPr>
        </p:nvSpPr>
        <p:spPr>
          <a:xfrm>
            <a:off x="609600" y="1668781"/>
            <a:ext cx="10972800" cy="4525963"/>
          </a:xfrm>
        </p:spPr>
        <p:txBody>
          <a:bodyPr>
            <a:normAutofit/>
          </a:bodyPr>
          <a:lstStyle/>
          <a:p>
            <a:r>
              <a:rPr lang="en-US" dirty="0" smtClean="0"/>
              <a:t>What is Disproportionate Impact?</a:t>
            </a:r>
          </a:p>
          <a:p>
            <a:r>
              <a:rPr lang="en-US" dirty="0" smtClean="0"/>
              <a:t>Why do we use it?</a:t>
            </a:r>
          </a:p>
          <a:p>
            <a:r>
              <a:rPr lang="en-US" dirty="0" smtClean="0"/>
              <a:t>What do we measure?</a:t>
            </a:r>
          </a:p>
          <a:p>
            <a:pPr marL="0" indent="0">
              <a:buNone/>
            </a:pPr>
            <a:endParaRPr lang="en-US" dirty="0"/>
          </a:p>
          <a:p>
            <a:pPr marL="0" indent="0">
              <a:buNone/>
            </a:pPr>
            <a:endParaRPr lang="en-US" dirty="0" smtClean="0"/>
          </a:p>
        </p:txBody>
      </p:sp>
    </p:spTree>
    <p:extLst>
      <p:ext uri="{BB962C8B-B14F-4D97-AF65-F5344CB8AC3E}">
        <p14:creationId xmlns:p14="http://schemas.microsoft.com/office/powerpoint/2010/main" val="24629795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e 5"/>
          <p:cNvGraphicFramePr>
            <a:graphicFrameLocks noGrp="1"/>
          </p:cNvGraphicFramePr>
          <p:nvPr>
            <p:extLst>
              <p:ext uri="{D42A27DB-BD31-4B8C-83A1-F6EECF244321}">
                <p14:modId xmlns:p14="http://schemas.microsoft.com/office/powerpoint/2010/main" val="3699325090"/>
              </p:ext>
            </p:extLst>
          </p:nvPr>
        </p:nvGraphicFramePr>
        <p:xfrm>
          <a:off x="570019" y="1733858"/>
          <a:ext cx="11051961" cy="2174240"/>
        </p:xfrm>
        <a:graphic>
          <a:graphicData uri="http://schemas.openxmlformats.org/drawingml/2006/table">
            <a:tbl>
              <a:tblPr firstRow="1" bandRow="1">
                <a:tableStyleId>{5C22544A-7EE6-4342-B048-85BDC9FD1C3A}</a:tableStyleId>
              </a:tblPr>
              <a:tblGrid>
                <a:gridCol w="1676163"/>
                <a:gridCol w="2986149"/>
                <a:gridCol w="936702"/>
                <a:gridCol w="922437"/>
                <a:gridCol w="933083"/>
                <a:gridCol w="944326"/>
                <a:gridCol w="865631"/>
                <a:gridCol w="933083"/>
                <a:gridCol w="854387"/>
              </a:tblGrid>
              <a:tr h="370840">
                <a:tc rowSpan="2" gridSpan="2">
                  <a:txBody>
                    <a:bodyPr/>
                    <a:lstStyle/>
                    <a:p>
                      <a:r>
                        <a:rPr lang="en-US" sz="2400" dirty="0" smtClean="0"/>
                        <a:t>Success</a:t>
                      </a:r>
                      <a:r>
                        <a:rPr lang="en-US" sz="2400" baseline="0" dirty="0" smtClean="0"/>
                        <a:t> Indicators</a:t>
                      </a:r>
                      <a:endParaRPr lang="en-US" sz="2400" dirty="0"/>
                    </a:p>
                  </a:txBody>
                  <a:tcPr anchor="b">
                    <a:lnL w="12700" cap="flat" cmpd="sng" algn="ctr">
                      <a:solidFill>
                        <a:schemeClr val="tx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0504D"/>
                    </a:solidFill>
                  </a:tcPr>
                </a:tc>
                <a:tc rowSpan="2" hMerge="1">
                  <a:txBody>
                    <a:bodyPr/>
                    <a:lstStyle/>
                    <a:p>
                      <a:endParaRPr lang="en-US"/>
                    </a:p>
                  </a:txBody>
                  <a:tcPr/>
                </a:tc>
                <a:tc gridSpan="7">
                  <a:txBody>
                    <a:bodyPr/>
                    <a:lstStyle/>
                    <a:p>
                      <a:pPr algn="ctr"/>
                      <a:r>
                        <a:rPr lang="en-US" sz="2000" dirty="0" smtClean="0"/>
                        <a:t>Subpopulations</a:t>
                      </a:r>
                      <a:endParaRPr lang="en-US" sz="2000" dirty="0"/>
                    </a:p>
                  </a:txBody>
                  <a:tcPr>
                    <a:lnL w="12700" cap="flat" cmpd="sng" algn="ctr">
                      <a:solidFill>
                        <a:schemeClr val="bg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C0504D"/>
                    </a:solidFill>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r>
              <a:tr h="370840">
                <a:tc gridSpan="2" vMerge="1">
                  <a:txBody>
                    <a:bodyPr/>
                    <a:lstStyle/>
                    <a:p>
                      <a:endParaRPr lang="en-US" dirty="0"/>
                    </a:p>
                  </a:txBody>
                  <a:tcPr/>
                </a:tc>
                <a:tc hMerge="1" vMerge="1">
                  <a:txBody>
                    <a:bodyPr/>
                    <a:lstStyle/>
                    <a:p>
                      <a:endParaRPr lang="en-US" dirty="0"/>
                    </a:p>
                  </a:txBody>
                  <a:tcPr/>
                </a:tc>
                <a:tc>
                  <a:txBody>
                    <a:bodyPr/>
                    <a:lstStyle/>
                    <a:p>
                      <a:pPr algn="ctr"/>
                      <a:r>
                        <a:rPr lang="en-US" sz="1800" b="1" dirty="0" smtClean="0">
                          <a:solidFill>
                            <a:schemeClr val="bg1"/>
                          </a:solidFill>
                        </a:rPr>
                        <a:t>Gender</a:t>
                      </a:r>
                      <a:endParaRPr lang="en-US" sz="1800" b="1" dirty="0">
                        <a:solidFill>
                          <a:schemeClr val="bg1"/>
                        </a:solidFill>
                      </a:endParaRPr>
                    </a:p>
                  </a:txBody>
                  <a:tcPr anchor="b">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0504D"/>
                    </a:solidFill>
                  </a:tcPr>
                </a:tc>
                <a:tc>
                  <a:txBody>
                    <a:bodyPr/>
                    <a:lstStyle/>
                    <a:p>
                      <a:pPr algn="ctr"/>
                      <a:r>
                        <a:rPr lang="en-US" sz="1800" b="1" dirty="0" smtClean="0">
                          <a:solidFill>
                            <a:schemeClr val="bg1"/>
                          </a:solidFill>
                        </a:rPr>
                        <a:t>Age</a:t>
                      </a:r>
                      <a:endParaRPr lang="en-US" sz="1800" b="1" dirty="0">
                        <a:solidFill>
                          <a:schemeClr val="bg1"/>
                        </a:solidFill>
                      </a:endParaRPr>
                    </a:p>
                  </a:txBody>
                  <a:tcPr anchor="b">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0504D"/>
                    </a:solidFill>
                  </a:tcPr>
                </a:tc>
                <a:tc>
                  <a:txBody>
                    <a:bodyPr/>
                    <a:lstStyle/>
                    <a:p>
                      <a:pPr algn="ctr"/>
                      <a:r>
                        <a:rPr lang="en-US" sz="1800" b="1" dirty="0" smtClean="0">
                          <a:solidFill>
                            <a:schemeClr val="bg1"/>
                          </a:solidFill>
                        </a:rPr>
                        <a:t>Race</a:t>
                      </a:r>
                      <a:endParaRPr lang="en-US" sz="1800" b="1" dirty="0">
                        <a:solidFill>
                          <a:schemeClr val="bg1"/>
                        </a:solidFill>
                      </a:endParaRPr>
                    </a:p>
                  </a:txBody>
                  <a:tcPr anchor="b">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0504D"/>
                    </a:solidFill>
                  </a:tcPr>
                </a:tc>
                <a:tc>
                  <a:txBody>
                    <a:bodyPr/>
                    <a:lstStyle/>
                    <a:p>
                      <a:pPr algn="ctr"/>
                      <a:r>
                        <a:rPr lang="en-US" sz="1800" b="1" dirty="0" smtClean="0">
                          <a:solidFill>
                            <a:schemeClr val="bg1"/>
                          </a:solidFill>
                        </a:rPr>
                        <a:t>DSPS</a:t>
                      </a:r>
                      <a:endParaRPr lang="en-US" sz="1800" b="1" dirty="0">
                        <a:solidFill>
                          <a:schemeClr val="bg1"/>
                        </a:solidFill>
                      </a:endParaRPr>
                    </a:p>
                  </a:txBody>
                  <a:tcPr anchor="b">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0504D"/>
                    </a:solidFill>
                  </a:tcPr>
                </a:tc>
                <a:tc>
                  <a:txBody>
                    <a:bodyPr/>
                    <a:lstStyle/>
                    <a:p>
                      <a:pPr algn="ctr"/>
                      <a:r>
                        <a:rPr lang="en-US" sz="1800" b="1" dirty="0" smtClean="0">
                          <a:solidFill>
                            <a:schemeClr val="bg1"/>
                          </a:solidFill>
                        </a:rPr>
                        <a:t>Econ</a:t>
                      </a:r>
                    </a:p>
                    <a:p>
                      <a:pPr algn="ctr"/>
                      <a:r>
                        <a:rPr lang="en-US" sz="1800" b="1" dirty="0" err="1" smtClean="0">
                          <a:solidFill>
                            <a:schemeClr val="bg1"/>
                          </a:solidFill>
                        </a:rPr>
                        <a:t>Disadv</a:t>
                      </a:r>
                      <a:endParaRPr lang="en-US" sz="1800" b="1" dirty="0">
                        <a:solidFill>
                          <a:schemeClr val="bg1"/>
                        </a:solidFill>
                      </a:endParaRPr>
                    </a:p>
                  </a:txBody>
                  <a:tcPr anchor="b">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0504D"/>
                    </a:solidFill>
                  </a:tcPr>
                </a:tc>
                <a:tc>
                  <a:txBody>
                    <a:bodyPr/>
                    <a:lstStyle/>
                    <a:p>
                      <a:pPr algn="ctr"/>
                      <a:r>
                        <a:rPr lang="en-US" sz="1800" b="1" dirty="0" smtClean="0">
                          <a:solidFill>
                            <a:schemeClr val="bg1"/>
                          </a:solidFill>
                        </a:rPr>
                        <a:t>Vets</a:t>
                      </a:r>
                      <a:endParaRPr lang="en-US" sz="1800" b="1" dirty="0">
                        <a:solidFill>
                          <a:schemeClr val="bg1"/>
                        </a:solidFill>
                      </a:endParaRPr>
                    </a:p>
                  </a:txBody>
                  <a:tcPr anchor="b">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0504D"/>
                    </a:solidFill>
                  </a:tcPr>
                </a:tc>
                <a:tc>
                  <a:txBody>
                    <a:bodyPr/>
                    <a:lstStyle/>
                    <a:p>
                      <a:pPr algn="ctr"/>
                      <a:r>
                        <a:rPr lang="en-US" sz="1800" b="1" dirty="0" smtClean="0">
                          <a:solidFill>
                            <a:schemeClr val="bg1"/>
                          </a:solidFill>
                        </a:rPr>
                        <a:t>Foster Youth</a:t>
                      </a:r>
                      <a:endParaRPr lang="en-US" sz="1800" b="1" dirty="0">
                        <a:solidFill>
                          <a:schemeClr val="bg1"/>
                        </a:solidFill>
                      </a:endParaRPr>
                    </a:p>
                  </a:txBody>
                  <a:tcPr anchor="b">
                    <a:lnL w="12700" cap="flat" cmpd="sng" algn="ctr">
                      <a:solidFill>
                        <a:schemeClr val="bg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0504D"/>
                    </a:solidFill>
                  </a:tcPr>
                </a:tc>
              </a:tr>
              <a:tr h="370840">
                <a:tc>
                  <a:txBody>
                    <a:bodyPr/>
                    <a:lstStyle/>
                    <a:p>
                      <a:pPr algn="l"/>
                      <a:r>
                        <a:rPr lang="en-US" sz="2000" dirty="0" smtClean="0"/>
                        <a:t>Access</a:t>
                      </a:r>
                      <a:endParaRPr lang="en-US" sz="20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en-US" sz="1800" dirty="0" smtClean="0"/>
                        <a:t>Enrollment</a:t>
                      </a:r>
                      <a:endParaRPr lang="en-US" sz="1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dirty="0" smtClean="0"/>
                        <a:t>No</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2D7A5"/>
                    </a:solidFill>
                  </a:tcPr>
                </a:tc>
                <a:tc>
                  <a:txBody>
                    <a:bodyPr/>
                    <a:lstStyle/>
                    <a:p>
                      <a:pPr algn="ctr"/>
                      <a:r>
                        <a:rPr lang="en-US" dirty="0" smtClean="0"/>
                        <a:t>Yes</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r>
                        <a:rPr lang="en-US" dirty="0" smtClean="0"/>
                        <a:t>Yes</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marL="0" algn="ctr" defTabSz="914400" rtl="0" eaLnBrk="1" latinLnBrk="0" hangingPunct="1"/>
                      <a:endParaRPr lang="en-US" sz="140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endParaRPr 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r>
                        <a:rPr lang="en-US" dirty="0" smtClean="0"/>
                        <a:t>Yes</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r>
                        <a:rPr lang="en-US" dirty="0" smtClean="0"/>
                        <a:t>No</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2D7A5"/>
                    </a:solidFill>
                  </a:tcPr>
                </a:tc>
              </a:tr>
              <a:tr h="370840">
                <a:tc rowSpan="2">
                  <a:txBody>
                    <a:bodyPr/>
                    <a:lstStyle/>
                    <a:p>
                      <a:pPr algn="l"/>
                      <a:r>
                        <a:rPr lang="en-US" sz="2000" dirty="0" smtClean="0"/>
                        <a:t>Course Completion</a:t>
                      </a:r>
                      <a:endParaRPr lang="en-US" sz="20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en-US" sz="1800" dirty="0" smtClean="0"/>
                        <a:t>Successful Course Completion</a:t>
                      </a:r>
                      <a:endParaRPr lang="en-US" sz="1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dirty="0" smtClean="0"/>
                        <a:t>No</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2D7A5"/>
                    </a:solidFill>
                  </a:tcPr>
                </a:tc>
                <a:tc>
                  <a:txBody>
                    <a:bodyPr/>
                    <a:lstStyle/>
                    <a:p>
                      <a:pPr algn="ctr"/>
                      <a:r>
                        <a:rPr lang="en-US" dirty="0" smtClean="0"/>
                        <a:t>No</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2D7A5"/>
                    </a:solidFill>
                  </a:tcPr>
                </a:tc>
                <a:tc>
                  <a:txBody>
                    <a:bodyPr/>
                    <a:lstStyle/>
                    <a:p>
                      <a:pPr algn="ctr"/>
                      <a:r>
                        <a:rPr lang="en-US" dirty="0" smtClean="0"/>
                        <a:t>Yes</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r>
                        <a:rPr lang="en-US" dirty="0" smtClean="0"/>
                        <a:t>No</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2D7A5"/>
                    </a:solidFill>
                  </a:tcPr>
                </a:tc>
                <a:tc>
                  <a:txBody>
                    <a:bodyPr/>
                    <a:lstStyle/>
                    <a:p>
                      <a:pPr algn="ctr"/>
                      <a:r>
                        <a:rPr lang="en-US" sz="1400" smtClean="0"/>
                        <a:t>N/A</a:t>
                      </a:r>
                      <a:endParaRPr 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r>
                        <a:rPr lang="en-US" dirty="0" smtClean="0"/>
                        <a:t>No</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2D7A5"/>
                    </a:solidFill>
                  </a:tcPr>
                </a:tc>
                <a:tc>
                  <a:txBody>
                    <a:bodyPr/>
                    <a:lstStyle/>
                    <a:p>
                      <a:pPr algn="ctr"/>
                      <a:r>
                        <a:rPr lang="en-US" dirty="0" smtClean="0"/>
                        <a:t>Yes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r>
              <a:tr h="370840">
                <a:tc vMerge="1">
                  <a:txBody>
                    <a:bodyPr/>
                    <a:lstStyle/>
                    <a:p>
                      <a:endParaRPr lang="en-US" dirty="0"/>
                    </a:p>
                  </a:txBody>
                  <a:tcPr/>
                </a:tc>
                <a:tc>
                  <a:txBody>
                    <a:bodyPr/>
                    <a:lstStyle/>
                    <a:p>
                      <a:r>
                        <a:rPr lang="en-US" sz="1800" dirty="0" smtClean="0"/>
                        <a:t>Good Academic</a:t>
                      </a:r>
                      <a:r>
                        <a:rPr lang="en-US" sz="1800" baseline="0" dirty="0" smtClean="0"/>
                        <a:t> Standing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dirty="0" smtClean="0"/>
                        <a:t>No </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2D7A5"/>
                    </a:solidFill>
                  </a:tcPr>
                </a:tc>
                <a:tc>
                  <a:txBody>
                    <a:bodyPr/>
                    <a:lstStyle/>
                    <a:p>
                      <a:pPr algn="ctr"/>
                      <a:r>
                        <a:rPr lang="en-US" dirty="0" smtClean="0"/>
                        <a:t>Yes</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r>
                        <a:rPr lang="en-US" dirty="0" smtClean="0"/>
                        <a:t>Yes</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r>
                        <a:rPr lang="en-US" dirty="0" smtClean="0"/>
                        <a:t>No</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2D7A5"/>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smtClean="0"/>
                        <a:t>N/A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r>
                        <a:rPr lang="en-US" dirty="0" smtClean="0"/>
                        <a:t>No</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2D7A5"/>
                    </a:solidFill>
                  </a:tcPr>
                </a:tc>
                <a:tc>
                  <a:txBody>
                    <a:bodyPr/>
                    <a:lstStyle/>
                    <a:p>
                      <a:pPr algn="ctr"/>
                      <a:r>
                        <a:rPr lang="en-US" dirty="0" smtClean="0"/>
                        <a:t>Yes</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r>
            </a:tbl>
          </a:graphicData>
        </a:graphic>
      </p:graphicFrame>
      <p:sp>
        <p:nvSpPr>
          <p:cNvPr id="2" name="Title 1"/>
          <p:cNvSpPr>
            <a:spLocks noGrp="1"/>
          </p:cNvSpPr>
          <p:nvPr>
            <p:ph type="title"/>
          </p:nvPr>
        </p:nvSpPr>
        <p:spPr>
          <a:xfrm>
            <a:off x="679121" y="662181"/>
            <a:ext cx="11404955" cy="271189"/>
          </a:xfrm>
        </p:spPr>
        <p:txBody>
          <a:bodyPr>
            <a:normAutofit fontScale="90000"/>
          </a:bodyPr>
          <a:lstStyle/>
          <a:p>
            <a:r>
              <a:rPr lang="en-US" dirty="0" smtClean="0"/>
              <a:t>Disproportionate Impact</a:t>
            </a:r>
            <a:endParaRPr lang="en-US" dirty="0"/>
          </a:p>
        </p:txBody>
      </p:sp>
      <p:sp>
        <p:nvSpPr>
          <p:cNvPr id="4" name="Rectangle 3"/>
          <p:cNvSpPr/>
          <p:nvPr/>
        </p:nvSpPr>
        <p:spPr>
          <a:xfrm>
            <a:off x="7115909" y="3186862"/>
            <a:ext cx="4595444" cy="785446"/>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a:off x="5251938" y="3567862"/>
            <a:ext cx="6459415" cy="785446"/>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11795573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3"/>
          <a:stretch>
            <a:fillRect/>
          </a:stretch>
        </p:blipFill>
        <p:spPr>
          <a:xfrm>
            <a:off x="175846" y="1631325"/>
            <a:ext cx="11887200" cy="4108415"/>
          </a:xfrm>
          <a:prstGeom prst="rect">
            <a:avLst/>
          </a:prstGeom>
        </p:spPr>
      </p:pic>
      <p:sp>
        <p:nvSpPr>
          <p:cNvPr id="2" name="Title 1"/>
          <p:cNvSpPr>
            <a:spLocks noGrp="1"/>
          </p:cNvSpPr>
          <p:nvPr>
            <p:ph type="title"/>
          </p:nvPr>
        </p:nvSpPr>
        <p:spPr/>
        <p:txBody>
          <a:bodyPr>
            <a:normAutofit/>
          </a:bodyPr>
          <a:lstStyle/>
          <a:p>
            <a:r>
              <a:rPr lang="en-US" dirty="0" smtClean="0"/>
              <a:t>Successful Course Completion: Race</a:t>
            </a:r>
            <a:endParaRPr lang="en-US" dirty="0"/>
          </a:p>
        </p:txBody>
      </p:sp>
      <p:sp>
        <p:nvSpPr>
          <p:cNvPr id="7" name="Right Arrow 6">
            <a:hlinkClick r:id="rId4" action="ppaction://hlinksldjump"/>
          </p:cNvPr>
          <p:cNvSpPr/>
          <p:nvPr/>
        </p:nvSpPr>
        <p:spPr>
          <a:xfrm flipH="1">
            <a:off x="463927" y="6322741"/>
            <a:ext cx="758282" cy="37914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t>Back</a:t>
            </a:r>
            <a:endParaRPr lang="en-US" sz="1600" dirty="0"/>
          </a:p>
        </p:txBody>
      </p:sp>
      <p:sp>
        <p:nvSpPr>
          <p:cNvPr id="3" name="Rectangle 2"/>
          <p:cNvSpPr/>
          <p:nvPr/>
        </p:nvSpPr>
        <p:spPr>
          <a:xfrm>
            <a:off x="8206154" y="2485292"/>
            <a:ext cx="1382110" cy="410308"/>
          </a:xfrm>
          <a:prstGeom prst="rect">
            <a:avLst/>
          </a:prstGeom>
          <a:solidFill>
            <a:srgbClr val="DE6B5C">
              <a:alpha val="41176"/>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8206154" y="3656615"/>
            <a:ext cx="1382110" cy="410308"/>
          </a:xfrm>
          <a:prstGeom prst="rect">
            <a:avLst/>
          </a:prstGeom>
          <a:solidFill>
            <a:srgbClr val="DE6B5C">
              <a:alpha val="41176"/>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8206154" y="4078646"/>
            <a:ext cx="1382110" cy="410308"/>
          </a:xfrm>
          <a:prstGeom prst="rect">
            <a:avLst/>
          </a:prstGeom>
          <a:solidFill>
            <a:srgbClr val="DE6B5C">
              <a:alpha val="41176"/>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1077310" y="5976873"/>
            <a:ext cx="8805672" cy="276999"/>
          </a:xfrm>
          <a:prstGeom prst="rect">
            <a:avLst/>
          </a:prstGeom>
        </p:spPr>
        <p:txBody>
          <a:bodyPr wrap="square">
            <a:spAutoFit/>
          </a:bodyPr>
          <a:lstStyle/>
          <a:p>
            <a:r>
              <a:rPr lang="en-US" sz="1200" dirty="0">
                <a:latin typeface="Times New Roman" panose="02020603050405020304" pitchFamily="18" charset="0"/>
                <a:cs typeface="Times New Roman" panose="02020603050405020304" pitchFamily="18" charset="0"/>
              </a:rPr>
              <a:t>Data </a:t>
            </a:r>
            <a:r>
              <a:rPr lang="en-US" sz="1200" dirty="0" smtClean="0">
                <a:latin typeface="Times New Roman" panose="02020603050405020304" pitchFamily="18" charset="0"/>
                <a:cs typeface="Times New Roman" panose="02020603050405020304" pitchFamily="18" charset="0"/>
              </a:rPr>
              <a:t>Source: </a:t>
            </a:r>
            <a:r>
              <a:rPr lang="en-US" sz="1200" dirty="0">
                <a:latin typeface="Times New Roman" panose="02020603050405020304" pitchFamily="18" charset="0"/>
                <a:cs typeface="Times New Roman" panose="02020603050405020304" pitchFamily="18" charset="0"/>
              </a:rPr>
              <a:t>MIS Submissions to CCCCO </a:t>
            </a:r>
            <a:r>
              <a:rPr lang="en-US" sz="1200" dirty="0" smtClean="0">
                <a:latin typeface="Times New Roman" panose="02020603050405020304" pitchFamily="18" charset="0"/>
                <a:cs typeface="Times New Roman" panose="02020603050405020304" pitchFamily="18" charset="0"/>
              </a:rPr>
              <a:t>(Term = Fall 2016)</a:t>
            </a:r>
          </a:p>
        </p:txBody>
      </p:sp>
      <p:sp>
        <p:nvSpPr>
          <p:cNvPr id="10" name="Rectangle 9"/>
          <p:cNvSpPr/>
          <p:nvPr/>
        </p:nvSpPr>
        <p:spPr>
          <a:xfrm>
            <a:off x="9599987" y="1631325"/>
            <a:ext cx="2521674" cy="4691416"/>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0982007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xit" presetSubtype="0" fill="hold" grpId="1" nodeType="clickEffect">
                                  <p:stCondLst>
                                    <p:cond delay="0"/>
                                  </p:stCondLst>
                                  <p:childTnLst>
                                    <p:set>
                                      <p:cBhvr>
                                        <p:cTn id="6" dur="1" fill="hold">
                                          <p:stCondLst>
                                            <p:cond delay="0"/>
                                          </p:stCondLst>
                                        </p:cTn>
                                        <p:tgtEl>
                                          <p:spTgt spid="10"/>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1"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e 5"/>
          <p:cNvGraphicFramePr>
            <a:graphicFrameLocks noGrp="1"/>
          </p:cNvGraphicFramePr>
          <p:nvPr>
            <p:extLst>
              <p:ext uri="{D42A27DB-BD31-4B8C-83A1-F6EECF244321}">
                <p14:modId xmlns:p14="http://schemas.microsoft.com/office/powerpoint/2010/main" val="4137219837"/>
              </p:ext>
            </p:extLst>
          </p:nvPr>
        </p:nvGraphicFramePr>
        <p:xfrm>
          <a:off x="570019" y="1745581"/>
          <a:ext cx="11051961" cy="2174240"/>
        </p:xfrm>
        <a:graphic>
          <a:graphicData uri="http://schemas.openxmlformats.org/drawingml/2006/table">
            <a:tbl>
              <a:tblPr firstRow="1" bandRow="1">
                <a:tableStyleId>{5C22544A-7EE6-4342-B048-85BDC9FD1C3A}</a:tableStyleId>
              </a:tblPr>
              <a:tblGrid>
                <a:gridCol w="1676163"/>
                <a:gridCol w="2986149"/>
                <a:gridCol w="936702"/>
                <a:gridCol w="922437"/>
                <a:gridCol w="933083"/>
                <a:gridCol w="944326"/>
                <a:gridCol w="865631"/>
                <a:gridCol w="933083"/>
                <a:gridCol w="854387"/>
              </a:tblGrid>
              <a:tr h="370840">
                <a:tc rowSpan="2" gridSpan="2">
                  <a:txBody>
                    <a:bodyPr/>
                    <a:lstStyle/>
                    <a:p>
                      <a:r>
                        <a:rPr lang="en-US" sz="2400" dirty="0" smtClean="0"/>
                        <a:t>Success</a:t>
                      </a:r>
                      <a:r>
                        <a:rPr lang="en-US" sz="2400" baseline="0" dirty="0" smtClean="0"/>
                        <a:t> Indicators</a:t>
                      </a:r>
                      <a:endParaRPr lang="en-US" sz="2400" dirty="0"/>
                    </a:p>
                  </a:txBody>
                  <a:tcPr anchor="b">
                    <a:lnL w="12700" cap="flat" cmpd="sng" algn="ctr">
                      <a:solidFill>
                        <a:schemeClr val="tx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0504D"/>
                    </a:solidFill>
                  </a:tcPr>
                </a:tc>
                <a:tc rowSpan="2" hMerge="1">
                  <a:txBody>
                    <a:bodyPr/>
                    <a:lstStyle/>
                    <a:p>
                      <a:endParaRPr lang="en-US"/>
                    </a:p>
                  </a:txBody>
                  <a:tcPr/>
                </a:tc>
                <a:tc gridSpan="7">
                  <a:txBody>
                    <a:bodyPr/>
                    <a:lstStyle/>
                    <a:p>
                      <a:pPr algn="ctr"/>
                      <a:r>
                        <a:rPr lang="en-US" sz="2000" dirty="0" smtClean="0"/>
                        <a:t>Subpopulations</a:t>
                      </a:r>
                      <a:endParaRPr lang="en-US" sz="2000" dirty="0"/>
                    </a:p>
                  </a:txBody>
                  <a:tcPr>
                    <a:lnL w="12700" cap="flat" cmpd="sng" algn="ctr">
                      <a:solidFill>
                        <a:schemeClr val="bg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C0504D"/>
                    </a:solidFill>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r>
              <a:tr h="370840">
                <a:tc gridSpan="2" vMerge="1">
                  <a:txBody>
                    <a:bodyPr/>
                    <a:lstStyle/>
                    <a:p>
                      <a:endParaRPr lang="en-US" dirty="0"/>
                    </a:p>
                  </a:txBody>
                  <a:tcPr/>
                </a:tc>
                <a:tc hMerge="1" vMerge="1">
                  <a:txBody>
                    <a:bodyPr/>
                    <a:lstStyle/>
                    <a:p>
                      <a:endParaRPr lang="en-US" dirty="0"/>
                    </a:p>
                  </a:txBody>
                  <a:tcPr/>
                </a:tc>
                <a:tc>
                  <a:txBody>
                    <a:bodyPr/>
                    <a:lstStyle/>
                    <a:p>
                      <a:pPr algn="ctr"/>
                      <a:r>
                        <a:rPr lang="en-US" sz="1800" b="1" dirty="0" smtClean="0">
                          <a:solidFill>
                            <a:schemeClr val="bg1"/>
                          </a:solidFill>
                        </a:rPr>
                        <a:t>Gender</a:t>
                      </a:r>
                      <a:endParaRPr lang="en-US" sz="1800" b="1" dirty="0">
                        <a:solidFill>
                          <a:schemeClr val="bg1"/>
                        </a:solidFill>
                      </a:endParaRPr>
                    </a:p>
                  </a:txBody>
                  <a:tcPr anchor="b">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0504D"/>
                    </a:solidFill>
                  </a:tcPr>
                </a:tc>
                <a:tc>
                  <a:txBody>
                    <a:bodyPr/>
                    <a:lstStyle/>
                    <a:p>
                      <a:pPr algn="ctr"/>
                      <a:r>
                        <a:rPr lang="en-US" sz="1800" b="1" dirty="0" smtClean="0">
                          <a:solidFill>
                            <a:schemeClr val="bg1"/>
                          </a:solidFill>
                        </a:rPr>
                        <a:t>Age</a:t>
                      </a:r>
                      <a:endParaRPr lang="en-US" sz="1800" b="1" dirty="0">
                        <a:solidFill>
                          <a:schemeClr val="bg1"/>
                        </a:solidFill>
                      </a:endParaRPr>
                    </a:p>
                  </a:txBody>
                  <a:tcPr anchor="b">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0504D"/>
                    </a:solidFill>
                  </a:tcPr>
                </a:tc>
                <a:tc>
                  <a:txBody>
                    <a:bodyPr/>
                    <a:lstStyle/>
                    <a:p>
                      <a:pPr algn="ctr"/>
                      <a:r>
                        <a:rPr lang="en-US" sz="1800" b="1" dirty="0" smtClean="0">
                          <a:solidFill>
                            <a:schemeClr val="bg1"/>
                          </a:solidFill>
                        </a:rPr>
                        <a:t>Race</a:t>
                      </a:r>
                      <a:endParaRPr lang="en-US" sz="1800" b="1" dirty="0">
                        <a:solidFill>
                          <a:schemeClr val="bg1"/>
                        </a:solidFill>
                      </a:endParaRPr>
                    </a:p>
                  </a:txBody>
                  <a:tcPr anchor="b">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0504D"/>
                    </a:solidFill>
                  </a:tcPr>
                </a:tc>
                <a:tc>
                  <a:txBody>
                    <a:bodyPr/>
                    <a:lstStyle/>
                    <a:p>
                      <a:pPr algn="ctr"/>
                      <a:r>
                        <a:rPr lang="en-US" sz="1800" b="1" dirty="0" smtClean="0">
                          <a:solidFill>
                            <a:schemeClr val="bg1"/>
                          </a:solidFill>
                        </a:rPr>
                        <a:t>DSPS</a:t>
                      </a:r>
                      <a:endParaRPr lang="en-US" sz="1800" b="1" dirty="0">
                        <a:solidFill>
                          <a:schemeClr val="bg1"/>
                        </a:solidFill>
                      </a:endParaRPr>
                    </a:p>
                  </a:txBody>
                  <a:tcPr anchor="b">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0504D"/>
                    </a:solidFill>
                  </a:tcPr>
                </a:tc>
                <a:tc>
                  <a:txBody>
                    <a:bodyPr/>
                    <a:lstStyle/>
                    <a:p>
                      <a:pPr algn="ctr"/>
                      <a:r>
                        <a:rPr lang="en-US" sz="1800" b="1" dirty="0" smtClean="0">
                          <a:solidFill>
                            <a:schemeClr val="bg1"/>
                          </a:solidFill>
                        </a:rPr>
                        <a:t>Econ</a:t>
                      </a:r>
                    </a:p>
                    <a:p>
                      <a:pPr algn="ctr"/>
                      <a:r>
                        <a:rPr lang="en-US" sz="1800" b="1" dirty="0" err="1" smtClean="0">
                          <a:solidFill>
                            <a:schemeClr val="bg1"/>
                          </a:solidFill>
                        </a:rPr>
                        <a:t>Disadv</a:t>
                      </a:r>
                      <a:endParaRPr lang="en-US" sz="1800" b="1" dirty="0">
                        <a:solidFill>
                          <a:schemeClr val="bg1"/>
                        </a:solidFill>
                      </a:endParaRPr>
                    </a:p>
                  </a:txBody>
                  <a:tcPr anchor="b">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0504D"/>
                    </a:solidFill>
                  </a:tcPr>
                </a:tc>
                <a:tc>
                  <a:txBody>
                    <a:bodyPr/>
                    <a:lstStyle/>
                    <a:p>
                      <a:pPr algn="ctr"/>
                      <a:r>
                        <a:rPr lang="en-US" sz="1800" b="1" dirty="0" smtClean="0">
                          <a:solidFill>
                            <a:schemeClr val="bg1"/>
                          </a:solidFill>
                        </a:rPr>
                        <a:t>Vets</a:t>
                      </a:r>
                      <a:endParaRPr lang="en-US" sz="1800" b="1" dirty="0">
                        <a:solidFill>
                          <a:schemeClr val="bg1"/>
                        </a:solidFill>
                      </a:endParaRPr>
                    </a:p>
                  </a:txBody>
                  <a:tcPr anchor="b">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0504D"/>
                    </a:solidFill>
                  </a:tcPr>
                </a:tc>
                <a:tc>
                  <a:txBody>
                    <a:bodyPr/>
                    <a:lstStyle/>
                    <a:p>
                      <a:pPr algn="ctr"/>
                      <a:r>
                        <a:rPr lang="en-US" sz="1800" b="1" dirty="0" smtClean="0">
                          <a:solidFill>
                            <a:schemeClr val="bg1"/>
                          </a:solidFill>
                        </a:rPr>
                        <a:t>Foster Youth</a:t>
                      </a:r>
                      <a:endParaRPr lang="en-US" sz="1800" b="1" dirty="0">
                        <a:solidFill>
                          <a:schemeClr val="bg1"/>
                        </a:solidFill>
                      </a:endParaRPr>
                    </a:p>
                  </a:txBody>
                  <a:tcPr anchor="b">
                    <a:lnL w="12700" cap="flat" cmpd="sng" algn="ctr">
                      <a:solidFill>
                        <a:schemeClr val="bg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0504D"/>
                    </a:solidFill>
                  </a:tcPr>
                </a:tc>
              </a:tr>
              <a:tr h="370840">
                <a:tc>
                  <a:txBody>
                    <a:bodyPr/>
                    <a:lstStyle/>
                    <a:p>
                      <a:pPr algn="l"/>
                      <a:r>
                        <a:rPr lang="en-US" sz="2000" dirty="0" smtClean="0"/>
                        <a:t>Access</a:t>
                      </a:r>
                      <a:endParaRPr lang="en-US" sz="20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en-US" sz="1800" dirty="0" smtClean="0"/>
                        <a:t>Enrollment</a:t>
                      </a:r>
                      <a:endParaRPr lang="en-US" sz="1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dirty="0" smtClean="0"/>
                        <a:t>No</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2D7A5"/>
                    </a:solidFill>
                  </a:tcPr>
                </a:tc>
                <a:tc>
                  <a:txBody>
                    <a:bodyPr/>
                    <a:lstStyle/>
                    <a:p>
                      <a:pPr algn="ctr"/>
                      <a:r>
                        <a:rPr lang="en-US" dirty="0" smtClean="0"/>
                        <a:t>Yes</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r>
                        <a:rPr lang="en-US" dirty="0" smtClean="0"/>
                        <a:t>Yes</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marL="0" algn="ctr" defTabSz="914400" rtl="0" eaLnBrk="1" latinLnBrk="0" hangingPunct="1"/>
                      <a:endParaRPr lang="en-US" sz="140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endParaRPr 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r>
                        <a:rPr lang="en-US" dirty="0" smtClean="0"/>
                        <a:t>Yes</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r>
                        <a:rPr lang="en-US" dirty="0" smtClean="0"/>
                        <a:t>No</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2D7A5"/>
                    </a:solidFill>
                  </a:tcPr>
                </a:tc>
              </a:tr>
              <a:tr h="370840">
                <a:tc rowSpan="2">
                  <a:txBody>
                    <a:bodyPr/>
                    <a:lstStyle/>
                    <a:p>
                      <a:pPr algn="l"/>
                      <a:r>
                        <a:rPr lang="en-US" sz="2000" dirty="0" smtClean="0"/>
                        <a:t>Course Completion</a:t>
                      </a:r>
                      <a:endParaRPr lang="en-US" sz="20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en-US" sz="1800" dirty="0" smtClean="0"/>
                        <a:t>Successful Course Completion</a:t>
                      </a:r>
                      <a:endParaRPr lang="en-US" sz="1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dirty="0" smtClean="0"/>
                        <a:t>No</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2D7A5"/>
                    </a:solidFill>
                  </a:tcPr>
                </a:tc>
                <a:tc>
                  <a:txBody>
                    <a:bodyPr/>
                    <a:lstStyle/>
                    <a:p>
                      <a:pPr algn="ctr"/>
                      <a:r>
                        <a:rPr lang="en-US" dirty="0" smtClean="0"/>
                        <a:t>No</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2D7A5"/>
                    </a:solidFill>
                  </a:tcPr>
                </a:tc>
                <a:tc>
                  <a:txBody>
                    <a:bodyPr/>
                    <a:lstStyle/>
                    <a:p>
                      <a:pPr algn="ctr"/>
                      <a:r>
                        <a:rPr lang="en-US" dirty="0" smtClean="0"/>
                        <a:t>Yes</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r>
                        <a:rPr lang="en-US" dirty="0" smtClean="0"/>
                        <a:t>No</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2D7A5"/>
                    </a:solidFill>
                  </a:tcPr>
                </a:tc>
                <a:tc>
                  <a:txBody>
                    <a:bodyPr/>
                    <a:lstStyle/>
                    <a:p>
                      <a:pPr algn="ctr"/>
                      <a:r>
                        <a:rPr lang="en-US" sz="1400" smtClean="0"/>
                        <a:t>N/A</a:t>
                      </a:r>
                      <a:endParaRPr 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r>
                        <a:rPr lang="en-US" dirty="0" smtClean="0"/>
                        <a:t>No</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2D7A5"/>
                    </a:solidFill>
                  </a:tcPr>
                </a:tc>
                <a:tc>
                  <a:txBody>
                    <a:bodyPr/>
                    <a:lstStyle/>
                    <a:p>
                      <a:pPr algn="ctr"/>
                      <a:r>
                        <a:rPr lang="en-US" dirty="0" smtClean="0"/>
                        <a:t>Yes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r>
              <a:tr h="370840">
                <a:tc vMerge="1">
                  <a:txBody>
                    <a:bodyPr/>
                    <a:lstStyle/>
                    <a:p>
                      <a:endParaRPr lang="en-US" dirty="0"/>
                    </a:p>
                  </a:txBody>
                  <a:tcPr/>
                </a:tc>
                <a:tc>
                  <a:txBody>
                    <a:bodyPr/>
                    <a:lstStyle/>
                    <a:p>
                      <a:r>
                        <a:rPr lang="en-US" sz="1800" dirty="0" smtClean="0"/>
                        <a:t>Good Academic</a:t>
                      </a:r>
                      <a:r>
                        <a:rPr lang="en-US" sz="1800" baseline="0" dirty="0" smtClean="0"/>
                        <a:t> Standing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dirty="0" smtClean="0"/>
                        <a:t>No </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2D7A5"/>
                    </a:solidFill>
                  </a:tcPr>
                </a:tc>
                <a:tc>
                  <a:txBody>
                    <a:bodyPr/>
                    <a:lstStyle/>
                    <a:p>
                      <a:pPr algn="ctr"/>
                      <a:r>
                        <a:rPr lang="en-US" dirty="0" smtClean="0"/>
                        <a:t>Yes</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r>
                        <a:rPr lang="en-US" dirty="0" smtClean="0"/>
                        <a:t>Yes</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r>
                        <a:rPr lang="en-US" dirty="0" smtClean="0"/>
                        <a:t>No</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2D7A5"/>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smtClean="0"/>
                        <a:t>N/A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r>
                        <a:rPr lang="en-US" dirty="0" smtClean="0"/>
                        <a:t>No</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2D7A5"/>
                    </a:solidFill>
                  </a:tcPr>
                </a:tc>
                <a:tc>
                  <a:txBody>
                    <a:bodyPr/>
                    <a:lstStyle/>
                    <a:p>
                      <a:pPr algn="ctr"/>
                      <a:r>
                        <a:rPr lang="en-US" dirty="0" smtClean="0"/>
                        <a:t>Yes</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r>
            </a:tbl>
          </a:graphicData>
        </a:graphic>
      </p:graphicFrame>
      <p:sp>
        <p:nvSpPr>
          <p:cNvPr id="2" name="Title 1"/>
          <p:cNvSpPr>
            <a:spLocks noGrp="1"/>
          </p:cNvSpPr>
          <p:nvPr>
            <p:ph type="title"/>
          </p:nvPr>
        </p:nvSpPr>
        <p:spPr>
          <a:xfrm>
            <a:off x="679121" y="662181"/>
            <a:ext cx="11404955" cy="271189"/>
          </a:xfrm>
        </p:spPr>
        <p:txBody>
          <a:bodyPr>
            <a:normAutofit fontScale="90000"/>
          </a:bodyPr>
          <a:lstStyle/>
          <a:p>
            <a:r>
              <a:rPr lang="en-US" dirty="0" smtClean="0"/>
              <a:t>Disproportionate Impact</a:t>
            </a:r>
            <a:endParaRPr lang="en-US" dirty="0"/>
          </a:p>
        </p:txBody>
      </p:sp>
      <p:sp>
        <p:nvSpPr>
          <p:cNvPr id="4" name="Rectangle 3"/>
          <p:cNvSpPr/>
          <p:nvPr/>
        </p:nvSpPr>
        <p:spPr>
          <a:xfrm>
            <a:off x="8042030" y="3198585"/>
            <a:ext cx="3657599" cy="785446"/>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a:off x="5251938" y="3567862"/>
            <a:ext cx="6459415" cy="785446"/>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7038272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Successful Course </a:t>
            </a:r>
            <a:r>
              <a:rPr lang="en-US" dirty="0" smtClean="0"/>
              <a:t>Completion: FY</a:t>
            </a:r>
            <a:endParaRPr lang="en-US" dirty="0"/>
          </a:p>
        </p:txBody>
      </p:sp>
      <p:sp>
        <p:nvSpPr>
          <p:cNvPr id="3" name="Content Placeholder 2"/>
          <p:cNvSpPr>
            <a:spLocks noGrp="1"/>
          </p:cNvSpPr>
          <p:nvPr>
            <p:ph idx="1"/>
          </p:nvPr>
        </p:nvSpPr>
        <p:spPr/>
        <p:txBody>
          <a:bodyPr/>
          <a:lstStyle/>
          <a:p>
            <a:endParaRPr lang="en-US" dirty="0"/>
          </a:p>
        </p:txBody>
      </p:sp>
      <p:sp>
        <p:nvSpPr>
          <p:cNvPr id="5" name="Right Arrow 4">
            <a:hlinkClick r:id="rId2" action="ppaction://hlinksldjump"/>
          </p:cNvPr>
          <p:cNvSpPr/>
          <p:nvPr/>
        </p:nvSpPr>
        <p:spPr>
          <a:xfrm flipH="1">
            <a:off x="434898" y="6322741"/>
            <a:ext cx="758282" cy="37914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t>Back</a:t>
            </a:r>
            <a:endParaRPr lang="en-US" sz="1600" dirty="0"/>
          </a:p>
        </p:txBody>
      </p:sp>
      <p:pic>
        <p:nvPicPr>
          <p:cNvPr id="6" name="Picture 5"/>
          <p:cNvPicPr>
            <a:picLocks noChangeAspect="1"/>
          </p:cNvPicPr>
          <p:nvPr/>
        </p:nvPicPr>
        <p:blipFill>
          <a:blip r:embed="rId3"/>
          <a:stretch>
            <a:fillRect/>
          </a:stretch>
        </p:blipFill>
        <p:spPr>
          <a:xfrm>
            <a:off x="1019504" y="1589691"/>
            <a:ext cx="10058400" cy="2196476"/>
          </a:xfrm>
          <a:prstGeom prst="rect">
            <a:avLst/>
          </a:prstGeom>
        </p:spPr>
      </p:pic>
      <p:sp>
        <p:nvSpPr>
          <p:cNvPr id="7" name="Rectangle 6"/>
          <p:cNvSpPr/>
          <p:nvPr/>
        </p:nvSpPr>
        <p:spPr>
          <a:xfrm>
            <a:off x="9671538" y="2883876"/>
            <a:ext cx="1382110" cy="410308"/>
          </a:xfrm>
          <a:prstGeom prst="rect">
            <a:avLst/>
          </a:prstGeom>
          <a:solidFill>
            <a:srgbClr val="DE6B5C">
              <a:alpha val="41176"/>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1019504" y="3781162"/>
            <a:ext cx="8805672" cy="276999"/>
          </a:xfrm>
          <a:prstGeom prst="rect">
            <a:avLst/>
          </a:prstGeom>
        </p:spPr>
        <p:txBody>
          <a:bodyPr wrap="square">
            <a:spAutoFit/>
          </a:bodyPr>
          <a:lstStyle/>
          <a:p>
            <a:r>
              <a:rPr lang="en-US" sz="1200" dirty="0">
                <a:latin typeface="Times New Roman" panose="02020603050405020304" pitchFamily="18" charset="0"/>
                <a:cs typeface="Times New Roman" panose="02020603050405020304" pitchFamily="18" charset="0"/>
              </a:rPr>
              <a:t>Data </a:t>
            </a:r>
            <a:r>
              <a:rPr lang="en-US" sz="1200" dirty="0" smtClean="0">
                <a:latin typeface="Times New Roman" panose="02020603050405020304" pitchFamily="18" charset="0"/>
                <a:cs typeface="Times New Roman" panose="02020603050405020304" pitchFamily="18" charset="0"/>
              </a:rPr>
              <a:t>Source: </a:t>
            </a:r>
            <a:r>
              <a:rPr lang="en-US" sz="1200" dirty="0">
                <a:latin typeface="Times New Roman" panose="02020603050405020304" pitchFamily="18" charset="0"/>
                <a:cs typeface="Times New Roman" panose="02020603050405020304" pitchFamily="18" charset="0"/>
              </a:rPr>
              <a:t>MIS Submissions to CCCCO </a:t>
            </a:r>
            <a:r>
              <a:rPr lang="en-US" sz="1200" dirty="0" smtClean="0">
                <a:latin typeface="Times New Roman" panose="02020603050405020304" pitchFamily="18" charset="0"/>
                <a:cs typeface="Times New Roman" panose="02020603050405020304" pitchFamily="18" charset="0"/>
              </a:rPr>
              <a:t>(Term = Fall 2016)</a:t>
            </a:r>
          </a:p>
        </p:txBody>
      </p:sp>
    </p:spTree>
    <p:extLst>
      <p:ext uri="{BB962C8B-B14F-4D97-AF65-F5344CB8AC3E}">
        <p14:creationId xmlns:p14="http://schemas.microsoft.com/office/powerpoint/2010/main" val="363283353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e 5"/>
          <p:cNvGraphicFramePr>
            <a:graphicFrameLocks noGrp="1"/>
          </p:cNvGraphicFramePr>
          <p:nvPr>
            <p:extLst>
              <p:ext uri="{D42A27DB-BD31-4B8C-83A1-F6EECF244321}">
                <p14:modId xmlns:p14="http://schemas.microsoft.com/office/powerpoint/2010/main" val="3712265438"/>
              </p:ext>
            </p:extLst>
          </p:nvPr>
        </p:nvGraphicFramePr>
        <p:xfrm>
          <a:off x="570019" y="1745581"/>
          <a:ext cx="11051961" cy="2174240"/>
        </p:xfrm>
        <a:graphic>
          <a:graphicData uri="http://schemas.openxmlformats.org/drawingml/2006/table">
            <a:tbl>
              <a:tblPr firstRow="1" bandRow="1">
                <a:tableStyleId>{5C22544A-7EE6-4342-B048-85BDC9FD1C3A}</a:tableStyleId>
              </a:tblPr>
              <a:tblGrid>
                <a:gridCol w="1676163"/>
                <a:gridCol w="2986149"/>
                <a:gridCol w="936702"/>
                <a:gridCol w="922437"/>
                <a:gridCol w="933083"/>
                <a:gridCol w="944326"/>
                <a:gridCol w="865631"/>
                <a:gridCol w="933083"/>
                <a:gridCol w="854387"/>
              </a:tblGrid>
              <a:tr h="370840">
                <a:tc rowSpan="2" gridSpan="2">
                  <a:txBody>
                    <a:bodyPr/>
                    <a:lstStyle/>
                    <a:p>
                      <a:r>
                        <a:rPr lang="en-US" sz="2400" dirty="0" smtClean="0"/>
                        <a:t>Success</a:t>
                      </a:r>
                      <a:r>
                        <a:rPr lang="en-US" sz="2400" baseline="0" dirty="0" smtClean="0"/>
                        <a:t> Indicators</a:t>
                      </a:r>
                      <a:endParaRPr lang="en-US" sz="2400" dirty="0"/>
                    </a:p>
                  </a:txBody>
                  <a:tcPr anchor="b">
                    <a:lnL w="12700" cap="flat" cmpd="sng" algn="ctr">
                      <a:solidFill>
                        <a:schemeClr val="tx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0504D"/>
                    </a:solidFill>
                  </a:tcPr>
                </a:tc>
                <a:tc rowSpan="2" hMerge="1">
                  <a:txBody>
                    <a:bodyPr/>
                    <a:lstStyle/>
                    <a:p>
                      <a:endParaRPr lang="en-US"/>
                    </a:p>
                  </a:txBody>
                  <a:tcPr/>
                </a:tc>
                <a:tc gridSpan="7">
                  <a:txBody>
                    <a:bodyPr/>
                    <a:lstStyle/>
                    <a:p>
                      <a:pPr algn="ctr"/>
                      <a:r>
                        <a:rPr lang="en-US" sz="2000" dirty="0" smtClean="0"/>
                        <a:t>Subpopulations</a:t>
                      </a:r>
                      <a:endParaRPr lang="en-US" sz="2000" dirty="0"/>
                    </a:p>
                  </a:txBody>
                  <a:tcPr>
                    <a:lnL w="12700" cap="flat" cmpd="sng" algn="ctr">
                      <a:solidFill>
                        <a:schemeClr val="bg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C0504D"/>
                    </a:solidFill>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r>
              <a:tr h="370840">
                <a:tc gridSpan="2" vMerge="1">
                  <a:txBody>
                    <a:bodyPr/>
                    <a:lstStyle/>
                    <a:p>
                      <a:endParaRPr lang="en-US" dirty="0"/>
                    </a:p>
                  </a:txBody>
                  <a:tcPr/>
                </a:tc>
                <a:tc hMerge="1" vMerge="1">
                  <a:txBody>
                    <a:bodyPr/>
                    <a:lstStyle/>
                    <a:p>
                      <a:endParaRPr lang="en-US" dirty="0"/>
                    </a:p>
                  </a:txBody>
                  <a:tcPr/>
                </a:tc>
                <a:tc>
                  <a:txBody>
                    <a:bodyPr/>
                    <a:lstStyle/>
                    <a:p>
                      <a:pPr algn="ctr"/>
                      <a:r>
                        <a:rPr lang="en-US" sz="1800" b="1" dirty="0" smtClean="0">
                          <a:solidFill>
                            <a:schemeClr val="bg1"/>
                          </a:solidFill>
                        </a:rPr>
                        <a:t>Gender</a:t>
                      </a:r>
                      <a:endParaRPr lang="en-US" sz="1800" b="1" dirty="0">
                        <a:solidFill>
                          <a:schemeClr val="bg1"/>
                        </a:solidFill>
                      </a:endParaRPr>
                    </a:p>
                  </a:txBody>
                  <a:tcPr anchor="b">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0504D"/>
                    </a:solidFill>
                  </a:tcPr>
                </a:tc>
                <a:tc>
                  <a:txBody>
                    <a:bodyPr/>
                    <a:lstStyle/>
                    <a:p>
                      <a:pPr algn="ctr"/>
                      <a:r>
                        <a:rPr lang="en-US" sz="1800" b="1" dirty="0" smtClean="0">
                          <a:solidFill>
                            <a:schemeClr val="bg1"/>
                          </a:solidFill>
                        </a:rPr>
                        <a:t>Age</a:t>
                      </a:r>
                      <a:endParaRPr lang="en-US" sz="1800" b="1" dirty="0">
                        <a:solidFill>
                          <a:schemeClr val="bg1"/>
                        </a:solidFill>
                      </a:endParaRPr>
                    </a:p>
                  </a:txBody>
                  <a:tcPr anchor="b">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0504D"/>
                    </a:solidFill>
                  </a:tcPr>
                </a:tc>
                <a:tc>
                  <a:txBody>
                    <a:bodyPr/>
                    <a:lstStyle/>
                    <a:p>
                      <a:pPr algn="ctr"/>
                      <a:r>
                        <a:rPr lang="en-US" sz="1800" b="1" dirty="0" smtClean="0">
                          <a:solidFill>
                            <a:schemeClr val="bg1"/>
                          </a:solidFill>
                        </a:rPr>
                        <a:t>Race</a:t>
                      </a:r>
                      <a:endParaRPr lang="en-US" sz="1800" b="1" dirty="0">
                        <a:solidFill>
                          <a:schemeClr val="bg1"/>
                        </a:solidFill>
                      </a:endParaRPr>
                    </a:p>
                  </a:txBody>
                  <a:tcPr anchor="b">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0504D"/>
                    </a:solidFill>
                  </a:tcPr>
                </a:tc>
                <a:tc>
                  <a:txBody>
                    <a:bodyPr/>
                    <a:lstStyle/>
                    <a:p>
                      <a:pPr algn="ctr"/>
                      <a:r>
                        <a:rPr lang="en-US" sz="1800" b="1" dirty="0" smtClean="0">
                          <a:solidFill>
                            <a:schemeClr val="bg1"/>
                          </a:solidFill>
                        </a:rPr>
                        <a:t>DSPS</a:t>
                      </a:r>
                      <a:endParaRPr lang="en-US" sz="1800" b="1" dirty="0">
                        <a:solidFill>
                          <a:schemeClr val="bg1"/>
                        </a:solidFill>
                      </a:endParaRPr>
                    </a:p>
                  </a:txBody>
                  <a:tcPr anchor="b">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0504D"/>
                    </a:solidFill>
                  </a:tcPr>
                </a:tc>
                <a:tc>
                  <a:txBody>
                    <a:bodyPr/>
                    <a:lstStyle/>
                    <a:p>
                      <a:pPr algn="ctr"/>
                      <a:r>
                        <a:rPr lang="en-US" sz="1800" b="1" dirty="0" smtClean="0">
                          <a:solidFill>
                            <a:schemeClr val="bg1"/>
                          </a:solidFill>
                        </a:rPr>
                        <a:t>Econ</a:t>
                      </a:r>
                    </a:p>
                    <a:p>
                      <a:pPr algn="ctr"/>
                      <a:r>
                        <a:rPr lang="en-US" sz="1800" b="1" dirty="0" err="1" smtClean="0">
                          <a:solidFill>
                            <a:schemeClr val="bg1"/>
                          </a:solidFill>
                        </a:rPr>
                        <a:t>Disadv</a:t>
                      </a:r>
                      <a:endParaRPr lang="en-US" sz="1800" b="1" dirty="0">
                        <a:solidFill>
                          <a:schemeClr val="bg1"/>
                        </a:solidFill>
                      </a:endParaRPr>
                    </a:p>
                  </a:txBody>
                  <a:tcPr anchor="b">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0504D"/>
                    </a:solidFill>
                  </a:tcPr>
                </a:tc>
                <a:tc>
                  <a:txBody>
                    <a:bodyPr/>
                    <a:lstStyle/>
                    <a:p>
                      <a:pPr algn="ctr"/>
                      <a:r>
                        <a:rPr lang="en-US" sz="1800" b="1" dirty="0" smtClean="0">
                          <a:solidFill>
                            <a:schemeClr val="bg1"/>
                          </a:solidFill>
                        </a:rPr>
                        <a:t>Vets</a:t>
                      </a:r>
                      <a:endParaRPr lang="en-US" sz="1800" b="1" dirty="0">
                        <a:solidFill>
                          <a:schemeClr val="bg1"/>
                        </a:solidFill>
                      </a:endParaRPr>
                    </a:p>
                  </a:txBody>
                  <a:tcPr anchor="b">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0504D"/>
                    </a:solidFill>
                  </a:tcPr>
                </a:tc>
                <a:tc>
                  <a:txBody>
                    <a:bodyPr/>
                    <a:lstStyle/>
                    <a:p>
                      <a:pPr algn="ctr"/>
                      <a:r>
                        <a:rPr lang="en-US" sz="1800" b="1" dirty="0" smtClean="0">
                          <a:solidFill>
                            <a:schemeClr val="bg1"/>
                          </a:solidFill>
                        </a:rPr>
                        <a:t>Foster Youth</a:t>
                      </a:r>
                      <a:endParaRPr lang="en-US" sz="1800" b="1" dirty="0">
                        <a:solidFill>
                          <a:schemeClr val="bg1"/>
                        </a:solidFill>
                      </a:endParaRPr>
                    </a:p>
                  </a:txBody>
                  <a:tcPr anchor="b">
                    <a:lnL w="12700" cap="flat" cmpd="sng" algn="ctr">
                      <a:solidFill>
                        <a:schemeClr val="bg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0504D"/>
                    </a:solidFill>
                  </a:tcPr>
                </a:tc>
              </a:tr>
              <a:tr h="370840">
                <a:tc>
                  <a:txBody>
                    <a:bodyPr/>
                    <a:lstStyle/>
                    <a:p>
                      <a:pPr algn="l"/>
                      <a:r>
                        <a:rPr lang="en-US" sz="2000" dirty="0" smtClean="0"/>
                        <a:t>Access</a:t>
                      </a:r>
                      <a:endParaRPr lang="en-US" sz="20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en-US" sz="1800" dirty="0" smtClean="0"/>
                        <a:t>Enrollment</a:t>
                      </a:r>
                      <a:endParaRPr lang="en-US" sz="1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dirty="0" smtClean="0"/>
                        <a:t>No</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2D7A5"/>
                    </a:solidFill>
                  </a:tcPr>
                </a:tc>
                <a:tc>
                  <a:txBody>
                    <a:bodyPr/>
                    <a:lstStyle/>
                    <a:p>
                      <a:pPr algn="ctr"/>
                      <a:r>
                        <a:rPr lang="en-US" dirty="0" smtClean="0"/>
                        <a:t>Yes</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r>
                        <a:rPr lang="en-US" dirty="0" smtClean="0"/>
                        <a:t>Yes</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marL="0" algn="ctr" defTabSz="914400" rtl="0" eaLnBrk="1" latinLnBrk="0" hangingPunct="1"/>
                      <a:endParaRPr lang="en-US" sz="140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endParaRPr 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r>
                        <a:rPr lang="en-US" dirty="0" smtClean="0"/>
                        <a:t>Yes</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r>
                        <a:rPr lang="en-US" dirty="0" smtClean="0"/>
                        <a:t>No</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2D7A5"/>
                    </a:solidFill>
                  </a:tcPr>
                </a:tc>
              </a:tr>
              <a:tr h="370840">
                <a:tc rowSpan="2">
                  <a:txBody>
                    <a:bodyPr/>
                    <a:lstStyle/>
                    <a:p>
                      <a:pPr algn="l"/>
                      <a:r>
                        <a:rPr lang="en-US" sz="2000" dirty="0" smtClean="0"/>
                        <a:t>Course Completion</a:t>
                      </a:r>
                      <a:endParaRPr lang="en-US" sz="20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en-US" sz="1800" dirty="0" smtClean="0"/>
                        <a:t>Successful Course Completion</a:t>
                      </a:r>
                      <a:endParaRPr lang="en-US" sz="1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dirty="0" smtClean="0"/>
                        <a:t>No</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2D7A5"/>
                    </a:solidFill>
                  </a:tcPr>
                </a:tc>
                <a:tc>
                  <a:txBody>
                    <a:bodyPr/>
                    <a:lstStyle/>
                    <a:p>
                      <a:pPr algn="ctr"/>
                      <a:r>
                        <a:rPr lang="en-US" dirty="0" smtClean="0"/>
                        <a:t>No</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2D7A5"/>
                    </a:solidFill>
                  </a:tcPr>
                </a:tc>
                <a:tc>
                  <a:txBody>
                    <a:bodyPr/>
                    <a:lstStyle/>
                    <a:p>
                      <a:pPr algn="ctr"/>
                      <a:r>
                        <a:rPr lang="en-US" dirty="0" smtClean="0"/>
                        <a:t>Yes</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r>
                        <a:rPr lang="en-US" dirty="0" smtClean="0"/>
                        <a:t>No</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2D7A5"/>
                    </a:solidFill>
                  </a:tcPr>
                </a:tc>
                <a:tc>
                  <a:txBody>
                    <a:bodyPr/>
                    <a:lstStyle/>
                    <a:p>
                      <a:pPr algn="ctr"/>
                      <a:endParaRPr 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r>
                        <a:rPr lang="en-US" dirty="0" smtClean="0"/>
                        <a:t>No</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2D7A5"/>
                    </a:solidFill>
                  </a:tcPr>
                </a:tc>
                <a:tc>
                  <a:txBody>
                    <a:bodyPr/>
                    <a:lstStyle/>
                    <a:p>
                      <a:pPr algn="ctr"/>
                      <a:r>
                        <a:rPr lang="en-US" dirty="0" smtClean="0"/>
                        <a:t>Yes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r>
              <a:tr h="370840">
                <a:tc vMerge="1">
                  <a:txBody>
                    <a:bodyPr/>
                    <a:lstStyle/>
                    <a:p>
                      <a:endParaRPr lang="en-US" dirty="0"/>
                    </a:p>
                  </a:txBody>
                  <a:tcPr/>
                </a:tc>
                <a:tc>
                  <a:txBody>
                    <a:bodyPr/>
                    <a:lstStyle/>
                    <a:p>
                      <a:r>
                        <a:rPr lang="en-US" sz="1800" dirty="0" smtClean="0"/>
                        <a:t>Good</a:t>
                      </a:r>
                      <a:r>
                        <a:rPr lang="en-US" sz="1800" baseline="0" dirty="0" smtClean="0"/>
                        <a:t> </a:t>
                      </a:r>
                      <a:r>
                        <a:rPr lang="en-US" sz="1800" dirty="0" smtClean="0"/>
                        <a:t>Academic</a:t>
                      </a:r>
                      <a:r>
                        <a:rPr lang="en-US" sz="1800" baseline="0" dirty="0" smtClean="0"/>
                        <a:t> Standing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dirty="0" smtClean="0"/>
                        <a:t>No </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2D7A5"/>
                    </a:solidFill>
                  </a:tcPr>
                </a:tc>
                <a:tc>
                  <a:txBody>
                    <a:bodyPr/>
                    <a:lstStyle/>
                    <a:p>
                      <a:pPr algn="ctr"/>
                      <a:r>
                        <a:rPr lang="en-US" dirty="0" smtClean="0"/>
                        <a:t>Yes</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r>
                        <a:rPr lang="en-US" dirty="0" smtClean="0"/>
                        <a:t>Yes</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r>
                        <a:rPr lang="en-US" dirty="0" smtClean="0"/>
                        <a:t>No</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2D7A5"/>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smtClean="0"/>
                        <a:t>N/A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r>
                        <a:rPr lang="en-US" dirty="0" smtClean="0"/>
                        <a:t>No</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2D7A5"/>
                    </a:solidFill>
                  </a:tcPr>
                </a:tc>
                <a:tc>
                  <a:txBody>
                    <a:bodyPr/>
                    <a:lstStyle/>
                    <a:p>
                      <a:pPr algn="ctr"/>
                      <a:r>
                        <a:rPr lang="en-US" dirty="0" smtClean="0"/>
                        <a:t>Yes</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r>
            </a:tbl>
          </a:graphicData>
        </a:graphic>
      </p:graphicFrame>
      <p:sp>
        <p:nvSpPr>
          <p:cNvPr id="2" name="Title 1"/>
          <p:cNvSpPr>
            <a:spLocks noGrp="1"/>
          </p:cNvSpPr>
          <p:nvPr>
            <p:ph type="title"/>
          </p:nvPr>
        </p:nvSpPr>
        <p:spPr>
          <a:xfrm>
            <a:off x="679121" y="662181"/>
            <a:ext cx="11404955" cy="271189"/>
          </a:xfrm>
        </p:spPr>
        <p:txBody>
          <a:bodyPr>
            <a:normAutofit fontScale="90000"/>
          </a:bodyPr>
          <a:lstStyle/>
          <a:p>
            <a:r>
              <a:rPr lang="en-US" dirty="0" smtClean="0"/>
              <a:t>Disproportionate Impact</a:t>
            </a:r>
            <a:endParaRPr lang="en-US" dirty="0"/>
          </a:p>
        </p:txBody>
      </p:sp>
      <p:sp>
        <p:nvSpPr>
          <p:cNvPr id="5" name="Rectangle 4"/>
          <p:cNvSpPr/>
          <p:nvPr/>
        </p:nvSpPr>
        <p:spPr>
          <a:xfrm>
            <a:off x="5251938" y="3567862"/>
            <a:ext cx="6459415" cy="785446"/>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71383901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ight Arrow 4">
            <a:hlinkClick r:id="rId3" action="ppaction://hlinksldjump"/>
          </p:cNvPr>
          <p:cNvSpPr/>
          <p:nvPr/>
        </p:nvSpPr>
        <p:spPr>
          <a:xfrm flipH="1">
            <a:off x="434898" y="6322741"/>
            <a:ext cx="758282" cy="37914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t>Back</a:t>
            </a:r>
            <a:endParaRPr lang="en-US" sz="1600" dirty="0"/>
          </a:p>
        </p:txBody>
      </p:sp>
      <p:sp>
        <p:nvSpPr>
          <p:cNvPr id="2" name="Title 1"/>
          <p:cNvSpPr>
            <a:spLocks noGrp="1"/>
          </p:cNvSpPr>
          <p:nvPr>
            <p:ph type="title"/>
          </p:nvPr>
        </p:nvSpPr>
        <p:spPr>
          <a:xfrm>
            <a:off x="545306" y="149225"/>
            <a:ext cx="11404955" cy="271189"/>
          </a:xfrm>
        </p:spPr>
        <p:txBody>
          <a:bodyPr>
            <a:normAutofit fontScale="90000"/>
          </a:bodyPr>
          <a:lstStyle/>
          <a:p>
            <a:r>
              <a:rPr lang="en-US" dirty="0" smtClean="0"/>
              <a:t>Disproportionate Impact</a:t>
            </a:r>
            <a:endParaRPr lang="en-US" dirty="0"/>
          </a:p>
        </p:txBody>
      </p:sp>
      <p:graphicFrame>
        <p:nvGraphicFramePr>
          <p:cNvPr id="38" name="Table 37"/>
          <p:cNvGraphicFramePr>
            <a:graphicFrameLocks noGrp="1"/>
          </p:cNvGraphicFramePr>
          <p:nvPr>
            <p:extLst>
              <p:ext uri="{D42A27DB-BD31-4B8C-83A1-F6EECF244321}">
                <p14:modId xmlns:p14="http://schemas.microsoft.com/office/powerpoint/2010/main" val="3846856907"/>
              </p:ext>
            </p:extLst>
          </p:nvPr>
        </p:nvGraphicFramePr>
        <p:xfrm>
          <a:off x="545308" y="597005"/>
          <a:ext cx="11051961" cy="6253480"/>
        </p:xfrm>
        <a:graphic>
          <a:graphicData uri="http://schemas.openxmlformats.org/drawingml/2006/table">
            <a:tbl>
              <a:tblPr firstRow="1" bandRow="1">
                <a:tableStyleId>{5C22544A-7EE6-4342-B048-85BDC9FD1C3A}</a:tableStyleId>
              </a:tblPr>
              <a:tblGrid>
                <a:gridCol w="1676163"/>
                <a:gridCol w="2986149"/>
                <a:gridCol w="936702"/>
                <a:gridCol w="922437"/>
                <a:gridCol w="933083"/>
                <a:gridCol w="944326"/>
                <a:gridCol w="865631"/>
                <a:gridCol w="933083"/>
                <a:gridCol w="854387"/>
              </a:tblGrid>
              <a:tr h="370840">
                <a:tc rowSpan="2" gridSpan="2">
                  <a:txBody>
                    <a:bodyPr/>
                    <a:lstStyle/>
                    <a:p>
                      <a:r>
                        <a:rPr lang="en-US" sz="2400" dirty="0" smtClean="0"/>
                        <a:t>Success</a:t>
                      </a:r>
                      <a:r>
                        <a:rPr lang="en-US" sz="2400" baseline="0" dirty="0" smtClean="0"/>
                        <a:t> Indicators</a:t>
                      </a:r>
                      <a:endParaRPr lang="en-US" sz="2400" dirty="0"/>
                    </a:p>
                  </a:txBody>
                  <a:tcPr anchor="b">
                    <a:lnL w="12700" cap="flat" cmpd="sng" algn="ctr">
                      <a:solidFill>
                        <a:schemeClr val="tx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0504D"/>
                    </a:solidFill>
                  </a:tcPr>
                </a:tc>
                <a:tc rowSpan="2" hMerge="1">
                  <a:txBody>
                    <a:bodyPr/>
                    <a:lstStyle/>
                    <a:p>
                      <a:endParaRPr lang="en-US"/>
                    </a:p>
                  </a:txBody>
                  <a:tcPr/>
                </a:tc>
                <a:tc gridSpan="7">
                  <a:txBody>
                    <a:bodyPr/>
                    <a:lstStyle/>
                    <a:p>
                      <a:pPr algn="ctr"/>
                      <a:r>
                        <a:rPr lang="en-US" sz="2000" dirty="0" smtClean="0"/>
                        <a:t>Subpopulations</a:t>
                      </a:r>
                      <a:endParaRPr lang="en-US" sz="2000" dirty="0"/>
                    </a:p>
                  </a:txBody>
                  <a:tcPr>
                    <a:lnL w="12700" cap="flat" cmpd="sng" algn="ctr">
                      <a:solidFill>
                        <a:schemeClr val="bg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C0504D"/>
                    </a:solidFill>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r>
              <a:tr h="370840">
                <a:tc gridSpan="2" vMerge="1">
                  <a:txBody>
                    <a:bodyPr/>
                    <a:lstStyle/>
                    <a:p>
                      <a:endParaRPr lang="en-US" dirty="0"/>
                    </a:p>
                  </a:txBody>
                  <a:tcPr/>
                </a:tc>
                <a:tc hMerge="1" vMerge="1">
                  <a:txBody>
                    <a:bodyPr/>
                    <a:lstStyle/>
                    <a:p>
                      <a:endParaRPr lang="en-US" dirty="0"/>
                    </a:p>
                  </a:txBody>
                  <a:tcPr/>
                </a:tc>
                <a:tc>
                  <a:txBody>
                    <a:bodyPr/>
                    <a:lstStyle/>
                    <a:p>
                      <a:pPr algn="ctr"/>
                      <a:r>
                        <a:rPr lang="en-US" sz="1800" b="1" dirty="0" smtClean="0">
                          <a:solidFill>
                            <a:schemeClr val="bg1"/>
                          </a:solidFill>
                        </a:rPr>
                        <a:t>Gender</a:t>
                      </a:r>
                      <a:endParaRPr lang="en-US" sz="1800" b="1" dirty="0">
                        <a:solidFill>
                          <a:schemeClr val="bg1"/>
                        </a:solidFill>
                      </a:endParaRPr>
                    </a:p>
                  </a:txBody>
                  <a:tcPr anchor="b">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0504D"/>
                    </a:solidFill>
                  </a:tcPr>
                </a:tc>
                <a:tc>
                  <a:txBody>
                    <a:bodyPr/>
                    <a:lstStyle/>
                    <a:p>
                      <a:pPr algn="ctr"/>
                      <a:r>
                        <a:rPr lang="en-US" sz="1800" b="1" dirty="0" smtClean="0">
                          <a:solidFill>
                            <a:schemeClr val="bg1"/>
                          </a:solidFill>
                        </a:rPr>
                        <a:t>Age</a:t>
                      </a:r>
                      <a:endParaRPr lang="en-US" sz="1800" b="1" dirty="0">
                        <a:solidFill>
                          <a:schemeClr val="bg1"/>
                        </a:solidFill>
                      </a:endParaRPr>
                    </a:p>
                  </a:txBody>
                  <a:tcPr anchor="b">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0504D"/>
                    </a:solidFill>
                  </a:tcPr>
                </a:tc>
                <a:tc>
                  <a:txBody>
                    <a:bodyPr/>
                    <a:lstStyle/>
                    <a:p>
                      <a:pPr algn="ctr"/>
                      <a:r>
                        <a:rPr lang="en-US" sz="1800" b="1" dirty="0" smtClean="0">
                          <a:solidFill>
                            <a:schemeClr val="bg1"/>
                          </a:solidFill>
                        </a:rPr>
                        <a:t>Race</a:t>
                      </a:r>
                      <a:endParaRPr lang="en-US" sz="1800" b="1" dirty="0">
                        <a:solidFill>
                          <a:schemeClr val="bg1"/>
                        </a:solidFill>
                      </a:endParaRPr>
                    </a:p>
                  </a:txBody>
                  <a:tcPr anchor="b">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0504D"/>
                    </a:solidFill>
                  </a:tcPr>
                </a:tc>
                <a:tc>
                  <a:txBody>
                    <a:bodyPr/>
                    <a:lstStyle/>
                    <a:p>
                      <a:pPr algn="ctr"/>
                      <a:r>
                        <a:rPr lang="en-US" sz="1800" b="1" dirty="0" smtClean="0">
                          <a:solidFill>
                            <a:schemeClr val="bg1"/>
                          </a:solidFill>
                        </a:rPr>
                        <a:t>DSPS</a:t>
                      </a:r>
                      <a:endParaRPr lang="en-US" sz="1800" b="1" dirty="0">
                        <a:solidFill>
                          <a:schemeClr val="bg1"/>
                        </a:solidFill>
                      </a:endParaRPr>
                    </a:p>
                  </a:txBody>
                  <a:tcPr anchor="b">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0504D"/>
                    </a:solidFill>
                  </a:tcPr>
                </a:tc>
                <a:tc>
                  <a:txBody>
                    <a:bodyPr/>
                    <a:lstStyle/>
                    <a:p>
                      <a:pPr algn="ctr"/>
                      <a:r>
                        <a:rPr lang="en-US" sz="1800" b="1" dirty="0" smtClean="0">
                          <a:solidFill>
                            <a:schemeClr val="bg1"/>
                          </a:solidFill>
                        </a:rPr>
                        <a:t>Econ</a:t>
                      </a:r>
                    </a:p>
                    <a:p>
                      <a:pPr algn="ctr"/>
                      <a:r>
                        <a:rPr lang="en-US" sz="1800" b="1" dirty="0" err="1" smtClean="0">
                          <a:solidFill>
                            <a:schemeClr val="bg1"/>
                          </a:solidFill>
                        </a:rPr>
                        <a:t>Disadv</a:t>
                      </a:r>
                      <a:endParaRPr lang="en-US" sz="1800" b="1" dirty="0">
                        <a:solidFill>
                          <a:schemeClr val="bg1"/>
                        </a:solidFill>
                      </a:endParaRPr>
                    </a:p>
                  </a:txBody>
                  <a:tcPr anchor="b">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0504D"/>
                    </a:solidFill>
                  </a:tcPr>
                </a:tc>
                <a:tc>
                  <a:txBody>
                    <a:bodyPr/>
                    <a:lstStyle/>
                    <a:p>
                      <a:pPr algn="ctr"/>
                      <a:r>
                        <a:rPr lang="en-US" sz="1800" b="1" dirty="0" smtClean="0">
                          <a:solidFill>
                            <a:schemeClr val="bg1"/>
                          </a:solidFill>
                        </a:rPr>
                        <a:t>Vets</a:t>
                      </a:r>
                      <a:endParaRPr lang="en-US" sz="1800" b="1" dirty="0">
                        <a:solidFill>
                          <a:schemeClr val="bg1"/>
                        </a:solidFill>
                      </a:endParaRPr>
                    </a:p>
                  </a:txBody>
                  <a:tcPr anchor="b">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0504D"/>
                    </a:solidFill>
                  </a:tcPr>
                </a:tc>
                <a:tc>
                  <a:txBody>
                    <a:bodyPr/>
                    <a:lstStyle/>
                    <a:p>
                      <a:pPr algn="ctr"/>
                      <a:r>
                        <a:rPr lang="en-US" sz="1800" b="1" dirty="0" smtClean="0">
                          <a:solidFill>
                            <a:schemeClr val="bg1"/>
                          </a:solidFill>
                        </a:rPr>
                        <a:t>Foster Youth</a:t>
                      </a:r>
                      <a:endParaRPr lang="en-US" sz="1800" b="1" dirty="0">
                        <a:solidFill>
                          <a:schemeClr val="bg1"/>
                        </a:solidFill>
                      </a:endParaRPr>
                    </a:p>
                  </a:txBody>
                  <a:tcPr anchor="b">
                    <a:lnL w="12700" cap="flat" cmpd="sng" algn="ctr">
                      <a:solidFill>
                        <a:schemeClr val="bg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0504D"/>
                    </a:solidFill>
                  </a:tcPr>
                </a:tc>
              </a:tr>
              <a:tr h="370840">
                <a:tc>
                  <a:txBody>
                    <a:bodyPr/>
                    <a:lstStyle/>
                    <a:p>
                      <a:pPr algn="l"/>
                      <a:r>
                        <a:rPr lang="en-US" sz="2000" dirty="0" smtClean="0"/>
                        <a:t>Access</a:t>
                      </a:r>
                      <a:endParaRPr lang="en-US" sz="20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en-US" sz="1800" dirty="0" smtClean="0"/>
                        <a:t>Enrollment</a:t>
                      </a:r>
                      <a:endParaRPr lang="en-US" sz="1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dirty="0" smtClean="0"/>
                        <a:t>No</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2D7A5"/>
                    </a:solidFill>
                  </a:tcPr>
                </a:tc>
                <a:tc>
                  <a:txBody>
                    <a:bodyPr/>
                    <a:lstStyle/>
                    <a:p>
                      <a:pPr algn="ctr"/>
                      <a:r>
                        <a:rPr lang="en-US" dirty="0" smtClean="0">
                          <a:hlinkClick r:id="rId4" action="ppaction://hlinksldjump"/>
                        </a:rPr>
                        <a:t>Yes</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r>
                        <a:rPr lang="en-US" dirty="0" smtClean="0">
                          <a:hlinkClick r:id="rId5" action="ppaction://hlinksldjump"/>
                        </a:rPr>
                        <a:t>Yes</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endParaRPr 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r>
                        <a:rPr lang="en-US" dirty="0" smtClean="0">
                          <a:hlinkClick r:id="rId6" action="ppaction://hlinksldjump"/>
                        </a:rPr>
                        <a:t>Yes</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r>
                        <a:rPr lang="en-US" dirty="0" smtClean="0"/>
                        <a:t>No</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2D7A5"/>
                    </a:solidFill>
                  </a:tcPr>
                </a:tc>
              </a:tr>
              <a:tr h="370840">
                <a:tc rowSpan="2">
                  <a:txBody>
                    <a:bodyPr/>
                    <a:lstStyle/>
                    <a:p>
                      <a:pPr algn="l"/>
                      <a:r>
                        <a:rPr lang="en-US" sz="2000" dirty="0" smtClean="0"/>
                        <a:t>Course Completion</a:t>
                      </a:r>
                      <a:endParaRPr lang="en-US" sz="20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en-US" sz="1800" dirty="0" smtClean="0"/>
                        <a:t>Successful Course Completion</a:t>
                      </a:r>
                      <a:endParaRPr lang="en-US" sz="1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dirty="0" smtClean="0"/>
                        <a:t>No</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2D7A5"/>
                    </a:solidFill>
                  </a:tcPr>
                </a:tc>
                <a:tc>
                  <a:txBody>
                    <a:bodyPr/>
                    <a:lstStyle/>
                    <a:p>
                      <a:pPr algn="ctr"/>
                      <a:r>
                        <a:rPr lang="en-US" dirty="0" smtClean="0"/>
                        <a:t>No</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2D7A5"/>
                    </a:solidFill>
                  </a:tcPr>
                </a:tc>
                <a:tc>
                  <a:txBody>
                    <a:bodyPr/>
                    <a:lstStyle/>
                    <a:p>
                      <a:pPr algn="ctr"/>
                      <a:r>
                        <a:rPr lang="en-US" dirty="0" smtClean="0">
                          <a:hlinkClick r:id="rId7" action="ppaction://hlinksldjump"/>
                        </a:rPr>
                        <a:t>Yes</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r>
                        <a:rPr lang="en-US" dirty="0" smtClean="0"/>
                        <a:t>No</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2D7A5"/>
                    </a:solidFill>
                  </a:tcPr>
                </a:tc>
                <a:tc>
                  <a:txBody>
                    <a:bodyPr/>
                    <a:lstStyle/>
                    <a:p>
                      <a:pPr algn="ctr"/>
                      <a:endParaRPr 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r>
                        <a:rPr lang="en-US" dirty="0" smtClean="0"/>
                        <a:t>No</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2D7A5"/>
                    </a:solidFill>
                  </a:tcPr>
                </a:tc>
                <a:tc>
                  <a:txBody>
                    <a:bodyPr/>
                    <a:lstStyle/>
                    <a:p>
                      <a:pPr algn="ctr"/>
                      <a:r>
                        <a:rPr lang="en-US" dirty="0" smtClean="0">
                          <a:hlinkClick r:id="rId8" action="ppaction://hlinksldjump"/>
                        </a:rPr>
                        <a:t>Yes</a:t>
                      </a:r>
                      <a:endParaRPr lang="en-US" dirty="0" smtClean="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r>
              <a:tr h="370840">
                <a:tc vMerge="1">
                  <a:txBody>
                    <a:bodyPr/>
                    <a:lstStyle/>
                    <a:p>
                      <a:endParaRPr lang="en-US" dirty="0"/>
                    </a:p>
                  </a:txBody>
                  <a:tcPr/>
                </a:tc>
                <a:tc>
                  <a:txBody>
                    <a:bodyPr/>
                    <a:lstStyle/>
                    <a:p>
                      <a:r>
                        <a:rPr lang="en-US" sz="1800" dirty="0" smtClean="0"/>
                        <a:t>Good Academic</a:t>
                      </a:r>
                      <a:r>
                        <a:rPr lang="en-US" sz="1800" baseline="0" dirty="0" smtClean="0"/>
                        <a:t> Standing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dirty="0" smtClean="0"/>
                        <a:t>No </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2D7A5"/>
                    </a:solidFill>
                  </a:tcPr>
                </a:tc>
                <a:tc>
                  <a:txBody>
                    <a:bodyPr/>
                    <a:lstStyle/>
                    <a:p>
                      <a:pPr algn="ctr"/>
                      <a:r>
                        <a:rPr lang="en-US" dirty="0" smtClean="0">
                          <a:hlinkClick r:id="rId9" action="ppaction://hlinksldjump"/>
                        </a:rPr>
                        <a:t>Yes</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r>
                        <a:rPr lang="en-US" dirty="0" smtClean="0">
                          <a:hlinkClick r:id="rId10" action="ppaction://hlinksldjump"/>
                        </a:rPr>
                        <a:t>Yes</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r>
                        <a:rPr lang="en-US" dirty="0" smtClean="0"/>
                        <a:t>No</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2D7A5"/>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400" dirty="0" smtClean="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r>
                        <a:rPr lang="en-US" dirty="0" smtClean="0"/>
                        <a:t>No</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2D7A5"/>
                    </a:solidFill>
                  </a:tcPr>
                </a:tc>
                <a:tc>
                  <a:txBody>
                    <a:bodyPr/>
                    <a:lstStyle/>
                    <a:p>
                      <a:pPr algn="ctr"/>
                      <a:r>
                        <a:rPr lang="en-US" dirty="0" smtClean="0">
                          <a:hlinkClick r:id="rId11" action="ppaction://hlinksldjump"/>
                        </a:rPr>
                        <a:t>Yes</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r>
              <a:tr h="370840">
                <a:tc rowSpan="3">
                  <a:txBody>
                    <a:bodyPr/>
                    <a:lstStyle/>
                    <a:p>
                      <a:pPr algn="l"/>
                      <a:r>
                        <a:rPr lang="en-US" sz="2000" dirty="0" smtClean="0"/>
                        <a:t>ESL &amp; Basic</a:t>
                      </a:r>
                      <a:r>
                        <a:rPr lang="en-US" sz="2000" baseline="0" dirty="0" smtClean="0"/>
                        <a:t> </a:t>
                      </a:r>
                      <a:r>
                        <a:rPr lang="en-US" sz="2000" dirty="0" smtClean="0"/>
                        <a:t>Skills</a:t>
                      </a:r>
                      <a:r>
                        <a:rPr lang="en-US" sz="2000" baseline="0" dirty="0" smtClean="0"/>
                        <a:t> Completion</a:t>
                      </a:r>
                      <a:endParaRPr lang="en-US" sz="20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en-US" sz="1800" dirty="0" smtClean="0"/>
                        <a:t>English</a:t>
                      </a:r>
                      <a:endParaRPr lang="en-US" sz="1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dirty="0" smtClean="0">
                          <a:hlinkClick r:id="rId12" action="ppaction://hlinksldjump"/>
                        </a:rPr>
                        <a:t>Yes</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r>
                        <a:rPr lang="en-US" dirty="0" smtClean="0">
                          <a:hlinkClick r:id="rId13" action="ppaction://hlinksldjump"/>
                        </a:rPr>
                        <a:t>Yes</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r>
                        <a:rPr lang="en-US" dirty="0" smtClean="0">
                          <a:hlinkClick r:id="rId14" action="ppaction://hlinksldjump"/>
                        </a:rPr>
                        <a:t>Yes</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r>
                        <a:rPr lang="en-US" dirty="0" smtClean="0">
                          <a:hlinkClick r:id="rId15" action="ppaction://hlinksldjump"/>
                        </a:rPr>
                        <a:t>Yes</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r>
                        <a:rPr lang="en-US" dirty="0" smtClean="0"/>
                        <a:t>No</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2D7A5"/>
                    </a:solidFill>
                  </a:tcPr>
                </a:tc>
                <a:tc>
                  <a:txBody>
                    <a:bodyPr/>
                    <a:lstStyle/>
                    <a:p>
                      <a:pPr algn="ctr"/>
                      <a:r>
                        <a:rPr lang="en-US" dirty="0" smtClean="0"/>
                        <a:t>No</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2D7A5"/>
                    </a:solidFill>
                  </a:tcPr>
                </a:tc>
                <a:tc>
                  <a:txBody>
                    <a:bodyPr/>
                    <a:lstStyle/>
                    <a:p>
                      <a:pPr algn="ctr"/>
                      <a:r>
                        <a:rPr lang="en-US" dirty="0" smtClean="0"/>
                        <a:t>*</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vMerge="1">
                  <a:txBody>
                    <a:bodyPr/>
                    <a:lstStyle/>
                    <a:p>
                      <a:endParaRPr lang="en-US"/>
                    </a:p>
                  </a:txBody>
                  <a:tcPr/>
                </a:tc>
                <a:tc>
                  <a:txBody>
                    <a:bodyPr/>
                    <a:lstStyle/>
                    <a:p>
                      <a:r>
                        <a:rPr lang="en-US" sz="1800" dirty="0" smtClean="0"/>
                        <a:t>ESL</a:t>
                      </a:r>
                      <a:endParaRPr lang="en-US" sz="1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dirty="0" smtClean="0"/>
                        <a:t>No</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2D7A5"/>
                    </a:solidFill>
                  </a:tcPr>
                </a:tc>
                <a:tc>
                  <a:txBody>
                    <a:bodyPr/>
                    <a:lstStyle/>
                    <a:p>
                      <a:pPr algn="ctr"/>
                      <a:r>
                        <a:rPr lang="en-US" dirty="0" smtClean="0">
                          <a:hlinkClick r:id="rId16" action="ppaction://hlinksldjump"/>
                        </a:rPr>
                        <a:t>Yes</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r>
                        <a:rPr lang="en-US" dirty="0" smtClean="0"/>
                        <a:t>*</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dirty="0" smtClean="0"/>
                        <a:t>No</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2D7A5"/>
                    </a:solidFill>
                  </a:tcPr>
                </a:tc>
                <a:tc>
                  <a:txBody>
                    <a:bodyPr/>
                    <a:lstStyle/>
                    <a:p>
                      <a:pPr algn="ctr"/>
                      <a:r>
                        <a:rPr lang="en-US" dirty="0" smtClean="0"/>
                        <a:t>No</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2D7A5"/>
                    </a:solidFill>
                  </a:tcPr>
                </a:tc>
                <a:tc>
                  <a:txBody>
                    <a:bodyPr/>
                    <a:lstStyle/>
                    <a:p>
                      <a:pPr algn="ctr"/>
                      <a:r>
                        <a:rPr lang="en-US" dirty="0" smtClean="0"/>
                        <a:t>*</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dirty="0" smtClean="0"/>
                        <a:t>*</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vMerge="1">
                  <a:txBody>
                    <a:bodyPr/>
                    <a:lstStyle/>
                    <a:p>
                      <a:endParaRPr lang="en-US" dirty="0"/>
                    </a:p>
                  </a:txBody>
                  <a:tcPr/>
                </a:tc>
                <a:tc>
                  <a:txBody>
                    <a:bodyPr/>
                    <a:lstStyle/>
                    <a:p>
                      <a:r>
                        <a:rPr lang="en-US" sz="1800" dirty="0" smtClean="0"/>
                        <a:t>Math</a:t>
                      </a:r>
                      <a:endParaRPr lang="en-US" sz="1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dirty="0" smtClean="0"/>
                        <a:t>No</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2D7A5"/>
                    </a:solidFill>
                  </a:tcPr>
                </a:tc>
                <a:tc>
                  <a:txBody>
                    <a:bodyPr/>
                    <a:lstStyle/>
                    <a:p>
                      <a:pPr algn="ctr"/>
                      <a:r>
                        <a:rPr lang="en-US" dirty="0" smtClean="0"/>
                        <a:t>No</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2D7A5"/>
                    </a:solidFill>
                  </a:tcPr>
                </a:tc>
                <a:tc>
                  <a:txBody>
                    <a:bodyPr/>
                    <a:lstStyle/>
                    <a:p>
                      <a:pPr algn="ctr"/>
                      <a:r>
                        <a:rPr lang="en-US" dirty="0" smtClean="0">
                          <a:hlinkClick r:id="rId17" action="ppaction://hlinksldjump"/>
                        </a:rPr>
                        <a:t>Yes</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r>
                        <a:rPr lang="en-US" dirty="0" smtClean="0"/>
                        <a:t>No</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2D7A5"/>
                    </a:solidFill>
                  </a:tcPr>
                </a:tc>
                <a:tc>
                  <a:txBody>
                    <a:bodyPr/>
                    <a:lstStyle/>
                    <a:p>
                      <a:pPr algn="ctr"/>
                      <a:r>
                        <a:rPr lang="en-US" dirty="0" smtClean="0"/>
                        <a:t>No</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2D7A5"/>
                    </a:solidFill>
                  </a:tcPr>
                </a:tc>
                <a:tc>
                  <a:txBody>
                    <a:bodyPr/>
                    <a:lstStyle/>
                    <a:p>
                      <a:pPr algn="ctr"/>
                      <a:r>
                        <a:rPr lang="en-US" dirty="0" smtClean="0"/>
                        <a:t>No</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2D7A5"/>
                    </a:solidFill>
                  </a:tcPr>
                </a:tc>
                <a:tc>
                  <a:txBody>
                    <a:bodyPr/>
                    <a:lstStyle/>
                    <a:p>
                      <a:pPr algn="ctr"/>
                      <a:r>
                        <a:rPr lang="en-US" dirty="0" smtClean="0"/>
                        <a:t>*</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rowSpan="5">
                  <a:txBody>
                    <a:bodyPr/>
                    <a:lstStyle/>
                    <a:p>
                      <a:pPr algn="l"/>
                      <a:r>
                        <a:rPr lang="en-US" sz="2000" dirty="0" smtClean="0"/>
                        <a:t>Degree &amp; Cert Completion</a:t>
                      </a:r>
                      <a:endParaRPr lang="en-US" sz="20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en-US" sz="1800" dirty="0" smtClean="0"/>
                        <a:t>Persistence</a:t>
                      </a:r>
                      <a:endParaRPr lang="en-US" sz="1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dirty="0" smtClean="0"/>
                        <a:t>No</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2D7A5"/>
                    </a:solidFill>
                  </a:tcPr>
                </a:tc>
                <a:tc>
                  <a:txBody>
                    <a:bodyPr/>
                    <a:lstStyle/>
                    <a:p>
                      <a:pPr algn="ctr"/>
                      <a:r>
                        <a:rPr lang="en-US" dirty="0" smtClean="0">
                          <a:hlinkClick r:id="rId18" action="ppaction://hlinksldjump"/>
                        </a:rPr>
                        <a:t>Yes</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r>
                        <a:rPr lang="en-US" dirty="0" smtClean="0"/>
                        <a:t>No</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2D7A5"/>
                    </a:solidFill>
                  </a:tcPr>
                </a:tc>
                <a:tc>
                  <a:txBody>
                    <a:bodyPr/>
                    <a:lstStyle/>
                    <a:p>
                      <a:pPr algn="ctr"/>
                      <a:r>
                        <a:rPr lang="en-US" dirty="0" smtClean="0"/>
                        <a:t>No</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2D7A5"/>
                    </a:solidFill>
                  </a:tcPr>
                </a:tc>
                <a:tc>
                  <a:txBody>
                    <a:bodyPr/>
                    <a:lstStyle/>
                    <a:p>
                      <a:pPr algn="ctr"/>
                      <a:r>
                        <a:rPr lang="en-US" dirty="0" smtClean="0"/>
                        <a:t>No</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2D7A5"/>
                    </a:solidFill>
                  </a:tcPr>
                </a:tc>
                <a:tc>
                  <a:txBody>
                    <a:bodyPr/>
                    <a:lstStyle/>
                    <a:p>
                      <a:pPr algn="ctr"/>
                      <a:r>
                        <a:rPr lang="en-US" dirty="0" smtClean="0"/>
                        <a:t>No</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2D7A5"/>
                    </a:solidFill>
                  </a:tcPr>
                </a:tc>
                <a:tc>
                  <a:txBody>
                    <a:bodyPr/>
                    <a:lstStyle/>
                    <a:p>
                      <a:pPr algn="ctr"/>
                      <a:r>
                        <a:rPr lang="en-US" dirty="0" smtClean="0"/>
                        <a:t>No</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2D7A5"/>
                    </a:solidFill>
                  </a:tcPr>
                </a:tc>
              </a:tr>
              <a:tr h="370840">
                <a:tc vMerge="1">
                  <a:txBody>
                    <a:bodyPr/>
                    <a:lstStyle/>
                    <a:p>
                      <a:endParaRPr lang="en-US" dirty="0"/>
                    </a:p>
                  </a:txBody>
                  <a:tcPr/>
                </a:tc>
                <a:tc>
                  <a:txBody>
                    <a:bodyPr/>
                    <a:lstStyle/>
                    <a:p>
                      <a:r>
                        <a:rPr lang="en-US" sz="1800" dirty="0" smtClean="0"/>
                        <a:t>30 Units</a:t>
                      </a:r>
                      <a:endParaRPr lang="en-US" sz="1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dirty="0" smtClean="0"/>
                        <a:t>No</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2D7A5"/>
                    </a:solidFill>
                  </a:tcPr>
                </a:tc>
                <a:tc>
                  <a:txBody>
                    <a:bodyPr/>
                    <a:lstStyle/>
                    <a:p>
                      <a:pPr algn="ctr"/>
                      <a:r>
                        <a:rPr lang="en-US" dirty="0" smtClean="0">
                          <a:hlinkClick r:id="rId19" action="ppaction://hlinksldjump"/>
                        </a:rPr>
                        <a:t>Yes</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r>
                        <a:rPr lang="en-US" dirty="0" smtClean="0"/>
                        <a:t>No</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2D7A5"/>
                    </a:solidFill>
                  </a:tcPr>
                </a:tc>
                <a:tc>
                  <a:txBody>
                    <a:bodyPr/>
                    <a:lstStyle/>
                    <a:p>
                      <a:pPr algn="ctr"/>
                      <a:r>
                        <a:rPr lang="en-US" dirty="0" smtClean="0"/>
                        <a:t>No</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2D7A5"/>
                    </a:solidFill>
                  </a:tcPr>
                </a:tc>
                <a:tc>
                  <a:txBody>
                    <a:bodyPr/>
                    <a:lstStyle/>
                    <a:p>
                      <a:pPr algn="ctr"/>
                      <a:r>
                        <a:rPr lang="en-US" dirty="0" smtClean="0"/>
                        <a:t>No</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2D7A5"/>
                    </a:solidFill>
                  </a:tcPr>
                </a:tc>
                <a:tc>
                  <a:txBody>
                    <a:bodyPr/>
                    <a:lstStyle/>
                    <a:p>
                      <a:pPr algn="ctr"/>
                      <a:r>
                        <a:rPr lang="en-US" dirty="0" smtClean="0"/>
                        <a:t>*</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dirty="0" smtClean="0"/>
                        <a:t>*</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vMerge="1">
                  <a:txBody>
                    <a:bodyPr/>
                    <a:lstStyle/>
                    <a:p>
                      <a:endParaRPr lang="en-US" dirty="0"/>
                    </a:p>
                  </a:txBody>
                  <a:tcPr/>
                </a:tc>
                <a:tc>
                  <a:txBody>
                    <a:bodyPr/>
                    <a:lstStyle/>
                    <a:p>
                      <a:r>
                        <a:rPr lang="en-US" sz="1800" dirty="0" smtClean="0"/>
                        <a:t>Completion</a:t>
                      </a:r>
                      <a:endParaRPr lang="en-US" sz="1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dirty="0" smtClean="0">
                          <a:hlinkClick r:id="rId20" action="ppaction://hlinksldjump"/>
                        </a:rPr>
                        <a:t>Yes</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r>
                        <a:rPr lang="en-US" dirty="0" smtClean="0"/>
                        <a:t>No</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2D7A5"/>
                    </a:solidFill>
                  </a:tcPr>
                </a:tc>
                <a:tc>
                  <a:txBody>
                    <a:bodyPr/>
                    <a:lstStyle/>
                    <a:p>
                      <a:pPr algn="ctr"/>
                      <a:r>
                        <a:rPr lang="en-US" dirty="0" smtClean="0">
                          <a:hlinkClick r:id="rId21" action="ppaction://hlinksldjump"/>
                        </a:rPr>
                        <a:t>Yes</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r>
                        <a:rPr lang="en-US" dirty="0" smtClean="0"/>
                        <a:t>No</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2D7A5"/>
                    </a:solidFill>
                  </a:tcPr>
                </a:tc>
                <a:tc>
                  <a:txBody>
                    <a:bodyPr/>
                    <a:lstStyle/>
                    <a:p>
                      <a:pPr algn="ctr"/>
                      <a:r>
                        <a:rPr lang="en-US" dirty="0" smtClean="0"/>
                        <a:t>No</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2D7A5"/>
                    </a:solidFill>
                  </a:tcPr>
                </a:tc>
                <a:tc>
                  <a:txBody>
                    <a:bodyPr/>
                    <a:lstStyle/>
                    <a:p>
                      <a:pPr algn="ctr"/>
                      <a:r>
                        <a:rPr lang="en-US" dirty="0" smtClean="0"/>
                        <a:t>No</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2D7A5"/>
                    </a:solidFill>
                  </a:tcPr>
                </a:tc>
                <a:tc>
                  <a:txBody>
                    <a:bodyPr/>
                    <a:lstStyle/>
                    <a:p>
                      <a:pPr algn="ctr"/>
                      <a:r>
                        <a:rPr lang="en-US" dirty="0" smtClean="0"/>
                        <a:t>*</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vMerge="1">
                  <a:txBody>
                    <a:bodyPr/>
                    <a:lstStyle/>
                    <a:p>
                      <a:endParaRPr lang="en-US" dirty="0"/>
                    </a:p>
                  </a:txBody>
                  <a:tcPr/>
                </a:tc>
                <a:tc>
                  <a:txBody>
                    <a:bodyPr/>
                    <a:lstStyle/>
                    <a:p>
                      <a:r>
                        <a:rPr lang="en-US" sz="1800" dirty="0" smtClean="0"/>
                        <a:t>Degrees &amp; Certs</a:t>
                      </a:r>
                      <a:endParaRPr lang="en-US" sz="1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dirty="0" smtClean="0">
                          <a:hlinkClick r:id="rId22" action="ppaction://hlinksldjump"/>
                        </a:rPr>
                        <a:t>Yes</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r>
                        <a:rPr lang="en-US" dirty="0" smtClean="0">
                          <a:hlinkClick r:id="rId23" action="ppaction://hlinksldjump"/>
                        </a:rPr>
                        <a:t>Yes</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r>
                        <a:rPr lang="en-US" dirty="0" smtClean="0"/>
                        <a:t>No</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2D7A5"/>
                    </a:solidFill>
                  </a:tcPr>
                </a:tc>
                <a:tc>
                  <a:txBody>
                    <a:bodyPr/>
                    <a:lstStyle/>
                    <a:p>
                      <a:pPr algn="ctr"/>
                      <a:r>
                        <a:rPr lang="en-US" dirty="0" smtClean="0"/>
                        <a:t>No</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2D7A5"/>
                    </a:solidFill>
                  </a:tcPr>
                </a:tc>
                <a:tc>
                  <a:txBody>
                    <a:bodyPr/>
                    <a:lstStyle/>
                    <a:p>
                      <a:pPr algn="ctr"/>
                      <a:r>
                        <a:rPr lang="en-US" dirty="0" smtClean="0"/>
                        <a:t>No</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2D7A5"/>
                    </a:solidFill>
                  </a:tcPr>
                </a:tc>
                <a:tc>
                  <a:txBody>
                    <a:bodyPr/>
                    <a:lstStyle/>
                    <a:p>
                      <a:pPr algn="ctr"/>
                      <a:r>
                        <a:rPr lang="en-US" dirty="0" smtClean="0"/>
                        <a:t>No</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2D7A5"/>
                    </a:solidFill>
                  </a:tcPr>
                </a:tc>
                <a:tc>
                  <a:txBody>
                    <a:bodyPr/>
                    <a:lstStyle/>
                    <a:p>
                      <a:pPr algn="ctr"/>
                      <a:r>
                        <a:rPr lang="en-US" dirty="0" smtClean="0"/>
                        <a:t>*</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vMerge="1">
                  <a:txBody>
                    <a:bodyPr/>
                    <a:lstStyle/>
                    <a:p>
                      <a:endParaRPr lang="en-US" dirty="0"/>
                    </a:p>
                  </a:txBody>
                  <a:tcPr/>
                </a:tc>
                <a:tc>
                  <a:txBody>
                    <a:bodyPr/>
                    <a:lstStyle/>
                    <a:p>
                      <a:r>
                        <a:rPr lang="en-US" sz="1800" dirty="0" smtClean="0"/>
                        <a:t>Degrees</a:t>
                      </a:r>
                      <a:r>
                        <a:rPr lang="en-US" sz="1800" baseline="0" dirty="0" smtClean="0"/>
                        <a:t> &amp; Cert x Ed Goal</a:t>
                      </a:r>
                      <a:endParaRPr lang="en-US" sz="1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dirty="0" smtClean="0"/>
                        <a:t>No</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2D7A5"/>
                    </a:solidFill>
                  </a:tcPr>
                </a:tc>
                <a:tc>
                  <a:txBody>
                    <a:bodyPr/>
                    <a:lstStyle/>
                    <a:p>
                      <a:pPr algn="ctr"/>
                      <a:r>
                        <a:rPr lang="en-US" dirty="0" smtClean="0">
                          <a:hlinkClick r:id="rId24" action="ppaction://hlinksldjump"/>
                        </a:rPr>
                        <a:t>Yes</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r>
                        <a:rPr lang="en-US" dirty="0" smtClean="0"/>
                        <a:t>No</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2D7A5"/>
                    </a:solidFill>
                  </a:tcPr>
                </a:tc>
                <a:tc>
                  <a:txBody>
                    <a:bodyPr/>
                    <a:lstStyle/>
                    <a:p>
                      <a:pPr algn="ctr"/>
                      <a:r>
                        <a:rPr lang="en-US" dirty="0" smtClean="0"/>
                        <a:t>No</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2D7A5"/>
                    </a:solidFill>
                  </a:tcPr>
                </a:tc>
                <a:tc>
                  <a:txBody>
                    <a:bodyPr/>
                    <a:lstStyle/>
                    <a:p>
                      <a:pPr algn="ctr"/>
                      <a:r>
                        <a:rPr lang="en-US" dirty="0" smtClean="0"/>
                        <a:t>No</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2D7A5"/>
                    </a:solidFill>
                  </a:tcPr>
                </a:tc>
                <a:tc>
                  <a:txBody>
                    <a:bodyPr/>
                    <a:lstStyle/>
                    <a:p>
                      <a:pPr algn="ctr"/>
                      <a:r>
                        <a:rPr lang="en-US" dirty="0" smtClean="0"/>
                        <a:t>No</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2D7A5"/>
                    </a:solidFill>
                  </a:tcPr>
                </a:tc>
                <a:tc>
                  <a:txBody>
                    <a:bodyPr/>
                    <a:lstStyle/>
                    <a:p>
                      <a:pPr algn="ctr"/>
                      <a:r>
                        <a:rPr lang="en-US" dirty="0" smtClean="0"/>
                        <a:t>*</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rowSpan="3">
                  <a:txBody>
                    <a:bodyPr/>
                    <a:lstStyle/>
                    <a:p>
                      <a:pPr algn="l"/>
                      <a:r>
                        <a:rPr lang="en-US" sz="2000" dirty="0" smtClean="0"/>
                        <a:t>Transfer</a:t>
                      </a:r>
                      <a:endParaRPr lang="en-US" sz="20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en-US" sz="1800" dirty="0" smtClean="0"/>
                        <a:t>Transfer</a:t>
                      </a:r>
                      <a:endParaRPr lang="en-US" sz="1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dirty="0" smtClean="0">
                          <a:hlinkClick r:id="rId25" action="ppaction://hlinksldjump"/>
                        </a:rPr>
                        <a:t>Yes</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r>
                        <a:rPr lang="en-US" dirty="0" smtClean="0"/>
                        <a:t>No</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2D7A5"/>
                    </a:solidFill>
                  </a:tcPr>
                </a:tc>
                <a:tc>
                  <a:txBody>
                    <a:bodyPr/>
                    <a:lstStyle/>
                    <a:p>
                      <a:pPr algn="ctr"/>
                      <a:r>
                        <a:rPr lang="en-US" dirty="0" smtClean="0">
                          <a:hlinkClick r:id="rId26" action="ppaction://hlinksldjump"/>
                        </a:rPr>
                        <a:t>Yes</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r>
                        <a:rPr lang="en-US" dirty="0" smtClean="0"/>
                        <a:t>No</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2D7A5"/>
                    </a:solidFill>
                  </a:tcPr>
                </a:tc>
                <a:tc>
                  <a:txBody>
                    <a:bodyPr/>
                    <a:lstStyle/>
                    <a:p>
                      <a:pPr algn="ctr"/>
                      <a:r>
                        <a:rPr lang="en-US" dirty="0" smtClean="0">
                          <a:hlinkClick r:id="rId27" action="ppaction://hlinksldjump"/>
                        </a:rPr>
                        <a:t>Yes</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r>
                        <a:rPr lang="en-US" dirty="0" smtClean="0"/>
                        <a:t>No</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2D7A5"/>
                    </a:solidFill>
                  </a:tcPr>
                </a:tc>
                <a:tc>
                  <a:txBody>
                    <a:bodyPr/>
                    <a:lstStyle/>
                    <a:p>
                      <a:pPr algn="ctr"/>
                      <a:r>
                        <a:rPr lang="en-US" dirty="0" smtClean="0"/>
                        <a:t>*</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vMerge="1">
                  <a:txBody>
                    <a:bodyPr/>
                    <a:lstStyle/>
                    <a:p>
                      <a:endParaRPr lang="en-US" dirty="0"/>
                    </a:p>
                  </a:txBody>
                  <a:tcPr/>
                </a:tc>
                <a:tc>
                  <a:txBody>
                    <a:bodyPr/>
                    <a:lstStyle/>
                    <a:p>
                      <a:r>
                        <a:rPr lang="en-US" sz="1800" dirty="0" smtClean="0"/>
                        <a:t>Transfer-Prepared</a:t>
                      </a:r>
                      <a:endParaRPr lang="en-US" sz="1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dirty="0" smtClean="0"/>
                        <a:t>No</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2D7A5"/>
                    </a:solidFill>
                  </a:tcPr>
                </a:tc>
                <a:tc>
                  <a:txBody>
                    <a:bodyPr/>
                    <a:lstStyle/>
                    <a:p>
                      <a:pPr algn="ctr"/>
                      <a:r>
                        <a:rPr lang="en-US" dirty="0" smtClean="0">
                          <a:hlinkClick r:id="rId28" action="ppaction://hlinksldjump"/>
                        </a:rPr>
                        <a:t>Yes</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r>
                        <a:rPr lang="en-US" dirty="0" smtClean="0"/>
                        <a:t>No</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2D7A5"/>
                    </a:solidFill>
                  </a:tcPr>
                </a:tc>
                <a:tc>
                  <a:txBody>
                    <a:bodyPr/>
                    <a:lstStyle/>
                    <a:p>
                      <a:pPr algn="ctr"/>
                      <a:r>
                        <a:rPr lang="en-US" dirty="0" smtClean="0"/>
                        <a:t>No</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2D7A5"/>
                    </a:solidFill>
                  </a:tcPr>
                </a:tc>
                <a:tc>
                  <a:txBody>
                    <a:bodyPr/>
                    <a:lstStyle/>
                    <a:p>
                      <a:pPr algn="ctr"/>
                      <a:r>
                        <a:rPr lang="en-US" dirty="0" smtClean="0"/>
                        <a:t>No</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2D7A5"/>
                    </a:solidFill>
                  </a:tcPr>
                </a:tc>
                <a:tc>
                  <a:txBody>
                    <a:bodyPr/>
                    <a:lstStyle/>
                    <a:p>
                      <a:pPr algn="ctr"/>
                      <a:r>
                        <a:rPr lang="en-US" dirty="0" smtClean="0">
                          <a:hlinkClick r:id="rId29" action="ppaction://hlinksldjump"/>
                        </a:rPr>
                        <a:t>Yes</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r>
                        <a:rPr lang="en-US" dirty="0" smtClean="0"/>
                        <a:t>*</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vMerge="1">
                  <a:txBody>
                    <a:bodyPr/>
                    <a:lstStyle/>
                    <a:p>
                      <a:endParaRPr lang="en-US" dirty="0"/>
                    </a:p>
                  </a:txBody>
                  <a:tcPr/>
                </a:tc>
                <a:tc>
                  <a:txBody>
                    <a:bodyPr/>
                    <a:lstStyle/>
                    <a:p>
                      <a:r>
                        <a:rPr lang="en-US" sz="1800" dirty="0" smtClean="0"/>
                        <a:t>Transfer-Related</a:t>
                      </a:r>
                      <a:r>
                        <a:rPr lang="en-US" sz="1800" baseline="0" dirty="0" smtClean="0"/>
                        <a:t> Outcomes</a:t>
                      </a:r>
                      <a:endParaRPr lang="en-US" sz="1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dirty="0" smtClean="0">
                          <a:hlinkClick r:id="rId30" action="ppaction://hlinksldjump"/>
                        </a:rPr>
                        <a:t>Yes</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r>
                        <a:rPr lang="en-US" dirty="0" smtClean="0"/>
                        <a:t>No</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2D7A5"/>
                    </a:solidFill>
                  </a:tcPr>
                </a:tc>
                <a:tc>
                  <a:txBody>
                    <a:bodyPr/>
                    <a:lstStyle/>
                    <a:p>
                      <a:pPr algn="ctr"/>
                      <a:r>
                        <a:rPr lang="en-US" dirty="0" smtClean="0">
                          <a:hlinkClick r:id="rId31" action="ppaction://hlinksldjump"/>
                        </a:rPr>
                        <a:t>Yes</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r>
                        <a:rPr lang="en-US" dirty="0" smtClean="0"/>
                        <a:t>No</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2D7A5"/>
                    </a:solidFill>
                  </a:tcPr>
                </a:tc>
                <a:tc>
                  <a:txBody>
                    <a:bodyPr/>
                    <a:lstStyle/>
                    <a:p>
                      <a:pPr algn="ctr"/>
                      <a:r>
                        <a:rPr lang="en-US" dirty="0" smtClean="0"/>
                        <a:t>No</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2D7A5"/>
                    </a:solidFill>
                  </a:tcPr>
                </a:tc>
                <a:tc>
                  <a:txBody>
                    <a:bodyPr/>
                    <a:lstStyle/>
                    <a:p>
                      <a:pPr algn="ctr"/>
                      <a:r>
                        <a:rPr lang="en-US" dirty="0" smtClean="0"/>
                        <a:t>No</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2D7A5"/>
                    </a:solidFill>
                  </a:tcPr>
                </a:tc>
                <a:tc>
                  <a:txBody>
                    <a:bodyPr/>
                    <a:lstStyle/>
                    <a:p>
                      <a:pPr algn="ctr"/>
                      <a:r>
                        <a:rPr lang="en-US" dirty="0" smtClean="0"/>
                        <a:t>*</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39" name="Right Arrow 38">
            <a:hlinkClick r:id="rId32" action="ppaction://hlinksldjump"/>
          </p:cNvPr>
          <p:cNvSpPr/>
          <p:nvPr/>
        </p:nvSpPr>
        <p:spPr>
          <a:xfrm>
            <a:off x="11782993" y="6400800"/>
            <a:ext cx="334536" cy="334537"/>
          </a:xfrm>
          <a:prstGeom prst="rightArrow">
            <a:avLst/>
          </a:prstGeom>
          <a:solidFill>
            <a:srgbClr val="B2D7A5"/>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1585570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Good Academic Standing: Age</a:t>
            </a:r>
            <a:endParaRPr lang="en-US" dirty="0"/>
          </a:p>
        </p:txBody>
      </p:sp>
      <p:sp>
        <p:nvSpPr>
          <p:cNvPr id="3" name="Content Placeholder 2"/>
          <p:cNvSpPr>
            <a:spLocks noGrp="1"/>
          </p:cNvSpPr>
          <p:nvPr>
            <p:ph idx="1"/>
          </p:nvPr>
        </p:nvSpPr>
        <p:spPr/>
        <p:txBody>
          <a:bodyPr/>
          <a:lstStyle/>
          <a:p>
            <a:endParaRPr lang="en-US" dirty="0"/>
          </a:p>
        </p:txBody>
      </p:sp>
      <p:sp>
        <p:nvSpPr>
          <p:cNvPr id="4" name="Right Arrow 3">
            <a:hlinkClick r:id="rId2" action="ppaction://hlinksldjump"/>
          </p:cNvPr>
          <p:cNvSpPr/>
          <p:nvPr/>
        </p:nvSpPr>
        <p:spPr>
          <a:xfrm flipH="1">
            <a:off x="434898" y="6322741"/>
            <a:ext cx="758282" cy="37914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t>Back</a:t>
            </a:r>
            <a:endParaRPr lang="en-US" sz="1600" dirty="0"/>
          </a:p>
        </p:txBody>
      </p:sp>
      <p:pic>
        <p:nvPicPr>
          <p:cNvPr id="10" name="Picture 9"/>
          <p:cNvPicPr>
            <a:picLocks noChangeAspect="1"/>
          </p:cNvPicPr>
          <p:nvPr/>
        </p:nvPicPr>
        <p:blipFill>
          <a:blip r:embed="rId3"/>
          <a:stretch>
            <a:fillRect/>
          </a:stretch>
        </p:blipFill>
        <p:spPr>
          <a:xfrm>
            <a:off x="1161393" y="1579181"/>
            <a:ext cx="10058400" cy="3055070"/>
          </a:xfrm>
          <a:prstGeom prst="rect">
            <a:avLst/>
          </a:prstGeom>
        </p:spPr>
      </p:pic>
      <p:sp>
        <p:nvSpPr>
          <p:cNvPr id="6" name="Rectangle 5"/>
          <p:cNvSpPr/>
          <p:nvPr/>
        </p:nvSpPr>
        <p:spPr>
          <a:xfrm>
            <a:off x="9800492" y="2485292"/>
            <a:ext cx="1382110" cy="410308"/>
          </a:xfrm>
          <a:prstGeom prst="rect">
            <a:avLst/>
          </a:prstGeom>
          <a:solidFill>
            <a:srgbClr val="DE6B5C">
              <a:alpha val="41176"/>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1161393" y="4594040"/>
            <a:ext cx="8805672" cy="276999"/>
          </a:xfrm>
          <a:prstGeom prst="rect">
            <a:avLst/>
          </a:prstGeom>
        </p:spPr>
        <p:txBody>
          <a:bodyPr wrap="square">
            <a:spAutoFit/>
          </a:bodyPr>
          <a:lstStyle/>
          <a:p>
            <a:r>
              <a:rPr lang="en-US" sz="1200" dirty="0">
                <a:latin typeface="Times New Roman" panose="02020603050405020304" pitchFamily="18" charset="0"/>
                <a:cs typeface="Times New Roman" panose="02020603050405020304" pitchFamily="18" charset="0"/>
              </a:rPr>
              <a:t>Data </a:t>
            </a:r>
            <a:r>
              <a:rPr lang="en-US" sz="1200" dirty="0" smtClean="0">
                <a:latin typeface="Times New Roman" panose="02020603050405020304" pitchFamily="18" charset="0"/>
                <a:cs typeface="Times New Roman" panose="02020603050405020304" pitchFamily="18" charset="0"/>
              </a:rPr>
              <a:t>Source: </a:t>
            </a:r>
            <a:r>
              <a:rPr lang="en-US" sz="1200" dirty="0">
                <a:latin typeface="Times New Roman" panose="02020603050405020304" pitchFamily="18" charset="0"/>
                <a:cs typeface="Times New Roman" panose="02020603050405020304" pitchFamily="18" charset="0"/>
              </a:rPr>
              <a:t>MIS Submissions to CCCCO </a:t>
            </a:r>
            <a:r>
              <a:rPr lang="en-US" sz="1200" dirty="0" smtClean="0">
                <a:latin typeface="Times New Roman" panose="02020603050405020304" pitchFamily="18" charset="0"/>
                <a:cs typeface="Times New Roman" panose="02020603050405020304" pitchFamily="18" charset="0"/>
              </a:rPr>
              <a:t>(Term = Fall 2016)</a:t>
            </a:r>
          </a:p>
        </p:txBody>
      </p:sp>
    </p:spTree>
    <p:extLst>
      <p:ext uri="{BB962C8B-B14F-4D97-AF65-F5344CB8AC3E}">
        <p14:creationId xmlns:p14="http://schemas.microsoft.com/office/powerpoint/2010/main" val="223309285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p:cNvPicPr>
            <a:picLocks noChangeAspect="1"/>
          </p:cNvPicPr>
          <p:nvPr/>
        </p:nvPicPr>
        <p:blipFill>
          <a:blip r:embed="rId3"/>
          <a:stretch>
            <a:fillRect/>
          </a:stretch>
        </p:blipFill>
        <p:spPr>
          <a:xfrm>
            <a:off x="1098588" y="1611924"/>
            <a:ext cx="10058400" cy="4382610"/>
          </a:xfrm>
          <a:prstGeom prst="rect">
            <a:avLst/>
          </a:prstGeom>
        </p:spPr>
      </p:pic>
      <p:sp>
        <p:nvSpPr>
          <p:cNvPr id="2" name="Title 1"/>
          <p:cNvSpPr>
            <a:spLocks noGrp="1"/>
          </p:cNvSpPr>
          <p:nvPr>
            <p:ph type="title"/>
          </p:nvPr>
        </p:nvSpPr>
        <p:spPr/>
        <p:txBody>
          <a:bodyPr/>
          <a:lstStyle/>
          <a:p>
            <a:r>
              <a:rPr lang="en-US" dirty="0" smtClean="0"/>
              <a:t>Good Academic Standing: Race</a:t>
            </a:r>
            <a:endParaRPr lang="en-US" dirty="0"/>
          </a:p>
        </p:txBody>
      </p:sp>
      <p:sp>
        <p:nvSpPr>
          <p:cNvPr id="3" name="Content Placeholder 2"/>
          <p:cNvSpPr>
            <a:spLocks noGrp="1"/>
          </p:cNvSpPr>
          <p:nvPr>
            <p:ph idx="1"/>
          </p:nvPr>
        </p:nvSpPr>
        <p:spPr/>
        <p:txBody>
          <a:bodyPr/>
          <a:lstStyle/>
          <a:p>
            <a:endParaRPr lang="en-US" dirty="0"/>
          </a:p>
        </p:txBody>
      </p:sp>
      <p:sp>
        <p:nvSpPr>
          <p:cNvPr id="4" name="Right Arrow 3">
            <a:hlinkClick r:id="rId4" action="ppaction://hlinksldjump"/>
          </p:cNvPr>
          <p:cNvSpPr/>
          <p:nvPr/>
        </p:nvSpPr>
        <p:spPr>
          <a:xfrm flipH="1">
            <a:off x="340306" y="6385801"/>
            <a:ext cx="758282" cy="37914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t>Back</a:t>
            </a:r>
            <a:endParaRPr lang="en-US" sz="1600" dirty="0"/>
          </a:p>
        </p:txBody>
      </p:sp>
      <p:sp>
        <p:nvSpPr>
          <p:cNvPr id="6" name="Rectangle 5"/>
          <p:cNvSpPr/>
          <p:nvPr/>
        </p:nvSpPr>
        <p:spPr>
          <a:xfrm>
            <a:off x="9741877" y="2508738"/>
            <a:ext cx="1382110" cy="410308"/>
          </a:xfrm>
          <a:prstGeom prst="rect">
            <a:avLst/>
          </a:prstGeom>
          <a:solidFill>
            <a:srgbClr val="DE6B5C">
              <a:alpha val="41176"/>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9740664" y="3803229"/>
            <a:ext cx="1382110" cy="410308"/>
          </a:xfrm>
          <a:prstGeom prst="rect">
            <a:avLst/>
          </a:prstGeom>
          <a:solidFill>
            <a:srgbClr val="DE6B5C">
              <a:alpha val="41176"/>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1098588" y="5960444"/>
            <a:ext cx="8805672" cy="276999"/>
          </a:xfrm>
          <a:prstGeom prst="rect">
            <a:avLst/>
          </a:prstGeom>
        </p:spPr>
        <p:txBody>
          <a:bodyPr wrap="square">
            <a:spAutoFit/>
          </a:bodyPr>
          <a:lstStyle/>
          <a:p>
            <a:r>
              <a:rPr lang="en-US" sz="1200" dirty="0">
                <a:latin typeface="Times New Roman" panose="02020603050405020304" pitchFamily="18" charset="0"/>
                <a:cs typeface="Times New Roman" panose="02020603050405020304" pitchFamily="18" charset="0"/>
              </a:rPr>
              <a:t>Data </a:t>
            </a:r>
            <a:r>
              <a:rPr lang="en-US" sz="1200" dirty="0" smtClean="0">
                <a:latin typeface="Times New Roman" panose="02020603050405020304" pitchFamily="18" charset="0"/>
                <a:cs typeface="Times New Roman" panose="02020603050405020304" pitchFamily="18" charset="0"/>
              </a:rPr>
              <a:t>Source: </a:t>
            </a:r>
            <a:r>
              <a:rPr lang="en-US" sz="1200" dirty="0">
                <a:latin typeface="Times New Roman" panose="02020603050405020304" pitchFamily="18" charset="0"/>
                <a:cs typeface="Times New Roman" panose="02020603050405020304" pitchFamily="18" charset="0"/>
              </a:rPr>
              <a:t>MIS Submissions to CCCCO </a:t>
            </a:r>
            <a:r>
              <a:rPr lang="en-US" sz="1200" dirty="0" smtClean="0">
                <a:latin typeface="Times New Roman" panose="02020603050405020304" pitchFamily="18" charset="0"/>
                <a:cs typeface="Times New Roman" panose="02020603050405020304" pitchFamily="18" charset="0"/>
              </a:rPr>
              <a:t>(Term = Fall 2016)</a:t>
            </a:r>
          </a:p>
        </p:txBody>
      </p:sp>
    </p:spTree>
    <p:extLst>
      <p:ext uri="{BB962C8B-B14F-4D97-AF65-F5344CB8AC3E}">
        <p14:creationId xmlns:p14="http://schemas.microsoft.com/office/powerpoint/2010/main" val="3559051345"/>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Good Academic Standing: FY</a:t>
            </a:r>
            <a:endParaRPr lang="en-US" dirty="0"/>
          </a:p>
        </p:txBody>
      </p:sp>
      <p:sp>
        <p:nvSpPr>
          <p:cNvPr id="3" name="Content Placeholder 2"/>
          <p:cNvSpPr>
            <a:spLocks noGrp="1"/>
          </p:cNvSpPr>
          <p:nvPr>
            <p:ph idx="1"/>
          </p:nvPr>
        </p:nvSpPr>
        <p:spPr/>
        <p:txBody>
          <a:bodyPr/>
          <a:lstStyle/>
          <a:p>
            <a:endParaRPr lang="en-US" dirty="0"/>
          </a:p>
        </p:txBody>
      </p:sp>
      <p:sp>
        <p:nvSpPr>
          <p:cNvPr id="4" name="Right Arrow 3">
            <a:hlinkClick r:id="rId3" action="ppaction://hlinksldjump"/>
          </p:cNvPr>
          <p:cNvSpPr/>
          <p:nvPr/>
        </p:nvSpPr>
        <p:spPr>
          <a:xfrm flipH="1">
            <a:off x="434898" y="6322741"/>
            <a:ext cx="758282" cy="37914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t>Back</a:t>
            </a:r>
            <a:endParaRPr lang="en-US" sz="1600" dirty="0"/>
          </a:p>
        </p:txBody>
      </p:sp>
      <p:pic>
        <p:nvPicPr>
          <p:cNvPr id="11" name="Picture 10"/>
          <p:cNvPicPr>
            <a:picLocks noChangeAspect="1"/>
          </p:cNvPicPr>
          <p:nvPr/>
        </p:nvPicPr>
        <p:blipFill>
          <a:blip r:embed="rId4"/>
          <a:stretch>
            <a:fillRect/>
          </a:stretch>
        </p:blipFill>
        <p:spPr>
          <a:xfrm>
            <a:off x="1005514" y="1614215"/>
            <a:ext cx="10058400" cy="2196476"/>
          </a:xfrm>
          <a:prstGeom prst="rect">
            <a:avLst/>
          </a:prstGeom>
        </p:spPr>
      </p:pic>
      <p:sp>
        <p:nvSpPr>
          <p:cNvPr id="6" name="Rectangle 5"/>
          <p:cNvSpPr/>
          <p:nvPr/>
        </p:nvSpPr>
        <p:spPr>
          <a:xfrm>
            <a:off x="9671539" y="2930766"/>
            <a:ext cx="1382110" cy="410308"/>
          </a:xfrm>
          <a:prstGeom prst="rect">
            <a:avLst/>
          </a:prstGeom>
          <a:solidFill>
            <a:srgbClr val="DE6B5C">
              <a:alpha val="41176"/>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1005514" y="3784416"/>
            <a:ext cx="8805672" cy="276999"/>
          </a:xfrm>
          <a:prstGeom prst="rect">
            <a:avLst/>
          </a:prstGeom>
        </p:spPr>
        <p:txBody>
          <a:bodyPr wrap="square">
            <a:spAutoFit/>
          </a:bodyPr>
          <a:lstStyle/>
          <a:p>
            <a:r>
              <a:rPr lang="en-US" sz="1200" dirty="0">
                <a:latin typeface="Times New Roman" panose="02020603050405020304" pitchFamily="18" charset="0"/>
                <a:cs typeface="Times New Roman" panose="02020603050405020304" pitchFamily="18" charset="0"/>
              </a:rPr>
              <a:t>Data </a:t>
            </a:r>
            <a:r>
              <a:rPr lang="en-US" sz="1200" dirty="0" smtClean="0">
                <a:latin typeface="Times New Roman" panose="02020603050405020304" pitchFamily="18" charset="0"/>
                <a:cs typeface="Times New Roman" panose="02020603050405020304" pitchFamily="18" charset="0"/>
              </a:rPr>
              <a:t>Source: </a:t>
            </a:r>
            <a:r>
              <a:rPr lang="en-US" sz="1200" dirty="0">
                <a:latin typeface="Times New Roman" panose="02020603050405020304" pitchFamily="18" charset="0"/>
                <a:cs typeface="Times New Roman" panose="02020603050405020304" pitchFamily="18" charset="0"/>
              </a:rPr>
              <a:t>MIS Submissions to CCCCO </a:t>
            </a:r>
            <a:r>
              <a:rPr lang="en-US" sz="1200" dirty="0" smtClean="0">
                <a:latin typeface="Times New Roman" panose="02020603050405020304" pitchFamily="18" charset="0"/>
                <a:cs typeface="Times New Roman" panose="02020603050405020304" pitchFamily="18" charset="0"/>
              </a:rPr>
              <a:t>(Term = Fall 2016)</a:t>
            </a:r>
          </a:p>
        </p:txBody>
      </p:sp>
    </p:spTree>
    <p:extLst>
      <p:ext uri="{BB962C8B-B14F-4D97-AF65-F5344CB8AC3E}">
        <p14:creationId xmlns:p14="http://schemas.microsoft.com/office/powerpoint/2010/main" val="1623614435"/>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English BS Completion: Gender</a:t>
            </a:r>
            <a:endParaRPr lang="en-US" dirty="0"/>
          </a:p>
        </p:txBody>
      </p:sp>
      <p:sp>
        <p:nvSpPr>
          <p:cNvPr id="3" name="Content Placeholder 2"/>
          <p:cNvSpPr>
            <a:spLocks noGrp="1"/>
          </p:cNvSpPr>
          <p:nvPr>
            <p:ph idx="1"/>
          </p:nvPr>
        </p:nvSpPr>
        <p:spPr/>
        <p:txBody>
          <a:bodyPr/>
          <a:lstStyle/>
          <a:p>
            <a:endParaRPr lang="en-US" dirty="0"/>
          </a:p>
        </p:txBody>
      </p:sp>
      <p:sp>
        <p:nvSpPr>
          <p:cNvPr id="4" name="Right Arrow 3">
            <a:hlinkClick r:id="rId2" action="ppaction://hlinksldjump"/>
          </p:cNvPr>
          <p:cNvSpPr/>
          <p:nvPr/>
        </p:nvSpPr>
        <p:spPr>
          <a:xfrm flipH="1">
            <a:off x="434898" y="6322741"/>
            <a:ext cx="758282" cy="37914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t>Back</a:t>
            </a:r>
            <a:endParaRPr lang="en-US" sz="1600" dirty="0"/>
          </a:p>
        </p:txBody>
      </p:sp>
      <p:pic>
        <p:nvPicPr>
          <p:cNvPr id="8" name="Picture 7"/>
          <p:cNvPicPr>
            <a:picLocks noChangeAspect="1"/>
          </p:cNvPicPr>
          <p:nvPr/>
        </p:nvPicPr>
        <p:blipFill>
          <a:blip r:embed="rId3"/>
          <a:stretch>
            <a:fillRect/>
          </a:stretch>
        </p:blipFill>
        <p:spPr>
          <a:xfrm>
            <a:off x="1108840" y="1610932"/>
            <a:ext cx="10058400" cy="2227727"/>
          </a:xfrm>
          <a:prstGeom prst="rect">
            <a:avLst/>
          </a:prstGeom>
        </p:spPr>
      </p:pic>
      <p:sp>
        <p:nvSpPr>
          <p:cNvPr id="6" name="Rectangle 5"/>
          <p:cNvSpPr/>
          <p:nvPr/>
        </p:nvSpPr>
        <p:spPr>
          <a:xfrm>
            <a:off x="9741877" y="2930766"/>
            <a:ext cx="1382110" cy="410308"/>
          </a:xfrm>
          <a:prstGeom prst="rect">
            <a:avLst/>
          </a:prstGeom>
          <a:solidFill>
            <a:srgbClr val="DE6B5C">
              <a:alpha val="41176"/>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a:off x="1108840" y="3838659"/>
            <a:ext cx="6096000" cy="261610"/>
          </a:xfrm>
          <a:prstGeom prst="rect">
            <a:avLst/>
          </a:prstGeom>
        </p:spPr>
        <p:txBody>
          <a:bodyPr>
            <a:spAutoFit/>
          </a:bodyPr>
          <a:lstStyle/>
          <a:p>
            <a:r>
              <a:rPr lang="en-US" sz="1100" dirty="0">
                <a:latin typeface="Times New Roman" panose="02020603050405020304" pitchFamily="18" charset="0"/>
                <a:cs typeface="Times New Roman" panose="02020603050405020304" pitchFamily="18" charset="0"/>
              </a:rPr>
              <a:t>Data </a:t>
            </a:r>
            <a:r>
              <a:rPr lang="en-US" sz="1100" dirty="0" smtClean="0">
                <a:latin typeface="Times New Roman" panose="02020603050405020304" pitchFamily="18" charset="0"/>
                <a:cs typeface="Times New Roman" panose="02020603050405020304" pitchFamily="18" charset="0"/>
              </a:rPr>
              <a:t>Source: CCCCO </a:t>
            </a:r>
            <a:r>
              <a:rPr lang="en-US" sz="1100" dirty="0">
                <a:latin typeface="Times New Roman" panose="02020603050405020304" pitchFamily="18" charset="0"/>
                <a:cs typeface="Times New Roman" panose="02020603050405020304" pitchFamily="18" charset="0"/>
              </a:rPr>
              <a:t>Scorecard Data (Cohort Year = 2010</a:t>
            </a:r>
            <a:r>
              <a:rPr lang="en-US" sz="1100" dirty="0" smtClean="0">
                <a:latin typeface="Times New Roman" panose="02020603050405020304" pitchFamily="18" charset="0"/>
                <a:cs typeface="Times New Roman" panose="02020603050405020304" pitchFamily="18" charset="0"/>
              </a:rPr>
              <a:t>)</a:t>
            </a:r>
            <a:endParaRPr lang="en-US" sz="11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5352775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Indicators</a:t>
            </a:r>
            <a:endParaRPr lang="en-US" dirty="0"/>
          </a:p>
        </p:txBody>
      </p:sp>
      <p:sp>
        <p:nvSpPr>
          <p:cNvPr id="3" name="Content Placeholder 2"/>
          <p:cNvSpPr>
            <a:spLocks noGrp="1"/>
          </p:cNvSpPr>
          <p:nvPr>
            <p:ph idx="1"/>
          </p:nvPr>
        </p:nvSpPr>
        <p:spPr>
          <a:xfrm>
            <a:off x="609600" y="1600201"/>
            <a:ext cx="5486400" cy="4525963"/>
          </a:xfrm>
        </p:spPr>
        <p:txBody>
          <a:bodyPr/>
          <a:lstStyle/>
          <a:p>
            <a:r>
              <a:rPr lang="en-US" dirty="0" smtClean="0"/>
              <a:t>Access</a:t>
            </a:r>
          </a:p>
          <a:p>
            <a:r>
              <a:rPr lang="en-US" dirty="0" smtClean="0"/>
              <a:t>Completion</a:t>
            </a:r>
          </a:p>
          <a:p>
            <a:pPr lvl="1"/>
            <a:r>
              <a:rPr lang="en-US" dirty="0" smtClean="0"/>
              <a:t>Successful Course Completion</a:t>
            </a:r>
          </a:p>
          <a:p>
            <a:pPr lvl="1"/>
            <a:r>
              <a:rPr lang="en-US" dirty="0" smtClean="0"/>
              <a:t>Good Academic Standing</a:t>
            </a:r>
          </a:p>
          <a:p>
            <a:r>
              <a:rPr lang="en-US" dirty="0" smtClean="0"/>
              <a:t>ESL &amp; Basic Skills Completion</a:t>
            </a:r>
          </a:p>
          <a:p>
            <a:pPr lvl="1"/>
            <a:r>
              <a:rPr lang="en-US" dirty="0" smtClean="0"/>
              <a:t>English</a:t>
            </a:r>
          </a:p>
          <a:p>
            <a:pPr lvl="1"/>
            <a:r>
              <a:rPr lang="en-US" dirty="0" smtClean="0"/>
              <a:t>ESL</a:t>
            </a:r>
          </a:p>
          <a:p>
            <a:pPr lvl="1"/>
            <a:r>
              <a:rPr lang="en-US" dirty="0" smtClean="0"/>
              <a:t>Math</a:t>
            </a:r>
            <a:endParaRPr lang="en-US" dirty="0"/>
          </a:p>
        </p:txBody>
      </p:sp>
      <p:sp>
        <p:nvSpPr>
          <p:cNvPr id="4" name="Content Placeholder 2"/>
          <p:cNvSpPr txBox="1">
            <a:spLocks/>
          </p:cNvSpPr>
          <p:nvPr/>
        </p:nvSpPr>
        <p:spPr>
          <a:xfrm>
            <a:off x="6096000" y="1694791"/>
            <a:ext cx="5486400" cy="4525963"/>
          </a:xfrm>
          <a:prstGeom prst="rect">
            <a:avLst/>
          </a:prstGeom>
        </p:spPr>
        <p:txBody>
          <a:bodyPr vert="horz" lIns="91440" tIns="45720" rIns="91440" bIns="45720" rtlCol="0">
            <a:normAutofit fontScale="92500" lnSpcReduction="1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en-US" dirty="0" smtClean="0"/>
              <a:t>Degree &amp; Cert Completion</a:t>
            </a:r>
          </a:p>
          <a:p>
            <a:pPr lvl="1"/>
            <a:r>
              <a:rPr lang="en-US" dirty="0" smtClean="0"/>
              <a:t>Persistence</a:t>
            </a:r>
          </a:p>
          <a:p>
            <a:pPr lvl="1"/>
            <a:r>
              <a:rPr lang="en-US" dirty="0" smtClean="0"/>
              <a:t>30 Units</a:t>
            </a:r>
          </a:p>
          <a:p>
            <a:pPr lvl="1"/>
            <a:r>
              <a:rPr lang="en-US" dirty="0" smtClean="0"/>
              <a:t>Completion</a:t>
            </a:r>
          </a:p>
          <a:p>
            <a:pPr lvl="1"/>
            <a:r>
              <a:rPr lang="en-US" dirty="0" smtClean="0"/>
              <a:t>Degrees &amp; Certificates</a:t>
            </a:r>
          </a:p>
          <a:p>
            <a:pPr lvl="1"/>
            <a:r>
              <a:rPr lang="en-US" dirty="0" smtClean="0"/>
              <a:t>Degrees &amp; Certs x Ed Goal</a:t>
            </a:r>
          </a:p>
          <a:p>
            <a:r>
              <a:rPr lang="en-US" dirty="0" smtClean="0"/>
              <a:t>Transfer</a:t>
            </a:r>
          </a:p>
          <a:p>
            <a:pPr lvl="1"/>
            <a:r>
              <a:rPr lang="en-US" dirty="0" smtClean="0"/>
              <a:t>Transfer</a:t>
            </a:r>
          </a:p>
          <a:p>
            <a:pPr lvl="1"/>
            <a:r>
              <a:rPr lang="en-US" dirty="0" smtClean="0"/>
              <a:t>Transfer Prepared</a:t>
            </a:r>
          </a:p>
          <a:p>
            <a:pPr lvl="1"/>
            <a:r>
              <a:rPr lang="en-US" dirty="0" smtClean="0"/>
              <a:t>Transfer-Related Outcomes</a:t>
            </a:r>
            <a:endParaRPr lang="en-US" dirty="0"/>
          </a:p>
        </p:txBody>
      </p:sp>
    </p:spTree>
    <p:extLst>
      <p:ext uri="{BB962C8B-B14F-4D97-AF65-F5344CB8AC3E}">
        <p14:creationId xmlns:p14="http://schemas.microsoft.com/office/powerpoint/2010/main" val="5908979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nodeType="clickEffect">
                                  <p:stCondLst>
                                    <p:cond delay="0"/>
                                  </p:stCondLst>
                                  <p:childTnLst>
                                    <p:set>
                                      <p:cBhvr>
                                        <p:cTn id="36" dur="1" fill="hold">
                                          <p:stCondLst>
                                            <p:cond delay="0"/>
                                          </p:stCondLst>
                                        </p:cTn>
                                        <p:tgtEl>
                                          <p:spTgt spid="4">
                                            <p:txEl>
                                              <p:pRg st="1" end="1"/>
                                            </p:txEl>
                                          </p:spTgt>
                                        </p:tgtEl>
                                        <p:attrNameLst>
                                          <p:attrName>style.visibility</p:attrName>
                                        </p:attrNameLst>
                                      </p:cBhvr>
                                      <p:to>
                                        <p:strVal val="visible"/>
                                      </p:to>
                                    </p:set>
                                  </p:childTnLst>
                                </p:cTn>
                              </p:par>
                              <p:par>
                                <p:cTn id="37" presetID="1" presetClass="entr" presetSubtype="0" fill="hold" nodeType="withEffect">
                                  <p:stCondLst>
                                    <p:cond delay="0"/>
                                  </p:stCondLst>
                                  <p:childTnLst>
                                    <p:set>
                                      <p:cBhvr>
                                        <p:cTn id="38" dur="1" fill="hold">
                                          <p:stCondLst>
                                            <p:cond delay="0"/>
                                          </p:stCondLst>
                                        </p:cTn>
                                        <p:tgtEl>
                                          <p:spTgt spid="4">
                                            <p:txEl>
                                              <p:pRg st="2" end="2"/>
                                            </p:txEl>
                                          </p:spTgt>
                                        </p:tgtEl>
                                        <p:attrNameLst>
                                          <p:attrName>style.visibility</p:attrName>
                                        </p:attrNameLst>
                                      </p:cBhvr>
                                      <p:to>
                                        <p:strVal val="visible"/>
                                      </p:to>
                                    </p:set>
                                  </p:childTnLst>
                                </p:cTn>
                              </p:par>
                              <p:par>
                                <p:cTn id="39" presetID="1" presetClass="entr" presetSubtype="0" fill="hold" nodeType="withEffect">
                                  <p:stCondLst>
                                    <p:cond delay="0"/>
                                  </p:stCondLst>
                                  <p:childTnLst>
                                    <p:set>
                                      <p:cBhvr>
                                        <p:cTn id="40" dur="1" fill="hold">
                                          <p:stCondLst>
                                            <p:cond delay="0"/>
                                          </p:stCondLst>
                                        </p:cTn>
                                        <p:tgtEl>
                                          <p:spTgt spid="4">
                                            <p:txEl>
                                              <p:pRg st="3" end="3"/>
                                            </p:txEl>
                                          </p:spTgt>
                                        </p:tgtEl>
                                        <p:attrNameLst>
                                          <p:attrName>style.visibility</p:attrName>
                                        </p:attrNameLst>
                                      </p:cBhvr>
                                      <p:to>
                                        <p:strVal val="visible"/>
                                      </p:to>
                                    </p:set>
                                  </p:childTnLst>
                                </p:cTn>
                              </p:par>
                              <p:par>
                                <p:cTn id="41" presetID="1" presetClass="entr" presetSubtype="0" fill="hold" nodeType="withEffect">
                                  <p:stCondLst>
                                    <p:cond delay="0"/>
                                  </p:stCondLst>
                                  <p:childTnLst>
                                    <p:set>
                                      <p:cBhvr>
                                        <p:cTn id="42" dur="1" fill="hold">
                                          <p:stCondLst>
                                            <p:cond delay="0"/>
                                          </p:stCondLst>
                                        </p:cTn>
                                        <p:tgtEl>
                                          <p:spTgt spid="4">
                                            <p:txEl>
                                              <p:pRg st="4" end="4"/>
                                            </p:txEl>
                                          </p:spTgt>
                                        </p:tgtEl>
                                        <p:attrNameLst>
                                          <p:attrName>style.visibility</p:attrName>
                                        </p:attrNameLst>
                                      </p:cBhvr>
                                      <p:to>
                                        <p:strVal val="visible"/>
                                      </p:to>
                                    </p:set>
                                  </p:childTnLst>
                                </p:cTn>
                              </p:par>
                              <p:par>
                                <p:cTn id="43" presetID="1" presetClass="entr" presetSubtype="0" fill="hold" nodeType="withEffect">
                                  <p:stCondLst>
                                    <p:cond delay="0"/>
                                  </p:stCondLst>
                                  <p:childTnLst>
                                    <p:set>
                                      <p:cBhvr>
                                        <p:cTn id="44" dur="1" fill="hold">
                                          <p:stCondLst>
                                            <p:cond delay="0"/>
                                          </p:stCondLst>
                                        </p:cTn>
                                        <p:tgtEl>
                                          <p:spTgt spid="4">
                                            <p:txEl>
                                              <p:pRg st="5" end="5"/>
                                            </p:txEl>
                                          </p:spTgt>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nodeType="clickEffect">
                                  <p:stCondLst>
                                    <p:cond delay="0"/>
                                  </p:stCondLst>
                                  <p:childTnLst>
                                    <p:set>
                                      <p:cBhvr>
                                        <p:cTn id="48" dur="1" fill="hold">
                                          <p:stCondLst>
                                            <p:cond delay="0"/>
                                          </p:stCondLst>
                                        </p:cTn>
                                        <p:tgtEl>
                                          <p:spTgt spid="4">
                                            <p:txEl>
                                              <p:pRg st="6" end="6"/>
                                            </p:txEl>
                                          </p:spTgt>
                                        </p:tgtEl>
                                        <p:attrNameLst>
                                          <p:attrName>style.visibility</p:attrName>
                                        </p:attrNameLst>
                                      </p:cBhvr>
                                      <p:to>
                                        <p:strVal val="visible"/>
                                      </p:to>
                                    </p:set>
                                  </p:childTnLst>
                                </p:cTn>
                              </p:par>
                            </p:childTnLst>
                          </p:cTn>
                        </p:par>
                      </p:childTnLst>
                    </p:cTn>
                  </p:par>
                  <p:par>
                    <p:cTn id="49" fill="hold">
                      <p:stCondLst>
                        <p:cond delay="indefinite"/>
                      </p:stCondLst>
                      <p:childTnLst>
                        <p:par>
                          <p:cTn id="50" fill="hold">
                            <p:stCondLst>
                              <p:cond delay="0"/>
                            </p:stCondLst>
                            <p:childTnLst>
                              <p:par>
                                <p:cTn id="51" presetID="1" presetClass="entr" presetSubtype="0" fill="hold" nodeType="clickEffect">
                                  <p:stCondLst>
                                    <p:cond delay="0"/>
                                  </p:stCondLst>
                                  <p:childTnLst>
                                    <p:set>
                                      <p:cBhvr>
                                        <p:cTn id="52" dur="1" fill="hold">
                                          <p:stCondLst>
                                            <p:cond delay="0"/>
                                          </p:stCondLst>
                                        </p:cTn>
                                        <p:tgtEl>
                                          <p:spTgt spid="4">
                                            <p:txEl>
                                              <p:pRg st="7" end="7"/>
                                            </p:txEl>
                                          </p:spTgt>
                                        </p:tgtEl>
                                        <p:attrNameLst>
                                          <p:attrName>style.visibility</p:attrName>
                                        </p:attrNameLst>
                                      </p:cBhvr>
                                      <p:to>
                                        <p:strVal val="visible"/>
                                      </p:to>
                                    </p:set>
                                  </p:childTnLst>
                                </p:cTn>
                              </p:par>
                              <p:par>
                                <p:cTn id="53" presetID="1" presetClass="entr" presetSubtype="0" fill="hold" nodeType="withEffect">
                                  <p:stCondLst>
                                    <p:cond delay="0"/>
                                  </p:stCondLst>
                                  <p:childTnLst>
                                    <p:set>
                                      <p:cBhvr>
                                        <p:cTn id="54" dur="1" fill="hold">
                                          <p:stCondLst>
                                            <p:cond delay="0"/>
                                          </p:stCondLst>
                                        </p:cTn>
                                        <p:tgtEl>
                                          <p:spTgt spid="4">
                                            <p:txEl>
                                              <p:pRg st="8" end="8"/>
                                            </p:txEl>
                                          </p:spTgt>
                                        </p:tgtEl>
                                        <p:attrNameLst>
                                          <p:attrName>style.visibility</p:attrName>
                                        </p:attrNameLst>
                                      </p:cBhvr>
                                      <p:to>
                                        <p:strVal val="visible"/>
                                      </p:to>
                                    </p:set>
                                  </p:childTnLst>
                                </p:cTn>
                              </p:par>
                              <p:par>
                                <p:cTn id="55" presetID="1" presetClass="entr" presetSubtype="0" fill="hold" nodeType="withEffect">
                                  <p:stCondLst>
                                    <p:cond delay="0"/>
                                  </p:stCondLst>
                                  <p:childTnLst>
                                    <p:set>
                                      <p:cBhvr>
                                        <p:cTn id="56" dur="1" fill="hold">
                                          <p:stCondLst>
                                            <p:cond delay="0"/>
                                          </p:stCondLst>
                                        </p:cTn>
                                        <p:tgtEl>
                                          <p:spTgt spid="4">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English BS Completion: Age</a:t>
            </a:r>
            <a:endParaRPr lang="en-US" dirty="0"/>
          </a:p>
        </p:txBody>
      </p:sp>
      <p:sp>
        <p:nvSpPr>
          <p:cNvPr id="3" name="Content Placeholder 2"/>
          <p:cNvSpPr>
            <a:spLocks noGrp="1"/>
          </p:cNvSpPr>
          <p:nvPr>
            <p:ph idx="1"/>
          </p:nvPr>
        </p:nvSpPr>
        <p:spPr/>
        <p:txBody>
          <a:bodyPr/>
          <a:lstStyle/>
          <a:p>
            <a:endParaRPr lang="en-US" dirty="0"/>
          </a:p>
        </p:txBody>
      </p:sp>
      <p:sp>
        <p:nvSpPr>
          <p:cNvPr id="4" name="Right Arrow 3">
            <a:hlinkClick r:id="rId2" action="ppaction://hlinksldjump"/>
          </p:cNvPr>
          <p:cNvSpPr/>
          <p:nvPr/>
        </p:nvSpPr>
        <p:spPr>
          <a:xfrm flipH="1">
            <a:off x="434898" y="6322741"/>
            <a:ext cx="758282" cy="37914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t>Back</a:t>
            </a:r>
            <a:endParaRPr lang="en-US" sz="1600" dirty="0"/>
          </a:p>
        </p:txBody>
      </p:sp>
      <p:pic>
        <p:nvPicPr>
          <p:cNvPr id="7" name="Picture 6"/>
          <p:cNvPicPr>
            <a:picLocks noChangeAspect="1"/>
          </p:cNvPicPr>
          <p:nvPr/>
        </p:nvPicPr>
        <p:blipFill>
          <a:blip r:embed="rId3"/>
          <a:stretch>
            <a:fillRect/>
          </a:stretch>
        </p:blipFill>
        <p:spPr>
          <a:xfrm>
            <a:off x="1066800" y="1614215"/>
            <a:ext cx="10058400" cy="3092402"/>
          </a:xfrm>
          <a:prstGeom prst="rect">
            <a:avLst/>
          </a:prstGeom>
        </p:spPr>
      </p:pic>
      <p:sp>
        <p:nvSpPr>
          <p:cNvPr id="6" name="Rectangle 5"/>
          <p:cNvSpPr/>
          <p:nvPr/>
        </p:nvSpPr>
        <p:spPr>
          <a:xfrm>
            <a:off x="9741877" y="2942489"/>
            <a:ext cx="1382110" cy="410308"/>
          </a:xfrm>
          <a:prstGeom prst="rect">
            <a:avLst/>
          </a:prstGeom>
          <a:solidFill>
            <a:srgbClr val="DE6B5C">
              <a:alpha val="41176"/>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1066800" y="4674101"/>
            <a:ext cx="6096000" cy="261610"/>
          </a:xfrm>
          <a:prstGeom prst="rect">
            <a:avLst/>
          </a:prstGeom>
        </p:spPr>
        <p:txBody>
          <a:bodyPr>
            <a:spAutoFit/>
          </a:bodyPr>
          <a:lstStyle/>
          <a:p>
            <a:r>
              <a:rPr lang="en-US" sz="1100" dirty="0">
                <a:latin typeface="Times New Roman" panose="02020603050405020304" pitchFamily="18" charset="0"/>
                <a:cs typeface="Times New Roman" panose="02020603050405020304" pitchFamily="18" charset="0"/>
              </a:rPr>
              <a:t>Data </a:t>
            </a:r>
            <a:r>
              <a:rPr lang="en-US" sz="1100" dirty="0" smtClean="0">
                <a:latin typeface="Times New Roman" panose="02020603050405020304" pitchFamily="18" charset="0"/>
                <a:cs typeface="Times New Roman" panose="02020603050405020304" pitchFamily="18" charset="0"/>
              </a:rPr>
              <a:t>Source: CCCCO </a:t>
            </a:r>
            <a:r>
              <a:rPr lang="en-US" sz="1100" dirty="0">
                <a:latin typeface="Times New Roman" panose="02020603050405020304" pitchFamily="18" charset="0"/>
                <a:cs typeface="Times New Roman" panose="02020603050405020304" pitchFamily="18" charset="0"/>
              </a:rPr>
              <a:t>Scorecard Data (Cohort Year = 2010</a:t>
            </a:r>
            <a:r>
              <a:rPr lang="en-US" sz="1100" dirty="0" smtClean="0">
                <a:latin typeface="Times New Roman" panose="02020603050405020304" pitchFamily="18" charset="0"/>
                <a:cs typeface="Times New Roman" panose="02020603050405020304" pitchFamily="18" charset="0"/>
              </a:rPr>
              <a:t>)</a:t>
            </a:r>
            <a:endParaRPr lang="en-US" sz="11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90141074"/>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English BS Completion: Race</a:t>
            </a:r>
            <a:endParaRPr lang="en-US" dirty="0"/>
          </a:p>
        </p:txBody>
      </p:sp>
      <p:sp>
        <p:nvSpPr>
          <p:cNvPr id="3" name="Content Placeholder 2"/>
          <p:cNvSpPr>
            <a:spLocks noGrp="1"/>
          </p:cNvSpPr>
          <p:nvPr>
            <p:ph idx="1"/>
          </p:nvPr>
        </p:nvSpPr>
        <p:spPr/>
        <p:txBody>
          <a:bodyPr/>
          <a:lstStyle/>
          <a:p>
            <a:endParaRPr lang="en-US" dirty="0"/>
          </a:p>
        </p:txBody>
      </p:sp>
      <p:sp>
        <p:nvSpPr>
          <p:cNvPr id="4" name="Right Arrow 3">
            <a:hlinkClick r:id="rId3" action="ppaction://hlinksldjump"/>
          </p:cNvPr>
          <p:cNvSpPr/>
          <p:nvPr/>
        </p:nvSpPr>
        <p:spPr>
          <a:xfrm flipH="1">
            <a:off x="142978" y="6378587"/>
            <a:ext cx="758282" cy="37914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t>Back</a:t>
            </a:r>
            <a:endParaRPr lang="en-US" sz="1600" dirty="0"/>
          </a:p>
        </p:txBody>
      </p:sp>
      <p:pic>
        <p:nvPicPr>
          <p:cNvPr id="9" name="Picture 8"/>
          <p:cNvPicPr>
            <a:picLocks noChangeAspect="1"/>
          </p:cNvPicPr>
          <p:nvPr/>
        </p:nvPicPr>
        <p:blipFill>
          <a:blip r:embed="rId4"/>
          <a:stretch>
            <a:fillRect/>
          </a:stretch>
        </p:blipFill>
        <p:spPr>
          <a:xfrm>
            <a:off x="1077310" y="1304929"/>
            <a:ext cx="10058400" cy="5263229"/>
          </a:xfrm>
          <a:prstGeom prst="rect">
            <a:avLst/>
          </a:prstGeom>
        </p:spPr>
      </p:pic>
      <p:sp>
        <p:nvSpPr>
          <p:cNvPr id="7" name="Rectangle 6"/>
          <p:cNvSpPr/>
          <p:nvPr/>
        </p:nvSpPr>
        <p:spPr>
          <a:xfrm>
            <a:off x="9744303" y="2219329"/>
            <a:ext cx="1382110" cy="410308"/>
          </a:xfrm>
          <a:prstGeom prst="rect">
            <a:avLst/>
          </a:prstGeom>
          <a:solidFill>
            <a:srgbClr val="DE6B5C">
              <a:alpha val="41176"/>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1077310" y="6536003"/>
            <a:ext cx="6096000" cy="261610"/>
          </a:xfrm>
          <a:prstGeom prst="rect">
            <a:avLst/>
          </a:prstGeom>
        </p:spPr>
        <p:txBody>
          <a:bodyPr>
            <a:spAutoFit/>
          </a:bodyPr>
          <a:lstStyle/>
          <a:p>
            <a:r>
              <a:rPr lang="en-US" sz="1100" dirty="0">
                <a:latin typeface="Times New Roman" panose="02020603050405020304" pitchFamily="18" charset="0"/>
                <a:cs typeface="Times New Roman" panose="02020603050405020304" pitchFamily="18" charset="0"/>
              </a:rPr>
              <a:t>Data </a:t>
            </a:r>
            <a:r>
              <a:rPr lang="en-US" sz="1100" dirty="0" smtClean="0">
                <a:latin typeface="Times New Roman" panose="02020603050405020304" pitchFamily="18" charset="0"/>
                <a:cs typeface="Times New Roman" panose="02020603050405020304" pitchFamily="18" charset="0"/>
              </a:rPr>
              <a:t>Source: CCCCO </a:t>
            </a:r>
            <a:r>
              <a:rPr lang="en-US" sz="1100" dirty="0">
                <a:latin typeface="Times New Roman" panose="02020603050405020304" pitchFamily="18" charset="0"/>
                <a:cs typeface="Times New Roman" panose="02020603050405020304" pitchFamily="18" charset="0"/>
              </a:rPr>
              <a:t>Scorecard Data (Cohort Year = 2010</a:t>
            </a:r>
            <a:r>
              <a:rPr lang="en-US" sz="1100" dirty="0" smtClean="0">
                <a:latin typeface="Times New Roman" panose="02020603050405020304" pitchFamily="18" charset="0"/>
                <a:cs typeface="Times New Roman" panose="02020603050405020304" pitchFamily="18" charset="0"/>
              </a:rPr>
              <a:t>)</a:t>
            </a:r>
            <a:endParaRPr lang="en-US" sz="11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1489993"/>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English BS Completion: DSPS</a:t>
            </a:r>
            <a:endParaRPr lang="en-US" dirty="0"/>
          </a:p>
        </p:txBody>
      </p:sp>
      <p:sp>
        <p:nvSpPr>
          <p:cNvPr id="3" name="Content Placeholder 2"/>
          <p:cNvSpPr>
            <a:spLocks noGrp="1"/>
          </p:cNvSpPr>
          <p:nvPr>
            <p:ph idx="1"/>
          </p:nvPr>
        </p:nvSpPr>
        <p:spPr/>
        <p:txBody>
          <a:bodyPr/>
          <a:lstStyle/>
          <a:p>
            <a:endParaRPr lang="en-US"/>
          </a:p>
        </p:txBody>
      </p:sp>
      <p:sp>
        <p:nvSpPr>
          <p:cNvPr id="4" name="Right Arrow 3">
            <a:hlinkClick r:id="rId2" action="ppaction://hlinksldjump"/>
          </p:cNvPr>
          <p:cNvSpPr/>
          <p:nvPr/>
        </p:nvSpPr>
        <p:spPr>
          <a:xfrm flipH="1">
            <a:off x="434898" y="6322741"/>
            <a:ext cx="758282" cy="37914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t>Back</a:t>
            </a:r>
            <a:endParaRPr lang="en-US" sz="1600" dirty="0"/>
          </a:p>
        </p:txBody>
      </p:sp>
      <p:pic>
        <p:nvPicPr>
          <p:cNvPr id="10" name="Picture 9"/>
          <p:cNvPicPr>
            <a:picLocks noChangeAspect="1"/>
          </p:cNvPicPr>
          <p:nvPr/>
        </p:nvPicPr>
        <p:blipFill>
          <a:blip r:embed="rId3"/>
          <a:stretch>
            <a:fillRect/>
          </a:stretch>
        </p:blipFill>
        <p:spPr>
          <a:xfrm>
            <a:off x="1098586" y="1589691"/>
            <a:ext cx="10058400" cy="2223208"/>
          </a:xfrm>
          <a:prstGeom prst="rect">
            <a:avLst/>
          </a:prstGeom>
        </p:spPr>
      </p:pic>
      <p:sp>
        <p:nvSpPr>
          <p:cNvPr id="6" name="Rectangle 5"/>
          <p:cNvSpPr/>
          <p:nvPr/>
        </p:nvSpPr>
        <p:spPr>
          <a:xfrm>
            <a:off x="9741877" y="2919043"/>
            <a:ext cx="1382110" cy="410308"/>
          </a:xfrm>
          <a:prstGeom prst="rect">
            <a:avLst/>
          </a:prstGeom>
          <a:solidFill>
            <a:srgbClr val="DE6B5C">
              <a:alpha val="41176"/>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1098586" y="3780383"/>
            <a:ext cx="6096000" cy="261610"/>
          </a:xfrm>
          <a:prstGeom prst="rect">
            <a:avLst/>
          </a:prstGeom>
        </p:spPr>
        <p:txBody>
          <a:bodyPr>
            <a:spAutoFit/>
          </a:bodyPr>
          <a:lstStyle/>
          <a:p>
            <a:r>
              <a:rPr lang="en-US" sz="1100" dirty="0">
                <a:latin typeface="Times New Roman" panose="02020603050405020304" pitchFamily="18" charset="0"/>
                <a:cs typeface="Times New Roman" panose="02020603050405020304" pitchFamily="18" charset="0"/>
              </a:rPr>
              <a:t>Data </a:t>
            </a:r>
            <a:r>
              <a:rPr lang="en-US" sz="1100" dirty="0" smtClean="0">
                <a:latin typeface="Times New Roman" panose="02020603050405020304" pitchFamily="18" charset="0"/>
                <a:cs typeface="Times New Roman" panose="02020603050405020304" pitchFamily="18" charset="0"/>
              </a:rPr>
              <a:t>Source: CCCCO </a:t>
            </a:r>
            <a:r>
              <a:rPr lang="en-US" sz="1100" dirty="0">
                <a:latin typeface="Times New Roman" panose="02020603050405020304" pitchFamily="18" charset="0"/>
                <a:cs typeface="Times New Roman" panose="02020603050405020304" pitchFamily="18" charset="0"/>
              </a:rPr>
              <a:t>Scorecard Data (Cohort Year = 2010</a:t>
            </a:r>
            <a:r>
              <a:rPr lang="en-US" sz="1100" dirty="0" smtClean="0">
                <a:latin typeface="Times New Roman" panose="02020603050405020304" pitchFamily="18" charset="0"/>
                <a:cs typeface="Times New Roman" panose="02020603050405020304" pitchFamily="18" charset="0"/>
              </a:rPr>
              <a:t>)</a:t>
            </a:r>
            <a:endParaRPr lang="en-US" sz="11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93805516"/>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ESL BS Completion: Age</a:t>
            </a:r>
            <a:endParaRPr lang="en-US" dirty="0"/>
          </a:p>
        </p:txBody>
      </p:sp>
      <p:sp>
        <p:nvSpPr>
          <p:cNvPr id="3" name="Content Placeholder 2"/>
          <p:cNvSpPr>
            <a:spLocks noGrp="1"/>
          </p:cNvSpPr>
          <p:nvPr>
            <p:ph idx="1"/>
          </p:nvPr>
        </p:nvSpPr>
        <p:spPr/>
        <p:txBody>
          <a:bodyPr/>
          <a:lstStyle/>
          <a:p>
            <a:endParaRPr lang="en-US" dirty="0"/>
          </a:p>
        </p:txBody>
      </p:sp>
      <p:sp>
        <p:nvSpPr>
          <p:cNvPr id="4" name="Right Arrow 3">
            <a:hlinkClick r:id="rId2" action="ppaction://hlinksldjump"/>
          </p:cNvPr>
          <p:cNvSpPr/>
          <p:nvPr/>
        </p:nvSpPr>
        <p:spPr>
          <a:xfrm flipH="1">
            <a:off x="434898" y="6322741"/>
            <a:ext cx="758282" cy="37914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t>Back</a:t>
            </a:r>
            <a:endParaRPr lang="en-US" sz="1600" dirty="0"/>
          </a:p>
        </p:txBody>
      </p:sp>
      <p:sp>
        <p:nvSpPr>
          <p:cNvPr id="6" name="Rectangle 5"/>
          <p:cNvSpPr/>
          <p:nvPr/>
        </p:nvSpPr>
        <p:spPr>
          <a:xfrm>
            <a:off x="9714389" y="3352797"/>
            <a:ext cx="1382110" cy="410308"/>
          </a:xfrm>
          <a:prstGeom prst="rect">
            <a:avLst/>
          </a:prstGeom>
          <a:solidFill>
            <a:srgbClr val="DE6B5C">
              <a:alpha val="41176"/>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p:cNvPicPr>
            <a:picLocks noChangeAspect="1"/>
          </p:cNvPicPr>
          <p:nvPr/>
        </p:nvPicPr>
        <p:blipFill>
          <a:blip r:embed="rId3"/>
          <a:stretch>
            <a:fillRect/>
          </a:stretch>
        </p:blipFill>
        <p:spPr>
          <a:xfrm>
            <a:off x="1049822" y="1585850"/>
            <a:ext cx="10058400" cy="3092402"/>
          </a:xfrm>
          <a:prstGeom prst="rect">
            <a:avLst/>
          </a:prstGeom>
        </p:spPr>
      </p:pic>
      <p:sp>
        <p:nvSpPr>
          <p:cNvPr id="9" name="Rectangle 8"/>
          <p:cNvSpPr/>
          <p:nvPr/>
        </p:nvSpPr>
        <p:spPr>
          <a:xfrm>
            <a:off x="1049822" y="4645736"/>
            <a:ext cx="6096000" cy="261610"/>
          </a:xfrm>
          <a:prstGeom prst="rect">
            <a:avLst/>
          </a:prstGeom>
        </p:spPr>
        <p:txBody>
          <a:bodyPr>
            <a:spAutoFit/>
          </a:bodyPr>
          <a:lstStyle/>
          <a:p>
            <a:r>
              <a:rPr lang="en-US" sz="1100" dirty="0">
                <a:latin typeface="Times New Roman" panose="02020603050405020304" pitchFamily="18" charset="0"/>
                <a:cs typeface="Times New Roman" panose="02020603050405020304" pitchFamily="18" charset="0"/>
              </a:rPr>
              <a:t>Data </a:t>
            </a:r>
            <a:r>
              <a:rPr lang="en-US" sz="1100" dirty="0" smtClean="0">
                <a:latin typeface="Times New Roman" panose="02020603050405020304" pitchFamily="18" charset="0"/>
                <a:cs typeface="Times New Roman" panose="02020603050405020304" pitchFamily="18" charset="0"/>
              </a:rPr>
              <a:t>Source: CCCCO </a:t>
            </a:r>
            <a:r>
              <a:rPr lang="en-US" sz="1100" dirty="0">
                <a:latin typeface="Times New Roman" panose="02020603050405020304" pitchFamily="18" charset="0"/>
                <a:cs typeface="Times New Roman" panose="02020603050405020304" pitchFamily="18" charset="0"/>
              </a:rPr>
              <a:t>Scorecard Data (Cohort Year = 2010</a:t>
            </a:r>
            <a:r>
              <a:rPr lang="en-US" sz="1100" dirty="0" smtClean="0">
                <a:latin typeface="Times New Roman" panose="02020603050405020304" pitchFamily="18" charset="0"/>
                <a:cs typeface="Times New Roman" panose="02020603050405020304" pitchFamily="18" charset="0"/>
              </a:rPr>
              <a:t>)</a:t>
            </a:r>
            <a:endParaRPr lang="en-US" sz="11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74624796"/>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Math BS Completion: Race</a:t>
            </a:r>
            <a:endParaRPr lang="en-US" dirty="0"/>
          </a:p>
        </p:txBody>
      </p:sp>
      <p:sp>
        <p:nvSpPr>
          <p:cNvPr id="3" name="Content Placeholder 2"/>
          <p:cNvSpPr>
            <a:spLocks noGrp="1"/>
          </p:cNvSpPr>
          <p:nvPr>
            <p:ph idx="1"/>
          </p:nvPr>
        </p:nvSpPr>
        <p:spPr/>
        <p:txBody>
          <a:bodyPr/>
          <a:lstStyle/>
          <a:p>
            <a:endParaRPr lang="en-US" dirty="0"/>
          </a:p>
        </p:txBody>
      </p:sp>
      <p:sp>
        <p:nvSpPr>
          <p:cNvPr id="4" name="Right Arrow 3">
            <a:hlinkClick r:id="rId2" action="ppaction://hlinksldjump"/>
          </p:cNvPr>
          <p:cNvSpPr/>
          <p:nvPr/>
        </p:nvSpPr>
        <p:spPr>
          <a:xfrm flipH="1">
            <a:off x="230459" y="6308727"/>
            <a:ext cx="758282" cy="37914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t>Back</a:t>
            </a:r>
            <a:endParaRPr lang="en-US" sz="1600" dirty="0"/>
          </a:p>
        </p:txBody>
      </p:sp>
      <p:pic>
        <p:nvPicPr>
          <p:cNvPr id="8" name="Picture 7"/>
          <p:cNvPicPr>
            <a:picLocks noChangeAspect="1"/>
          </p:cNvPicPr>
          <p:nvPr/>
        </p:nvPicPr>
        <p:blipFill>
          <a:blip r:embed="rId3"/>
          <a:stretch>
            <a:fillRect/>
          </a:stretch>
        </p:blipFill>
        <p:spPr>
          <a:xfrm>
            <a:off x="1066800" y="1295403"/>
            <a:ext cx="10058400" cy="5242750"/>
          </a:xfrm>
          <a:prstGeom prst="rect">
            <a:avLst/>
          </a:prstGeom>
        </p:spPr>
      </p:pic>
      <p:sp>
        <p:nvSpPr>
          <p:cNvPr id="7" name="Rectangle 6"/>
          <p:cNvSpPr/>
          <p:nvPr/>
        </p:nvSpPr>
        <p:spPr>
          <a:xfrm>
            <a:off x="9726112" y="2203937"/>
            <a:ext cx="1382110" cy="410308"/>
          </a:xfrm>
          <a:prstGeom prst="rect">
            <a:avLst/>
          </a:prstGeom>
          <a:solidFill>
            <a:srgbClr val="DE6B5C">
              <a:alpha val="41176"/>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1078523" y="6498298"/>
            <a:ext cx="6096000" cy="261610"/>
          </a:xfrm>
          <a:prstGeom prst="rect">
            <a:avLst/>
          </a:prstGeom>
        </p:spPr>
        <p:txBody>
          <a:bodyPr>
            <a:spAutoFit/>
          </a:bodyPr>
          <a:lstStyle/>
          <a:p>
            <a:r>
              <a:rPr lang="en-US" sz="1100" dirty="0">
                <a:latin typeface="Times New Roman" panose="02020603050405020304" pitchFamily="18" charset="0"/>
                <a:cs typeface="Times New Roman" panose="02020603050405020304" pitchFamily="18" charset="0"/>
              </a:rPr>
              <a:t>Data </a:t>
            </a:r>
            <a:r>
              <a:rPr lang="en-US" sz="1100" dirty="0" smtClean="0">
                <a:latin typeface="Times New Roman" panose="02020603050405020304" pitchFamily="18" charset="0"/>
                <a:cs typeface="Times New Roman" panose="02020603050405020304" pitchFamily="18" charset="0"/>
              </a:rPr>
              <a:t>Source: CCCCO </a:t>
            </a:r>
            <a:r>
              <a:rPr lang="en-US" sz="1100" dirty="0">
                <a:latin typeface="Times New Roman" panose="02020603050405020304" pitchFamily="18" charset="0"/>
                <a:cs typeface="Times New Roman" panose="02020603050405020304" pitchFamily="18" charset="0"/>
              </a:rPr>
              <a:t>Scorecard Data (Cohort Year = 2010</a:t>
            </a:r>
            <a:r>
              <a:rPr lang="en-US" sz="1100" dirty="0" smtClean="0">
                <a:latin typeface="Times New Roman" panose="02020603050405020304" pitchFamily="18" charset="0"/>
                <a:cs typeface="Times New Roman" panose="02020603050405020304" pitchFamily="18" charset="0"/>
              </a:rPr>
              <a:t>)</a:t>
            </a:r>
            <a:endParaRPr lang="en-US" sz="11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87148959"/>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Persistence: Age</a:t>
            </a:r>
            <a:endParaRPr lang="en-US" dirty="0"/>
          </a:p>
        </p:txBody>
      </p:sp>
      <p:sp>
        <p:nvSpPr>
          <p:cNvPr id="3" name="Content Placeholder 2"/>
          <p:cNvSpPr>
            <a:spLocks noGrp="1"/>
          </p:cNvSpPr>
          <p:nvPr>
            <p:ph idx="1"/>
          </p:nvPr>
        </p:nvSpPr>
        <p:spPr/>
        <p:txBody>
          <a:bodyPr/>
          <a:lstStyle/>
          <a:p>
            <a:endParaRPr lang="en-US" dirty="0"/>
          </a:p>
        </p:txBody>
      </p:sp>
      <p:sp>
        <p:nvSpPr>
          <p:cNvPr id="4" name="Right Arrow 3">
            <a:hlinkClick r:id="rId2" action="ppaction://hlinksldjump"/>
          </p:cNvPr>
          <p:cNvSpPr/>
          <p:nvPr/>
        </p:nvSpPr>
        <p:spPr>
          <a:xfrm flipH="1">
            <a:off x="434898" y="6322741"/>
            <a:ext cx="758282" cy="37914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t>Back</a:t>
            </a:r>
            <a:endParaRPr lang="en-US" sz="1600" dirty="0"/>
          </a:p>
        </p:txBody>
      </p:sp>
      <p:pic>
        <p:nvPicPr>
          <p:cNvPr id="9" name="Picture 8"/>
          <p:cNvPicPr>
            <a:picLocks noChangeAspect="1"/>
          </p:cNvPicPr>
          <p:nvPr/>
        </p:nvPicPr>
        <p:blipFill>
          <a:blip r:embed="rId3"/>
          <a:stretch>
            <a:fillRect/>
          </a:stretch>
        </p:blipFill>
        <p:spPr>
          <a:xfrm>
            <a:off x="1066797" y="1573832"/>
            <a:ext cx="10058400" cy="4423007"/>
          </a:xfrm>
          <a:prstGeom prst="rect">
            <a:avLst/>
          </a:prstGeom>
        </p:spPr>
      </p:pic>
      <p:sp>
        <p:nvSpPr>
          <p:cNvPr id="7" name="Rectangle 6"/>
          <p:cNvSpPr/>
          <p:nvPr/>
        </p:nvSpPr>
        <p:spPr>
          <a:xfrm>
            <a:off x="9737835" y="2696304"/>
            <a:ext cx="1382110" cy="365760"/>
          </a:xfrm>
          <a:prstGeom prst="rect">
            <a:avLst/>
          </a:prstGeom>
          <a:solidFill>
            <a:srgbClr val="DE6B5C">
              <a:alpha val="41176"/>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9737835" y="4513381"/>
            <a:ext cx="1382110" cy="365760"/>
          </a:xfrm>
          <a:prstGeom prst="rect">
            <a:avLst/>
          </a:prstGeom>
          <a:solidFill>
            <a:srgbClr val="DE6B5C">
              <a:alpha val="41176"/>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1066797" y="5998282"/>
            <a:ext cx="6096000" cy="261610"/>
          </a:xfrm>
          <a:prstGeom prst="rect">
            <a:avLst/>
          </a:prstGeom>
        </p:spPr>
        <p:txBody>
          <a:bodyPr>
            <a:spAutoFit/>
          </a:bodyPr>
          <a:lstStyle/>
          <a:p>
            <a:r>
              <a:rPr lang="en-US" sz="1100" dirty="0">
                <a:latin typeface="Times New Roman" panose="02020603050405020304" pitchFamily="18" charset="0"/>
                <a:cs typeface="Times New Roman" panose="02020603050405020304" pitchFamily="18" charset="0"/>
              </a:rPr>
              <a:t>Data </a:t>
            </a:r>
            <a:r>
              <a:rPr lang="en-US" sz="1100" dirty="0" smtClean="0">
                <a:latin typeface="Times New Roman" panose="02020603050405020304" pitchFamily="18" charset="0"/>
                <a:cs typeface="Times New Roman" panose="02020603050405020304" pitchFamily="18" charset="0"/>
              </a:rPr>
              <a:t>Source: CCCCO </a:t>
            </a:r>
            <a:r>
              <a:rPr lang="en-US" sz="1100" dirty="0">
                <a:latin typeface="Times New Roman" panose="02020603050405020304" pitchFamily="18" charset="0"/>
                <a:cs typeface="Times New Roman" panose="02020603050405020304" pitchFamily="18" charset="0"/>
              </a:rPr>
              <a:t>Scorecard Data (Cohort Year = 2010</a:t>
            </a:r>
            <a:r>
              <a:rPr lang="en-US" sz="1100" dirty="0" smtClean="0">
                <a:latin typeface="Times New Roman" panose="02020603050405020304" pitchFamily="18" charset="0"/>
                <a:cs typeface="Times New Roman" panose="02020603050405020304" pitchFamily="18" charset="0"/>
              </a:rPr>
              <a:t>)</a:t>
            </a:r>
            <a:endParaRPr lang="en-US" sz="11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29680277"/>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30 Units: Age</a:t>
            </a:r>
            <a:endParaRPr lang="en-US" dirty="0"/>
          </a:p>
        </p:txBody>
      </p:sp>
      <p:pic>
        <p:nvPicPr>
          <p:cNvPr id="10" name="Content Placeholder 9"/>
          <p:cNvPicPr>
            <a:picLocks noGrp="1" noChangeAspect="1"/>
          </p:cNvPicPr>
          <p:nvPr>
            <p:ph idx="1"/>
          </p:nvPr>
        </p:nvPicPr>
        <p:blipFill>
          <a:blip r:embed="rId2"/>
          <a:stretch>
            <a:fillRect/>
          </a:stretch>
        </p:blipFill>
        <p:spPr>
          <a:xfrm>
            <a:off x="1055077" y="1576991"/>
            <a:ext cx="10058400" cy="4360773"/>
          </a:xfrm>
          <a:prstGeom prst="rect">
            <a:avLst/>
          </a:prstGeom>
        </p:spPr>
      </p:pic>
      <p:sp>
        <p:nvSpPr>
          <p:cNvPr id="4" name="Right Arrow 3">
            <a:hlinkClick r:id="rId3" action="ppaction://hlinksldjump"/>
          </p:cNvPr>
          <p:cNvSpPr/>
          <p:nvPr/>
        </p:nvSpPr>
        <p:spPr>
          <a:xfrm flipH="1">
            <a:off x="434898" y="6322741"/>
            <a:ext cx="758282" cy="37914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t>Back</a:t>
            </a:r>
            <a:endParaRPr lang="en-US" sz="1600" dirty="0"/>
          </a:p>
        </p:txBody>
      </p:sp>
      <p:sp>
        <p:nvSpPr>
          <p:cNvPr id="7" name="Rectangle 6"/>
          <p:cNvSpPr/>
          <p:nvPr/>
        </p:nvSpPr>
        <p:spPr>
          <a:xfrm>
            <a:off x="9737835" y="2684581"/>
            <a:ext cx="1382110" cy="365760"/>
          </a:xfrm>
          <a:prstGeom prst="rect">
            <a:avLst/>
          </a:prstGeom>
          <a:solidFill>
            <a:srgbClr val="DE6B5C">
              <a:alpha val="41176"/>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9737835" y="4853001"/>
            <a:ext cx="1382110" cy="365760"/>
          </a:xfrm>
          <a:prstGeom prst="rect">
            <a:avLst/>
          </a:prstGeom>
          <a:solidFill>
            <a:srgbClr val="DE6B5C">
              <a:alpha val="41176"/>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9737835" y="4501658"/>
            <a:ext cx="1382110" cy="365760"/>
          </a:xfrm>
          <a:prstGeom prst="rect">
            <a:avLst/>
          </a:prstGeom>
          <a:solidFill>
            <a:srgbClr val="DE6B5C">
              <a:alpha val="41176"/>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1060332" y="5915534"/>
            <a:ext cx="6096000" cy="261610"/>
          </a:xfrm>
          <a:prstGeom prst="rect">
            <a:avLst/>
          </a:prstGeom>
        </p:spPr>
        <p:txBody>
          <a:bodyPr>
            <a:spAutoFit/>
          </a:bodyPr>
          <a:lstStyle/>
          <a:p>
            <a:r>
              <a:rPr lang="en-US" sz="1100" dirty="0">
                <a:latin typeface="Times New Roman" panose="02020603050405020304" pitchFamily="18" charset="0"/>
                <a:cs typeface="Times New Roman" panose="02020603050405020304" pitchFamily="18" charset="0"/>
              </a:rPr>
              <a:t>Data </a:t>
            </a:r>
            <a:r>
              <a:rPr lang="en-US" sz="1100" dirty="0" smtClean="0">
                <a:latin typeface="Times New Roman" panose="02020603050405020304" pitchFamily="18" charset="0"/>
                <a:cs typeface="Times New Roman" panose="02020603050405020304" pitchFamily="18" charset="0"/>
              </a:rPr>
              <a:t>Source: CCCCO </a:t>
            </a:r>
            <a:r>
              <a:rPr lang="en-US" sz="1100" dirty="0">
                <a:latin typeface="Times New Roman" panose="02020603050405020304" pitchFamily="18" charset="0"/>
                <a:cs typeface="Times New Roman" panose="02020603050405020304" pitchFamily="18" charset="0"/>
              </a:rPr>
              <a:t>Scorecard Data (Cohort Year = 2010</a:t>
            </a:r>
            <a:r>
              <a:rPr lang="en-US" sz="1100" dirty="0" smtClean="0">
                <a:latin typeface="Times New Roman" panose="02020603050405020304" pitchFamily="18" charset="0"/>
                <a:cs typeface="Times New Roman" panose="02020603050405020304" pitchFamily="18" charset="0"/>
              </a:rPr>
              <a:t>)</a:t>
            </a:r>
            <a:endParaRPr lang="en-US" sz="11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25114229"/>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Completion: Gender</a:t>
            </a:r>
            <a:endParaRPr lang="en-US" dirty="0"/>
          </a:p>
        </p:txBody>
      </p:sp>
      <p:sp>
        <p:nvSpPr>
          <p:cNvPr id="3" name="Content Placeholder 2"/>
          <p:cNvSpPr>
            <a:spLocks noGrp="1"/>
          </p:cNvSpPr>
          <p:nvPr>
            <p:ph idx="1"/>
          </p:nvPr>
        </p:nvSpPr>
        <p:spPr/>
        <p:txBody>
          <a:bodyPr/>
          <a:lstStyle/>
          <a:p>
            <a:endParaRPr lang="en-US" dirty="0"/>
          </a:p>
        </p:txBody>
      </p:sp>
      <p:sp>
        <p:nvSpPr>
          <p:cNvPr id="4" name="Right Arrow 3">
            <a:hlinkClick r:id="rId2" action="ppaction://hlinksldjump"/>
          </p:cNvPr>
          <p:cNvSpPr/>
          <p:nvPr/>
        </p:nvSpPr>
        <p:spPr>
          <a:xfrm flipH="1">
            <a:off x="434898" y="6322741"/>
            <a:ext cx="758282" cy="37914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t>Back</a:t>
            </a:r>
            <a:endParaRPr lang="en-US" sz="1600" dirty="0"/>
          </a:p>
        </p:txBody>
      </p:sp>
      <p:pic>
        <p:nvPicPr>
          <p:cNvPr id="6" name="Picture 5"/>
          <p:cNvPicPr>
            <a:picLocks noChangeAspect="1"/>
          </p:cNvPicPr>
          <p:nvPr/>
        </p:nvPicPr>
        <p:blipFill>
          <a:blip r:embed="rId3"/>
          <a:stretch>
            <a:fillRect/>
          </a:stretch>
        </p:blipFill>
        <p:spPr>
          <a:xfrm>
            <a:off x="1056545" y="1603705"/>
            <a:ext cx="10058400" cy="2976822"/>
          </a:xfrm>
          <a:prstGeom prst="rect">
            <a:avLst/>
          </a:prstGeom>
        </p:spPr>
      </p:pic>
      <p:sp>
        <p:nvSpPr>
          <p:cNvPr id="7" name="Rectangle 6"/>
          <p:cNvSpPr/>
          <p:nvPr/>
        </p:nvSpPr>
        <p:spPr>
          <a:xfrm>
            <a:off x="9737835" y="2696304"/>
            <a:ext cx="1382110" cy="410308"/>
          </a:xfrm>
          <a:prstGeom prst="rect">
            <a:avLst/>
          </a:prstGeom>
          <a:solidFill>
            <a:srgbClr val="DE6B5C">
              <a:alpha val="41176"/>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1056545" y="4580527"/>
            <a:ext cx="6096000" cy="261610"/>
          </a:xfrm>
          <a:prstGeom prst="rect">
            <a:avLst/>
          </a:prstGeom>
        </p:spPr>
        <p:txBody>
          <a:bodyPr>
            <a:spAutoFit/>
          </a:bodyPr>
          <a:lstStyle/>
          <a:p>
            <a:r>
              <a:rPr lang="en-US" sz="1100" dirty="0">
                <a:latin typeface="Times New Roman" panose="02020603050405020304" pitchFamily="18" charset="0"/>
                <a:cs typeface="Times New Roman" panose="02020603050405020304" pitchFamily="18" charset="0"/>
              </a:rPr>
              <a:t>Data </a:t>
            </a:r>
            <a:r>
              <a:rPr lang="en-US" sz="1100" dirty="0" smtClean="0">
                <a:latin typeface="Times New Roman" panose="02020603050405020304" pitchFamily="18" charset="0"/>
                <a:cs typeface="Times New Roman" panose="02020603050405020304" pitchFamily="18" charset="0"/>
              </a:rPr>
              <a:t>Source: CCCCO </a:t>
            </a:r>
            <a:r>
              <a:rPr lang="en-US" sz="1100" dirty="0">
                <a:latin typeface="Times New Roman" panose="02020603050405020304" pitchFamily="18" charset="0"/>
                <a:cs typeface="Times New Roman" panose="02020603050405020304" pitchFamily="18" charset="0"/>
              </a:rPr>
              <a:t>Scorecard Data (Cohort Year = 2010</a:t>
            </a:r>
            <a:r>
              <a:rPr lang="en-US" sz="1100" dirty="0" smtClean="0">
                <a:latin typeface="Times New Roman" panose="02020603050405020304" pitchFamily="18" charset="0"/>
                <a:cs typeface="Times New Roman" panose="02020603050405020304" pitchFamily="18" charset="0"/>
              </a:rPr>
              <a:t>)</a:t>
            </a:r>
            <a:endParaRPr lang="en-US" sz="11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50080659"/>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Completion (Unprepared): Race</a:t>
            </a:r>
            <a:endParaRPr lang="en-US" dirty="0"/>
          </a:p>
        </p:txBody>
      </p:sp>
      <p:pic>
        <p:nvPicPr>
          <p:cNvPr id="7" name="Content Placeholder 6"/>
          <p:cNvPicPr>
            <a:picLocks noGrp="1" noChangeAspect="1"/>
          </p:cNvPicPr>
          <p:nvPr>
            <p:ph idx="1"/>
          </p:nvPr>
        </p:nvPicPr>
        <p:blipFill>
          <a:blip r:embed="rId2"/>
          <a:stretch>
            <a:fillRect/>
          </a:stretch>
        </p:blipFill>
        <p:spPr>
          <a:xfrm>
            <a:off x="1066800" y="1681252"/>
            <a:ext cx="10058400" cy="4377874"/>
          </a:xfrm>
          <a:prstGeom prst="rect">
            <a:avLst/>
          </a:prstGeom>
        </p:spPr>
      </p:pic>
      <p:sp>
        <p:nvSpPr>
          <p:cNvPr id="4" name="Right Arrow 3">
            <a:hlinkClick r:id="rId3" action="ppaction://hlinksldjump"/>
          </p:cNvPr>
          <p:cNvSpPr/>
          <p:nvPr/>
        </p:nvSpPr>
        <p:spPr>
          <a:xfrm flipH="1">
            <a:off x="434898" y="6322741"/>
            <a:ext cx="758282" cy="37914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t>Back</a:t>
            </a:r>
            <a:endParaRPr lang="en-US" sz="1600" dirty="0"/>
          </a:p>
        </p:txBody>
      </p:sp>
      <p:sp>
        <p:nvSpPr>
          <p:cNvPr id="6" name="Rectangle 5"/>
          <p:cNvSpPr/>
          <p:nvPr/>
        </p:nvSpPr>
        <p:spPr>
          <a:xfrm>
            <a:off x="9743090" y="4232032"/>
            <a:ext cx="1382110" cy="365760"/>
          </a:xfrm>
          <a:prstGeom prst="rect">
            <a:avLst/>
          </a:prstGeom>
          <a:solidFill>
            <a:srgbClr val="DE6B5C">
              <a:alpha val="41176"/>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1066800" y="6047403"/>
            <a:ext cx="6096000" cy="261610"/>
          </a:xfrm>
          <a:prstGeom prst="rect">
            <a:avLst/>
          </a:prstGeom>
        </p:spPr>
        <p:txBody>
          <a:bodyPr>
            <a:spAutoFit/>
          </a:bodyPr>
          <a:lstStyle/>
          <a:p>
            <a:r>
              <a:rPr lang="en-US" sz="1100" dirty="0">
                <a:latin typeface="Times New Roman" panose="02020603050405020304" pitchFamily="18" charset="0"/>
                <a:cs typeface="Times New Roman" panose="02020603050405020304" pitchFamily="18" charset="0"/>
              </a:rPr>
              <a:t>Data </a:t>
            </a:r>
            <a:r>
              <a:rPr lang="en-US" sz="1100" dirty="0" smtClean="0">
                <a:latin typeface="Times New Roman" panose="02020603050405020304" pitchFamily="18" charset="0"/>
                <a:cs typeface="Times New Roman" panose="02020603050405020304" pitchFamily="18" charset="0"/>
              </a:rPr>
              <a:t>Source: CCCCO </a:t>
            </a:r>
            <a:r>
              <a:rPr lang="en-US" sz="1100" dirty="0">
                <a:latin typeface="Times New Roman" panose="02020603050405020304" pitchFamily="18" charset="0"/>
                <a:cs typeface="Times New Roman" panose="02020603050405020304" pitchFamily="18" charset="0"/>
              </a:rPr>
              <a:t>Scorecard Data (Cohort Year = 2010</a:t>
            </a:r>
            <a:r>
              <a:rPr lang="en-US" sz="1100" dirty="0" smtClean="0">
                <a:latin typeface="Times New Roman" panose="02020603050405020304" pitchFamily="18" charset="0"/>
                <a:cs typeface="Times New Roman" panose="02020603050405020304" pitchFamily="18" charset="0"/>
              </a:rPr>
              <a:t>)</a:t>
            </a:r>
            <a:endParaRPr lang="en-US" sz="11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35307038"/>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Degrees &amp; Certs: Gender</a:t>
            </a:r>
            <a:endParaRPr lang="en-US" dirty="0"/>
          </a:p>
        </p:txBody>
      </p:sp>
      <p:sp>
        <p:nvSpPr>
          <p:cNvPr id="3" name="Content Placeholder 2"/>
          <p:cNvSpPr>
            <a:spLocks noGrp="1"/>
          </p:cNvSpPr>
          <p:nvPr>
            <p:ph idx="1"/>
          </p:nvPr>
        </p:nvSpPr>
        <p:spPr/>
        <p:txBody>
          <a:bodyPr/>
          <a:lstStyle/>
          <a:p>
            <a:endParaRPr lang="en-US" dirty="0"/>
          </a:p>
        </p:txBody>
      </p:sp>
      <p:sp>
        <p:nvSpPr>
          <p:cNvPr id="4" name="Right Arrow 3">
            <a:hlinkClick r:id="rId2" action="ppaction://hlinksldjump"/>
          </p:cNvPr>
          <p:cNvSpPr/>
          <p:nvPr/>
        </p:nvSpPr>
        <p:spPr>
          <a:xfrm flipH="1">
            <a:off x="434898" y="6322741"/>
            <a:ext cx="758282" cy="37914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t>Back</a:t>
            </a:r>
            <a:endParaRPr lang="en-US" sz="1600" dirty="0"/>
          </a:p>
        </p:txBody>
      </p:sp>
      <p:pic>
        <p:nvPicPr>
          <p:cNvPr id="8" name="Picture 7"/>
          <p:cNvPicPr>
            <a:picLocks noChangeAspect="1"/>
          </p:cNvPicPr>
          <p:nvPr/>
        </p:nvPicPr>
        <p:blipFill>
          <a:blip r:embed="rId3"/>
          <a:stretch>
            <a:fillRect/>
          </a:stretch>
        </p:blipFill>
        <p:spPr>
          <a:xfrm>
            <a:off x="1066800" y="1614215"/>
            <a:ext cx="10058400" cy="2976822"/>
          </a:xfrm>
          <a:prstGeom prst="rect">
            <a:avLst/>
          </a:prstGeom>
        </p:spPr>
      </p:pic>
      <p:sp>
        <p:nvSpPr>
          <p:cNvPr id="6" name="Rectangle 5"/>
          <p:cNvSpPr/>
          <p:nvPr/>
        </p:nvSpPr>
        <p:spPr>
          <a:xfrm>
            <a:off x="9737835" y="2696304"/>
            <a:ext cx="1382110" cy="410308"/>
          </a:xfrm>
          <a:prstGeom prst="rect">
            <a:avLst/>
          </a:prstGeom>
          <a:solidFill>
            <a:srgbClr val="DE6B5C">
              <a:alpha val="41176"/>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1056545" y="4580527"/>
            <a:ext cx="6096000" cy="261610"/>
          </a:xfrm>
          <a:prstGeom prst="rect">
            <a:avLst/>
          </a:prstGeom>
        </p:spPr>
        <p:txBody>
          <a:bodyPr>
            <a:spAutoFit/>
          </a:bodyPr>
          <a:lstStyle/>
          <a:p>
            <a:r>
              <a:rPr lang="en-US" sz="1100" dirty="0">
                <a:latin typeface="Times New Roman" panose="02020603050405020304" pitchFamily="18" charset="0"/>
                <a:cs typeface="Times New Roman" panose="02020603050405020304" pitchFamily="18" charset="0"/>
              </a:rPr>
              <a:t>Data </a:t>
            </a:r>
            <a:r>
              <a:rPr lang="en-US" sz="1100" dirty="0" smtClean="0">
                <a:latin typeface="Times New Roman" panose="02020603050405020304" pitchFamily="18" charset="0"/>
                <a:cs typeface="Times New Roman" panose="02020603050405020304" pitchFamily="18" charset="0"/>
              </a:rPr>
              <a:t>Source: CCCCO </a:t>
            </a:r>
            <a:r>
              <a:rPr lang="en-US" sz="1100" dirty="0">
                <a:latin typeface="Times New Roman" panose="02020603050405020304" pitchFamily="18" charset="0"/>
                <a:cs typeface="Times New Roman" panose="02020603050405020304" pitchFamily="18" charset="0"/>
              </a:rPr>
              <a:t>Scorecard Data (Cohort Year = 2010</a:t>
            </a:r>
            <a:r>
              <a:rPr lang="en-US" sz="1100" dirty="0" smtClean="0">
                <a:latin typeface="Times New Roman" panose="02020603050405020304" pitchFamily="18" charset="0"/>
                <a:cs typeface="Times New Roman" panose="02020603050405020304" pitchFamily="18" charset="0"/>
              </a:rPr>
              <a:t>)</a:t>
            </a:r>
            <a:endParaRPr lang="en-US" sz="11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124730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Subpopulations</a:t>
            </a:r>
            <a:endParaRPr lang="en-US" dirty="0"/>
          </a:p>
        </p:txBody>
      </p:sp>
      <p:sp>
        <p:nvSpPr>
          <p:cNvPr id="3" name="Content Placeholder 2"/>
          <p:cNvSpPr>
            <a:spLocks noGrp="1"/>
          </p:cNvSpPr>
          <p:nvPr>
            <p:ph idx="1"/>
          </p:nvPr>
        </p:nvSpPr>
        <p:spPr/>
        <p:txBody>
          <a:bodyPr>
            <a:normAutofit/>
          </a:bodyPr>
          <a:lstStyle/>
          <a:p>
            <a:r>
              <a:rPr lang="en-US" dirty="0" smtClean="0"/>
              <a:t>Gender</a:t>
            </a:r>
          </a:p>
          <a:p>
            <a:r>
              <a:rPr lang="en-US" dirty="0" smtClean="0"/>
              <a:t>Age</a:t>
            </a:r>
          </a:p>
          <a:p>
            <a:r>
              <a:rPr lang="en-US" dirty="0" smtClean="0"/>
              <a:t>Race-Ethnicity</a:t>
            </a:r>
          </a:p>
          <a:p>
            <a:r>
              <a:rPr lang="en-US" dirty="0" smtClean="0"/>
              <a:t>Economic Disadvantage</a:t>
            </a:r>
          </a:p>
          <a:p>
            <a:r>
              <a:rPr lang="en-US" dirty="0" smtClean="0"/>
              <a:t>Disability Status (DSPS)</a:t>
            </a:r>
          </a:p>
          <a:p>
            <a:r>
              <a:rPr lang="en-US" dirty="0" smtClean="0"/>
              <a:t>Veteran Status</a:t>
            </a:r>
          </a:p>
          <a:p>
            <a:r>
              <a:rPr lang="en-US" dirty="0" smtClean="0"/>
              <a:t>Foster Youth Status</a:t>
            </a:r>
          </a:p>
        </p:txBody>
      </p:sp>
    </p:spTree>
    <p:extLst>
      <p:ext uri="{BB962C8B-B14F-4D97-AF65-F5344CB8AC3E}">
        <p14:creationId xmlns:p14="http://schemas.microsoft.com/office/powerpoint/2010/main" val="2383039200"/>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10"/>
          <p:cNvPicPr>
            <a:picLocks noChangeAspect="1"/>
          </p:cNvPicPr>
          <p:nvPr/>
        </p:nvPicPr>
        <p:blipFill>
          <a:blip r:embed="rId2"/>
          <a:stretch>
            <a:fillRect/>
          </a:stretch>
        </p:blipFill>
        <p:spPr>
          <a:xfrm>
            <a:off x="1066800" y="1600201"/>
            <a:ext cx="10058400" cy="4430620"/>
          </a:xfrm>
          <a:prstGeom prst="rect">
            <a:avLst/>
          </a:prstGeom>
        </p:spPr>
      </p:pic>
      <p:sp>
        <p:nvSpPr>
          <p:cNvPr id="2" name="Title 1"/>
          <p:cNvSpPr>
            <a:spLocks noGrp="1"/>
          </p:cNvSpPr>
          <p:nvPr>
            <p:ph type="title"/>
          </p:nvPr>
        </p:nvSpPr>
        <p:spPr/>
        <p:txBody>
          <a:bodyPr/>
          <a:lstStyle/>
          <a:p>
            <a:r>
              <a:rPr lang="en-US" dirty="0" smtClean="0"/>
              <a:t>Degrees &amp; Certs: Age</a:t>
            </a:r>
            <a:endParaRPr lang="en-US" dirty="0"/>
          </a:p>
        </p:txBody>
      </p:sp>
      <p:sp>
        <p:nvSpPr>
          <p:cNvPr id="3" name="Content Placeholder 2"/>
          <p:cNvSpPr>
            <a:spLocks noGrp="1"/>
          </p:cNvSpPr>
          <p:nvPr>
            <p:ph idx="1"/>
          </p:nvPr>
        </p:nvSpPr>
        <p:spPr/>
        <p:txBody>
          <a:bodyPr/>
          <a:lstStyle/>
          <a:p>
            <a:endParaRPr lang="en-US" dirty="0"/>
          </a:p>
        </p:txBody>
      </p:sp>
      <p:sp>
        <p:nvSpPr>
          <p:cNvPr id="4" name="Right Arrow 3">
            <a:hlinkClick r:id="rId3" action="ppaction://hlinksldjump"/>
          </p:cNvPr>
          <p:cNvSpPr/>
          <p:nvPr/>
        </p:nvSpPr>
        <p:spPr>
          <a:xfrm flipH="1">
            <a:off x="434898" y="6322741"/>
            <a:ext cx="758282" cy="37914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t>Back</a:t>
            </a:r>
            <a:endParaRPr lang="en-US" sz="1600" dirty="0"/>
          </a:p>
        </p:txBody>
      </p:sp>
      <p:sp>
        <p:nvSpPr>
          <p:cNvPr id="8" name="Rectangle 7"/>
          <p:cNvSpPr/>
          <p:nvPr/>
        </p:nvSpPr>
        <p:spPr>
          <a:xfrm>
            <a:off x="9737835" y="4888170"/>
            <a:ext cx="1382110" cy="365760"/>
          </a:xfrm>
          <a:prstGeom prst="rect">
            <a:avLst/>
          </a:prstGeom>
          <a:solidFill>
            <a:srgbClr val="DE6B5C">
              <a:alpha val="41176"/>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9737835" y="4536827"/>
            <a:ext cx="1382110" cy="365760"/>
          </a:xfrm>
          <a:prstGeom prst="rect">
            <a:avLst/>
          </a:prstGeom>
          <a:solidFill>
            <a:srgbClr val="DE6B5C">
              <a:alpha val="41176"/>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a:off x="1066800" y="6021759"/>
            <a:ext cx="6096000" cy="261610"/>
          </a:xfrm>
          <a:prstGeom prst="rect">
            <a:avLst/>
          </a:prstGeom>
        </p:spPr>
        <p:txBody>
          <a:bodyPr>
            <a:spAutoFit/>
          </a:bodyPr>
          <a:lstStyle/>
          <a:p>
            <a:r>
              <a:rPr lang="en-US" sz="1100" dirty="0">
                <a:latin typeface="Times New Roman" panose="02020603050405020304" pitchFamily="18" charset="0"/>
                <a:cs typeface="Times New Roman" panose="02020603050405020304" pitchFamily="18" charset="0"/>
              </a:rPr>
              <a:t>Data </a:t>
            </a:r>
            <a:r>
              <a:rPr lang="en-US" sz="1100" dirty="0" smtClean="0">
                <a:latin typeface="Times New Roman" panose="02020603050405020304" pitchFamily="18" charset="0"/>
                <a:cs typeface="Times New Roman" panose="02020603050405020304" pitchFamily="18" charset="0"/>
              </a:rPr>
              <a:t>Source: CCCCO </a:t>
            </a:r>
            <a:r>
              <a:rPr lang="en-US" sz="1100" dirty="0">
                <a:latin typeface="Times New Roman" panose="02020603050405020304" pitchFamily="18" charset="0"/>
                <a:cs typeface="Times New Roman" panose="02020603050405020304" pitchFamily="18" charset="0"/>
              </a:rPr>
              <a:t>Scorecard Data (Cohort Year = 2010</a:t>
            </a:r>
            <a:r>
              <a:rPr lang="en-US" sz="1100" dirty="0" smtClean="0">
                <a:latin typeface="Times New Roman" panose="02020603050405020304" pitchFamily="18" charset="0"/>
                <a:cs typeface="Times New Roman" panose="02020603050405020304" pitchFamily="18" charset="0"/>
              </a:rPr>
              <a:t>)</a:t>
            </a:r>
            <a:endParaRPr lang="en-US" sz="11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94674817"/>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Picture 11"/>
          <p:cNvPicPr>
            <a:picLocks noChangeAspect="1"/>
          </p:cNvPicPr>
          <p:nvPr/>
        </p:nvPicPr>
        <p:blipFill>
          <a:blip r:embed="rId3"/>
          <a:stretch>
            <a:fillRect/>
          </a:stretch>
        </p:blipFill>
        <p:spPr>
          <a:xfrm>
            <a:off x="1752600" y="819832"/>
            <a:ext cx="8686800" cy="5882051"/>
          </a:xfrm>
          <a:prstGeom prst="rect">
            <a:avLst/>
          </a:prstGeom>
        </p:spPr>
      </p:pic>
      <p:sp>
        <p:nvSpPr>
          <p:cNvPr id="2" name="Title 1"/>
          <p:cNvSpPr>
            <a:spLocks noGrp="1"/>
          </p:cNvSpPr>
          <p:nvPr>
            <p:ph type="title"/>
          </p:nvPr>
        </p:nvSpPr>
        <p:spPr>
          <a:xfrm>
            <a:off x="609600" y="274638"/>
            <a:ext cx="10972800" cy="419045"/>
          </a:xfrm>
        </p:spPr>
        <p:txBody>
          <a:bodyPr>
            <a:normAutofit fontScale="90000"/>
          </a:bodyPr>
          <a:lstStyle/>
          <a:p>
            <a:r>
              <a:rPr lang="en-US" dirty="0" smtClean="0"/>
              <a:t>Degrees &amp; Certs x Ed Goal: Age</a:t>
            </a:r>
            <a:endParaRPr lang="en-US" dirty="0"/>
          </a:p>
        </p:txBody>
      </p:sp>
      <p:sp>
        <p:nvSpPr>
          <p:cNvPr id="3" name="Content Placeholder 2"/>
          <p:cNvSpPr>
            <a:spLocks noGrp="1"/>
          </p:cNvSpPr>
          <p:nvPr>
            <p:ph idx="1"/>
          </p:nvPr>
        </p:nvSpPr>
        <p:spPr/>
        <p:txBody>
          <a:bodyPr/>
          <a:lstStyle/>
          <a:p>
            <a:endParaRPr lang="en-US" dirty="0"/>
          </a:p>
        </p:txBody>
      </p:sp>
      <p:sp>
        <p:nvSpPr>
          <p:cNvPr id="4" name="Right Arrow 3">
            <a:hlinkClick r:id="rId4" action="ppaction://hlinksldjump"/>
          </p:cNvPr>
          <p:cNvSpPr/>
          <p:nvPr/>
        </p:nvSpPr>
        <p:spPr>
          <a:xfrm flipH="1">
            <a:off x="434898" y="6322741"/>
            <a:ext cx="758282" cy="37914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t>Back</a:t>
            </a:r>
            <a:endParaRPr lang="en-US" sz="1600" dirty="0"/>
          </a:p>
        </p:txBody>
      </p:sp>
      <p:sp>
        <p:nvSpPr>
          <p:cNvPr id="6" name="Rectangle 5"/>
          <p:cNvSpPr/>
          <p:nvPr/>
        </p:nvSpPr>
        <p:spPr>
          <a:xfrm>
            <a:off x="9509547" y="1600201"/>
            <a:ext cx="914400" cy="274320"/>
          </a:xfrm>
          <a:prstGeom prst="rect">
            <a:avLst/>
          </a:prstGeom>
          <a:solidFill>
            <a:srgbClr val="DE6B5C">
              <a:alpha val="41176"/>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9509547" y="1888060"/>
            <a:ext cx="914400" cy="274320"/>
          </a:xfrm>
          <a:prstGeom prst="rect">
            <a:avLst/>
          </a:prstGeom>
          <a:solidFill>
            <a:srgbClr val="DE6B5C">
              <a:alpha val="41176"/>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a:off x="9516208" y="5614776"/>
            <a:ext cx="914400" cy="274320"/>
          </a:xfrm>
          <a:prstGeom prst="rect">
            <a:avLst/>
          </a:prstGeom>
          <a:solidFill>
            <a:srgbClr val="DE6B5C">
              <a:alpha val="41176"/>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1752600" y="6633200"/>
            <a:ext cx="6096000" cy="261610"/>
          </a:xfrm>
          <a:prstGeom prst="rect">
            <a:avLst/>
          </a:prstGeom>
        </p:spPr>
        <p:txBody>
          <a:bodyPr>
            <a:spAutoFit/>
          </a:bodyPr>
          <a:lstStyle/>
          <a:p>
            <a:r>
              <a:rPr lang="en-US" sz="1050" dirty="0">
                <a:latin typeface="Times New Roman" panose="02020603050405020304" pitchFamily="18" charset="0"/>
                <a:cs typeface="Times New Roman" panose="02020603050405020304" pitchFamily="18" charset="0"/>
              </a:rPr>
              <a:t>Data </a:t>
            </a:r>
            <a:r>
              <a:rPr lang="en-US" sz="1050" dirty="0" smtClean="0">
                <a:latin typeface="Times New Roman" panose="02020603050405020304" pitchFamily="18" charset="0"/>
                <a:cs typeface="Times New Roman" panose="02020603050405020304" pitchFamily="18" charset="0"/>
              </a:rPr>
              <a:t>Source: CCCCO </a:t>
            </a:r>
            <a:r>
              <a:rPr lang="en-US" sz="1050" dirty="0">
                <a:latin typeface="Times New Roman" panose="02020603050405020304" pitchFamily="18" charset="0"/>
                <a:cs typeface="Times New Roman" panose="02020603050405020304" pitchFamily="18" charset="0"/>
              </a:rPr>
              <a:t>Scorecard Data (Cohort Year = 2010</a:t>
            </a:r>
            <a:r>
              <a:rPr lang="en-US" sz="1050" dirty="0" smtClean="0">
                <a:latin typeface="Times New Roman" panose="02020603050405020304" pitchFamily="18" charset="0"/>
                <a:cs typeface="Times New Roman" panose="02020603050405020304" pitchFamily="18" charset="0"/>
              </a:rPr>
              <a:t>)</a:t>
            </a:r>
            <a:endParaRPr lang="en-US" sz="105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1253480"/>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Transfer: Gender</a:t>
            </a:r>
            <a:endParaRPr lang="en-US" dirty="0"/>
          </a:p>
        </p:txBody>
      </p:sp>
      <p:sp>
        <p:nvSpPr>
          <p:cNvPr id="3" name="Content Placeholder 2"/>
          <p:cNvSpPr>
            <a:spLocks noGrp="1"/>
          </p:cNvSpPr>
          <p:nvPr>
            <p:ph idx="1"/>
          </p:nvPr>
        </p:nvSpPr>
        <p:spPr/>
        <p:txBody>
          <a:bodyPr/>
          <a:lstStyle/>
          <a:p>
            <a:endParaRPr lang="en-US" dirty="0"/>
          </a:p>
        </p:txBody>
      </p:sp>
      <p:sp>
        <p:nvSpPr>
          <p:cNvPr id="4" name="Right Arrow 3">
            <a:hlinkClick r:id="rId3" action="ppaction://hlinksldjump"/>
          </p:cNvPr>
          <p:cNvSpPr/>
          <p:nvPr/>
        </p:nvSpPr>
        <p:spPr>
          <a:xfrm flipH="1">
            <a:off x="434898" y="6322741"/>
            <a:ext cx="758282" cy="37914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t>Back</a:t>
            </a:r>
            <a:endParaRPr lang="en-US" sz="1600" dirty="0"/>
          </a:p>
        </p:txBody>
      </p:sp>
      <p:pic>
        <p:nvPicPr>
          <p:cNvPr id="6" name="Picture 5"/>
          <p:cNvPicPr>
            <a:picLocks noChangeAspect="1"/>
          </p:cNvPicPr>
          <p:nvPr/>
        </p:nvPicPr>
        <p:blipFill>
          <a:blip r:embed="rId4"/>
          <a:stretch>
            <a:fillRect/>
          </a:stretch>
        </p:blipFill>
        <p:spPr>
          <a:xfrm>
            <a:off x="1066800" y="1614215"/>
            <a:ext cx="10058400" cy="2941378"/>
          </a:xfrm>
          <a:prstGeom prst="rect">
            <a:avLst/>
          </a:prstGeom>
        </p:spPr>
      </p:pic>
      <p:sp>
        <p:nvSpPr>
          <p:cNvPr id="8" name="Rectangle 7"/>
          <p:cNvSpPr/>
          <p:nvPr/>
        </p:nvSpPr>
        <p:spPr>
          <a:xfrm>
            <a:off x="9714389" y="2709765"/>
            <a:ext cx="1382110" cy="365760"/>
          </a:xfrm>
          <a:prstGeom prst="rect">
            <a:avLst/>
          </a:prstGeom>
          <a:solidFill>
            <a:srgbClr val="DE6B5C">
              <a:alpha val="41176"/>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9726111" y="3795160"/>
            <a:ext cx="1382110" cy="365760"/>
          </a:xfrm>
          <a:prstGeom prst="rect">
            <a:avLst/>
          </a:prstGeom>
          <a:solidFill>
            <a:srgbClr val="DE6B5C">
              <a:alpha val="41176"/>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1055077" y="4534438"/>
            <a:ext cx="6096000" cy="261610"/>
          </a:xfrm>
          <a:prstGeom prst="rect">
            <a:avLst/>
          </a:prstGeom>
        </p:spPr>
        <p:txBody>
          <a:bodyPr>
            <a:spAutoFit/>
          </a:bodyPr>
          <a:lstStyle/>
          <a:p>
            <a:r>
              <a:rPr lang="en-US" sz="1100" dirty="0">
                <a:latin typeface="Times New Roman" panose="02020603050405020304" pitchFamily="18" charset="0"/>
                <a:cs typeface="Times New Roman" panose="02020603050405020304" pitchFamily="18" charset="0"/>
              </a:rPr>
              <a:t>Data </a:t>
            </a:r>
            <a:r>
              <a:rPr lang="en-US" sz="1100" dirty="0" smtClean="0">
                <a:latin typeface="Times New Roman" panose="02020603050405020304" pitchFamily="18" charset="0"/>
                <a:cs typeface="Times New Roman" panose="02020603050405020304" pitchFamily="18" charset="0"/>
              </a:rPr>
              <a:t>Source: CCCCO </a:t>
            </a:r>
            <a:r>
              <a:rPr lang="en-US" sz="1100" dirty="0">
                <a:latin typeface="Times New Roman" panose="02020603050405020304" pitchFamily="18" charset="0"/>
                <a:cs typeface="Times New Roman" panose="02020603050405020304" pitchFamily="18" charset="0"/>
              </a:rPr>
              <a:t>Scorecard Data (Cohort Year = 2010</a:t>
            </a:r>
            <a:r>
              <a:rPr lang="en-US" sz="1100" dirty="0" smtClean="0">
                <a:latin typeface="Times New Roman" panose="02020603050405020304" pitchFamily="18" charset="0"/>
                <a:cs typeface="Times New Roman" panose="02020603050405020304" pitchFamily="18" charset="0"/>
              </a:rPr>
              <a:t>)</a:t>
            </a:r>
            <a:endParaRPr lang="en-US" sz="11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20768265"/>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Transfer (Unprepared): Race</a:t>
            </a:r>
            <a:endParaRPr lang="en-US" dirty="0"/>
          </a:p>
        </p:txBody>
      </p:sp>
      <p:sp>
        <p:nvSpPr>
          <p:cNvPr id="4" name="Right Arrow 3">
            <a:hlinkClick r:id="rId2" action="ppaction://hlinksldjump"/>
          </p:cNvPr>
          <p:cNvSpPr/>
          <p:nvPr/>
        </p:nvSpPr>
        <p:spPr>
          <a:xfrm flipH="1">
            <a:off x="434898" y="6322741"/>
            <a:ext cx="758282" cy="37914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t>Back</a:t>
            </a:r>
            <a:endParaRPr lang="en-US" sz="1600" dirty="0"/>
          </a:p>
        </p:txBody>
      </p:sp>
      <p:sp>
        <p:nvSpPr>
          <p:cNvPr id="3" name="Content Placeholder 2"/>
          <p:cNvSpPr>
            <a:spLocks noGrp="1"/>
          </p:cNvSpPr>
          <p:nvPr>
            <p:ph idx="1"/>
          </p:nvPr>
        </p:nvSpPr>
        <p:spPr/>
        <p:txBody>
          <a:bodyPr/>
          <a:lstStyle/>
          <a:p>
            <a:endParaRPr lang="en-US"/>
          </a:p>
        </p:txBody>
      </p:sp>
      <p:pic>
        <p:nvPicPr>
          <p:cNvPr id="8" name="Picture 7"/>
          <p:cNvPicPr>
            <a:picLocks noChangeAspect="1"/>
          </p:cNvPicPr>
          <p:nvPr/>
        </p:nvPicPr>
        <p:blipFill>
          <a:blip r:embed="rId3"/>
          <a:stretch>
            <a:fillRect/>
          </a:stretch>
        </p:blipFill>
        <p:spPr>
          <a:xfrm>
            <a:off x="1077310" y="1600201"/>
            <a:ext cx="10058400" cy="4484651"/>
          </a:xfrm>
          <a:prstGeom prst="rect">
            <a:avLst/>
          </a:prstGeom>
        </p:spPr>
      </p:pic>
      <p:sp>
        <p:nvSpPr>
          <p:cNvPr id="6" name="Rectangle 5"/>
          <p:cNvSpPr/>
          <p:nvPr/>
        </p:nvSpPr>
        <p:spPr>
          <a:xfrm>
            <a:off x="9753600" y="4217191"/>
            <a:ext cx="1382110" cy="365760"/>
          </a:xfrm>
          <a:prstGeom prst="rect">
            <a:avLst/>
          </a:prstGeom>
          <a:solidFill>
            <a:srgbClr val="DE6B5C">
              <a:alpha val="41176"/>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1066800" y="6045205"/>
            <a:ext cx="6096000" cy="261610"/>
          </a:xfrm>
          <a:prstGeom prst="rect">
            <a:avLst/>
          </a:prstGeom>
        </p:spPr>
        <p:txBody>
          <a:bodyPr>
            <a:spAutoFit/>
          </a:bodyPr>
          <a:lstStyle/>
          <a:p>
            <a:r>
              <a:rPr lang="en-US" sz="1100" dirty="0">
                <a:latin typeface="Times New Roman" panose="02020603050405020304" pitchFamily="18" charset="0"/>
                <a:cs typeface="Times New Roman" panose="02020603050405020304" pitchFamily="18" charset="0"/>
              </a:rPr>
              <a:t>Data </a:t>
            </a:r>
            <a:r>
              <a:rPr lang="en-US" sz="1100" dirty="0" smtClean="0">
                <a:latin typeface="Times New Roman" panose="02020603050405020304" pitchFamily="18" charset="0"/>
                <a:cs typeface="Times New Roman" panose="02020603050405020304" pitchFamily="18" charset="0"/>
              </a:rPr>
              <a:t>Source: CCCCO </a:t>
            </a:r>
            <a:r>
              <a:rPr lang="en-US" sz="1100" dirty="0">
                <a:latin typeface="Times New Roman" panose="02020603050405020304" pitchFamily="18" charset="0"/>
                <a:cs typeface="Times New Roman" panose="02020603050405020304" pitchFamily="18" charset="0"/>
              </a:rPr>
              <a:t>Scorecard Data (Cohort Year = 2010</a:t>
            </a:r>
            <a:r>
              <a:rPr lang="en-US" sz="1100" dirty="0" smtClean="0">
                <a:latin typeface="Times New Roman" panose="02020603050405020304" pitchFamily="18" charset="0"/>
                <a:cs typeface="Times New Roman" panose="02020603050405020304" pitchFamily="18" charset="0"/>
              </a:rPr>
              <a:t>)</a:t>
            </a:r>
            <a:endParaRPr lang="en-US" sz="11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21158262"/>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Transfer: Economic Disadvantage</a:t>
            </a:r>
            <a:endParaRPr lang="en-US" dirty="0"/>
          </a:p>
        </p:txBody>
      </p:sp>
      <p:sp>
        <p:nvSpPr>
          <p:cNvPr id="3" name="Content Placeholder 2"/>
          <p:cNvSpPr>
            <a:spLocks noGrp="1"/>
          </p:cNvSpPr>
          <p:nvPr>
            <p:ph idx="1"/>
          </p:nvPr>
        </p:nvSpPr>
        <p:spPr/>
        <p:txBody>
          <a:bodyPr/>
          <a:lstStyle/>
          <a:p>
            <a:endParaRPr lang="en-US"/>
          </a:p>
        </p:txBody>
      </p:sp>
      <p:sp>
        <p:nvSpPr>
          <p:cNvPr id="4" name="Right Arrow 3">
            <a:hlinkClick r:id="rId2" action="ppaction://hlinksldjump"/>
          </p:cNvPr>
          <p:cNvSpPr/>
          <p:nvPr/>
        </p:nvSpPr>
        <p:spPr>
          <a:xfrm flipH="1">
            <a:off x="434898" y="6322741"/>
            <a:ext cx="758282" cy="37914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t>Back</a:t>
            </a:r>
            <a:endParaRPr lang="en-US" sz="1600" dirty="0"/>
          </a:p>
        </p:txBody>
      </p:sp>
      <p:pic>
        <p:nvPicPr>
          <p:cNvPr id="7" name="Picture 6"/>
          <p:cNvPicPr>
            <a:picLocks noChangeAspect="1"/>
          </p:cNvPicPr>
          <p:nvPr/>
        </p:nvPicPr>
        <p:blipFill>
          <a:blip r:embed="rId3"/>
          <a:stretch>
            <a:fillRect/>
          </a:stretch>
        </p:blipFill>
        <p:spPr>
          <a:xfrm>
            <a:off x="930467" y="1614215"/>
            <a:ext cx="10058400" cy="2946394"/>
          </a:xfrm>
          <a:prstGeom prst="rect">
            <a:avLst/>
          </a:prstGeom>
        </p:spPr>
      </p:pic>
      <p:sp>
        <p:nvSpPr>
          <p:cNvPr id="6" name="Rectangle 5"/>
          <p:cNvSpPr/>
          <p:nvPr/>
        </p:nvSpPr>
        <p:spPr>
          <a:xfrm>
            <a:off x="9606757" y="2721652"/>
            <a:ext cx="1382110" cy="365760"/>
          </a:xfrm>
          <a:prstGeom prst="rect">
            <a:avLst/>
          </a:prstGeom>
          <a:solidFill>
            <a:srgbClr val="DE6B5C">
              <a:alpha val="41176"/>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930467" y="4551539"/>
            <a:ext cx="6096000" cy="261610"/>
          </a:xfrm>
          <a:prstGeom prst="rect">
            <a:avLst/>
          </a:prstGeom>
        </p:spPr>
        <p:txBody>
          <a:bodyPr>
            <a:spAutoFit/>
          </a:bodyPr>
          <a:lstStyle/>
          <a:p>
            <a:r>
              <a:rPr lang="en-US" sz="1100" dirty="0">
                <a:latin typeface="Times New Roman" panose="02020603050405020304" pitchFamily="18" charset="0"/>
                <a:cs typeface="Times New Roman" panose="02020603050405020304" pitchFamily="18" charset="0"/>
              </a:rPr>
              <a:t>Data </a:t>
            </a:r>
            <a:r>
              <a:rPr lang="en-US" sz="1100" dirty="0" smtClean="0">
                <a:latin typeface="Times New Roman" panose="02020603050405020304" pitchFamily="18" charset="0"/>
                <a:cs typeface="Times New Roman" panose="02020603050405020304" pitchFamily="18" charset="0"/>
              </a:rPr>
              <a:t>Source: CCCCO </a:t>
            </a:r>
            <a:r>
              <a:rPr lang="en-US" sz="1100" dirty="0">
                <a:latin typeface="Times New Roman" panose="02020603050405020304" pitchFamily="18" charset="0"/>
                <a:cs typeface="Times New Roman" panose="02020603050405020304" pitchFamily="18" charset="0"/>
              </a:rPr>
              <a:t>Scorecard Data (Cohort Year = 2010</a:t>
            </a:r>
            <a:r>
              <a:rPr lang="en-US" sz="1100" dirty="0" smtClean="0">
                <a:latin typeface="Times New Roman" panose="02020603050405020304" pitchFamily="18" charset="0"/>
                <a:cs typeface="Times New Roman" panose="02020603050405020304" pitchFamily="18" charset="0"/>
              </a:rPr>
              <a:t>)</a:t>
            </a:r>
            <a:endParaRPr lang="en-US" sz="11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41567863"/>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10"/>
          <p:cNvPicPr>
            <a:picLocks noChangeAspect="1"/>
          </p:cNvPicPr>
          <p:nvPr/>
        </p:nvPicPr>
        <p:blipFill>
          <a:blip r:embed="rId2"/>
          <a:stretch>
            <a:fillRect/>
          </a:stretch>
        </p:blipFill>
        <p:spPr>
          <a:xfrm>
            <a:off x="1066800" y="1600201"/>
            <a:ext cx="10058400" cy="4377874"/>
          </a:xfrm>
          <a:prstGeom prst="rect">
            <a:avLst/>
          </a:prstGeom>
        </p:spPr>
      </p:pic>
      <p:sp>
        <p:nvSpPr>
          <p:cNvPr id="2" name="Title 1"/>
          <p:cNvSpPr>
            <a:spLocks noGrp="1"/>
          </p:cNvSpPr>
          <p:nvPr>
            <p:ph type="title"/>
          </p:nvPr>
        </p:nvSpPr>
        <p:spPr/>
        <p:txBody>
          <a:bodyPr/>
          <a:lstStyle/>
          <a:p>
            <a:r>
              <a:rPr lang="en-US" dirty="0" smtClean="0"/>
              <a:t>Transfer Prepared: Age</a:t>
            </a:r>
            <a:endParaRPr lang="en-US" dirty="0"/>
          </a:p>
        </p:txBody>
      </p:sp>
      <p:sp>
        <p:nvSpPr>
          <p:cNvPr id="3" name="Content Placeholder 2"/>
          <p:cNvSpPr>
            <a:spLocks noGrp="1"/>
          </p:cNvSpPr>
          <p:nvPr>
            <p:ph idx="1"/>
          </p:nvPr>
        </p:nvSpPr>
        <p:spPr/>
        <p:txBody>
          <a:bodyPr/>
          <a:lstStyle/>
          <a:p>
            <a:endParaRPr lang="en-US"/>
          </a:p>
        </p:txBody>
      </p:sp>
      <p:sp>
        <p:nvSpPr>
          <p:cNvPr id="4" name="Right Arrow 3">
            <a:hlinkClick r:id="rId3" action="ppaction://hlinksldjump"/>
          </p:cNvPr>
          <p:cNvSpPr/>
          <p:nvPr/>
        </p:nvSpPr>
        <p:spPr>
          <a:xfrm flipH="1">
            <a:off x="434898" y="6322741"/>
            <a:ext cx="758282" cy="37914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t>Back</a:t>
            </a:r>
            <a:endParaRPr lang="en-US" sz="1600" dirty="0"/>
          </a:p>
        </p:txBody>
      </p:sp>
      <p:sp>
        <p:nvSpPr>
          <p:cNvPr id="7" name="Rectangle 6"/>
          <p:cNvSpPr/>
          <p:nvPr/>
        </p:nvSpPr>
        <p:spPr>
          <a:xfrm>
            <a:off x="9737835" y="2693191"/>
            <a:ext cx="1382110" cy="365760"/>
          </a:xfrm>
          <a:prstGeom prst="rect">
            <a:avLst/>
          </a:prstGeom>
          <a:solidFill>
            <a:srgbClr val="DE6B5C">
              <a:alpha val="41176"/>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9726111" y="4501328"/>
            <a:ext cx="1382110" cy="365760"/>
          </a:xfrm>
          <a:prstGeom prst="rect">
            <a:avLst/>
          </a:prstGeom>
          <a:solidFill>
            <a:srgbClr val="DE6B5C">
              <a:alpha val="41176"/>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9726111" y="4886617"/>
            <a:ext cx="1382110" cy="365760"/>
          </a:xfrm>
          <a:prstGeom prst="rect">
            <a:avLst/>
          </a:prstGeom>
          <a:solidFill>
            <a:srgbClr val="DE6B5C">
              <a:alpha val="41176"/>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1066800" y="5963144"/>
            <a:ext cx="6096000" cy="261610"/>
          </a:xfrm>
          <a:prstGeom prst="rect">
            <a:avLst/>
          </a:prstGeom>
        </p:spPr>
        <p:txBody>
          <a:bodyPr>
            <a:spAutoFit/>
          </a:bodyPr>
          <a:lstStyle/>
          <a:p>
            <a:r>
              <a:rPr lang="en-US" sz="1100" dirty="0">
                <a:latin typeface="Times New Roman" panose="02020603050405020304" pitchFamily="18" charset="0"/>
                <a:cs typeface="Times New Roman" panose="02020603050405020304" pitchFamily="18" charset="0"/>
              </a:rPr>
              <a:t>Data </a:t>
            </a:r>
            <a:r>
              <a:rPr lang="en-US" sz="1100" dirty="0" smtClean="0">
                <a:latin typeface="Times New Roman" panose="02020603050405020304" pitchFamily="18" charset="0"/>
                <a:cs typeface="Times New Roman" panose="02020603050405020304" pitchFamily="18" charset="0"/>
              </a:rPr>
              <a:t>Source: CCCCO </a:t>
            </a:r>
            <a:r>
              <a:rPr lang="en-US" sz="1100" dirty="0">
                <a:latin typeface="Times New Roman" panose="02020603050405020304" pitchFamily="18" charset="0"/>
                <a:cs typeface="Times New Roman" panose="02020603050405020304" pitchFamily="18" charset="0"/>
              </a:rPr>
              <a:t>Scorecard Data (Cohort Year = 2010</a:t>
            </a:r>
            <a:r>
              <a:rPr lang="en-US" sz="1100" dirty="0" smtClean="0">
                <a:latin typeface="Times New Roman" panose="02020603050405020304" pitchFamily="18" charset="0"/>
                <a:cs typeface="Times New Roman" panose="02020603050405020304" pitchFamily="18" charset="0"/>
              </a:rPr>
              <a:t>)</a:t>
            </a:r>
            <a:endParaRPr lang="en-US" sz="11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73580397"/>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p:cNvPicPr>
            <a:picLocks noChangeAspect="1"/>
          </p:cNvPicPr>
          <p:nvPr/>
        </p:nvPicPr>
        <p:blipFill>
          <a:blip r:embed="rId2"/>
          <a:stretch>
            <a:fillRect/>
          </a:stretch>
        </p:blipFill>
        <p:spPr>
          <a:xfrm>
            <a:off x="1109099" y="1614215"/>
            <a:ext cx="10058400" cy="2906779"/>
          </a:xfrm>
          <a:prstGeom prst="rect">
            <a:avLst/>
          </a:prstGeom>
        </p:spPr>
      </p:pic>
      <p:sp>
        <p:nvSpPr>
          <p:cNvPr id="2" name="Title 1"/>
          <p:cNvSpPr>
            <a:spLocks noGrp="1"/>
          </p:cNvSpPr>
          <p:nvPr>
            <p:ph type="title"/>
          </p:nvPr>
        </p:nvSpPr>
        <p:spPr/>
        <p:txBody>
          <a:bodyPr/>
          <a:lstStyle/>
          <a:p>
            <a:r>
              <a:rPr lang="en-US" dirty="0" smtClean="0"/>
              <a:t>Transfer Prepared: Vets</a:t>
            </a:r>
            <a:endParaRPr lang="en-US" dirty="0"/>
          </a:p>
        </p:txBody>
      </p:sp>
      <p:sp>
        <p:nvSpPr>
          <p:cNvPr id="4" name="Right Arrow 3">
            <a:hlinkClick r:id="rId3" action="ppaction://hlinksldjump"/>
          </p:cNvPr>
          <p:cNvSpPr/>
          <p:nvPr/>
        </p:nvSpPr>
        <p:spPr>
          <a:xfrm flipH="1">
            <a:off x="434898" y="6322741"/>
            <a:ext cx="758282" cy="37914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t>Back</a:t>
            </a:r>
            <a:endParaRPr lang="en-US" sz="1600" dirty="0"/>
          </a:p>
        </p:txBody>
      </p:sp>
      <p:sp>
        <p:nvSpPr>
          <p:cNvPr id="7" name="Rectangle 6"/>
          <p:cNvSpPr/>
          <p:nvPr/>
        </p:nvSpPr>
        <p:spPr>
          <a:xfrm>
            <a:off x="9785389" y="3771714"/>
            <a:ext cx="1382110" cy="365760"/>
          </a:xfrm>
          <a:prstGeom prst="rect">
            <a:avLst/>
          </a:prstGeom>
          <a:solidFill>
            <a:srgbClr val="DE6B5C">
              <a:alpha val="41176"/>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1113691" y="4509271"/>
            <a:ext cx="6096000" cy="261610"/>
          </a:xfrm>
          <a:prstGeom prst="rect">
            <a:avLst/>
          </a:prstGeom>
        </p:spPr>
        <p:txBody>
          <a:bodyPr>
            <a:spAutoFit/>
          </a:bodyPr>
          <a:lstStyle/>
          <a:p>
            <a:r>
              <a:rPr lang="en-US" sz="1100" dirty="0">
                <a:latin typeface="Times New Roman" panose="02020603050405020304" pitchFamily="18" charset="0"/>
                <a:cs typeface="Times New Roman" panose="02020603050405020304" pitchFamily="18" charset="0"/>
              </a:rPr>
              <a:t>Data </a:t>
            </a:r>
            <a:r>
              <a:rPr lang="en-US" sz="1100" dirty="0" smtClean="0">
                <a:latin typeface="Times New Roman" panose="02020603050405020304" pitchFamily="18" charset="0"/>
                <a:cs typeface="Times New Roman" panose="02020603050405020304" pitchFamily="18" charset="0"/>
              </a:rPr>
              <a:t>Source: CCCCO </a:t>
            </a:r>
            <a:r>
              <a:rPr lang="en-US" sz="1100" dirty="0">
                <a:latin typeface="Times New Roman" panose="02020603050405020304" pitchFamily="18" charset="0"/>
                <a:cs typeface="Times New Roman" panose="02020603050405020304" pitchFamily="18" charset="0"/>
              </a:rPr>
              <a:t>Scorecard Data (Cohort Year = 2010</a:t>
            </a:r>
            <a:r>
              <a:rPr lang="en-US" sz="1100" dirty="0" smtClean="0">
                <a:latin typeface="Times New Roman" panose="02020603050405020304" pitchFamily="18" charset="0"/>
                <a:cs typeface="Times New Roman" panose="02020603050405020304" pitchFamily="18" charset="0"/>
              </a:rPr>
              <a:t>)</a:t>
            </a:r>
            <a:endParaRPr lang="en-US" sz="11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61229370"/>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Transfer-Related Outcomes: Gender</a:t>
            </a:r>
            <a:endParaRPr lang="en-US" dirty="0"/>
          </a:p>
        </p:txBody>
      </p:sp>
      <p:sp>
        <p:nvSpPr>
          <p:cNvPr id="3" name="Content Placeholder 2"/>
          <p:cNvSpPr>
            <a:spLocks noGrp="1"/>
          </p:cNvSpPr>
          <p:nvPr>
            <p:ph idx="1"/>
          </p:nvPr>
        </p:nvSpPr>
        <p:spPr/>
        <p:txBody>
          <a:bodyPr/>
          <a:lstStyle/>
          <a:p>
            <a:endParaRPr lang="en-US" dirty="0"/>
          </a:p>
        </p:txBody>
      </p:sp>
      <p:sp>
        <p:nvSpPr>
          <p:cNvPr id="4" name="Right Arrow 3">
            <a:hlinkClick r:id="rId2" action="ppaction://hlinksldjump"/>
          </p:cNvPr>
          <p:cNvSpPr/>
          <p:nvPr/>
        </p:nvSpPr>
        <p:spPr>
          <a:xfrm flipH="1">
            <a:off x="434898" y="6322741"/>
            <a:ext cx="758282" cy="37914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t>Back</a:t>
            </a:r>
            <a:endParaRPr lang="en-US" sz="1600" dirty="0"/>
          </a:p>
        </p:txBody>
      </p:sp>
      <p:pic>
        <p:nvPicPr>
          <p:cNvPr id="6" name="Picture 5"/>
          <p:cNvPicPr>
            <a:picLocks noChangeAspect="1"/>
          </p:cNvPicPr>
          <p:nvPr/>
        </p:nvPicPr>
        <p:blipFill>
          <a:blip r:embed="rId3"/>
          <a:stretch>
            <a:fillRect/>
          </a:stretch>
        </p:blipFill>
        <p:spPr>
          <a:xfrm>
            <a:off x="1066800" y="1600201"/>
            <a:ext cx="10058400" cy="2941383"/>
          </a:xfrm>
          <a:prstGeom prst="rect">
            <a:avLst/>
          </a:prstGeom>
        </p:spPr>
      </p:pic>
      <p:sp>
        <p:nvSpPr>
          <p:cNvPr id="7" name="Rectangle 6"/>
          <p:cNvSpPr/>
          <p:nvPr/>
        </p:nvSpPr>
        <p:spPr>
          <a:xfrm>
            <a:off x="9726111" y="3795160"/>
            <a:ext cx="1382110" cy="365760"/>
          </a:xfrm>
          <a:prstGeom prst="rect">
            <a:avLst/>
          </a:prstGeom>
          <a:solidFill>
            <a:srgbClr val="DE6B5C">
              <a:alpha val="41176"/>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9726112" y="2705132"/>
            <a:ext cx="1382110" cy="365760"/>
          </a:xfrm>
          <a:prstGeom prst="rect">
            <a:avLst/>
          </a:prstGeom>
          <a:solidFill>
            <a:srgbClr val="DE6B5C">
              <a:alpha val="41176"/>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1066800" y="4501373"/>
            <a:ext cx="8805672" cy="276999"/>
          </a:xfrm>
          <a:prstGeom prst="rect">
            <a:avLst/>
          </a:prstGeom>
        </p:spPr>
        <p:txBody>
          <a:bodyPr wrap="square">
            <a:spAutoFit/>
          </a:bodyPr>
          <a:lstStyle/>
          <a:p>
            <a:r>
              <a:rPr lang="en-US" sz="1200" dirty="0">
                <a:latin typeface="Times New Roman" panose="02020603050405020304" pitchFamily="18" charset="0"/>
                <a:cs typeface="Times New Roman" panose="02020603050405020304" pitchFamily="18" charset="0"/>
              </a:rPr>
              <a:t>Data </a:t>
            </a:r>
            <a:r>
              <a:rPr lang="en-US" sz="1200" dirty="0" smtClean="0">
                <a:latin typeface="Times New Roman" panose="02020603050405020304" pitchFamily="18" charset="0"/>
                <a:cs typeface="Times New Roman" panose="02020603050405020304" pitchFamily="18" charset="0"/>
              </a:rPr>
              <a:t>Source: </a:t>
            </a:r>
            <a:r>
              <a:rPr lang="en-US" sz="1200" dirty="0">
                <a:latin typeface="Times New Roman" panose="02020603050405020304" pitchFamily="18" charset="0"/>
                <a:cs typeface="Times New Roman" panose="02020603050405020304" pitchFamily="18" charset="0"/>
              </a:rPr>
              <a:t>MIS Submissions to CCCCO </a:t>
            </a:r>
            <a:r>
              <a:rPr lang="en-US" sz="1200" dirty="0" smtClean="0">
                <a:latin typeface="Times New Roman" panose="02020603050405020304" pitchFamily="18" charset="0"/>
                <a:cs typeface="Times New Roman" panose="02020603050405020304" pitchFamily="18" charset="0"/>
              </a:rPr>
              <a:t>(Term = Fall 2016)</a:t>
            </a:r>
          </a:p>
        </p:txBody>
      </p:sp>
    </p:spTree>
    <p:extLst>
      <p:ext uri="{BB962C8B-B14F-4D97-AF65-F5344CB8AC3E}">
        <p14:creationId xmlns:p14="http://schemas.microsoft.com/office/powerpoint/2010/main" val="3488347809"/>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Transfer-Related </a:t>
            </a:r>
            <a:r>
              <a:rPr lang="en-US" dirty="0" smtClean="0"/>
              <a:t>Outcomes (Prepared): Race</a:t>
            </a:r>
            <a:endParaRPr lang="en-US" dirty="0"/>
          </a:p>
        </p:txBody>
      </p:sp>
      <p:sp>
        <p:nvSpPr>
          <p:cNvPr id="3" name="Content Placeholder 2"/>
          <p:cNvSpPr>
            <a:spLocks noGrp="1"/>
          </p:cNvSpPr>
          <p:nvPr>
            <p:ph idx="1"/>
          </p:nvPr>
        </p:nvSpPr>
        <p:spPr/>
        <p:txBody>
          <a:bodyPr/>
          <a:lstStyle/>
          <a:p>
            <a:endParaRPr lang="en-US"/>
          </a:p>
        </p:txBody>
      </p:sp>
      <p:sp>
        <p:nvSpPr>
          <p:cNvPr id="4" name="Right Arrow 3">
            <a:hlinkClick r:id="rId3" action="ppaction://hlinksldjump"/>
          </p:cNvPr>
          <p:cNvSpPr/>
          <p:nvPr/>
        </p:nvSpPr>
        <p:spPr>
          <a:xfrm flipH="1">
            <a:off x="434898" y="6322741"/>
            <a:ext cx="758282" cy="37914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t>Back</a:t>
            </a:r>
            <a:endParaRPr lang="en-US" sz="1600" dirty="0"/>
          </a:p>
        </p:txBody>
      </p:sp>
      <p:pic>
        <p:nvPicPr>
          <p:cNvPr id="7" name="Picture 6"/>
          <p:cNvPicPr>
            <a:picLocks noChangeAspect="1"/>
          </p:cNvPicPr>
          <p:nvPr/>
        </p:nvPicPr>
        <p:blipFill>
          <a:blip r:embed="rId4"/>
          <a:stretch>
            <a:fillRect/>
          </a:stretch>
        </p:blipFill>
        <p:spPr>
          <a:xfrm>
            <a:off x="1270961" y="1600201"/>
            <a:ext cx="10058400" cy="4377874"/>
          </a:xfrm>
          <a:prstGeom prst="rect">
            <a:avLst/>
          </a:prstGeom>
        </p:spPr>
      </p:pic>
      <p:sp>
        <p:nvSpPr>
          <p:cNvPr id="6" name="Rectangle 5"/>
          <p:cNvSpPr/>
          <p:nvPr/>
        </p:nvSpPr>
        <p:spPr>
          <a:xfrm>
            <a:off x="9947251" y="4123406"/>
            <a:ext cx="1382110" cy="365760"/>
          </a:xfrm>
          <a:prstGeom prst="rect">
            <a:avLst/>
          </a:prstGeom>
          <a:solidFill>
            <a:srgbClr val="DE6B5C">
              <a:alpha val="41176"/>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1275241" y="5956484"/>
            <a:ext cx="6096000" cy="261610"/>
          </a:xfrm>
          <a:prstGeom prst="rect">
            <a:avLst/>
          </a:prstGeom>
        </p:spPr>
        <p:txBody>
          <a:bodyPr>
            <a:spAutoFit/>
          </a:bodyPr>
          <a:lstStyle/>
          <a:p>
            <a:r>
              <a:rPr lang="en-US" sz="1100" dirty="0">
                <a:latin typeface="Times New Roman" panose="02020603050405020304" pitchFamily="18" charset="0"/>
                <a:cs typeface="Times New Roman" panose="02020603050405020304" pitchFamily="18" charset="0"/>
              </a:rPr>
              <a:t>Data </a:t>
            </a:r>
            <a:r>
              <a:rPr lang="en-US" sz="1100" dirty="0" smtClean="0">
                <a:latin typeface="Times New Roman" panose="02020603050405020304" pitchFamily="18" charset="0"/>
                <a:cs typeface="Times New Roman" panose="02020603050405020304" pitchFamily="18" charset="0"/>
              </a:rPr>
              <a:t>Source: CCCCO </a:t>
            </a:r>
            <a:r>
              <a:rPr lang="en-US" sz="1100" dirty="0">
                <a:latin typeface="Times New Roman" panose="02020603050405020304" pitchFamily="18" charset="0"/>
                <a:cs typeface="Times New Roman" panose="02020603050405020304" pitchFamily="18" charset="0"/>
              </a:rPr>
              <a:t>Scorecard Data (Cohort Year = 2010</a:t>
            </a:r>
            <a:r>
              <a:rPr lang="en-US" sz="1100" dirty="0" smtClean="0">
                <a:latin typeface="Times New Roman" panose="02020603050405020304" pitchFamily="18" charset="0"/>
                <a:cs typeface="Times New Roman" panose="02020603050405020304" pitchFamily="18" charset="0"/>
              </a:rPr>
              <a:t>)</a:t>
            </a:r>
            <a:endParaRPr lang="en-US" sz="11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50136019"/>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dirty="0" smtClean="0"/>
              <a:t>Summary</a:t>
            </a:r>
            <a:endParaRPr lang="en-US" dirty="0"/>
          </a:p>
        </p:txBody>
      </p:sp>
      <p:sp>
        <p:nvSpPr>
          <p:cNvPr id="7" name="Subtitle 6"/>
          <p:cNvSpPr>
            <a:spLocks noGrp="1"/>
          </p:cNvSpPr>
          <p:nvPr>
            <p:ph type="subTitle" idx="1"/>
          </p:nvPr>
        </p:nvSpPr>
        <p:spPr/>
        <p:txBody>
          <a:bodyPr/>
          <a:lstStyle/>
          <a:p>
            <a:endParaRPr lang="en-US"/>
          </a:p>
        </p:txBody>
      </p:sp>
    </p:spTree>
    <p:extLst>
      <p:ext uri="{BB962C8B-B14F-4D97-AF65-F5344CB8AC3E}">
        <p14:creationId xmlns:p14="http://schemas.microsoft.com/office/powerpoint/2010/main" val="257000542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Disproportionate Impact</a:t>
            </a:r>
            <a:endParaRPr lang="en-US" dirty="0"/>
          </a:p>
        </p:txBody>
      </p:sp>
      <p:sp>
        <p:nvSpPr>
          <p:cNvPr id="3" name="Content Placeholder 2"/>
          <p:cNvSpPr>
            <a:spLocks noGrp="1"/>
          </p:cNvSpPr>
          <p:nvPr>
            <p:ph idx="1"/>
          </p:nvPr>
        </p:nvSpPr>
        <p:spPr>
          <a:xfrm>
            <a:off x="609600" y="1668781"/>
            <a:ext cx="10972800" cy="4525963"/>
          </a:xfrm>
        </p:spPr>
        <p:txBody>
          <a:bodyPr>
            <a:normAutofit/>
          </a:bodyPr>
          <a:lstStyle/>
          <a:p>
            <a:r>
              <a:rPr lang="en-US" dirty="0" smtClean="0">
                <a:solidFill>
                  <a:schemeClr val="bg1">
                    <a:lumMod val="85000"/>
                  </a:schemeClr>
                </a:solidFill>
              </a:rPr>
              <a:t>What is Disproportionate Impact?</a:t>
            </a:r>
          </a:p>
          <a:p>
            <a:r>
              <a:rPr lang="en-US" dirty="0" smtClean="0">
                <a:solidFill>
                  <a:schemeClr val="bg1">
                    <a:lumMod val="85000"/>
                  </a:schemeClr>
                </a:solidFill>
              </a:rPr>
              <a:t>Why do we use it?</a:t>
            </a:r>
          </a:p>
          <a:p>
            <a:r>
              <a:rPr lang="en-US" dirty="0" smtClean="0">
                <a:solidFill>
                  <a:schemeClr val="bg1">
                    <a:lumMod val="85000"/>
                  </a:schemeClr>
                </a:solidFill>
              </a:rPr>
              <a:t>What do we measure?</a:t>
            </a:r>
          </a:p>
          <a:p>
            <a:r>
              <a:rPr lang="en-US" dirty="0" smtClean="0"/>
              <a:t>How do we measure it?</a:t>
            </a:r>
          </a:p>
          <a:p>
            <a:pPr marL="0" indent="0">
              <a:buNone/>
            </a:pPr>
            <a:endParaRPr lang="en-US" dirty="0"/>
          </a:p>
          <a:p>
            <a:pPr marL="0" indent="0">
              <a:buNone/>
            </a:pPr>
            <a:endParaRPr lang="en-US" dirty="0" smtClean="0"/>
          </a:p>
        </p:txBody>
      </p:sp>
    </p:spTree>
    <p:extLst>
      <p:ext uri="{BB962C8B-B14F-4D97-AF65-F5344CB8AC3E}">
        <p14:creationId xmlns:p14="http://schemas.microsoft.com/office/powerpoint/2010/main" val="191507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Title 1"/>
          <p:cNvSpPr>
            <a:spLocks noGrp="1"/>
          </p:cNvSpPr>
          <p:nvPr>
            <p:ph type="title"/>
          </p:nvPr>
        </p:nvSpPr>
        <p:spPr>
          <a:xfrm>
            <a:off x="2146300" y="274638"/>
            <a:ext cx="9436100" cy="444666"/>
          </a:xfrm>
        </p:spPr>
        <p:txBody>
          <a:bodyPr/>
          <a:lstStyle/>
          <a:p>
            <a:r>
              <a:rPr lang="en-US" dirty="0" smtClean="0"/>
              <a:t>Disproportionate Impact Summary</a:t>
            </a:r>
            <a:endParaRPr lang="en-US" dirty="0"/>
          </a:p>
        </p:txBody>
      </p:sp>
      <p:pic>
        <p:nvPicPr>
          <p:cNvPr id="3" name="Picture 2"/>
          <p:cNvPicPr>
            <a:picLocks noChangeAspect="1"/>
          </p:cNvPicPr>
          <p:nvPr/>
        </p:nvPicPr>
        <p:blipFill>
          <a:blip r:embed="rId2"/>
          <a:stretch>
            <a:fillRect/>
          </a:stretch>
        </p:blipFill>
        <p:spPr>
          <a:xfrm>
            <a:off x="2252930" y="719304"/>
            <a:ext cx="8530201" cy="4466881"/>
          </a:xfrm>
          <a:prstGeom prst="rect">
            <a:avLst/>
          </a:prstGeom>
        </p:spPr>
      </p:pic>
    </p:spTree>
    <p:extLst>
      <p:ext uri="{BB962C8B-B14F-4D97-AF65-F5344CB8AC3E}">
        <p14:creationId xmlns:p14="http://schemas.microsoft.com/office/powerpoint/2010/main" val="2432322031"/>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p:cNvSpPr>
            <a:spLocks noGrp="1"/>
          </p:cNvSpPr>
          <p:nvPr>
            <p:ph type="title"/>
          </p:nvPr>
        </p:nvSpPr>
        <p:spPr>
          <a:xfrm>
            <a:off x="2146300" y="274638"/>
            <a:ext cx="9436100" cy="444666"/>
          </a:xfrm>
        </p:spPr>
        <p:txBody>
          <a:bodyPr/>
          <a:lstStyle/>
          <a:p>
            <a:r>
              <a:rPr lang="en-US" dirty="0" smtClean="0"/>
              <a:t>Disproportionate Impact Summary</a:t>
            </a:r>
            <a:endParaRPr lang="en-US" dirty="0"/>
          </a:p>
        </p:txBody>
      </p:sp>
      <p:pic>
        <p:nvPicPr>
          <p:cNvPr id="3" name="Picture 2"/>
          <p:cNvPicPr>
            <a:picLocks noChangeAspect="1"/>
          </p:cNvPicPr>
          <p:nvPr/>
        </p:nvPicPr>
        <p:blipFill>
          <a:blip r:embed="rId3"/>
          <a:stretch>
            <a:fillRect/>
          </a:stretch>
        </p:blipFill>
        <p:spPr>
          <a:xfrm>
            <a:off x="2334991" y="719304"/>
            <a:ext cx="8530201" cy="5405941"/>
          </a:xfrm>
          <a:prstGeom prst="rect">
            <a:avLst/>
          </a:prstGeom>
        </p:spPr>
      </p:pic>
    </p:spTree>
    <p:extLst>
      <p:ext uri="{BB962C8B-B14F-4D97-AF65-F5344CB8AC3E}">
        <p14:creationId xmlns:p14="http://schemas.microsoft.com/office/powerpoint/2010/main" val="888063756"/>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2146300" y="274638"/>
            <a:ext cx="9436100" cy="444666"/>
          </a:xfrm>
        </p:spPr>
        <p:txBody>
          <a:bodyPr/>
          <a:lstStyle/>
          <a:p>
            <a:r>
              <a:rPr lang="en-US" dirty="0" smtClean="0"/>
              <a:t>Disproportionate Impact Summary</a:t>
            </a:r>
            <a:endParaRPr lang="en-US" dirty="0"/>
          </a:p>
        </p:txBody>
      </p:sp>
      <p:pic>
        <p:nvPicPr>
          <p:cNvPr id="4" name="Picture 3"/>
          <p:cNvPicPr>
            <a:picLocks noChangeAspect="1"/>
          </p:cNvPicPr>
          <p:nvPr/>
        </p:nvPicPr>
        <p:blipFill>
          <a:blip r:embed="rId3"/>
          <a:stretch>
            <a:fillRect/>
          </a:stretch>
        </p:blipFill>
        <p:spPr>
          <a:xfrm>
            <a:off x="2311546" y="719304"/>
            <a:ext cx="8530201" cy="4213081"/>
          </a:xfrm>
          <a:prstGeom prst="rect">
            <a:avLst/>
          </a:prstGeom>
        </p:spPr>
      </p:pic>
    </p:spTree>
    <p:extLst>
      <p:ext uri="{BB962C8B-B14F-4D97-AF65-F5344CB8AC3E}">
        <p14:creationId xmlns:p14="http://schemas.microsoft.com/office/powerpoint/2010/main" val="1893262282"/>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Things to consider…	</a:t>
            </a:r>
            <a:endParaRPr lang="en-US" dirty="0"/>
          </a:p>
        </p:txBody>
      </p:sp>
      <p:sp>
        <p:nvSpPr>
          <p:cNvPr id="3" name="Content Placeholder 2"/>
          <p:cNvSpPr>
            <a:spLocks noGrp="1"/>
          </p:cNvSpPr>
          <p:nvPr>
            <p:ph idx="1"/>
          </p:nvPr>
        </p:nvSpPr>
        <p:spPr>
          <a:xfrm>
            <a:off x="609600" y="1600201"/>
            <a:ext cx="10972800" cy="5035061"/>
          </a:xfrm>
        </p:spPr>
        <p:txBody>
          <a:bodyPr>
            <a:normAutofit/>
          </a:bodyPr>
          <a:lstStyle/>
          <a:p>
            <a:r>
              <a:rPr lang="en-US" dirty="0" smtClean="0"/>
              <a:t>Veteran Access</a:t>
            </a:r>
          </a:p>
          <a:p>
            <a:endParaRPr lang="en-US" dirty="0" smtClean="0"/>
          </a:p>
          <a:p>
            <a:endParaRPr lang="en-US" dirty="0" smtClean="0"/>
          </a:p>
          <a:p>
            <a:endParaRPr lang="en-US" dirty="0"/>
          </a:p>
          <a:p>
            <a:endParaRPr lang="en-US" dirty="0" smtClean="0"/>
          </a:p>
          <a:p>
            <a:endParaRPr lang="en-US" dirty="0" smtClean="0"/>
          </a:p>
          <a:p>
            <a:r>
              <a:rPr lang="en-US" dirty="0" smtClean="0"/>
              <a:t>Low Ns</a:t>
            </a:r>
          </a:p>
          <a:p>
            <a:r>
              <a:rPr lang="en-US" dirty="0" smtClean="0"/>
              <a:t>Additional DI categories</a:t>
            </a:r>
          </a:p>
          <a:p>
            <a:pPr marL="457200" lvl="1" indent="0">
              <a:buNone/>
            </a:pPr>
            <a:endParaRPr lang="en-US" dirty="0"/>
          </a:p>
          <a:p>
            <a:endParaRPr lang="en-US" dirty="0" smtClean="0"/>
          </a:p>
        </p:txBody>
      </p:sp>
      <p:sp>
        <p:nvSpPr>
          <p:cNvPr id="6" name="Rectangle 5"/>
          <p:cNvSpPr/>
          <p:nvPr/>
        </p:nvSpPr>
        <p:spPr>
          <a:xfrm>
            <a:off x="797170" y="4363274"/>
            <a:ext cx="8660262" cy="430887"/>
          </a:xfrm>
          <a:prstGeom prst="rect">
            <a:avLst/>
          </a:prstGeom>
        </p:spPr>
        <p:txBody>
          <a:bodyPr wrap="square">
            <a:spAutoFit/>
          </a:bodyPr>
          <a:lstStyle/>
          <a:p>
            <a:r>
              <a:rPr lang="en-US" sz="1100" dirty="0">
                <a:solidFill>
                  <a:srgbClr val="000000"/>
                </a:solidFill>
                <a:latin typeface="Times New Roman" panose="02020603050405020304" pitchFamily="18" charset="0"/>
              </a:rPr>
              <a:t>* Data for Veterans and Foster Youth is available only at the county level.  The county percentage for Foster Youth reflects the percentage of San Diego County children in Foster Care.</a:t>
            </a:r>
            <a:r>
              <a:rPr lang="en-US" sz="1100" dirty="0"/>
              <a:t> </a:t>
            </a:r>
          </a:p>
        </p:txBody>
      </p:sp>
      <p:sp>
        <p:nvSpPr>
          <p:cNvPr id="7" name="Rectangle 6"/>
          <p:cNvSpPr/>
          <p:nvPr/>
        </p:nvSpPr>
        <p:spPr>
          <a:xfrm>
            <a:off x="820616" y="4715114"/>
            <a:ext cx="8805672" cy="261610"/>
          </a:xfrm>
          <a:prstGeom prst="rect">
            <a:avLst/>
          </a:prstGeom>
        </p:spPr>
        <p:txBody>
          <a:bodyPr wrap="square">
            <a:spAutoFit/>
          </a:bodyPr>
          <a:lstStyle/>
          <a:p>
            <a:r>
              <a:rPr lang="en-US" sz="1100" dirty="0">
                <a:latin typeface="Times New Roman" panose="02020603050405020304" pitchFamily="18" charset="0"/>
                <a:cs typeface="Times New Roman" panose="02020603050405020304" pitchFamily="18" charset="0"/>
              </a:rPr>
              <a:t>Data Sources: MIS Submissions to CCCCO (Term = Fall 2016); </a:t>
            </a:r>
            <a:r>
              <a:rPr lang="en-US" sz="1100" dirty="0" smtClean="0">
                <a:latin typeface="Times New Roman" panose="02020603050405020304" pitchFamily="18" charset="0"/>
                <a:cs typeface="Times New Roman" panose="02020603050405020304" pitchFamily="18" charset="0"/>
              </a:rPr>
              <a:t>US </a:t>
            </a:r>
            <a:r>
              <a:rPr lang="en-US" sz="1100" dirty="0">
                <a:latin typeface="Times New Roman" panose="02020603050405020304" pitchFamily="18" charset="0"/>
                <a:cs typeface="Times New Roman" panose="02020603050405020304" pitchFamily="18" charset="0"/>
              </a:rPr>
              <a:t>Census Bureau: American Fact Finder Data</a:t>
            </a:r>
          </a:p>
        </p:txBody>
      </p:sp>
      <p:pic>
        <p:nvPicPr>
          <p:cNvPr id="10" name="Picture 9"/>
          <p:cNvPicPr>
            <a:picLocks noChangeAspect="1"/>
          </p:cNvPicPr>
          <p:nvPr/>
        </p:nvPicPr>
        <p:blipFill>
          <a:blip r:embed="rId3"/>
          <a:stretch>
            <a:fillRect/>
          </a:stretch>
        </p:blipFill>
        <p:spPr>
          <a:xfrm>
            <a:off x="820616" y="2092974"/>
            <a:ext cx="5650522" cy="2270300"/>
          </a:xfrm>
          <a:prstGeom prst="rect">
            <a:avLst/>
          </a:prstGeom>
        </p:spPr>
      </p:pic>
    </p:spTree>
    <p:extLst>
      <p:ext uri="{BB962C8B-B14F-4D97-AF65-F5344CB8AC3E}">
        <p14:creationId xmlns:p14="http://schemas.microsoft.com/office/powerpoint/2010/main" val="26038516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9"/>
                                          </p:stCondLst>
                                        </p:cTn>
                                        <p:tgtEl>
                                          <p:spTgt spid="6"/>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9"/>
                                          </p:stCondLst>
                                        </p:cTn>
                                        <p:tgtEl>
                                          <p:spTgt spid="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dirty="0" smtClean="0"/>
              <a:t>Any Questions?</a:t>
            </a:r>
            <a:endParaRPr lang="en-US" dirty="0"/>
          </a:p>
        </p:txBody>
      </p:sp>
      <p:sp>
        <p:nvSpPr>
          <p:cNvPr id="5" name="Subtitle 4"/>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4516953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Measuring DI</a:t>
            </a:r>
            <a:endParaRPr lang="en-US" dirty="0"/>
          </a:p>
        </p:txBody>
      </p:sp>
      <p:sp>
        <p:nvSpPr>
          <p:cNvPr id="3" name="Content Placeholder 2"/>
          <p:cNvSpPr>
            <a:spLocks noGrp="1"/>
          </p:cNvSpPr>
          <p:nvPr>
            <p:ph idx="1"/>
          </p:nvPr>
        </p:nvSpPr>
        <p:spPr/>
        <p:txBody>
          <a:bodyPr>
            <a:normAutofit/>
          </a:bodyPr>
          <a:lstStyle/>
          <a:p>
            <a:r>
              <a:rPr lang="en-US" dirty="0" smtClean="0"/>
              <a:t>Proportionality Index</a:t>
            </a:r>
          </a:p>
          <a:p>
            <a:r>
              <a:rPr lang="en-US" dirty="0" smtClean="0"/>
              <a:t>80% Rule</a:t>
            </a:r>
          </a:p>
          <a:p>
            <a:r>
              <a:rPr lang="en-US" dirty="0" smtClean="0"/>
              <a:t>Percentage Point-Gap Method</a:t>
            </a:r>
          </a:p>
          <a:p>
            <a:endParaRPr lang="en-US" dirty="0" smtClean="0"/>
          </a:p>
          <a:p>
            <a:endParaRPr lang="en-US" dirty="0"/>
          </a:p>
        </p:txBody>
      </p:sp>
    </p:spTree>
    <p:extLst>
      <p:ext uri="{BB962C8B-B14F-4D97-AF65-F5344CB8AC3E}">
        <p14:creationId xmlns:p14="http://schemas.microsoft.com/office/powerpoint/2010/main" val="39487099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3" presetClass="emph" presetSubtype="2" fill="hold" nodeType="clickEffect">
                                  <p:stCondLst>
                                    <p:cond delay="0"/>
                                  </p:stCondLst>
                                  <p:childTnLst>
                                    <p:animClr clrSpc="rgb" dir="cw">
                                      <p:cBhvr override="childStyle">
                                        <p:cTn id="14" dur="2000" fill="hold"/>
                                        <p:tgtEl>
                                          <p:spTgt spid="3">
                                            <p:txEl>
                                              <p:pRg st="0" end="0"/>
                                            </p:txEl>
                                          </p:spTgt>
                                        </p:tgtEl>
                                        <p:attrNameLst>
                                          <p:attrName>style.color</p:attrName>
                                        </p:attrNameLst>
                                      </p:cBhvr>
                                      <p:to>
                                        <a:srgbClr val="D8D8D8"/>
                                      </p:to>
                                    </p:animClr>
                                  </p:childTnLst>
                                </p:cTn>
                              </p:par>
                              <p:par>
                                <p:cTn id="15" presetID="3" presetClass="emph" presetSubtype="2" fill="hold" nodeType="withEffect">
                                  <p:stCondLst>
                                    <p:cond delay="0"/>
                                  </p:stCondLst>
                                  <p:childTnLst>
                                    <p:animClr clrSpc="rgb" dir="cw">
                                      <p:cBhvr override="childStyle">
                                        <p:cTn id="16" dur="2000" fill="hold"/>
                                        <p:tgtEl>
                                          <p:spTgt spid="3">
                                            <p:txEl>
                                              <p:pRg st="1" end="1"/>
                                            </p:txEl>
                                          </p:spTgt>
                                        </p:tgtEl>
                                        <p:attrNameLst>
                                          <p:attrName>style.color</p:attrName>
                                        </p:attrNameLst>
                                      </p:cBhvr>
                                      <p:to>
                                        <a:srgbClr val="D8D8D8"/>
                                      </p:to>
                                    </p:animClr>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Point-Gap Methodology</a:t>
            </a:r>
            <a:endParaRPr lang="en-US" dirty="0"/>
          </a:p>
        </p:txBody>
      </p:sp>
      <p:sp>
        <p:nvSpPr>
          <p:cNvPr id="3" name="Content Placeholder 2"/>
          <p:cNvSpPr>
            <a:spLocks noGrp="1"/>
          </p:cNvSpPr>
          <p:nvPr>
            <p:ph idx="1"/>
          </p:nvPr>
        </p:nvSpPr>
        <p:spPr/>
        <p:txBody>
          <a:bodyPr/>
          <a:lstStyle/>
          <a:p>
            <a:r>
              <a:rPr lang="en-US" dirty="0" smtClean="0"/>
              <a:t>What is Percentage Point-Gap?</a:t>
            </a:r>
          </a:p>
          <a:p>
            <a:r>
              <a:rPr lang="en-US" dirty="0" smtClean="0"/>
              <a:t>Why do we use it?</a:t>
            </a:r>
          </a:p>
          <a:p>
            <a:pPr lvl="1"/>
            <a:r>
              <a:rPr lang="en-US" dirty="0" smtClean="0"/>
              <a:t>Easy to use</a:t>
            </a:r>
          </a:p>
          <a:p>
            <a:pPr lvl="1"/>
            <a:r>
              <a:rPr lang="en-US" dirty="0" smtClean="0"/>
              <a:t>More sensitive than other methods</a:t>
            </a:r>
          </a:p>
          <a:p>
            <a:r>
              <a:rPr lang="en-US" dirty="0" smtClean="0"/>
              <a:t>How do we use it?</a:t>
            </a:r>
          </a:p>
        </p:txBody>
      </p:sp>
      <p:graphicFrame>
        <p:nvGraphicFramePr>
          <p:cNvPr id="4" name="Diagram 3"/>
          <p:cNvGraphicFramePr/>
          <p:nvPr>
            <p:extLst>
              <p:ext uri="{D42A27DB-BD31-4B8C-83A1-F6EECF244321}">
                <p14:modId xmlns:p14="http://schemas.microsoft.com/office/powerpoint/2010/main" val="3604897482"/>
              </p:ext>
            </p:extLst>
          </p:nvPr>
        </p:nvGraphicFramePr>
        <p:xfrm>
          <a:off x="2032000" y="2782927"/>
          <a:ext cx="8128000" cy="541866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1836742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AsOne/>
      </p:bldGraphic>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dirty="0" smtClean="0"/>
              <a:t>Results</a:t>
            </a:r>
            <a:endParaRPr lang="en-US" dirty="0"/>
          </a:p>
        </p:txBody>
      </p:sp>
      <p:sp>
        <p:nvSpPr>
          <p:cNvPr id="5" name="Subtitle 4"/>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46173242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56819" y="472610"/>
            <a:ext cx="11404955" cy="271189"/>
          </a:xfrm>
        </p:spPr>
        <p:txBody>
          <a:bodyPr>
            <a:normAutofit fontScale="90000"/>
          </a:bodyPr>
          <a:lstStyle/>
          <a:p>
            <a:r>
              <a:rPr lang="en-US" dirty="0" smtClean="0"/>
              <a:t>Disproportionate Impact: Access</a:t>
            </a:r>
            <a:endParaRPr lang="en-US" dirty="0"/>
          </a:p>
        </p:txBody>
      </p:sp>
      <p:graphicFrame>
        <p:nvGraphicFramePr>
          <p:cNvPr id="38" name="Table 37"/>
          <p:cNvGraphicFramePr>
            <a:graphicFrameLocks noGrp="1"/>
          </p:cNvGraphicFramePr>
          <p:nvPr>
            <p:extLst>
              <p:ext uri="{D42A27DB-BD31-4B8C-83A1-F6EECF244321}">
                <p14:modId xmlns:p14="http://schemas.microsoft.com/office/powerpoint/2010/main" val="2181923104"/>
              </p:ext>
            </p:extLst>
          </p:nvPr>
        </p:nvGraphicFramePr>
        <p:xfrm>
          <a:off x="570019" y="1689824"/>
          <a:ext cx="11051961" cy="1432560"/>
        </p:xfrm>
        <a:graphic>
          <a:graphicData uri="http://schemas.openxmlformats.org/drawingml/2006/table">
            <a:tbl>
              <a:tblPr firstRow="1" bandRow="1">
                <a:tableStyleId>{5C22544A-7EE6-4342-B048-85BDC9FD1C3A}</a:tableStyleId>
              </a:tblPr>
              <a:tblGrid>
                <a:gridCol w="1676163"/>
                <a:gridCol w="2986149"/>
                <a:gridCol w="936702"/>
                <a:gridCol w="922437"/>
                <a:gridCol w="933083"/>
                <a:gridCol w="944326"/>
                <a:gridCol w="865631"/>
                <a:gridCol w="933083"/>
                <a:gridCol w="854387"/>
              </a:tblGrid>
              <a:tr h="370840">
                <a:tc rowSpan="2" gridSpan="2">
                  <a:txBody>
                    <a:bodyPr/>
                    <a:lstStyle/>
                    <a:p>
                      <a:r>
                        <a:rPr lang="en-US" sz="2400" dirty="0" smtClean="0"/>
                        <a:t>Success</a:t>
                      </a:r>
                      <a:r>
                        <a:rPr lang="en-US" sz="2400" baseline="0" dirty="0" smtClean="0"/>
                        <a:t> Indicators</a:t>
                      </a:r>
                      <a:endParaRPr lang="en-US" sz="2400" dirty="0"/>
                    </a:p>
                  </a:txBody>
                  <a:tcPr anchor="b">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0504D"/>
                    </a:solidFill>
                  </a:tcPr>
                </a:tc>
                <a:tc rowSpan="2" hMerge="1">
                  <a:txBody>
                    <a:bodyPr/>
                    <a:lstStyle/>
                    <a:p>
                      <a:endParaRPr lang="en-US"/>
                    </a:p>
                  </a:txBody>
                  <a:tcPr/>
                </a:tc>
                <a:tc gridSpan="7">
                  <a:txBody>
                    <a:bodyPr/>
                    <a:lstStyle/>
                    <a:p>
                      <a:pPr algn="ctr"/>
                      <a:r>
                        <a:rPr lang="en-US" sz="2000" dirty="0" smtClean="0"/>
                        <a:t>Subpopulations</a:t>
                      </a:r>
                      <a:endParaRPr lang="en-US" sz="2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C0504D"/>
                    </a:solidFill>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r>
              <a:tr h="370840">
                <a:tc gridSpan="2" vMerge="1">
                  <a:txBody>
                    <a:bodyPr/>
                    <a:lstStyle/>
                    <a:p>
                      <a:endParaRPr lang="en-US" dirty="0"/>
                    </a:p>
                  </a:txBody>
                  <a:tcPr/>
                </a:tc>
                <a:tc hMerge="1" vMerge="1">
                  <a:txBody>
                    <a:bodyPr/>
                    <a:lstStyle/>
                    <a:p>
                      <a:endParaRPr lang="en-US" dirty="0"/>
                    </a:p>
                  </a:txBody>
                  <a:tcPr/>
                </a:tc>
                <a:tc>
                  <a:txBody>
                    <a:bodyPr/>
                    <a:lstStyle/>
                    <a:p>
                      <a:pPr algn="ctr"/>
                      <a:r>
                        <a:rPr lang="en-US" sz="1800" b="1" dirty="0" smtClean="0">
                          <a:solidFill>
                            <a:schemeClr val="bg1"/>
                          </a:solidFill>
                        </a:rPr>
                        <a:t>Gender</a:t>
                      </a:r>
                      <a:endParaRPr lang="en-US" sz="1800" b="1" dirty="0">
                        <a:solidFill>
                          <a:schemeClr val="bg1"/>
                        </a:solidFill>
                      </a:endParaRPr>
                    </a:p>
                  </a:txBody>
                  <a:tcPr anchor="b">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0504D"/>
                    </a:solidFill>
                  </a:tcPr>
                </a:tc>
                <a:tc>
                  <a:txBody>
                    <a:bodyPr/>
                    <a:lstStyle/>
                    <a:p>
                      <a:pPr algn="ctr"/>
                      <a:r>
                        <a:rPr lang="en-US" sz="1800" b="1" dirty="0" smtClean="0">
                          <a:solidFill>
                            <a:schemeClr val="bg1"/>
                          </a:solidFill>
                        </a:rPr>
                        <a:t>Age</a:t>
                      </a:r>
                      <a:endParaRPr lang="en-US" sz="1800" b="1" dirty="0">
                        <a:solidFill>
                          <a:schemeClr val="bg1"/>
                        </a:solidFill>
                      </a:endParaRPr>
                    </a:p>
                  </a:txBody>
                  <a:tcPr anchor="b">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0504D"/>
                    </a:solidFill>
                  </a:tcPr>
                </a:tc>
                <a:tc>
                  <a:txBody>
                    <a:bodyPr/>
                    <a:lstStyle/>
                    <a:p>
                      <a:pPr algn="ctr"/>
                      <a:r>
                        <a:rPr lang="en-US" sz="1800" b="1" dirty="0" smtClean="0">
                          <a:solidFill>
                            <a:schemeClr val="bg1"/>
                          </a:solidFill>
                        </a:rPr>
                        <a:t>Race</a:t>
                      </a:r>
                      <a:endParaRPr lang="en-US" sz="1800" b="1" dirty="0">
                        <a:solidFill>
                          <a:schemeClr val="bg1"/>
                        </a:solidFill>
                      </a:endParaRPr>
                    </a:p>
                  </a:txBody>
                  <a:tcPr anchor="b">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0504D"/>
                    </a:solidFill>
                  </a:tcPr>
                </a:tc>
                <a:tc>
                  <a:txBody>
                    <a:bodyPr/>
                    <a:lstStyle/>
                    <a:p>
                      <a:pPr algn="ctr"/>
                      <a:r>
                        <a:rPr lang="en-US" sz="1800" b="1" dirty="0" smtClean="0">
                          <a:solidFill>
                            <a:schemeClr val="bg1"/>
                          </a:solidFill>
                        </a:rPr>
                        <a:t>DSPS</a:t>
                      </a:r>
                      <a:endParaRPr lang="en-US" sz="1800" b="1" dirty="0">
                        <a:solidFill>
                          <a:schemeClr val="bg1"/>
                        </a:solidFill>
                      </a:endParaRPr>
                    </a:p>
                  </a:txBody>
                  <a:tcPr anchor="b">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0504D"/>
                    </a:solidFill>
                  </a:tcPr>
                </a:tc>
                <a:tc>
                  <a:txBody>
                    <a:bodyPr/>
                    <a:lstStyle/>
                    <a:p>
                      <a:pPr algn="ctr"/>
                      <a:r>
                        <a:rPr lang="en-US" sz="1800" b="1" dirty="0" smtClean="0">
                          <a:solidFill>
                            <a:schemeClr val="bg1"/>
                          </a:solidFill>
                        </a:rPr>
                        <a:t>Econ</a:t>
                      </a:r>
                    </a:p>
                    <a:p>
                      <a:pPr algn="ctr"/>
                      <a:r>
                        <a:rPr lang="en-US" sz="1800" b="1" dirty="0" err="1" smtClean="0">
                          <a:solidFill>
                            <a:schemeClr val="bg1"/>
                          </a:solidFill>
                        </a:rPr>
                        <a:t>Disadv</a:t>
                      </a:r>
                      <a:endParaRPr lang="en-US" sz="1800" b="1" dirty="0">
                        <a:solidFill>
                          <a:schemeClr val="bg1"/>
                        </a:solidFill>
                      </a:endParaRPr>
                    </a:p>
                  </a:txBody>
                  <a:tcPr anchor="b">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0504D"/>
                    </a:solidFill>
                  </a:tcPr>
                </a:tc>
                <a:tc>
                  <a:txBody>
                    <a:bodyPr/>
                    <a:lstStyle/>
                    <a:p>
                      <a:pPr algn="ctr"/>
                      <a:r>
                        <a:rPr lang="en-US" sz="1800" b="1" dirty="0" smtClean="0">
                          <a:solidFill>
                            <a:schemeClr val="bg1"/>
                          </a:solidFill>
                        </a:rPr>
                        <a:t>Vets</a:t>
                      </a:r>
                      <a:endParaRPr lang="en-US" sz="1800" b="1" dirty="0">
                        <a:solidFill>
                          <a:schemeClr val="bg1"/>
                        </a:solidFill>
                      </a:endParaRPr>
                    </a:p>
                  </a:txBody>
                  <a:tcPr anchor="b">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0504D"/>
                    </a:solidFill>
                  </a:tcPr>
                </a:tc>
                <a:tc>
                  <a:txBody>
                    <a:bodyPr/>
                    <a:lstStyle/>
                    <a:p>
                      <a:pPr algn="ctr"/>
                      <a:r>
                        <a:rPr lang="en-US" sz="1800" b="1" dirty="0" smtClean="0">
                          <a:solidFill>
                            <a:schemeClr val="bg1"/>
                          </a:solidFill>
                        </a:rPr>
                        <a:t>Foster Youth</a:t>
                      </a:r>
                      <a:endParaRPr lang="en-US" sz="1800" b="1" dirty="0">
                        <a:solidFill>
                          <a:schemeClr val="bg1"/>
                        </a:solidFill>
                      </a:endParaRPr>
                    </a:p>
                  </a:txBody>
                  <a:tcPr anchor="b">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0504D"/>
                    </a:solidFill>
                  </a:tcPr>
                </a:tc>
              </a:tr>
              <a:tr h="370840">
                <a:tc>
                  <a:txBody>
                    <a:bodyPr/>
                    <a:lstStyle/>
                    <a:p>
                      <a:pPr algn="l"/>
                      <a:r>
                        <a:rPr lang="en-US" sz="2000" dirty="0" smtClean="0"/>
                        <a:t>Access</a:t>
                      </a:r>
                      <a:endParaRPr lang="en-US" sz="20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800" dirty="0" smtClean="0"/>
                        <a:t>Enrollment</a:t>
                      </a:r>
                      <a:endParaRPr lang="en-US" sz="1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dirty="0" smtClean="0"/>
                        <a:t>No</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2D7A5"/>
                    </a:solidFill>
                  </a:tcPr>
                </a:tc>
                <a:tc>
                  <a:txBody>
                    <a:bodyPr/>
                    <a:lstStyle/>
                    <a:p>
                      <a:pPr algn="ctr"/>
                      <a:r>
                        <a:rPr lang="en-US" dirty="0" smtClean="0"/>
                        <a:t>Yes</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r>
                        <a:rPr lang="en-US" dirty="0" smtClean="0"/>
                        <a:t>Yes</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r>
                        <a:rPr lang="en-US" dirty="0" smtClean="0"/>
                        <a:t>No</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2D7A5"/>
                    </a:solidFill>
                  </a:tcPr>
                </a:tc>
                <a:tc>
                  <a:txBody>
                    <a:bodyPr/>
                    <a:lstStyle/>
                    <a:p>
                      <a:pPr algn="ctr"/>
                      <a:r>
                        <a:rPr lang="en-US" sz="1400" dirty="0" smtClean="0"/>
                        <a:t>N/A</a:t>
                      </a:r>
                      <a:endParaRPr 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r>
                        <a:rPr lang="en-US" dirty="0" smtClean="0"/>
                        <a:t>Yes</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r>
                        <a:rPr lang="en-US" dirty="0" smtClean="0"/>
                        <a:t>No</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2D7A5"/>
                    </a:solidFill>
                  </a:tcPr>
                </a:tc>
              </a:tr>
            </a:tbl>
          </a:graphicData>
        </a:graphic>
      </p:graphicFrame>
      <p:sp>
        <p:nvSpPr>
          <p:cNvPr id="3" name="Rectangle 2"/>
          <p:cNvSpPr/>
          <p:nvPr/>
        </p:nvSpPr>
        <p:spPr>
          <a:xfrm>
            <a:off x="5251938" y="2741384"/>
            <a:ext cx="6370042" cy="785446"/>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706250429"/>
      </p:ext>
    </p:extLst>
  </p:cSld>
  <p:clrMapOvr>
    <a:masterClrMapping/>
  </p:clrMapOvr>
  <p:timing>
    <p:tnLst>
      <p:par>
        <p:cTn id="1" dur="indefinite" restart="never" nodeType="tmRoot"/>
      </p:par>
    </p:tnLst>
  </p:timing>
</p:sld>
</file>

<file path=ppt/theme/theme1.xml><?xml version="1.0" encoding="utf-8"?>
<a:theme xmlns:a="http://schemas.openxmlformats.org/drawingml/2006/main" name="Theme1">
  <a:themeElements>
    <a:clrScheme name="Custom 7">
      <a:dk1>
        <a:sysClr val="windowText" lastClr="000000"/>
      </a:dk1>
      <a:lt1>
        <a:sysClr val="window" lastClr="FFFFFF"/>
      </a:lt1>
      <a:dk2>
        <a:srgbClr val="922A1D"/>
      </a:dk2>
      <a:lt2>
        <a:srgbClr val="E9E5DC"/>
      </a:lt2>
      <a:accent1>
        <a:srgbClr val="DE6B5C"/>
      </a:accent1>
      <a:accent2>
        <a:srgbClr val="C33927"/>
      </a:accent2>
      <a:accent3>
        <a:srgbClr val="A28E6A"/>
      </a:accent3>
      <a:accent4>
        <a:srgbClr val="956251"/>
      </a:accent4>
      <a:accent5>
        <a:srgbClr val="9B2D1F"/>
      </a:accent5>
      <a:accent6>
        <a:srgbClr val="742117"/>
      </a:accent6>
      <a:hlink>
        <a:srgbClr val="C33927"/>
      </a:hlink>
      <a:folHlink>
        <a:srgbClr val="96A9A9"/>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Theme1" id="{BEF78D5C-120A-40DD-9CE4-BB44965BC188}" vid="{9BB7E0E6-AA86-48E4-9E95-60154AFCF680}"/>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Theme1</Template>
  <TotalTime>3840</TotalTime>
  <Words>2472</Words>
  <Application>Microsoft Office PowerPoint</Application>
  <PresentationFormat>Widescreen</PresentationFormat>
  <Paragraphs>718</Paragraphs>
  <Slides>54</Slides>
  <Notes>33</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54</vt:i4>
      </vt:variant>
    </vt:vector>
  </HeadingPairs>
  <TitlesOfParts>
    <vt:vector size="58" baseType="lpstr">
      <vt:lpstr>Arial</vt:lpstr>
      <vt:lpstr>Calibri</vt:lpstr>
      <vt:lpstr>Times New Roman</vt:lpstr>
      <vt:lpstr>Theme1</vt:lpstr>
      <vt:lpstr>Disproportionate Impact Study</vt:lpstr>
      <vt:lpstr>Disproportionate Impact</vt:lpstr>
      <vt:lpstr>Indicators</vt:lpstr>
      <vt:lpstr>Subpopulations</vt:lpstr>
      <vt:lpstr>Disproportionate Impact</vt:lpstr>
      <vt:lpstr>Measuring DI</vt:lpstr>
      <vt:lpstr>Point-Gap Methodology</vt:lpstr>
      <vt:lpstr>Results</vt:lpstr>
      <vt:lpstr>Disproportionate Impact: Access</vt:lpstr>
      <vt:lpstr>Access: Gender</vt:lpstr>
      <vt:lpstr>Disproportionate Impact: Access</vt:lpstr>
      <vt:lpstr>Access: Age</vt:lpstr>
      <vt:lpstr>Disproportionate Impact: Access</vt:lpstr>
      <vt:lpstr>Access: Race &amp; Ethnicity</vt:lpstr>
      <vt:lpstr>Access: Vets &amp; Foster Youth </vt:lpstr>
      <vt:lpstr>Disproportionate Impact: Access</vt:lpstr>
      <vt:lpstr>Disproportionate Impact using Point-Gap</vt:lpstr>
      <vt:lpstr>Successful Course Completion: Gender</vt:lpstr>
      <vt:lpstr>Disproportionate Impact</vt:lpstr>
      <vt:lpstr>Disproportionate Impact</vt:lpstr>
      <vt:lpstr>Successful Course Completion: Race</vt:lpstr>
      <vt:lpstr>Disproportionate Impact</vt:lpstr>
      <vt:lpstr>Successful Course Completion: FY</vt:lpstr>
      <vt:lpstr>Disproportionate Impact</vt:lpstr>
      <vt:lpstr>Disproportionate Impact</vt:lpstr>
      <vt:lpstr>Good Academic Standing: Age</vt:lpstr>
      <vt:lpstr>Good Academic Standing: Race</vt:lpstr>
      <vt:lpstr>Good Academic Standing: FY</vt:lpstr>
      <vt:lpstr>English BS Completion: Gender</vt:lpstr>
      <vt:lpstr>English BS Completion: Age</vt:lpstr>
      <vt:lpstr>English BS Completion: Race</vt:lpstr>
      <vt:lpstr>English BS Completion: DSPS</vt:lpstr>
      <vt:lpstr>ESL BS Completion: Age</vt:lpstr>
      <vt:lpstr>Math BS Completion: Race</vt:lpstr>
      <vt:lpstr>Persistence: Age</vt:lpstr>
      <vt:lpstr>30 Units: Age</vt:lpstr>
      <vt:lpstr>Completion: Gender</vt:lpstr>
      <vt:lpstr>Completion (Unprepared): Race</vt:lpstr>
      <vt:lpstr>Degrees &amp; Certs: Gender</vt:lpstr>
      <vt:lpstr>Degrees &amp; Certs: Age</vt:lpstr>
      <vt:lpstr>Degrees &amp; Certs x Ed Goal: Age</vt:lpstr>
      <vt:lpstr>Transfer: Gender</vt:lpstr>
      <vt:lpstr>Transfer (Unprepared): Race</vt:lpstr>
      <vt:lpstr>Transfer: Economic Disadvantage</vt:lpstr>
      <vt:lpstr>Transfer Prepared: Age</vt:lpstr>
      <vt:lpstr>Transfer Prepared: Vets</vt:lpstr>
      <vt:lpstr>Transfer-Related Outcomes: Gender</vt:lpstr>
      <vt:lpstr>Transfer-Related Outcomes (Prepared): Race</vt:lpstr>
      <vt:lpstr>Summary</vt:lpstr>
      <vt:lpstr>Disproportionate Impact Summary</vt:lpstr>
      <vt:lpstr>Disproportionate Impact Summary</vt:lpstr>
      <vt:lpstr>Disproportionate Impact Summary</vt:lpstr>
      <vt:lpstr>Things to consider… </vt:lpstr>
      <vt:lpstr>Any Questions?</vt:lpstr>
    </vt:vector>
  </TitlesOfParts>
  <Company>Palomar College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Community College Survey Measure (CCSM)</dc:title>
  <dc:creator>Miller, Rachel M.</dc:creator>
  <cp:lastModifiedBy>Miller, Rachel M.</cp:lastModifiedBy>
  <cp:revision>205</cp:revision>
  <cp:lastPrinted>2017-05-11T20:24:33Z</cp:lastPrinted>
  <dcterms:created xsi:type="dcterms:W3CDTF">2017-04-25T21:45:46Z</dcterms:created>
  <dcterms:modified xsi:type="dcterms:W3CDTF">2018-09-13T22:30:03Z</dcterms:modified>
</cp:coreProperties>
</file>