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79" r:id="rId2"/>
    <p:sldId id="259" r:id="rId3"/>
    <p:sldId id="280" r:id="rId4"/>
    <p:sldId id="270" r:id="rId5"/>
    <p:sldId id="271" r:id="rId6"/>
    <p:sldId id="276" r:id="rId7"/>
    <p:sldId id="278" r:id="rId8"/>
    <p:sldId id="281" r:id="rId9"/>
    <p:sldId id="272" r:id="rId10"/>
    <p:sldId id="28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FF475AA-C777-4A39-BA7C-6A362C66C34E}" type="datetimeFigureOut">
              <a:rPr lang="en-US" smtClean="0"/>
              <a:t>12/7/2016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81F7F25-697D-4C8C-871C-19887DDFF06B}" type="slidenum">
              <a:rPr lang="en-US" smtClean="0"/>
              <a:t>‹#›</a:t>
            </a:fld>
            <a:endParaRPr lang="en-US"/>
          </a:p>
        </p:txBody>
      </p:sp>
    </p:spTree>
    <p:extLst>
      <p:ext uri="{BB962C8B-B14F-4D97-AF65-F5344CB8AC3E}">
        <p14:creationId xmlns:p14="http://schemas.microsoft.com/office/powerpoint/2010/main" val="3962747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5BE68C2-B8F3-4EC2-A3D6-9BBC58267BB6}" type="datetimeFigureOut">
              <a:rPr lang="en-US" smtClean="0"/>
              <a:t>12/7/2016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94FDD3A-85F1-4BA4-930F-2ED6F636989F}" type="slidenum">
              <a:rPr lang="en-US" smtClean="0"/>
              <a:t>‹#›</a:t>
            </a:fld>
            <a:endParaRPr lang="en-US"/>
          </a:p>
        </p:txBody>
      </p:sp>
    </p:spTree>
    <p:extLst>
      <p:ext uri="{BB962C8B-B14F-4D97-AF65-F5344CB8AC3E}">
        <p14:creationId xmlns:p14="http://schemas.microsoft.com/office/powerpoint/2010/main" val="288864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4FDD3A-85F1-4BA4-930F-2ED6F636989F}" type="slidenum">
              <a:rPr lang="en-US" smtClean="0"/>
              <a:t>2</a:t>
            </a:fld>
            <a:endParaRPr lang="en-US"/>
          </a:p>
        </p:txBody>
      </p:sp>
    </p:spTree>
    <p:extLst>
      <p:ext uri="{BB962C8B-B14F-4D97-AF65-F5344CB8AC3E}">
        <p14:creationId xmlns:p14="http://schemas.microsoft.com/office/powerpoint/2010/main" val="54551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6628D44-E25D-43CE-A074-F4396079EB5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628D44-E25D-43CE-A074-F4396079EB5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26628D44-E25D-43CE-A074-F4396079EB5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26628D44-E25D-43CE-A074-F4396079EB5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6628D44-E25D-43CE-A074-F4396079EB5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D9C1964-41A1-4328-8EDC-2F78BE5D690E}" type="datetimeFigureOut">
              <a:rPr lang="en-US" smtClean="0"/>
              <a:pPr/>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628D44-E25D-43CE-A074-F4396079EB5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6628D44-E25D-43CE-A074-F4396079EB5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26628D44-E25D-43CE-A074-F4396079EB5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6628D44-E25D-43CE-A074-F4396079EB5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6628D44-E25D-43CE-A074-F4396079EB5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ED9C1964-41A1-4328-8EDC-2F78BE5D690E}" type="datetimeFigureOut">
              <a:rPr lang="en-US" smtClean="0"/>
              <a:pPr/>
              <a:t>12/7/2016</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26628D44-E25D-43CE-A074-F4396079EB5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D9C1964-41A1-4328-8EDC-2F78BE5D690E}" type="datetimeFigureOut">
              <a:rPr lang="en-US" smtClean="0"/>
              <a:pPr/>
              <a:t>12/7/2016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D9C1964-41A1-4328-8EDC-2F78BE5D690E}" type="datetimeFigureOut">
              <a:rPr lang="en-US" smtClean="0"/>
              <a:pPr/>
              <a:t>12/7/2016</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6628D44-E25D-43CE-A074-F4396079EB5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endParaRPr lang="en-US" sz="2800" dirty="0" smtClean="0"/>
          </a:p>
          <a:p>
            <a:r>
              <a:rPr lang="en-US" sz="2800" dirty="0" smtClean="0"/>
              <a:t>Mission</a:t>
            </a:r>
            <a:endParaRPr lang="en-US" sz="2800" dirty="0"/>
          </a:p>
        </p:txBody>
      </p:sp>
      <p:sp>
        <p:nvSpPr>
          <p:cNvPr id="4" name="Title 3"/>
          <p:cNvSpPr>
            <a:spLocks noGrp="1"/>
          </p:cNvSpPr>
          <p:nvPr>
            <p:ph type="ctrTitle"/>
          </p:nvPr>
        </p:nvSpPr>
        <p:spPr/>
        <p:txBody>
          <a:bodyPr/>
          <a:lstStyle/>
          <a:p>
            <a:r>
              <a:rPr lang="en-US" dirty="0" smtClean="0"/>
              <a:t>Program Review and Planning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a:t>
            </a:r>
            <a:endParaRPr lang="en-US" dirty="0"/>
          </a:p>
        </p:txBody>
      </p:sp>
      <p:sp>
        <p:nvSpPr>
          <p:cNvPr id="3" name="Content Placeholder 2"/>
          <p:cNvSpPr>
            <a:spLocks noGrp="1"/>
          </p:cNvSpPr>
          <p:nvPr>
            <p:ph sz="quarter" idx="1"/>
          </p:nvPr>
        </p:nvSpPr>
        <p:spPr/>
        <p:txBody>
          <a:bodyPr>
            <a:normAutofit/>
          </a:bodyPr>
          <a:lstStyle/>
          <a:p>
            <a:r>
              <a:rPr lang="en-US" dirty="0" smtClean="0"/>
              <a:t>SAMPLE Mission Statements </a:t>
            </a:r>
          </a:p>
          <a:p>
            <a:pPr>
              <a:buNone/>
            </a:pPr>
            <a:endParaRPr lang="en-US" dirty="0"/>
          </a:p>
          <a:p>
            <a:pPr marL="0" indent="0">
              <a:buNone/>
            </a:pPr>
            <a:r>
              <a:rPr lang="en-US" sz="2000" dirty="0" smtClean="0"/>
              <a:t>The Tutoring and Learning Center is committed to helping the diverse student population at College of Marin become more effective and empowered learners.  Our faculty-recommended peer tutors support study skill development, promote understanding of course concepts, reinforce successful study habits, and encourage independent learning to help students reach their educational goals.</a:t>
            </a:r>
            <a:endParaRPr lang="en-US" sz="2000" dirty="0"/>
          </a:p>
          <a:p>
            <a:endParaRPr lang="en-US" dirty="0" smtClean="0"/>
          </a:p>
        </p:txBody>
      </p:sp>
    </p:spTree>
    <p:extLst>
      <p:ext uri="{BB962C8B-B14F-4D97-AF65-F5344CB8AC3E}">
        <p14:creationId xmlns:p14="http://schemas.microsoft.com/office/powerpoint/2010/main" val="224229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 </a:t>
            </a:r>
            <a:endParaRPr lang="en-US" dirty="0"/>
          </a:p>
        </p:txBody>
      </p:sp>
      <p:sp>
        <p:nvSpPr>
          <p:cNvPr id="3" name="Content Placeholder 2"/>
          <p:cNvSpPr>
            <a:spLocks noGrp="1"/>
          </p:cNvSpPr>
          <p:nvPr>
            <p:ph sz="quarter" idx="1"/>
          </p:nvPr>
        </p:nvSpPr>
        <p:spPr>
          <a:xfrm>
            <a:off x="301752" y="1527048"/>
            <a:ext cx="8503920" cy="4873752"/>
          </a:xfrm>
        </p:spPr>
        <p:txBody>
          <a:bodyPr>
            <a:normAutofit fontScale="92500" lnSpcReduction="10000"/>
          </a:bodyPr>
          <a:lstStyle/>
          <a:p>
            <a:r>
              <a:rPr lang="en-US" dirty="0" smtClean="0"/>
              <a:t>This PRP section involves identifying/documenting your mission statement and describing how it aligns with the College mission statement.</a:t>
            </a:r>
          </a:p>
          <a:p>
            <a:endParaRPr lang="en-US" dirty="0" smtClean="0"/>
          </a:p>
          <a:p>
            <a:r>
              <a:rPr lang="en-US" dirty="0" smtClean="0"/>
              <a:t>If your department already has a mission statement that is wonderful!  Just review the mission statement, make any necessary adjustments, and tell us how it aligns with the mission of the college.</a:t>
            </a:r>
          </a:p>
          <a:p>
            <a:endParaRPr lang="en-US" dirty="0" smtClean="0"/>
          </a:p>
          <a:p>
            <a:r>
              <a:rPr lang="en-US" dirty="0" smtClean="0"/>
              <a:t>If your department does not have a mission statement, the information on the following slides will help you define one.</a:t>
            </a:r>
          </a:p>
          <a:p>
            <a:pPr lvl="1"/>
            <a:endParaRPr lang="en-US" dirty="0" smtClean="0">
              <a:solidFill>
                <a:schemeClr val="tx1"/>
              </a:solidFill>
            </a:endParaRPr>
          </a:p>
          <a:p>
            <a:endParaRPr lang="en-US" dirty="0" smtClean="0"/>
          </a:p>
          <a:p>
            <a:pPr>
              <a:buNone/>
            </a:pPr>
            <a:endParaRPr lang="en-US" dirty="0" smtClean="0"/>
          </a:p>
          <a:p>
            <a:endParaRPr lang="en-US" dirty="0" smtClean="0"/>
          </a:p>
          <a:p>
            <a:endParaRPr lang="en-US" dirty="0" smtClean="0"/>
          </a:p>
          <a:p>
            <a:pPr lvl="1"/>
            <a:endParaRPr lang="en-US" dirty="0" smtClean="0"/>
          </a:p>
        </p:txBody>
      </p:sp>
    </p:spTree>
    <p:extLst>
      <p:ext uri="{BB962C8B-B14F-4D97-AF65-F5344CB8AC3E}">
        <p14:creationId xmlns:p14="http://schemas.microsoft.com/office/powerpoint/2010/main" val="1197241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What is a mission statement</a:t>
            </a:r>
          </a:p>
          <a:p>
            <a:pPr lvl="1"/>
            <a:r>
              <a:rPr lang="en-US" dirty="0" smtClean="0"/>
              <a:t>Broad statement of the purpose of your program.</a:t>
            </a:r>
          </a:p>
          <a:p>
            <a:pPr lvl="1"/>
            <a:r>
              <a:rPr lang="en-US" dirty="0" smtClean="0"/>
              <a:t>Reflects how your program contributes to the education and careers of students graduating from the college.</a:t>
            </a:r>
          </a:p>
          <a:p>
            <a:pPr lvl="1"/>
            <a:r>
              <a:rPr lang="en-US" dirty="0" smtClean="0"/>
              <a:t>Aligned with the College’s mission statement.</a:t>
            </a:r>
          </a:p>
          <a:p>
            <a:pPr lvl="1"/>
            <a:r>
              <a:rPr lang="en-US" dirty="0" smtClean="0"/>
              <a:t>Distinctive.</a:t>
            </a:r>
          </a:p>
          <a:p>
            <a:pPr lvl="1"/>
            <a:endParaRPr lang="en-US" dirty="0"/>
          </a:p>
          <a:p>
            <a:pPr lvl="1"/>
            <a:r>
              <a:rPr lang="en-US" dirty="0" smtClean="0"/>
              <a:t>In simple terms, it answers the following three questions:</a:t>
            </a:r>
          </a:p>
          <a:p>
            <a:pPr lvl="2"/>
            <a:r>
              <a:rPr lang="en-US" dirty="0"/>
              <a:t>Who are </a:t>
            </a:r>
            <a:r>
              <a:rPr lang="en-US" dirty="0" smtClean="0"/>
              <a:t>we? </a:t>
            </a:r>
          </a:p>
          <a:p>
            <a:pPr lvl="2"/>
            <a:r>
              <a:rPr lang="en-US" dirty="0" smtClean="0"/>
              <a:t>What </a:t>
            </a:r>
            <a:r>
              <a:rPr lang="en-US" dirty="0"/>
              <a:t>do we </a:t>
            </a:r>
            <a:r>
              <a:rPr lang="en-US" dirty="0" smtClean="0"/>
              <a:t>do?</a:t>
            </a:r>
          </a:p>
          <a:p>
            <a:pPr lvl="2"/>
            <a:r>
              <a:rPr lang="en-US" dirty="0" smtClean="0"/>
              <a:t>For whom do we do it?</a:t>
            </a:r>
            <a:endParaRPr lang="en-US" dirty="0"/>
          </a:p>
          <a:p>
            <a:pPr marL="274320" lvl="1" indent="0">
              <a:buNone/>
            </a:pPr>
            <a:r>
              <a:rPr lang="en-US" dirty="0" smtClean="0"/>
              <a:t> </a:t>
            </a:r>
          </a:p>
          <a:p>
            <a:pPr lvl="1"/>
            <a:endParaRPr lang="en-US" dirty="0" smtClean="0"/>
          </a:p>
        </p:txBody>
      </p:sp>
    </p:spTree>
    <p:extLst>
      <p:ext uri="{BB962C8B-B14F-4D97-AF65-F5344CB8AC3E}">
        <p14:creationId xmlns:p14="http://schemas.microsoft.com/office/powerpoint/2010/main" val="1197241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 </a:t>
            </a:r>
            <a:endParaRPr lang="en-US" dirty="0"/>
          </a:p>
        </p:txBody>
      </p:sp>
      <p:sp>
        <p:nvSpPr>
          <p:cNvPr id="3" name="Content Placeholder 2"/>
          <p:cNvSpPr>
            <a:spLocks noGrp="1"/>
          </p:cNvSpPr>
          <p:nvPr>
            <p:ph sz="quarter" idx="1"/>
          </p:nvPr>
        </p:nvSpPr>
        <p:spPr/>
        <p:txBody>
          <a:bodyPr>
            <a:normAutofit/>
          </a:bodyPr>
          <a:lstStyle/>
          <a:p>
            <a:r>
              <a:rPr lang="en-US" dirty="0" smtClean="0"/>
              <a:t>Components of a Program Mission Statement</a:t>
            </a:r>
          </a:p>
          <a:p>
            <a:pPr lvl="1"/>
            <a:r>
              <a:rPr lang="en-US" sz="2400" b="1" dirty="0"/>
              <a:t>Primary functions </a:t>
            </a:r>
            <a:r>
              <a:rPr lang="en-US" sz="2400" dirty="0"/>
              <a:t>or activities of the program or unit – most important functions, operations, outcomes, and/or offerings of the program or </a:t>
            </a:r>
            <a:r>
              <a:rPr lang="en-US" sz="2400" dirty="0" smtClean="0"/>
              <a:t>unit</a:t>
            </a:r>
          </a:p>
          <a:p>
            <a:pPr lvl="1"/>
            <a:endParaRPr lang="en-US" sz="2400" dirty="0"/>
          </a:p>
          <a:p>
            <a:pPr lvl="1"/>
            <a:r>
              <a:rPr lang="en-US" sz="2400" b="1" dirty="0"/>
              <a:t>Purpose </a:t>
            </a:r>
            <a:r>
              <a:rPr lang="en-US" sz="2400" dirty="0"/>
              <a:t>of the program or unit – primary reasons </a:t>
            </a:r>
            <a:r>
              <a:rPr lang="en-US" sz="2400" i="1" dirty="0"/>
              <a:t>why </a:t>
            </a:r>
            <a:r>
              <a:rPr lang="en-US" sz="2400" dirty="0"/>
              <a:t>you perform your major activities or </a:t>
            </a:r>
            <a:r>
              <a:rPr lang="en-US" sz="2400" dirty="0" smtClean="0"/>
              <a:t>Operations</a:t>
            </a:r>
          </a:p>
          <a:p>
            <a:pPr lvl="1"/>
            <a:endParaRPr lang="en-US" sz="2400" dirty="0"/>
          </a:p>
          <a:p>
            <a:pPr lvl="1"/>
            <a:r>
              <a:rPr lang="en-US" sz="2400" b="1" dirty="0" smtClean="0"/>
              <a:t>Users </a:t>
            </a:r>
            <a:r>
              <a:rPr lang="en-US" sz="2400" dirty="0"/>
              <a:t>– groups or individuals that participate in the program and those that will benefit from the program or unit</a:t>
            </a:r>
          </a:p>
          <a:p>
            <a:pPr lvl="1"/>
            <a:endParaRPr lang="en-US" dirty="0" smtClean="0"/>
          </a:p>
        </p:txBody>
      </p:sp>
    </p:spTree>
    <p:extLst>
      <p:ext uri="{BB962C8B-B14F-4D97-AF65-F5344CB8AC3E}">
        <p14:creationId xmlns:p14="http://schemas.microsoft.com/office/powerpoint/2010/main" val="3557878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 </a:t>
            </a:r>
            <a:endParaRPr lang="en-US" dirty="0"/>
          </a:p>
        </p:txBody>
      </p:sp>
      <p:sp>
        <p:nvSpPr>
          <p:cNvPr id="3" name="Content Placeholder 2"/>
          <p:cNvSpPr>
            <a:spLocks noGrp="1"/>
          </p:cNvSpPr>
          <p:nvPr>
            <p:ph sz="quarter" idx="1"/>
          </p:nvPr>
        </p:nvSpPr>
        <p:spPr/>
        <p:txBody>
          <a:bodyPr>
            <a:normAutofit/>
          </a:bodyPr>
          <a:lstStyle/>
          <a:p>
            <a:r>
              <a:rPr lang="en-US" sz="2200" dirty="0" smtClean="0"/>
              <a:t>Structure of a Mission Statement</a:t>
            </a:r>
          </a:p>
          <a:p>
            <a:endParaRPr lang="en-US" dirty="0"/>
          </a:p>
          <a:p>
            <a:pPr lvl="1"/>
            <a:r>
              <a:rPr lang="en-US" sz="2000" dirty="0"/>
              <a:t>“The mission of (</a:t>
            </a:r>
            <a:r>
              <a:rPr lang="en-US" sz="2000" b="1" dirty="0">
                <a:solidFill>
                  <a:srgbClr val="00B050"/>
                </a:solidFill>
              </a:rPr>
              <a:t>name of your program or unit</a:t>
            </a:r>
            <a:r>
              <a:rPr lang="en-US" sz="2000" dirty="0"/>
              <a:t>) is to (</a:t>
            </a:r>
            <a:r>
              <a:rPr lang="en-US" sz="2000" b="1" dirty="0">
                <a:solidFill>
                  <a:schemeClr val="accent1">
                    <a:lumMod val="75000"/>
                  </a:schemeClr>
                </a:solidFill>
              </a:rPr>
              <a:t>your primary purpose</a:t>
            </a:r>
            <a:r>
              <a:rPr lang="en-US" sz="2000" dirty="0"/>
              <a:t>) by providing (</a:t>
            </a:r>
            <a:r>
              <a:rPr lang="en-US" sz="2000" b="1" dirty="0">
                <a:solidFill>
                  <a:srgbClr val="FF0000"/>
                </a:solidFill>
              </a:rPr>
              <a:t>your primary functions or activities</a:t>
            </a:r>
            <a:r>
              <a:rPr lang="en-US" sz="2000" dirty="0"/>
              <a:t>) to (</a:t>
            </a:r>
            <a:r>
              <a:rPr lang="en-US" sz="2000" b="1" dirty="0" smtClean="0">
                <a:solidFill>
                  <a:srgbClr val="0070C0"/>
                </a:solidFill>
              </a:rPr>
              <a:t>your users</a:t>
            </a:r>
            <a:r>
              <a:rPr lang="en-US" sz="2000" dirty="0" smtClean="0"/>
              <a:t>).” </a:t>
            </a:r>
            <a:r>
              <a:rPr lang="en-US" sz="2000" dirty="0"/>
              <a:t>(</a:t>
            </a:r>
            <a:r>
              <a:rPr lang="en-US" sz="2000" b="1" dirty="0">
                <a:solidFill>
                  <a:schemeClr val="accent6">
                    <a:lumMod val="75000"/>
                  </a:schemeClr>
                </a:solidFill>
              </a:rPr>
              <a:t>Additional clarifying statements</a:t>
            </a:r>
            <a:r>
              <a:rPr lang="en-US" sz="2000" dirty="0" smtClean="0"/>
              <a:t>)</a:t>
            </a:r>
          </a:p>
          <a:p>
            <a:endParaRPr lang="en-US" sz="2000" dirty="0"/>
          </a:p>
          <a:p>
            <a:pPr lvl="1"/>
            <a:r>
              <a:rPr lang="en-US" sz="2000" dirty="0" smtClean="0"/>
              <a:t>The Mission of the </a:t>
            </a:r>
            <a:r>
              <a:rPr lang="en-US" sz="2000" dirty="0" smtClean="0">
                <a:solidFill>
                  <a:srgbClr val="00B050"/>
                </a:solidFill>
              </a:rPr>
              <a:t>Biology B.S. degree program </a:t>
            </a:r>
            <a:r>
              <a:rPr lang="en-US" sz="2000" dirty="0" smtClean="0"/>
              <a:t>is to </a:t>
            </a:r>
            <a:r>
              <a:rPr lang="en-US" sz="2000" dirty="0" smtClean="0">
                <a:solidFill>
                  <a:schemeClr val="accent1">
                    <a:lumMod val="75000"/>
                  </a:schemeClr>
                </a:solidFill>
              </a:rPr>
              <a:t>prepare </a:t>
            </a:r>
            <a:r>
              <a:rPr lang="en-US" sz="2000" dirty="0" smtClean="0">
                <a:solidFill>
                  <a:srgbClr val="0070C0"/>
                </a:solidFill>
              </a:rPr>
              <a:t>students </a:t>
            </a:r>
            <a:r>
              <a:rPr lang="en-US" sz="2000" dirty="0" smtClean="0">
                <a:solidFill>
                  <a:schemeClr val="accent1">
                    <a:lumMod val="75000"/>
                  </a:schemeClr>
                </a:solidFill>
              </a:rPr>
              <a:t>for employment in various biology-related areas and/or for the pursuit of advanced degrees in biology or health-related professional schools</a:t>
            </a:r>
            <a:r>
              <a:rPr lang="en-US" sz="2000" dirty="0" smtClean="0"/>
              <a:t> </a:t>
            </a:r>
            <a:r>
              <a:rPr lang="en-US" sz="2000" dirty="0" smtClean="0">
                <a:solidFill>
                  <a:srgbClr val="FF0000"/>
                </a:solidFill>
              </a:rPr>
              <a:t>by educating </a:t>
            </a:r>
            <a:r>
              <a:rPr lang="en-US" sz="2000" dirty="0" smtClean="0">
                <a:solidFill>
                  <a:srgbClr val="0070C0"/>
                </a:solidFill>
              </a:rPr>
              <a:t>them</a:t>
            </a:r>
            <a:r>
              <a:rPr lang="en-US" sz="2000" dirty="0" smtClean="0">
                <a:solidFill>
                  <a:srgbClr val="FF0000"/>
                </a:solidFill>
              </a:rPr>
              <a:t> in the fundamental concepts, knowledge, and laboratory /field techniques and skills of the life sciences.</a:t>
            </a:r>
          </a:p>
          <a:p>
            <a:endParaRPr lang="en-US" dirty="0"/>
          </a:p>
          <a:p>
            <a:endParaRPr lang="en-US" dirty="0" smtClean="0"/>
          </a:p>
        </p:txBody>
      </p:sp>
    </p:spTree>
    <p:extLst>
      <p:ext uri="{BB962C8B-B14F-4D97-AF65-F5344CB8AC3E}">
        <p14:creationId xmlns:p14="http://schemas.microsoft.com/office/powerpoint/2010/main" val="341826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Structure of a Mission Statement</a:t>
            </a:r>
          </a:p>
          <a:p>
            <a:endParaRPr lang="en-US" dirty="0"/>
          </a:p>
          <a:p>
            <a:pPr lvl="1"/>
            <a:r>
              <a:rPr lang="en-US" dirty="0"/>
              <a:t> </a:t>
            </a:r>
            <a:r>
              <a:rPr lang="en-US" b="1" i="1" dirty="0"/>
              <a:t>The _____________ (organization) will _____________ for ____________ by __________.</a:t>
            </a:r>
            <a:endParaRPr lang="en-US" dirty="0"/>
          </a:p>
          <a:p>
            <a:pPr marL="0" indent="0">
              <a:buNone/>
            </a:pPr>
            <a:r>
              <a:rPr lang="en-US" b="1" i="1" dirty="0"/>
              <a:t> </a:t>
            </a:r>
            <a:endParaRPr lang="en-US" dirty="0"/>
          </a:p>
          <a:p>
            <a:pPr lvl="1"/>
            <a:r>
              <a:rPr lang="en-US" dirty="0"/>
              <a:t>This </a:t>
            </a:r>
            <a:r>
              <a:rPr lang="en-US" dirty="0" smtClean="0"/>
              <a:t>example tells </a:t>
            </a:r>
            <a:r>
              <a:rPr lang="en-US" i="1" dirty="0"/>
              <a:t>who </a:t>
            </a:r>
            <a:r>
              <a:rPr lang="en-US" dirty="0"/>
              <a:t>the organization is, </a:t>
            </a:r>
            <a:r>
              <a:rPr lang="en-US" i="1" dirty="0"/>
              <a:t>what </a:t>
            </a:r>
            <a:r>
              <a:rPr lang="en-US" dirty="0"/>
              <a:t>it intends to do, </a:t>
            </a:r>
            <a:r>
              <a:rPr lang="en-US" dirty="0" smtClean="0"/>
              <a:t> </a:t>
            </a:r>
            <a:r>
              <a:rPr lang="en-US" i="1" dirty="0" smtClean="0"/>
              <a:t>for </a:t>
            </a:r>
            <a:r>
              <a:rPr lang="en-US" i="1" dirty="0"/>
              <a:t>whom </a:t>
            </a:r>
            <a:r>
              <a:rPr lang="en-US" dirty="0"/>
              <a:t>it intends to do it, </a:t>
            </a:r>
            <a:r>
              <a:rPr lang="en-US" dirty="0" smtClean="0"/>
              <a:t> and </a:t>
            </a:r>
            <a:r>
              <a:rPr lang="en-US" i="1" dirty="0"/>
              <a:t>by what means (how) </a:t>
            </a:r>
            <a:r>
              <a:rPr lang="en-US" dirty="0"/>
              <a:t>it intends to do it</a:t>
            </a:r>
            <a:r>
              <a:rPr lang="en-US" dirty="0" smtClean="0"/>
              <a:t>.</a:t>
            </a:r>
          </a:p>
          <a:p>
            <a:pPr lvl="1"/>
            <a:endParaRPr lang="en-US" dirty="0" smtClean="0"/>
          </a:p>
          <a:p>
            <a:pPr lvl="1"/>
            <a:r>
              <a:rPr lang="en-US" dirty="0" smtClean="0"/>
              <a:t>Your mission statement can be brief or you can lengthen it to add clarifying information.</a:t>
            </a:r>
            <a:endParaRPr lang="en-US" dirty="0"/>
          </a:p>
          <a:p>
            <a:endParaRPr lang="en-US" dirty="0"/>
          </a:p>
          <a:p>
            <a:endParaRPr lang="en-US" dirty="0" smtClean="0"/>
          </a:p>
        </p:txBody>
      </p:sp>
    </p:spTree>
    <p:extLst>
      <p:ext uri="{BB962C8B-B14F-4D97-AF65-F5344CB8AC3E}">
        <p14:creationId xmlns:p14="http://schemas.microsoft.com/office/powerpoint/2010/main" val="341826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534400" cy="758952"/>
          </a:xfrm>
        </p:spPr>
        <p:txBody>
          <a:bodyPr/>
          <a:lstStyle/>
          <a:p>
            <a:r>
              <a:rPr lang="en-US" dirty="0" smtClean="0"/>
              <a:t>Department and Program Mission</a:t>
            </a:r>
            <a:endParaRPr lang="en-US" dirty="0"/>
          </a:p>
        </p:txBody>
      </p:sp>
      <p:sp>
        <p:nvSpPr>
          <p:cNvPr id="3" name="Content Placeholder 2"/>
          <p:cNvSpPr>
            <a:spLocks noGrp="1"/>
          </p:cNvSpPr>
          <p:nvPr>
            <p:ph sz="quarter" idx="1"/>
          </p:nvPr>
        </p:nvSpPr>
        <p:spPr/>
        <p:txBody>
          <a:bodyPr>
            <a:normAutofit/>
          </a:bodyPr>
          <a:lstStyle/>
          <a:p>
            <a:r>
              <a:rPr lang="en-US" dirty="0" smtClean="0"/>
              <a:t>Sample Mission Statements</a:t>
            </a:r>
          </a:p>
          <a:p>
            <a:pPr>
              <a:buNone/>
            </a:pPr>
            <a:endParaRPr lang="en-US" dirty="0" smtClean="0"/>
          </a:p>
        </p:txBody>
      </p:sp>
      <p:sp>
        <p:nvSpPr>
          <p:cNvPr id="4" name="Rectangle 3"/>
          <p:cNvSpPr/>
          <p:nvPr/>
        </p:nvSpPr>
        <p:spPr>
          <a:xfrm>
            <a:off x="228600" y="1447800"/>
            <a:ext cx="8763000" cy="4708981"/>
          </a:xfrm>
          <a:prstGeom prst="rect">
            <a:avLst/>
          </a:prstGeom>
        </p:spPr>
        <p:txBody>
          <a:bodyPr wrap="square">
            <a:spAutoFit/>
          </a:bodyPr>
          <a:lstStyle/>
          <a:p>
            <a:endParaRPr lang="en-US" sz="1600" dirty="0" smtClean="0"/>
          </a:p>
          <a:p>
            <a:endParaRPr lang="en-US" sz="1600" dirty="0" smtClean="0"/>
          </a:p>
          <a:p>
            <a:endParaRPr lang="en-US" sz="1600" dirty="0" smtClean="0"/>
          </a:p>
          <a:p>
            <a:endParaRPr lang="en-US" sz="1600" dirty="0" smtClean="0"/>
          </a:p>
          <a:p>
            <a:r>
              <a:rPr lang="en-US" sz="2000" dirty="0" smtClean="0"/>
              <a:t>In keeping with the Palomar College mission statement, the dance program is committed to providing an engaging and supportive learning environment for diverse learners. We support students who are pursuing transfer-readiness, general education, career and technical training, aesthetic and cultural enrichment, and lifelong education. We celebrate cultural diversity and encourage creativity, collaboration, and dance technique through our three AA degrees and certificates of achievement in Euro Western Dance, World Dance, and General Dance. Students of the Palomar College dance program will be well rounded dancers who are experienced in a variety of dance genres, have a professional work-ethic, and can negotiate both professional and academic arenas. </a:t>
            </a:r>
            <a:endParaRPr lang="en-US" sz="1600" dirty="0" smtClean="0"/>
          </a:p>
          <a:p>
            <a:endParaRPr lang="en-US" sz="1600" dirty="0" smtClean="0"/>
          </a:p>
        </p:txBody>
      </p:sp>
    </p:spTree>
    <p:extLst>
      <p:ext uri="{BB962C8B-B14F-4D97-AF65-F5344CB8AC3E}">
        <p14:creationId xmlns:p14="http://schemas.microsoft.com/office/powerpoint/2010/main" val="341826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 </a:t>
            </a:r>
            <a:endParaRPr lang="en-US" dirty="0"/>
          </a:p>
        </p:txBody>
      </p:sp>
      <p:sp>
        <p:nvSpPr>
          <p:cNvPr id="3" name="Content Placeholder 2"/>
          <p:cNvSpPr>
            <a:spLocks noGrp="1"/>
          </p:cNvSpPr>
          <p:nvPr>
            <p:ph sz="quarter" idx="1"/>
          </p:nvPr>
        </p:nvSpPr>
        <p:spPr/>
        <p:txBody>
          <a:bodyPr>
            <a:normAutofit/>
          </a:bodyPr>
          <a:lstStyle/>
          <a:p>
            <a:r>
              <a:rPr lang="en-US" dirty="0" smtClean="0"/>
              <a:t>Sample Mission Statements</a:t>
            </a:r>
          </a:p>
          <a:p>
            <a:pPr>
              <a:buNone/>
            </a:pPr>
            <a:endParaRPr lang="en-US" dirty="0" smtClean="0"/>
          </a:p>
        </p:txBody>
      </p:sp>
      <p:sp>
        <p:nvSpPr>
          <p:cNvPr id="4" name="Rectangle 3"/>
          <p:cNvSpPr/>
          <p:nvPr/>
        </p:nvSpPr>
        <p:spPr>
          <a:xfrm>
            <a:off x="228600" y="1447800"/>
            <a:ext cx="8763000" cy="4770537"/>
          </a:xfrm>
          <a:prstGeom prst="rect">
            <a:avLst/>
          </a:prstGeom>
        </p:spPr>
        <p:txBody>
          <a:bodyPr wrap="square">
            <a:spAutoFit/>
          </a:bodyPr>
          <a:lstStyle/>
          <a:p>
            <a:endParaRPr lang="en-US" sz="1600" dirty="0" smtClean="0"/>
          </a:p>
          <a:p>
            <a:endParaRPr lang="en-US" sz="1600" dirty="0" smtClean="0"/>
          </a:p>
          <a:p>
            <a:endParaRPr lang="en-US" sz="1600" dirty="0" smtClean="0"/>
          </a:p>
          <a:p>
            <a:r>
              <a:rPr lang="en-US" sz="2000" dirty="0" smtClean="0"/>
              <a:t>The Palomar College Reading Services Department offers the community a comprehensive developmental/transferrable reading program for students of diverse origins, needs, abilities, and goals.  It strives to provide students with the skills necessary to foster life-long learning through the assimilation of material in the humanities, sciences and mathematics, and vocational areas.  Students receive individualized instruction based on intensive diagnosis and individualized instruction geared toward the development of basic skills, critical reading skills, and effective reading skills. This instruction will foster success in pursuing general education, career and technical training, and transfer-readiness, promoting the positive self-concept necessary to contribute as individuals in an ever-changing global community.  </a:t>
            </a:r>
            <a:endParaRPr lang="en-US" sz="1600" dirty="0" smtClean="0"/>
          </a:p>
          <a:p>
            <a:endParaRPr lang="en-US" sz="1600" dirty="0" smtClean="0"/>
          </a:p>
        </p:txBody>
      </p:sp>
    </p:spTree>
    <p:extLst>
      <p:ext uri="{BB962C8B-B14F-4D97-AF65-F5344CB8AC3E}">
        <p14:creationId xmlns:p14="http://schemas.microsoft.com/office/powerpoint/2010/main" val="3418263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and Program Mission </a:t>
            </a:r>
            <a:endParaRPr lang="en-US" dirty="0"/>
          </a:p>
        </p:txBody>
      </p:sp>
      <p:sp>
        <p:nvSpPr>
          <p:cNvPr id="3" name="Content Placeholder 2"/>
          <p:cNvSpPr>
            <a:spLocks noGrp="1"/>
          </p:cNvSpPr>
          <p:nvPr>
            <p:ph sz="quarter" idx="1"/>
          </p:nvPr>
        </p:nvSpPr>
        <p:spPr/>
        <p:txBody>
          <a:bodyPr>
            <a:normAutofit/>
          </a:bodyPr>
          <a:lstStyle/>
          <a:p>
            <a:r>
              <a:rPr lang="en-US" dirty="0" smtClean="0"/>
              <a:t>SAMPLE Mission Statements</a:t>
            </a:r>
          </a:p>
          <a:p>
            <a:endParaRPr lang="en-US" dirty="0"/>
          </a:p>
          <a:p>
            <a:pPr marL="0" indent="0">
              <a:buNone/>
            </a:pPr>
            <a:r>
              <a:rPr lang="en-US" sz="2000" dirty="0"/>
              <a:t>The English as a Second Language (ESL) department at OCC is committed to providing a comprehensive education in English reading, writing and oral skills to speakers of other languages so that they can reach personal, educational and professional goals and enjoy success as members of the global community of English speakers. Serving both resident and international students, the ESL program promotes cultural diversity, good citizenship, global awareness and human dignity.</a:t>
            </a:r>
          </a:p>
          <a:p>
            <a:endParaRPr lang="en-US" dirty="0" smtClean="0"/>
          </a:p>
        </p:txBody>
      </p:sp>
    </p:spTree>
    <p:extLst>
      <p:ext uri="{BB962C8B-B14F-4D97-AF65-F5344CB8AC3E}">
        <p14:creationId xmlns:p14="http://schemas.microsoft.com/office/powerpoint/2010/main" val="22422924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2466</TotalTime>
  <Words>743</Words>
  <Application>Microsoft Office PowerPoint</Application>
  <PresentationFormat>On-screen Show (4:3)</PresentationFormat>
  <Paragraphs>68</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Georgia</vt:lpstr>
      <vt:lpstr>Wingdings</vt:lpstr>
      <vt:lpstr>Wingdings 2</vt:lpstr>
      <vt:lpstr>Civic</vt:lpstr>
      <vt:lpstr>Program Review and Planning</vt:lpstr>
      <vt:lpstr>Department and Program Mission </vt:lpstr>
      <vt:lpstr>Department and Program Mission</vt:lpstr>
      <vt:lpstr>Department and Program Mission </vt:lpstr>
      <vt:lpstr>Department and Program Mission </vt:lpstr>
      <vt:lpstr>Department and Program Mission</vt:lpstr>
      <vt:lpstr>Department and Program Mission</vt:lpstr>
      <vt:lpstr>Department and Program Mission </vt:lpstr>
      <vt:lpstr>Department and Program Mission </vt:lpstr>
      <vt:lpstr>Department and Program Mission</vt:lpstr>
    </vt:vector>
  </TitlesOfParts>
  <Company>Palomar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Program Review &amp; Planning</dc:title>
  <dc:creator>ISImage</dc:creator>
  <cp:lastModifiedBy>Johnson, Roberta J.</cp:lastModifiedBy>
  <cp:revision>308</cp:revision>
  <cp:lastPrinted>2013-10-24T22:57:40Z</cp:lastPrinted>
  <dcterms:created xsi:type="dcterms:W3CDTF">2013-10-10T23:46:24Z</dcterms:created>
  <dcterms:modified xsi:type="dcterms:W3CDTF">2016-12-07T22:32:28Z</dcterms:modified>
</cp:coreProperties>
</file>