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14"/>
  </p:notesMasterIdLst>
  <p:sldIdLst>
    <p:sldId id="257" r:id="rId2"/>
    <p:sldId id="258" r:id="rId3"/>
    <p:sldId id="259" r:id="rId4"/>
    <p:sldId id="264" r:id="rId5"/>
    <p:sldId id="284" r:id="rId6"/>
    <p:sldId id="285" r:id="rId7"/>
    <p:sldId id="286" r:id="rId8"/>
    <p:sldId id="277" r:id="rId9"/>
    <p:sldId id="287" r:id="rId10"/>
    <p:sldId id="289" r:id="rId11"/>
    <p:sldId id="288" r:id="rId12"/>
    <p:sldId id="281" r:id="rId1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383F"/>
    <a:srgbClr val="32281A"/>
    <a:srgbClr val="211A11"/>
    <a:srgbClr val="1C1816"/>
    <a:srgbClr val="2B22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76E8FFBA-2C79-4530-9986-6E1F691ED3BE}" type="datetimeFigureOut">
              <a:rPr lang="en-US" smtClean="0"/>
              <a:t>5/17/2018</a:t>
            </a:fld>
            <a:endParaRPr lang="en-US"/>
          </a:p>
        </p:txBody>
      </p:sp>
      <p:sp>
        <p:nvSpPr>
          <p:cNvPr id="4" name="Slide Image Placeholder 3"/>
          <p:cNvSpPr>
            <a:spLocks noGrp="1" noRot="1" noChangeAspect="1"/>
          </p:cNvSpPr>
          <p:nvPr>
            <p:ph type="sldImg" idx="2"/>
          </p:nvPr>
        </p:nvSpPr>
        <p:spPr>
          <a:xfrm>
            <a:off x="1431925" y="1169988"/>
            <a:ext cx="4213225"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BB832F38-7696-4378-A905-E07D2AC56564}" type="slidenum">
              <a:rPr lang="en-US" smtClean="0"/>
              <a:t>‹#›</a:t>
            </a:fld>
            <a:endParaRPr lang="en-US"/>
          </a:p>
        </p:txBody>
      </p:sp>
    </p:spTree>
    <p:extLst>
      <p:ext uri="{BB962C8B-B14F-4D97-AF65-F5344CB8AC3E}">
        <p14:creationId xmlns:p14="http://schemas.microsoft.com/office/powerpoint/2010/main" val="277255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25D51F-0B89-4EBE-9DCE-2B765FB99F60}"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379173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EDB5B8-DC2E-4068-86DE-C4BE034AC9FC}"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260582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8A7AA8-C967-4517-9D47-EBC008F393B3}"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1469398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C8679B-0E66-463B-B387-44D31836FDF2}"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343846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B2C02-8629-45BA-A1D2-D0A6C68FA9FC}"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361668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15514-7C1A-4114-955D-93C26B34D8C3}" type="datetime1">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1200746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E98726-89CA-4774-AD3E-E68F4B8E2828}" type="datetime1">
              <a:rPr lang="en-US" smtClean="0"/>
              <a:t>5/17/2018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1515728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0CFBB1-7984-423C-8B66-C7FA493D571D}" type="datetime1">
              <a:rPr lang="en-US" smtClean="0"/>
              <a:t>5/17/2018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2367896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584C6-D6DC-46D8-A9DF-77A818841A7D}" type="datetime1">
              <a:rPr lang="en-US" smtClean="0"/>
              <a:t>5/17/2018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71331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DC488-8A54-4311-BE6C-DB0A4274C5AF}" type="datetime1">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659115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31A10-726A-41F6-BC58-0475514F8402}" type="datetime1">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3925203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6B2F7-6E1E-42E6-A7B3-AFE2C8ED715D}" type="datetime1">
              <a:rPr lang="en-US" smtClean="0"/>
              <a:t>5/17/2018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DABCC-236B-4974-A330-4F358499DD74}" type="slidenum">
              <a:rPr lang="en-US" smtClean="0"/>
              <a:pPr/>
              <a:t>‹#›</a:t>
            </a:fld>
            <a:endParaRPr lang="en-US" dirty="0"/>
          </a:p>
        </p:txBody>
      </p:sp>
    </p:spTree>
    <p:extLst>
      <p:ext uri="{BB962C8B-B14F-4D97-AF65-F5344CB8AC3E}">
        <p14:creationId xmlns:p14="http://schemas.microsoft.com/office/powerpoint/2010/main" val="2977627610"/>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2.palomar.edu/pages/payrollservices/classified-employe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2.palomar.edu/pages/payrollservices/general-payroll-forms/" TargetMode="External"/><Relationship Id="rId2" Type="http://schemas.openxmlformats.org/officeDocument/2006/relationships/hyperlink" Target="https://www2.palomar.edu/pages/payrollservic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cmacabitas@palomar.edu" TargetMode="External"/><Relationship Id="rId2" Type="http://schemas.openxmlformats.org/officeDocument/2006/relationships/hyperlink" Target="mailto:btaveuveu@palomar.edu" TargetMode="External"/><Relationship Id="rId1" Type="http://schemas.openxmlformats.org/officeDocument/2006/relationships/slideLayout" Target="../slideLayouts/slideLayout7.xml"/><Relationship Id="rId6" Type="http://schemas.openxmlformats.org/officeDocument/2006/relationships/hyperlink" Target="mailto:ctuller@palomar.edu" TargetMode="External"/><Relationship Id="rId5" Type="http://schemas.openxmlformats.org/officeDocument/2006/relationships/hyperlink" Target="mailto:cbattaglia@palomar.edu" TargetMode="External"/><Relationship Id="rId4" Type="http://schemas.openxmlformats.org/officeDocument/2006/relationships/hyperlink" Target="mailto:ewaller@palomar.ed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2.palomar.edu/pages/payrollservices/home/adjunct-faculty/" TargetMode="External"/><Relationship Id="rId2" Type="http://schemas.openxmlformats.org/officeDocument/2006/relationships/hyperlink" Target="http://www2.palomar.edu/pages/payrollservices/academic-personne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2.palomar.edu/pages/hr/files/2018/03/Appendix-H-PT-Faculty-Office-Hours-032218-ts-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2.palomar.edu/pages/payrollservices/student-employees/" TargetMode="External"/><Relationship Id="rId2" Type="http://schemas.openxmlformats.org/officeDocument/2006/relationships/hyperlink" Target="http://www2.palomar.edu/pages/payrollservices/temporary-employe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24000"/>
            <a:ext cx="7772400" cy="2133600"/>
          </a:xfrm>
        </p:spPr>
        <p:txBody>
          <a:bodyPr>
            <a:normAutofit fontScale="90000"/>
          </a:bodyPr>
          <a:lstStyle/>
          <a:p>
            <a:pPr eaLnBrk="1" hangingPunct="1">
              <a:defRPr/>
            </a:pPr>
            <a:r>
              <a:rPr lang="en-US" sz="5100" b="1" dirty="0" smtClean="0">
                <a:solidFill>
                  <a:schemeClr val="accent3"/>
                </a:solidFill>
              </a:rPr>
              <a:t>PAYROLL SERVICES</a:t>
            </a:r>
            <a:br>
              <a:rPr lang="en-US" sz="5100" b="1" dirty="0" smtClean="0">
                <a:solidFill>
                  <a:schemeClr val="accent3"/>
                </a:solidFill>
              </a:rPr>
            </a:br>
            <a:r>
              <a:rPr lang="en-US" sz="5100" b="1" dirty="0" smtClean="0">
                <a:solidFill>
                  <a:schemeClr val="accent3"/>
                </a:solidFill>
              </a:rPr>
              <a:t/>
            </a:r>
            <a:br>
              <a:rPr lang="en-US" sz="5100" b="1" dirty="0" smtClean="0">
                <a:solidFill>
                  <a:schemeClr val="accent3"/>
                </a:solidFill>
              </a:rPr>
            </a:br>
            <a:r>
              <a:rPr lang="en-US" sz="4900" b="1" dirty="0" smtClean="0">
                <a:solidFill>
                  <a:schemeClr val="accent3"/>
                </a:solidFill>
              </a:rPr>
              <a:t>Nothing but the facts…..</a:t>
            </a:r>
            <a:endParaRPr lang="en-US" sz="4900" b="1"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1225" y="4309330"/>
            <a:ext cx="4781550" cy="1287340"/>
          </a:xfrm>
          <a:prstGeom prst="rect">
            <a:avLst/>
          </a:prstGeom>
        </p:spPr>
      </p:pic>
      <p:sp>
        <p:nvSpPr>
          <p:cNvPr id="5" name="TextBox 4"/>
          <p:cNvSpPr txBox="1"/>
          <p:nvPr/>
        </p:nvSpPr>
        <p:spPr>
          <a:xfrm>
            <a:off x="5562600" y="6248400"/>
            <a:ext cx="2877312" cy="261610"/>
          </a:xfrm>
          <a:prstGeom prst="rect">
            <a:avLst/>
          </a:prstGeom>
          <a:noFill/>
        </p:spPr>
        <p:txBody>
          <a:bodyPr wrap="square" rtlCol="0">
            <a:spAutoFit/>
          </a:bodyPr>
          <a:lstStyle/>
          <a:p>
            <a:pPr algn="r"/>
            <a:r>
              <a:rPr lang="en-US" sz="1100" dirty="0">
                <a:solidFill>
                  <a:schemeClr val="tx1">
                    <a:lumMod val="50000"/>
                    <a:lumOff val="50000"/>
                  </a:schemeClr>
                </a:solidFill>
              </a:rPr>
              <a:t>Prepared by Payroll </a:t>
            </a:r>
            <a:r>
              <a:rPr lang="en-US" sz="1100" dirty="0" smtClean="0">
                <a:solidFill>
                  <a:schemeClr val="tx1">
                    <a:lumMod val="50000"/>
                    <a:lumOff val="50000"/>
                  </a:schemeClr>
                </a:solidFill>
              </a:rPr>
              <a:t>Services on May 15, 2018</a:t>
            </a:r>
            <a:endParaRPr lang="en-US" sz="1100" dirty="0">
              <a:solidFill>
                <a:schemeClr val="tx1">
                  <a:lumMod val="50000"/>
                  <a:lumOff val="50000"/>
                </a:schemeClr>
              </a:solidFill>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47700" y="533400"/>
            <a:ext cx="7848600" cy="792162"/>
          </a:xfrm>
        </p:spPr>
        <p:txBody>
          <a:bodyPr>
            <a:normAutofit fontScale="90000"/>
          </a:bodyPr>
          <a:lstStyle/>
          <a:p>
            <a:pPr>
              <a:defRPr/>
            </a:pPr>
            <a:r>
              <a:rPr lang="en-US" sz="4000" dirty="0" smtClean="0">
                <a:solidFill>
                  <a:schemeClr val="accent3"/>
                </a:solidFill>
              </a:rPr>
              <a:t>CLASSIFIED, </a:t>
            </a:r>
            <a:r>
              <a:rPr lang="en-US" sz="4000" dirty="0" smtClean="0">
                <a:solidFill>
                  <a:schemeClr val="accent3"/>
                </a:solidFill>
              </a:rPr>
              <a:t>CAST, </a:t>
            </a:r>
            <a:r>
              <a:rPr lang="en-US" sz="4000" dirty="0" smtClean="0">
                <a:solidFill>
                  <a:schemeClr val="accent3"/>
                </a:solidFill>
              </a:rPr>
              <a:t>AND ADMINISTRATORS</a:t>
            </a:r>
          </a:p>
        </p:txBody>
      </p:sp>
      <p:sp>
        <p:nvSpPr>
          <p:cNvPr id="37891" name="Rectangle 3"/>
          <p:cNvSpPr>
            <a:spLocks noGrp="1" noChangeArrowheads="1"/>
          </p:cNvSpPr>
          <p:nvPr>
            <p:ph idx="1"/>
          </p:nvPr>
        </p:nvSpPr>
        <p:spPr>
          <a:xfrm>
            <a:off x="723900" y="1828800"/>
            <a:ext cx="7696200" cy="4495800"/>
          </a:xfrm>
        </p:spPr>
        <p:txBody>
          <a:bodyPr>
            <a:normAutofit/>
          </a:bodyPr>
          <a:lstStyle/>
          <a:p>
            <a:pPr>
              <a:lnSpc>
                <a:spcPct val="90000"/>
              </a:lnSpc>
              <a:defRPr/>
            </a:pPr>
            <a:r>
              <a:rPr lang="en-US" sz="2600" dirty="0" smtClean="0"/>
              <a:t>Paid on the </a:t>
            </a:r>
            <a:r>
              <a:rPr lang="en-US" sz="2600" dirty="0"/>
              <a:t>last working day of the </a:t>
            </a:r>
            <a:r>
              <a:rPr lang="en-US" sz="2600" dirty="0" smtClean="0"/>
              <a:t>month.</a:t>
            </a:r>
          </a:p>
          <a:p>
            <a:pPr>
              <a:lnSpc>
                <a:spcPct val="90000"/>
              </a:lnSpc>
              <a:defRPr/>
            </a:pPr>
            <a:r>
              <a:rPr lang="en-US" sz="2600" dirty="0" smtClean="0"/>
              <a:t>Absence </a:t>
            </a:r>
            <a:r>
              <a:rPr lang="en-US" sz="2600" dirty="0"/>
              <a:t>Reports </a:t>
            </a:r>
            <a:r>
              <a:rPr lang="en-US" sz="2600" dirty="0" smtClean="0"/>
              <a:t>are due </a:t>
            </a:r>
            <a:r>
              <a:rPr lang="en-US" sz="2600" dirty="0"/>
              <a:t>on the 1</a:t>
            </a:r>
            <a:r>
              <a:rPr lang="en-US" sz="2600" baseline="30000" dirty="0"/>
              <a:t>st</a:t>
            </a:r>
            <a:r>
              <a:rPr lang="en-US" sz="2600" dirty="0" smtClean="0"/>
              <a:t> </a:t>
            </a:r>
            <a:r>
              <a:rPr lang="en-US" sz="2600" dirty="0"/>
              <a:t>of the month</a:t>
            </a:r>
            <a:r>
              <a:rPr lang="en-US" sz="2600" dirty="0" smtClean="0"/>
              <a:t>.</a:t>
            </a:r>
          </a:p>
          <a:p>
            <a:pPr>
              <a:lnSpc>
                <a:spcPct val="90000"/>
              </a:lnSpc>
              <a:defRPr/>
            </a:pPr>
            <a:r>
              <a:rPr lang="en-US" sz="2600" dirty="0"/>
              <a:t>Overtime &amp; Extra Hour </a:t>
            </a:r>
            <a:r>
              <a:rPr lang="en-US" sz="2600" dirty="0" smtClean="0"/>
              <a:t>Reports are due </a:t>
            </a:r>
            <a:r>
              <a:rPr lang="en-US" sz="2600" dirty="0"/>
              <a:t>on the </a:t>
            </a:r>
            <a:r>
              <a:rPr lang="en-US" sz="2600" dirty="0" smtClean="0"/>
              <a:t>16</a:t>
            </a:r>
            <a:r>
              <a:rPr lang="en-US" sz="2600" baseline="30000" dirty="0"/>
              <a:t>th</a:t>
            </a:r>
            <a:r>
              <a:rPr lang="en-US" sz="2600" dirty="0" smtClean="0"/>
              <a:t> </a:t>
            </a:r>
            <a:r>
              <a:rPr lang="en-US" sz="2600" dirty="0"/>
              <a:t>of </a:t>
            </a:r>
            <a:r>
              <a:rPr lang="en-US" sz="2600" dirty="0" smtClean="0"/>
              <a:t>the month</a:t>
            </a:r>
            <a:r>
              <a:rPr lang="en-US" sz="2600" dirty="0"/>
              <a:t>.</a:t>
            </a:r>
          </a:p>
          <a:p>
            <a:pPr>
              <a:lnSpc>
                <a:spcPct val="90000"/>
              </a:lnSpc>
              <a:defRPr/>
            </a:pPr>
            <a:r>
              <a:rPr lang="en-US" sz="2600" dirty="0"/>
              <a:t>All other </a:t>
            </a:r>
            <a:r>
              <a:rPr lang="en-US" sz="2600" dirty="0" smtClean="0"/>
              <a:t>forms are </a:t>
            </a:r>
            <a:r>
              <a:rPr lang="en-US" sz="2600" dirty="0"/>
              <a:t>due the </a:t>
            </a:r>
            <a:r>
              <a:rPr lang="en-US" sz="2600" dirty="0" smtClean="0"/>
              <a:t>10</a:t>
            </a:r>
            <a:r>
              <a:rPr lang="en-US" sz="2600" baseline="30000" dirty="0"/>
              <a:t>th</a:t>
            </a:r>
            <a:r>
              <a:rPr lang="en-US" sz="2600" dirty="0" smtClean="0"/>
              <a:t> </a:t>
            </a:r>
            <a:r>
              <a:rPr lang="en-US" sz="2600" dirty="0"/>
              <a:t>of the month</a:t>
            </a:r>
            <a:r>
              <a:rPr lang="en-US" sz="2600" dirty="0" smtClean="0"/>
              <a:t>.</a:t>
            </a:r>
          </a:p>
          <a:p>
            <a:pPr>
              <a:lnSpc>
                <a:spcPct val="90000"/>
              </a:lnSpc>
              <a:defRPr/>
            </a:pPr>
            <a:r>
              <a:rPr lang="en-US" sz="2600" dirty="0" smtClean="0"/>
              <a:t>If you are a Supervisor, then review salary account codes, hours, and pay rates for your employee.</a:t>
            </a:r>
          </a:p>
          <a:p>
            <a:pPr marL="0" lvl="0" indent="0">
              <a:lnSpc>
                <a:spcPct val="90000"/>
              </a:lnSpc>
              <a:buNone/>
              <a:defRPr/>
            </a:pPr>
            <a:r>
              <a:rPr lang="en-US" sz="1600" dirty="0">
                <a:solidFill>
                  <a:prstClr val="black"/>
                </a:solidFill>
              </a:rPr>
              <a:t/>
            </a:r>
            <a:br>
              <a:rPr lang="en-US" sz="1600" dirty="0">
                <a:solidFill>
                  <a:prstClr val="black"/>
                </a:solidFill>
              </a:rPr>
            </a:br>
            <a:r>
              <a:rPr lang="en-US" sz="1600" dirty="0" smtClean="0">
                <a:solidFill>
                  <a:prstClr val="black"/>
                </a:solidFill>
              </a:rPr>
              <a:t>More Classified</a:t>
            </a:r>
            <a:r>
              <a:rPr lang="en-US" sz="1600" dirty="0">
                <a:solidFill>
                  <a:prstClr val="black"/>
                </a:solidFill>
              </a:rPr>
              <a:t>, CAST and </a:t>
            </a:r>
            <a:r>
              <a:rPr lang="en-US" sz="1600" dirty="0" smtClean="0">
                <a:solidFill>
                  <a:prstClr val="black"/>
                </a:solidFill>
              </a:rPr>
              <a:t>Administrators payroll information </a:t>
            </a:r>
            <a:r>
              <a:rPr lang="en-US" sz="1600" dirty="0">
                <a:solidFill>
                  <a:prstClr val="black"/>
                </a:solidFill>
              </a:rPr>
              <a:t>can be found </a:t>
            </a:r>
            <a:r>
              <a:rPr lang="en-US" sz="1600" dirty="0" smtClean="0">
                <a:solidFill>
                  <a:prstClr val="black"/>
                </a:solidFill>
              </a:rPr>
              <a:t>here</a:t>
            </a:r>
            <a:r>
              <a:rPr lang="en-US" sz="1800" dirty="0" smtClean="0">
                <a:solidFill>
                  <a:prstClr val="black"/>
                </a:solidFill>
              </a:rPr>
              <a:t>:</a:t>
            </a:r>
            <a:endParaRPr lang="en-US" sz="1800" dirty="0">
              <a:solidFill>
                <a:prstClr val="black"/>
              </a:solidFill>
            </a:endParaRPr>
          </a:p>
          <a:p>
            <a:pPr marL="0" lvl="0" indent="0">
              <a:lnSpc>
                <a:spcPct val="90000"/>
              </a:lnSpc>
              <a:buNone/>
              <a:defRPr/>
            </a:pPr>
            <a:r>
              <a:rPr lang="en-US" sz="1600" dirty="0">
                <a:solidFill>
                  <a:prstClr val="black"/>
                </a:solidFill>
                <a:hlinkClick r:id="rId2"/>
              </a:rPr>
              <a:t>http://www2.palomar.edu/pages/payrollservices/classified-employees/</a:t>
            </a:r>
            <a:endParaRPr lang="en-US" sz="26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10</a:t>
            </a:fld>
            <a:endParaRPr lang="en-US" dirty="0"/>
          </a:p>
        </p:txBody>
      </p:sp>
    </p:spTree>
    <p:extLst>
      <p:ext uri="{BB962C8B-B14F-4D97-AF65-F5344CB8AC3E}">
        <p14:creationId xmlns:p14="http://schemas.microsoft.com/office/powerpoint/2010/main" val="4033264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90550" y="304800"/>
            <a:ext cx="7962900" cy="990600"/>
          </a:xfrm>
        </p:spPr>
        <p:txBody>
          <a:bodyPr>
            <a:normAutofit fontScale="90000"/>
          </a:bodyPr>
          <a:lstStyle/>
          <a:p>
            <a:pPr>
              <a:defRPr/>
            </a:pPr>
            <a:r>
              <a:rPr lang="en-US" sz="4000" dirty="0" smtClean="0">
                <a:solidFill>
                  <a:schemeClr val="accent3"/>
                </a:solidFill>
              </a:rPr>
              <a:t>CLASSIFIED, CAST, AND ADMINISTRATORS</a:t>
            </a:r>
            <a:r>
              <a:rPr lang="en-US" sz="4000" dirty="0" smtClean="0">
                <a:solidFill>
                  <a:schemeClr val="accent3"/>
                </a:solidFill>
              </a:rPr>
              <a:t/>
            </a:r>
            <a:br>
              <a:rPr lang="en-US" sz="4000" dirty="0" smtClean="0">
                <a:solidFill>
                  <a:schemeClr val="accent3"/>
                </a:solidFill>
              </a:rPr>
            </a:br>
            <a:r>
              <a:rPr lang="en-US" sz="4000" dirty="0" smtClean="0">
                <a:solidFill>
                  <a:schemeClr val="accent3"/>
                </a:solidFill>
              </a:rPr>
              <a:t>Frequently asked questions ...</a:t>
            </a:r>
          </a:p>
        </p:txBody>
      </p:sp>
      <p:sp>
        <p:nvSpPr>
          <p:cNvPr id="37891" name="Rectangle 3"/>
          <p:cNvSpPr>
            <a:spLocks noGrp="1" noChangeArrowheads="1"/>
          </p:cNvSpPr>
          <p:nvPr>
            <p:ph idx="1"/>
          </p:nvPr>
        </p:nvSpPr>
        <p:spPr>
          <a:xfrm>
            <a:off x="723900" y="1371600"/>
            <a:ext cx="7696200" cy="5029200"/>
          </a:xfrm>
        </p:spPr>
        <p:txBody>
          <a:bodyPr>
            <a:normAutofit fontScale="85000" lnSpcReduction="20000"/>
          </a:bodyPr>
          <a:lstStyle/>
          <a:p>
            <a:pPr marL="0" indent="0">
              <a:lnSpc>
                <a:spcPct val="90000"/>
              </a:lnSpc>
              <a:buNone/>
              <a:defRPr/>
            </a:pPr>
            <a:r>
              <a:rPr lang="en-US" sz="2600" b="1" dirty="0" smtClean="0"/>
              <a:t>When do I get paid?</a:t>
            </a:r>
            <a:endParaRPr lang="en-US" sz="2600" b="1" dirty="0"/>
          </a:p>
          <a:p>
            <a:pPr lvl="1">
              <a:lnSpc>
                <a:spcPct val="110000"/>
              </a:lnSpc>
              <a:buFont typeface="Wingdings" panose="05000000000000000000" pitchFamily="2" charset="2"/>
              <a:buChar char="Ø"/>
              <a:defRPr/>
            </a:pPr>
            <a:r>
              <a:rPr lang="en-US" sz="2400" dirty="0"/>
              <a:t>You are paid on the last working day of the month. If payday falls on a weekend of a holiday, payday is the last working day prior to that date.</a:t>
            </a:r>
          </a:p>
          <a:p>
            <a:pPr marL="0" indent="0">
              <a:lnSpc>
                <a:spcPct val="90000"/>
              </a:lnSpc>
              <a:buNone/>
              <a:defRPr/>
            </a:pPr>
            <a:r>
              <a:rPr lang="en-US" sz="2600" b="1" dirty="0" smtClean="0"/>
              <a:t>How is my sick, personal necessity and vacation leave accrued?</a:t>
            </a:r>
            <a:endParaRPr lang="en-US" sz="2600" b="1" dirty="0"/>
          </a:p>
          <a:p>
            <a:pPr lvl="1">
              <a:lnSpc>
                <a:spcPct val="110000"/>
              </a:lnSpc>
              <a:buFont typeface="Wingdings" panose="05000000000000000000" pitchFamily="2" charset="2"/>
              <a:buChar char="Ø"/>
              <a:defRPr/>
            </a:pPr>
            <a:r>
              <a:rPr lang="en-US" sz="2400" dirty="0"/>
              <a:t>Sick, personal necessity and vacation leave are granted based on employees’ contract months and contract percentages.  Sick leave and personal necessity are accrued once at the beginning of the fiscal year, and vacation is accrued on a monthly basis.  Please know that if your employment with the District terminates prior to the fulfillment of a fiscal year’s contract obligations, pre-advanced sick leave and personal necessity will be adjusted (reduced) accordingly.</a:t>
            </a:r>
          </a:p>
          <a:p>
            <a:pPr marL="0" indent="0">
              <a:lnSpc>
                <a:spcPct val="90000"/>
              </a:lnSpc>
              <a:spcBef>
                <a:spcPts val="600"/>
              </a:spcBef>
              <a:buNone/>
              <a:defRPr/>
            </a:pPr>
            <a:r>
              <a:rPr lang="en-US" sz="2600" b="1" dirty="0"/>
              <a:t>When is Overtime Form due in Payroll? </a:t>
            </a:r>
            <a:r>
              <a:rPr lang="en-US" sz="1900" b="1" dirty="0"/>
              <a:t>(applicable to CLS and CAST only)</a:t>
            </a:r>
          </a:p>
          <a:p>
            <a:pPr lvl="1">
              <a:lnSpc>
                <a:spcPct val="110000"/>
              </a:lnSpc>
              <a:buFont typeface="Wingdings" panose="05000000000000000000" pitchFamily="2" charset="2"/>
              <a:buChar char="Ø"/>
              <a:defRPr/>
            </a:pPr>
            <a:r>
              <a:rPr lang="en-US" sz="2400" dirty="0"/>
              <a:t>Overtime Form is due in Payroll Services on the 16th of each month and is paid on the last working day of the month together with your regular earnings.</a:t>
            </a:r>
          </a:p>
          <a:p>
            <a:pPr marL="914400" lvl="2" indent="0">
              <a:lnSpc>
                <a:spcPct val="90000"/>
              </a:lnSpc>
              <a:buNone/>
              <a:defRPr/>
            </a:pPr>
            <a:endParaRPr lang="en-US" sz="1800" b="1" dirty="0" smtClean="0"/>
          </a:p>
          <a:p>
            <a:pPr marL="914400" lvl="2" indent="0">
              <a:lnSpc>
                <a:spcPct val="90000"/>
              </a:lnSpc>
              <a:buNone/>
              <a:defRPr/>
            </a:pPr>
            <a:endParaRPr lang="en-US" sz="1800" baseline="30000" dirty="0"/>
          </a:p>
          <a:p>
            <a:pPr marL="914400" lvl="2" indent="0">
              <a:lnSpc>
                <a:spcPct val="90000"/>
              </a:lnSpc>
              <a:buNone/>
              <a:defRPr/>
            </a:pPr>
            <a:endParaRPr lang="en-US" sz="1800" baseline="30000" dirty="0" smtClean="0"/>
          </a:p>
          <a:p>
            <a:pPr marL="457200" lvl="1" indent="0">
              <a:lnSpc>
                <a:spcPct val="90000"/>
              </a:lnSpc>
              <a:buNone/>
              <a:defRPr/>
            </a:pPr>
            <a:endParaRPr lang="en-US" sz="2200" dirty="0" smtClean="0"/>
          </a:p>
          <a:p>
            <a:pPr marL="457200" lvl="1" indent="0">
              <a:lnSpc>
                <a:spcPct val="90000"/>
              </a:lnSpc>
              <a:buNone/>
              <a:defRPr/>
            </a:pPr>
            <a:endParaRPr lang="en-US" sz="2200" dirty="0" smtClean="0"/>
          </a:p>
          <a:p>
            <a:pPr lvl="1">
              <a:lnSpc>
                <a:spcPct val="90000"/>
              </a:lnSpc>
              <a:buFont typeface="Wingdings" panose="05000000000000000000" pitchFamily="2" charset="2"/>
              <a:buChar char="Ø"/>
              <a:defRPr/>
            </a:pPr>
            <a:endParaRPr lang="en-US" sz="2200" dirty="0" smtClean="0"/>
          </a:p>
          <a:p>
            <a:pPr marL="457200" lvl="1" indent="0">
              <a:lnSpc>
                <a:spcPct val="90000"/>
              </a:lnSpc>
              <a:buNone/>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11</a:t>
            </a:fld>
            <a:endParaRPr lang="en-US" dirty="0"/>
          </a:p>
        </p:txBody>
      </p:sp>
    </p:spTree>
    <p:extLst>
      <p:ext uri="{BB962C8B-B14F-4D97-AF65-F5344CB8AC3E}">
        <p14:creationId xmlns:p14="http://schemas.microsoft.com/office/powerpoint/2010/main" val="37025967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912" y="533400"/>
            <a:ext cx="8229600" cy="792162"/>
          </a:xfrm>
        </p:spPr>
        <p:txBody>
          <a:bodyPr>
            <a:normAutofit/>
          </a:bodyPr>
          <a:lstStyle/>
          <a:p>
            <a:r>
              <a:rPr lang="en-US" sz="3600" dirty="0">
                <a:solidFill>
                  <a:schemeClr val="accent3"/>
                </a:solidFill>
              </a:rPr>
              <a:t>QUESTIONS???</a:t>
            </a:r>
            <a:endParaRPr lang="en-US" sz="3600" dirty="0"/>
          </a:p>
        </p:txBody>
      </p:sp>
      <p:sp>
        <p:nvSpPr>
          <p:cNvPr id="3" name="Content Placeholder 2"/>
          <p:cNvSpPr>
            <a:spLocks noGrp="1"/>
          </p:cNvSpPr>
          <p:nvPr>
            <p:ph idx="1"/>
          </p:nvPr>
        </p:nvSpPr>
        <p:spPr>
          <a:xfrm>
            <a:off x="667512" y="1744821"/>
            <a:ext cx="7772400" cy="3505200"/>
          </a:xfrm>
        </p:spPr>
        <p:txBody>
          <a:bodyPr>
            <a:normAutofit/>
          </a:bodyPr>
          <a:lstStyle/>
          <a:p>
            <a:pPr marL="0" indent="0" algn="ctr">
              <a:buNone/>
              <a:defRPr/>
            </a:pPr>
            <a:r>
              <a:rPr lang="en-US" sz="2600" dirty="0" smtClean="0"/>
              <a:t>Visit Palomar College Payroll </a:t>
            </a:r>
            <a:r>
              <a:rPr lang="en-US" sz="2600" dirty="0"/>
              <a:t>Services </a:t>
            </a:r>
            <a:r>
              <a:rPr lang="en-US" sz="2600" dirty="0" smtClean="0"/>
              <a:t>website</a:t>
            </a:r>
          </a:p>
          <a:p>
            <a:pPr marL="0" indent="0" algn="ctr">
              <a:buNone/>
              <a:defRPr/>
            </a:pPr>
            <a:r>
              <a:rPr lang="en-US" sz="2600" dirty="0"/>
              <a:t>f</a:t>
            </a:r>
            <a:r>
              <a:rPr lang="en-US" sz="2600" dirty="0" smtClean="0"/>
              <a:t>or more information.</a:t>
            </a:r>
          </a:p>
          <a:p>
            <a:pPr marL="0" indent="0" algn="ctr">
              <a:buNone/>
              <a:defRPr/>
            </a:pPr>
            <a:endParaRPr lang="en-US" sz="2600" dirty="0" smtClean="0"/>
          </a:p>
          <a:p>
            <a:pPr marL="0" indent="0" algn="ctr">
              <a:buNone/>
              <a:defRPr/>
            </a:pPr>
            <a:r>
              <a:rPr lang="en-US" sz="2600" b="1" dirty="0" smtClean="0"/>
              <a:t>General Information</a:t>
            </a:r>
          </a:p>
          <a:p>
            <a:pPr marL="0" indent="0" algn="ctr">
              <a:buNone/>
              <a:defRPr/>
            </a:pPr>
            <a:r>
              <a:rPr lang="en-US" sz="2000" dirty="0" smtClean="0">
                <a:hlinkClick r:id="rId2"/>
              </a:rPr>
              <a:t>https</a:t>
            </a:r>
            <a:r>
              <a:rPr lang="en-US" sz="2000" dirty="0">
                <a:hlinkClick r:id="rId2"/>
              </a:rPr>
              <a:t>://www2.palomar.edu/pages/payrollservices</a:t>
            </a:r>
            <a:r>
              <a:rPr lang="en-US" sz="2000" dirty="0" smtClean="0">
                <a:hlinkClick r:id="rId2"/>
              </a:rPr>
              <a:t>/</a:t>
            </a:r>
            <a:endParaRPr lang="en-US" sz="2000" dirty="0" smtClean="0"/>
          </a:p>
          <a:p>
            <a:pPr marL="0" indent="0" algn="ctr">
              <a:buNone/>
              <a:defRPr/>
            </a:pPr>
            <a:endParaRPr lang="en-US" sz="2000" dirty="0"/>
          </a:p>
          <a:p>
            <a:pPr marL="0" indent="0" algn="ctr">
              <a:buNone/>
              <a:defRPr/>
            </a:pPr>
            <a:r>
              <a:rPr lang="en-US" sz="2600" b="1" dirty="0" smtClean="0"/>
              <a:t>Payroll Forms</a:t>
            </a:r>
            <a:r>
              <a:rPr lang="en-US" sz="2600" dirty="0" smtClean="0"/>
              <a:t> </a:t>
            </a:r>
          </a:p>
          <a:p>
            <a:pPr marL="0" indent="0" algn="ctr">
              <a:buNone/>
              <a:defRPr/>
            </a:pPr>
            <a:r>
              <a:rPr lang="en-US" sz="2000" dirty="0">
                <a:hlinkClick r:id="rId3"/>
              </a:rPr>
              <a:t>https://www2.palomar.edu/pages/payrollservices/general-payroll-forms</a:t>
            </a:r>
            <a:r>
              <a:rPr lang="en-US" sz="2000" dirty="0" smtClean="0">
                <a:hlinkClick r:id="rId3"/>
              </a:rPr>
              <a:t>/</a:t>
            </a:r>
            <a:endParaRPr lang="en-US" sz="2000" dirty="0" smtClean="0"/>
          </a:p>
          <a:p>
            <a:pPr marL="0" indent="0" algn="ctr">
              <a:buNone/>
              <a:defRPr/>
            </a:pPr>
            <a:endParaRPr lang="en-US" sz="2600" dirty="0" smtClean="0"/>
          </a:p>
          <a:p>
            <a:pPr marL="0" indent="0" algn="ctr">
              <a:buNone/>
              <a:defRPr/>
            </a:pPr>
            <a:endParaRPr lang="en-US" sz="2600" dirty="0"/>
          </a:p>
        </p:txBody>
      </p:sp>
      <p:sp>
        <p:nvSpPr>
          <p:cNvPr id="4" name="Rectangle 3"/>
          <p:cNvSpPr/>
          <p:nvPr/>
        </p:nvSpPr>
        <p:spPr>
          <a:xfrm>
            <a:off x="3044036" y="5608320"/>
            <a:ext cx="3019353" cy="584775"/>
          </a:xfrm>
          <a:prstGeom prst="rect">
            <a:avLst/>
          </a:prstGeom>
        </p:spPr>
        <p:txBody>
          <a:bodyPr wrap="none">
            <a:spAutoFit/>
          </a:bodyPr>
          <a:lstStyle/>
          <a:p>
            <a:pPr algn="ctr">
              <a:defRPr/>
            </a:pPr>
            <a:r>
              <a:rPr lang="en-US" sz="3200" dirty="0">
                <a:solidFill>
                  <a:srgbClr val="E2383F"/>
                </a:solidFill>
                <a:latin typeface="Broadway" panose="04040905080B02020502" pitchFamily="82" charset="0"/>
              </a:rPr>
              <a:t>THANK YOU!!</a:t>
            </a:r>
          </a:p>
        </p:txBody>
      </p:sp>
      <p:sp>
        <p:nvSpPr>
          <p:cNvPr id="7" name="Slide Number Placeholder 6"/>
          <p:cNvSpPr>
            <a:spLocks noGrp="1"/>
          </p:cNvSpPr>
          <p:nvPr>
            <p:ph type="sldNum" sz="quarter" idx="12"/>
          </p:nvPr>
        </p:nvSpPr>
        <p:spPr/>
        <p:txBody>
          <a:bodyPr/>
          <a:lstStyle/>
          <a:p>
            <a:fld id="{FD4DABCC-236B-4974-A330-4F358499DD74}" type="slidenum">
              <a:rPr lang="en-US" smtClean="0"/>
              <a:pPr/>
              <a:t>12</a:t>
            </a:fld>
            <a:endParaRPr lang="en-US" dirty="0"/>
          </a:p>
        </p:txBody>
      </p:sp>
    </p:spTree>
    <p:extLst>
      <p:ext uri="{BB962C8B-B14F-4D97-AF65-F5344CB8AC3E}">
        <p14:creationId xmlns:p14="http://schemas.microsoft.com/office/powerpoint/2010/main" val="766752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30115" y="609600"/>
            <a:ext cx="7924800" cy="990600"/>
          </a:xfrm>
        </p:spPr>
        <p:txBody>
          <a:bodyPr>
            <a:normAutofit fontScale="90000"/>
          </a:bodyPr>
          <a:lstStyle/>
          <a:p>
            <a:pPr>
              <a:defRPr/>
            </a:pPr>
            <a:r>
              <a:rPr lang="en-US" sz="4000" dirty="0" smtClean="0">
                <a:solidFill>
                  <a:schemeClr val="accent3"/>
                </a:solidFill>
              </a:rPr>
              <a:t>PAYROLL SERVICES</a:t>
            </a:r>
            <a:r>
              <a:rPr lang="en-US" sz="4000" dirty="0">
                <a:solidFill>
                  <a:schemeClr val="accent3"/>
                </a:solidFill>
              </a:rPr>
              <a:t/>
            </a:r>
            <a:br>
              <a:rPr lang="en-US" sz="4000" dirty="0">
                <a:solidFill>
                  <a:schemeClr val="accent3"/>
                </a:solidFill>
              </a:rPr>
            </a:br>
            <a:r>
              <a:rPr lang="en-US" sz="4000" dirty="0">
                <a:solidFill>
                  <a:schemeClr val="accent3"/>
                </a:solidFill>
              </a:rPr>
              <a:t>LOCATION, </a:t>
            </a:r>
            <a:r>
              <a:rPr lang="en-US" sz="4000" dirty="0" smtClean="0">
                <a:solidFill>
                  <a:schemeClr val="accent3"/>
                </a:solidFill>
              </a:rPr>
              <a:t>HOURS AND PHONE NUMBER</a:t>
            </a:r>
            <a:endParaRPr lang="en-US" sz="4000" dirty="0" smtClean="0"/>
          </a:p>
        </p:txBody>
      </p:sp>
      <p:sp>
        <p:nvSpPr>
          <p:cNvPr id="12291" name="Rectangle 3"/>
          <p:cNvSpPr>
            <a:spLocks noGrp="1" noChangeArrowheads="1"/>
          </p:cNvSpPr>
          <p:nvPr>
            <p:ph idx="1"/>
          </p:nvPr>
        </p:nvSpPr>
        <p:spPr>
          <a:xfrm>
            <a:off x="630115" y="2133600"/>
            <a:ext cx="7924800" cy="3962400"/>
          </a:xfrm>
        </p:spPr>
        <p:txBody>
          <a:bodyPr>
            <a:noAutofit/>
          </a:bodyPr>
          <a:lstStyle/>
          <a:p>
            <a:pPr eaLnBrk="1" hangingPunct="1">
              <a:defRPr/>
            </a:pPr>
            <a:r>
              <a:rPr lang="en-US" sz="2600" b="1" dirty="0" smtClean="0"/>
              <a:t>LOCATION:	</a:t>
            </a:r>
            <a:r>
              <a:rPr lang="en-US" sz="2600" dirty="0" smtClean="0"/>
              <a:t>San Marcos Campus, A113 – A119 </a:t>
            </a:r>
          </a:p>
          <a:p>
            <a:pPr eaLnBrk="1" hangingPunct="1">
              <a:defRPr/>
            </a:pPr>
            <a:r>
              <a:rPr lang="en-US" sz="2600" b="1" dirty="0" smtClean="0"/>
              <a:t>HOURS:</a:t>
            </a:r>
            <a:br>
              <a:rPr lang="en-US" sz="2600" b="1" dirty="0" smtClean="0"/>
            </a:br>
            <a:r>
              <a:rPr lang="en-US" sz="2600" dirty="0" smtClean="0"/>
              <a:t>8:00 a.m. to 5:00 p.m.	Monday through Thursday 8:00 a.m. to 4:30 p.m.	Friday</a:t>
            </a:r>
          </a:p>
          <a:p>
            <a:pPr>
              <a:defRPr/>
            </a:pPr>
            <a:r>
              <a:rPr lang="en-US" sz="2600" b="1" dirty="0" smtClean="0"/>
              <a:t>MAIN PHONE LINE:	</a:t>
            </a:r>
            <a:r>
              <a:rPr lang="en-US" sz="2600" dirty="0" smtClean="0"/>
              <a:t>760-744-1150  Ext. 2937 </a:t>
            </a:r>
          </a:p>
          <a:p>
            <a:pPr>
              <a:defRPr/>
            </a:pPr>
            <a:r>
              <a:rPr lang="en-US" sz="2600" b="1" dirty="0" smtClean="0"/>
              <a:t>FAX NUMBER:		</a:t>
            </a:r>
            <a:r>
              <a:rPr lang="en-US" sz="2600" dirty="0" smtClean="0"/>
              <a:t>760-761-3542</a:t>
            </a:r>
            <a:endParaRPr lang="en-US" sz="2600" dirty="0"/>
          </a:p>
          <a:p>
            <a:pPr marL="400050" lvl="1" indent="0">
              <a:buNone/>
              <a:defRPr/>
            </a:pPr>
            <a:r>
              <a:rPr lang="en-US" sz="1800" dirty="0" smtClean="0"/>
              <a:t>This </a:t>
            </a:r>
            <a:r>
              <a:rPr lang="en-US" sz="1800" dirty="0"/>
              <a:t>is a dedicated fax line. </a:t>
            </a:r>
            <a:r>
              <a:rPr lang="en-US" sz="1800" dirty="0" smtClean="0"/>
              <a:t>It </a:t>
            </a:r>
            <a:r>
              <a:rPr lang="en-US" sz="1800" dirty="0"/>
              <a:t>comes directly to the Payroll </a:t>
            </a:r>
            <a:r>
              <a:rPr lang="en-US" sz="1800" dirty="0" smtClean="0"/>
              <a:t>Services office</a:t>
            </a:r>
            <a:r>
              <a:rPr lang="en-US" sz="1800" dirty="0"/>
              <a:t>. </a:t>
            </a:r>
            <a:r>
              <a:rPr lang="en-US" sz="1800" dirty="0" smtClean="0"/>
              <a:t>The </a:t>
            </a:r>
            <a:r>
              <a:rPr lang="en-US" sz="1800" dirty="0"/>
              <a:t>faxed information is only seen by the Payroll staff.</a:t>
            </a:r>
            <a:endParaRPr lang="en-US" sz="18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2</a:t>
            </a:fld>
            <a:endParaRPr lang="en-US"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762000" y="572869"/>
            <a:ext cx="7620000" cy="646331"/>
          </a:xfrm>
          <a:prstGeom prst="rect">
            <a:avLst/>
          </a:prstGeom>
          <a:noFill/>
          <a:ln w="9525">
            <a:noFill/>
            <a:miter lim="800000"/>
            <a:headEnd/>
            <a:tailEnd/>
          </a:ln>
        </p:spPr>
        <p:txBody>
          <a:bodyPr wrap="square">
            <a:spAutoFit/>
          </a:bodyPr>
          <a:lstStyle/>
          <a:p>
            <a:pPr algn="ctr"/>
            <a:r>
              <a:rPr lang="en-US" sz="3600" dirty="0">
                <a:solidFill>
                  <a:schemeClr val="accent3"/>
                </a:solidFill>
                <a:latin typeface="+mj-lt"/>
                <a:ea typeface="+mj-ea"/>
                <a:cs typeface="+mj-cs"/>
              </a:rPr>
              <a:t>WHO WE ARE</a:t>
            </a:r>
          </a:p>
        </p:txBody>
      </p:sp>
      <p:sp>
        <p:nvSpPr>
          <p:cNvPr id="2" name="TextBox 1"/>
          <p:cNvSpPr txBox="1"/>
          <p:nvPr/>
        </p:nvSpPr>
        <p:spPr>
          <a:xfrm>
            <a:off x="762000" y="1371600"/>
            <a:ext cx="7620000" cy="5016758"/>
          </a:xfrm>
          <a:prstGeom prst="rect">
            <a:avLst/>
          </a:prstGeom>
          <a:noFill/>
        </p:spPr>
        <p:txBody>
          <a:bodyPr wrap="square" rtlCol="0">
            <a:spAutoFit/>
          </a:bodyPr>
          <a:lstStyle/>
          <a:p>
            <a:r>
              <a:rPr lang="en-US" sz="1600" b="1" dirty="0"/>
              <a:t>Brandi Taveuveu – Manager, Budget and Payroll</a:t>
            </a:r>
          </a:p>
          <a:p>
            <a:r>
              <a:rPr lang="en-US" sz="1600" dirty="0"/>
              <a:t>	Phone: (760)744-1150  Ext. 2880</a:t>
            </a:r>
          </a:p>
          <a:p>
            <a:r>
              <a:rPr lang="en-US" sz="1600" dirty="0"/>
              <a:t>	Email:  </a:t>
            </a:r>
            <a:r>
              <a:rPr lang="en-US" sz="1600" dirty="0">
                <a:hlinkClick r:id="rId2"/>
              </a:rPr>
              <a:t>btaveuveu@palomar.edu</a:t>
            </a:r>
            <a:endParaRPr lang="en-US" sz="1600" dirty="0"/>
          </a:p>
          <a:p>
            <a:endParaRPr lang="en-US" sz="1600" dirty="0"/>
          </a:p>
          <a:p>
            <a:r>
              <a:rPr lang="en-US" sz="1600" b="1" dirty="0"/>
              <a:t>Catherine Macabitas - Payroll Technician for </a:t>
            </a:r>
            <a:r>
              <a:rPr lang="en-US" sz="1600" b="1" dirty="0" smtClean="0"/>
              <a:t>Classified, CAST and Administrative Staff</a:t>
            </a:r>
            <a:endParaRPr lang="en-US" sz="1600" b="1" dirty="0"/>
          </a:p>
          <a:p>
            <a:r>
              <a:rPr lang="en-US" sz="1600" dirty="0"/>
              <a:t>	Phone: (760) 744-1150  Ext. 2884</a:t>
            </a:r>
          </a:p>
          <a:p>
            <a:r>
              <a:rPr lang="en-US" sz="1600" dirty="0"/>
              <a:t>	Email: </a:t>
            </a:r>
            <a:r>
              <a:rPr lang="en-US" sz="1600" dirty="0">
                <a:hlinkClick r:id="rId3"/>
              </a:rPr>
              <a:t>cmacabitas@palomar.edu</a:t>
            </a:r>
            <a:endParaRPr lang="en-US" sz="1600" dirty="0"/>
          </a:p>
          <a:p>
            <a:endParaRPr lang="en-US" sz="1600" dirty="0"/>
          </a:p>
          <a:p>
            <a:r>
              <a:rPr lang="en-US" sz="1600" b="1" dirty="0" smtClean="0"/>
              <a:t>Eillen </a:t>
            </a:r>
            <a:r>
              <a:rPr lang="en-US" sz="1600" b="1" dirty="0"/>
              <a:t>Waller -  Payroll Technician for </a:t>
            </a:r>
            <a:r>
              <a:rPr lang="en-US" sz="1600" b="1" dirty="0" smtClean="0"/>
              <a:t>Full Time and Part Time Faculty</a:t>
            </a:r>
            <a:endParaRPr lang="en-US" sz="1600" b="1" dirty="0"/>
          </a:p>
          <a:p>
            <a:r>
              <a:rPr lang="en-US" sz="1600" dirty="0"/>
              <a:t>	Phone: (760) 744-1150  Ext. 2138</a:t>
            </a:r>
          </a:p>
          <a:p>
            <a:r>
              <a:rPr lang="en-US" sz="1600" dirty="0"/>
              <a:t>	Email: </a:t>
            </a:r>
            <a:r>
              <a:rPr lang="en-US" sz="1600" dirty="0">
                <a:hlinkClick r:id="rId4"/>
              </a:rPr>
              <a:t>ewaller@palomar.edu</a:t>
            </a:r>
            <a:endParaRPr lang="en-US" sz="1600" dirty="0"/>
          </a:p>
          <a:p>
            <a:endParaRPr lang="en-US" sz="1600" dirty="0"/>
          </a:p>
          <a:p>
            <a:r>
              <a:rPr lang="en-US" sz="1600" b="1" dirty="0"/>
              <a:t>Cynthia Battaglia - Payroll Technician for </a:t>
            </a:r>
            <a:r>
              <a:rPr lang="en-US" sz="1600" b="1" dirty="0"/>
              <a:t>Temporary </a:t>
            </a:r>
            <a:r>
              <a:rPr lang="en-US" sz="1600" b="1" dirty="0" smtClean="0"/>
              <a:t>and </a:t>
            </a:r>
            <a:r>
              <a:rPr lang="en-US" sz="1600" b="1" dirty="0" smtClean="0"/>
              <a:t>Student Employees</a:t>
            </a:r>
            <a:endParaRPr lang="en-US" sz="1600" b="1" dirty="0"/>
          </a:p>
          <a:p>
            <a:r>
              <a:rPr lang="en-US" sz="1600" dirty="0"/>
              <a:t>	Phone: (760) 744-1150  Ext. 2937</a:t>
            </a:r>
          </a:p>
          <a:p>
            <a:r>
              <a:rPr lang="en-US" sz="1600" dirty="0"/>
              <a:t>	Email: </a:t>
            </a:r>
            <a:r>
              <a:rPr lang="en-US" sz="1600" dirty="0">
                <a:hlinkClick r:id="rId5"/>
              </a:rPr>
              <a:t>cbattaglia@palomar.edu</a:t>
            </a:r>
            <a:endParaRPr lang="en-US" sz="1600" dirty="0"/>
          </a:p>
          <a:p>
            <a:r>
              <a:rPr lang="en-US" sz="1600" dirty="0"/>
              <a:t> </a:t>
            </a:r>
          </a:p>
          <a:p>
            <a:r>
              <a:rPr lang="en-US" sz="1600" b="1" dirty="0"/>
              <a:t>Chie Tuller – Business Systems Analyst</a:t>
            </a:r>
          </a:p>
          <a:p>
            <a:r>
              <a:rPr lang="en-US" sz="1600" dirty="0"/>
              <a:t>	Phone: (760) 744-1150  Ext. 2887</a:t>
            </a:r>
          </a:p>
          <a:p>
            <a:r>
              <a:rPr lang="en-US" sz="1600" dirty="0"/>
              <a:t>	Email: </a:t>
            </a:r>
            <a:r>
              <a:rPr lang="en-US" sz="1600" dirty="0">
                <a:hlinkClick r:id="rId6"/>
              </a:rPr>
              <a:t>ctuller@palomar.edu</a:t>
            </a:r>
            <a:endParaRPr lang="en-US" sz="1600" dirty="0"/>
          </a:p>
          <a:p>
            <a:endParaRPr lang="en-US" sz="1600" b="1" dirty="0" smtClean="0">
              <a:solidFill>
                <a:schemeClr val="tx2"/>
              </a:solidFill>
            </a:endParaRPr>
          </a:p>
        </p:txBody>
      </p:sp>
      <p:sp>
        <p:nvSpPr>
          <p:cNvPr id="5" name="Slide Number Placeholder 4"/>
          <p:cNvSpPr>
            <a:spLocks noGrp="1"/>
          </p:cNvSpPr>
          <p:nvPr>
            <p:ph type="sldNum" sz="quarter" idx="12"/>
          </p:nvPr>
        </p:nvSpPr>
        <p:spPr/>
        <p:txBody>
          <a:bodyPr/>
          <a:lstStyle/>
          <a:p>
            <a:fld id="{FD4DABCC-236B-4974-A330-4F358499DD74}" type="slidenum">
              <a:rPr lang="en-US" smtClean="0"/>
              <a:pPr/>
              <a:t>3</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304800"/>
            <a:ext cx="7696200" cy="838200"/>
          </a:xfrm>
        </p:spPr>
        <p:txBody>
          <a:bodyPr>
            <a:normAutofit/>
          </a:bodyPr>
          <a:lstStyle/>
          <a:p>
            <a:pPr>
              <a:defRPr/>
            </a:pPr>
            <a:r>
              <a:rPr lang="en-US" sz="4000" dirty="0" smtClean="0">
                <a:solidFill>
                  <a:schemeClr val="accent3"/>
                </a:solidFill>
              </a:rPr>
              <a:t>FACULTY AND ADJUNCT</a:t>
            </a:r>
          </a:p>
        </p:txBody>
      </p:sp>
      <p:sp>
        <p:nvSpPr>
          <p:cNvPr id="37891" name="Rectangle 3"/>
          <p:cNvSpPr>
            <a:spLocks noGrp="1" noChangeArrowheads="1"/>
          </p:cNvSpPr>
          <p:nvPr>
            <p:ph idx="1"/>
          </p:nvPr>
        </p:nvSpPr>
        <p:spPr>
          <a:xfrm>
            <a:off x="723900" y="1066800"/>
            <a:ext cx="7696200" cy="5257800"/>
          </a:xfrm>
        </p:spPr>
        <p:txBody>
          <a:bodyPr>
            <a:normAutofit fontScale="92500" lnSpcReduction="10000"/>
          </a:bodyPr>
          <a:lstStyle/>
          <a:p>
            <a:pPr marL="0" indent="0">
              <a:lnSpc>
                <a:spcPct val="90000"/>
              </a:lnSpc>
              <a:buNone/>
              <a:defRPr/>
            </a:pPr>
            <a:r>
              <a:rPr lang="en-US" sz="2600" b="1" dirty="0" smtClean="0"/>
              <a:t>Faculty</a:t>
            </a:r>
          </a:p>
          <a:p>
            <a:pPr>
              <a:lnSpc>
                <a:spcPct val="90000"/>
              </a:lnSpc>
              <a:defRPr/>
            </a:pPr>
            <a:r>
              <a:rPr lang="en-US" sz="2600" dirty="0" smtClean="0"/>
              <a:t>Paid on the </a:t>
            </a:r>
            <a:r>
              <a:rPr lang="en-US" sz="2600" dirty="0"/>
              <a:t>last working day of the </a:t>
            </a:r>
            <a:r>
              <a:rPr lang="en-US" sz="2600" dirty="0" smtClean="0"/>
              <a:t>month.</a:t>
            </a:r>
          </a:p>
          <a:p>
            <a:pPr>
              <a:lnSpc>
                <a:spcPct val="90000"/>
              </a:lnSpc>
              <a:defRPr/>
            </a:pPr>
            <a:r>
              <a:rPr lang="en-US" sz="2600" dirty="0" smtClean="0"/>
              <a:t>Paid monthly by contract.</a:t>
            </a:r>
          </a:p>
          <a:p>
            <a:pPr>
              <a:lnSpc>
                <a:spcPct val="90000"/>
              </a:lnSpc>
              <a:defRPr/>
            </a:pPr>
            <a:r>
              <a:rPr lang="en-US" sz="2600" dirty="0" smtClean="0"/>
              <a:t>Absence </a:t>
            </a:r>
            <a:r>
              <a:rPr lang="en-US" sz="2600" dirty="0"/>
              <a:t>Reports </a:t>
            </a:r>
            <a:r>
              <a:rPr lang="en-US" sz="2600" dirty="0" smtClean="0"/>
              <a:t>are due </a:t>
            </a:r>
            <a:r>
              <a:rPr lang="en-US" sz="2600" dirty="0"/>
              <a:t>on the </a:t>
            </a:r>
            <a:r>
              <a:rPr lang="en-US" sz="2600" dirty="0" smtClean="0"/>
              <a:t>1</a:t>
            </a:r>
            <a:r>
              <a:rPr lang="en-US" sz="2600" baseline="30000" dirty="0"/>
              <a:t>st</a:t>
            </a:r>
            <a:r>
              <a:rPr lang="en-US" sz="2600" dirty="0" smtClean="0"/>
              <a:t> </a:t>
            </a:r>
            <a:r>
              <a:rPr lang="en-US" sz="2600" dirty="0"/>
              <a:t>of the month.</a:t>
            </a:r>
          </a:p>
          <a:p>
            <a:pPr marL="0" lvl="0" indent="0">
              <a:lnSpc>
                <a:spcPct val="90000"/>
              </a:lnSpc>
              <a:buNone/>
              <a:defRPr/>
            </a:pPr>
            <a:r>
              <a:rPr lang="en-US" sz="1600" dirty="0" smtClean="0">
                <a:solidFill>
                  <a:prstClr val="black"/>
                </a:solidFill>
              </a:rPr>
              <a:t/>
            </a:r>
            <a:br>
              <a:rPr lang="en-US" sz="1600" dirty="0" smtClean="0">
                <a:solidFill>
                  <a:prstClr val="black"/>
                </a:solidFill>
              </a:rPr>
            </a:br>
            <a:r>
              <a:rPr lang="en-US" sz="1600" dirty="0" smtClean="0">
                <a:solidFill>
                  <a:prstClr val="black"/>
                </a:solidFill>
              </a:rPr>
              <a:t>More Full-time </a:t>
            </a:r>
            <a:r>
              <a:rPr lang="en-US" sz="1600" dirty="0">
                <a:solidFill>
                  <a:prstClr val="black"/>
                </a:solidFill>
              </a:rPr>
              <a:t>Faculty payroll information can be found </a:t>
            </a:r>
            <a:r>
              <a:rPr lang="en-US" sz="1600" dirty="0" smtClean="0">
                <a:solidFill>
                  <a:prstClr val="black"/>
                </a:solidFill>
              </a:rPr>
              <a:t>here</a:t>
            </a:r>
            <a:r>
              <a:rPr lang="en-US" sz="1800" dirty="0" smtClean="0">
                <a:solidFill>
                  <a:prstClr val="black"/>
                </a:solidFill>
              </a:rPr>
              <a:t>:</a:t>
            </a:r>
            <a:endParaRPr lang="en-US" sz="1800" dirty="0">
              <a:solidFill>
                <a:prstClr val="black"/>
              </a:solidFill>
            </a:endParaRPr>
          </a:p>
          <a:p>
            <a:pPr marL="0" lvl="0" indent="0">
              <a:lnSpc>
                <a:spcPct val="90000"/>
              </a:lnSpc>
              <a:buNone/>
              <a:defRPr/>
            </a:pPr>
            <a:r>
              <a:rPr lang="en-US" sz="1600" dirty="0">
                <a:solidFill>
                  <a:prstClr val="black"/>
                </a:solidFill>
                <a:hlinkClick r:id="rId2"/>
              </a:rPr>
              <a:t>http://www2.palomar.edu/pages/payrollservices/academic-personnel/</a:t>
            </a:r>
            <a:endParaRPr lang="en-US" sz="2600" dirty="0" smtClean="0"/>
          </a:p>
          <a:p>
            <a:pPr marL="0" indent="0">
              <a:lnSpc>
                <a:spcPct val="90000"/>
              </a:lnSpc>
              <a:buNone/>
              <a:defRPr/>
            </a:pPr>
            <a:r>
              <a:rPr lang="en-US" sz="2600" b="1" dirty="0" smtClean="0"/>
              <a:t/>
            </a:r>
            <a:br>
              <a:rPr lang="en-US" sz="2600" b="1" dirty="0" smtClean="0"/>
            </a:br>
            <a:r>
              <a:rPr lang="en-US" sz="2600" b="1" dirty="0" smtClean="0"/>
              <a:t>Adjunct</a:t>
            </a:r>
          </a:p>
          <a:p>
            <a:pPr>
              <a:lnSpc>
                <a:spcPct val="90000"/>
              </a:lnSpc>
              <a:defRPr/>
            </a:pPr>
            <a:r>
              <a:rPr lang="en-US" sz="2600" dirty="0" smtClean="0"/>
              <a:t>Paid </a:t>
            </a:r>
            <a:r>
              <a:rPr lang="en-US" sz="2600" dirty="0"/>
              <a:t>on the 20</a:t>
            </a:r>
            <a:r>
              <a:rPr lang="en-US" sz="2600" baseline="30000" dirty="0"/>
              <a:t>th</a:t>
            </a:r>
            <a:r>
              <a:rPr lang="en-US" sz="2600" dirty="0"/>
              <a:t> </a:t>
            </a:r>
            <a:r>
              <a:rPr lang="en-US" sz="2600" dirty="0" smtClean="0"/>
              <a:t>of each month during the semester</a:t>
            </a:r>
            <a:r>
              <a:rPr lang="en-US" sz="2600" dirty="0"/>
              <a:t>.</a:t>
            </a:r>
          </a:p>
          <a:p>
            <a:pPr>
              <a:lnSpc>
                <a:spcPct val="90000"/>
              </a:lnSpc>
              <a:defRPr/>
            </a:pPr>
            <a:r>
              <a:rPr lang="en-US" sz="2600" dirty="0" smtClean="0"/>
              <a:t>Paid for number of hours per assignment divided by number of paydays covered.</a:t>
            </a:r>
          </a:p>
          <a:p>
            <a:pPr>
              <a:lnSpc>
                <a:spcPct val="90000"/>
              </a:lnSpc>
              <a:defRPr/>
            </a:pPr>
            <a:r>
              <a:rPr lang="en-US" sz="2600" dirty="0" smtClean="0"/>
              <a:t>Fall &amp; Spring semester 4 paydays</a:t>
            </a:r>
          </a:p>
          <a:p>
            <a:pPr>
              <a:lnSpc>
                <a:spcPct val="90000"/>
              </a:lnSpc>
              <a:defRPr/>
            </a:pPr>
            <a:r>
              <a:rPr lang="en-US" sz="2600" dirty="0" smtClean="0"/>
              <a:t>Summer semester 2 paydays</a:t>
            </a:r>
          </a:p>
          <a:p>
            <a:pPr marL="0" indent="0">
              <a:lnSpc>
                <a:spcPct val="90000"/>
              </a:lnSpc>
              <a:buNone/>
              <a:defRPr/>
            </a:pPr>
            <a:r>
              <a:rPr lang="en-US" sz="1600" dirty="0" smtClean="0"/>
              <a:t/>
            </a:r>
            <a:br>
              <a:rPr lang="en-US" sz="1600" dirty="0" smtClean="0"/>
            </a:br>
            <a:r>
              <a:rPr lang="en-US" sz="1600" dirty="0" smtClean="0"/>
              <a:t>More Adjunct Faculty payroll information can be found here:</a:t>
            </a:r>
            <a:endParaRPr lang="en-US" sz="1800" dirty="0"/>
          </a:p>
          <a:p>
            <a:pPr marL="0" indent="0">
              <a:lnSpc>
                <a:spcPct val="90000"/>
              </a:lnSpc>
              <a:buNone/>
              <a:defRPr/>
            </a:pPr>
            <a:r>
              <a:rPr lang="en-US" sz="1600" dirty="0" smtClean="0">
                <a:hlinkClick r:id="rId3"/>
              </a:rPr>
              <a:t>http</a:t>
            </a:r>
            <a:r>
              <a:rPr lang="en-US" sz="1600" dirty="0">
                <a:hlinkClick r:id="rId3"/>
              </a:rPr>
              <a:t>://www2.palomar.edu/pages/payrollservices/home/adjunct-faculty/</a:t>
            </a:r>
            <a:endParaRPr lang="en-US" sz="1600" dirty="0" smtClean="0"/>
          </a:p>
          <a:p>
            <a:pPr eaLnBrk="1" hangingPunct="1">
              <a:lnSpc>
                <a:spcPct val="90000"/>
              </a:lnSpc>
              <a:defRPr/>
            </a:pPr>
            <a:endParaRPr lang="en-US" sz="26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4</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304800"/>
            <a:ext cx="7696200" cy="990600"/>
          </a:xfrm>
        </p:spPr>
        <p:txBody>
          <a:bodyPr>
            <a:normAutofit fontScale="90000"/>
          </a:bodyPr>
          <a:lstStyle/>
          <a:p>
            <a:pPr>
              <a:defRPr/>
            </a:pPr>
            <a:r>
              <a:rPr lang="en-US" sz="4000" dirty="0" smtClean="0">
                <a:solidFill>
                  <a:schemeClr val="accent3"/>
                </a:solidFill>
              </a:rPr>
              <a:t>FACULTY </a:t>
            </a:r>
            <a:br>
              <a:rPr lang="en-US" sz="4000" dirty="0" smtClean="0">
                <a:solidFill>
                  <a:schemeClr val="accent3"/>
                </a:solidFill>
              </a:rPr>
            </a:br>
            <a:r>
              <a:rPr lang="en-US" sz="4000" dirty="0" smtClean="0">
                <a:solidFill>
                  <a:schemeClr val="accent3"/>
                </a:solidFill>
              </a:rPr>
              <a:t>frequently asked questions….</a:t>
            </a:r>
          </a:p>
        </p:txBody>
      </p:sp>
      <p:sp>
        <p:nvSpPr>
          <p:cNvPr id="37891" name="Rectangle 3"/>
          <p:cNvSpPr>
            <a:spLocks noGrp="1" noChangeArrowheads="1"/>
          </p:cNvSpPr>
          <p:nvPr>
            <p:ph idx="1"/>
          </p:nvPr>
        </p:nvSpPr>
        <p:spPr>
          <a:xfrm>
            <a:off x="723900" y="1371600"/>
            <a:ext cx="7696200" cy="5257800"/>
          </a:xfrm>
        </p:spPr>
        <p:txBody>
          <a:bodyPr>
            <a:normAutofit/>
          </a:bodyPr>
          <a:lstStyle/>
          <a:p>
            <a:pPr marL="0" indent="0">
              <a:lnSpc>
                <a:spcPct val="90000"/>
              </a:lnSpc>
              <a:buNone/>
              <a:defRPr/>
            </a:pPr>
            <a:endParaRPr lang="en-US" sz="2600" b="1" dirty="0" smtClean="0"/>
          </a:p>
          <a:p>
            <a:pPr marL="0" indent="0">
              <a:lnSpc>
                <a:spcPct val="90000"/>
              </a:lnSpc>
              <a:buNone/>
              <a:defRPr/>
            </a:pPr>
            <a:r>
              <a:rPr lang="en-US" sz="2600" b="1" dirty="0" smtClean="0"/>
              <a:t>When can faculty not load bank a class?</a:t>
            </a:r>
          </a:p>
          <a:p>
            <a:pPr lvl="1">
              <a:lnSpc>
                <a:spcPct val="90000"/>
              </a:lnSpc>
              <a:buFont typeface="Wingdings" panose="05000000000000000000" pitchFamily="2" charset="2"/>
              <a:buChar char="Ø"/>
              <a:defRPr/>
            </a:pPr>
            <a:r>
              <a:rPr lang="en-US" sz="2200" dirty="0" smtClean="0"/>
              <a:t>Once semester starts and first payroll has been processed.</a:t>
            </a:r>
          </a:p>
          <a:p>
            <a:pPr lvl="1">
              <a:lnSpc>
                <a:spcPct val="90000"/>
              </a:lnSpc>
              <a:buFont typeface="Wingdings" panose="05000000000000000000" pitchFamily="2" charset="2"/>
              <a:buChar char="Ø"/>
              <a:defRPr/>
            </a:pPr>
            <a:r>
              <a:rPr lang="en-US" sz="2200" dirty="0" smtClean="0"/>
              <a:t>Late start classes are okay (as long as no payment has been received for the class).</a:t>
            </a:r>
          </a:p>
          <a:p>
            <a:pPr lvl="1">
              <a:lnSpc>
                <a:spcPct val="90000"/>
              </a:lnSpc>
              <a:buFont typeface="Wingdings" panose="05000000000000000000" pitchFamily="2" charset="2"/>
              <a:buChar char="Ø"/>
              <a:defRPr/>
            </a:pPr>
            <a:r>
              <a:rPr lang="en-US" sz="2200" dirty="0" smtClean="0"/>
              <a:t>Use guidelines per PFF agreement.</a:t>
            </a:r>
          </a:p>
          <a:p>
            <a:pPr marL="0" indent="0">
              <a:lnSpc>
                <a:spcPct val="90000"/>
              </a:lnSpc>
              <a:buNone/>
              <a:defRPr/>
            </a:pPr>
            <a:endParaRPr lang="en-US" sz="2600" b="1" dirty="0" smtClean="0"/>
          </a:p>
          <a:p>
            <a:pPr marL="0" indent="0">
              <a:lnSpc>
                <a:spcPct val="90000"/>
              </a:lnSpc>
              <a:buNone/>
              <a:defRPr/>
            </a:pPr>
            <a:r>
              <a:rPr lang="en-US" sz="2600" b="1" dirty="0" smtClean="0"/>
              <a:t>When do I get sick leave?</a:t>
            </a:r>
          </a:p>
          <a:p>
            <a:pPr lvl="1">
              <a:lnSpc>
                <a:spcPct val="90000"/>
              </a:lnSpc>
              <a:buFont typeface="Wingdings" panose="05000000000000000000" pitchFamily="2" charset="2"/>
              <a:buChar char="Ø"/>
              <a:defRPr/>
            </a:pPr>
            <a:r>
              <a:rPr lang="en-US" sz="2200" dirty="0" smtClean="0"/>
              <a:t>CRC Faculty receives annual allotment at the beginning of each FY.</a:t>
            </a:r>
          </a:p>
          <a:p>
            <a:pPr lvl="1">
              <a:lnSpc>
                <a:spcPct val="90000"/>
              </a:lnSpc>
              <a:buFont typeface="Wingdings" panose="05000000000000000000" pitchFamily="2" charset="2"/>
              <a:buChar char="Ø"/>
              <a:defRPr/>
            </a:pPr>
            <a:r>
              <a:rPr lang="en-US" sz="2200" dirty="0" smtClean="0"/>
              <a:t>Contract Faculty reports absences on monthly absence report using hours missed or percentage of day.</a:t>
            </a:r>
          </a:p>
          <a:p>
            <a:pPr marL="457200" lvl="1" indent="0">
              <a:lnSpc>
                <a:spcPct val="90000"/>
              </a:lnSpc>
              <a:buNone/>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5</a:t>
            </a:fld>
            <a:endParaRPr lang="en-US" dirty="0"/>
          </a:p>
        </p:txBody>
      </p:sp>
    </p:spTree>
    <p:extLst>
      <p:ext uri="{BB962C8B-B14F-4D97-AF65-F5344CB8AC3E}">
        <p14:creationId xmlns:p14="http://schemas.microsoft.com/office/powerpoint/2010/main" val="2294029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304800"/>
            <a:ext cx="7696200" cy="990600"/>
          </a:xfrm>
        </p:spPr>
        <p:txBody>
          <a:bodyPr>
            <a:normAutofit fontScale="90000"/>
          </a:bodyPr>
          <a:lstStyle/>
          <a:p>
            <a:pPr>
              <a:defRPr/>
            </a:pPr>
            <a:r>
              <a:rPr lang="en-US" sz="4000" dirty="0" smtClean="0">
                <a:solidFill>
                  <a:schemeClr val="accent3"/>
                </a:solidFill>
              </a:rPr>
              <a:t>ADJUNCT </a:t>
            </a:r>
            <a:br>
              <a:rPr lang="en-US" sz="4000" dirty="0" smtClean="0">
                <a:solidFill>
                  <a:schemeClr val="accent3"/>
                </a:solidFill>
              </a:rPr>
            </a:br>
            <a:r>
              <a:rPr lang="en-US" sz="4000" dirty="0" smtClean="0">
                <a:solidFill>
                  <a:schemeClr val="accent3"/>
                </a:solidFill>
              </a:rPr>
              <a:t>frequently asked questions ...</a:t>
            </a:r>
          </a:p>
        </p:txBody>
      </p:sp>
      <p:sp>
        <p:nvSpPr>
          <p:cNvPr id="37891" name="Rectangle 3"/>
          <p:cNvSpPr>
            <a:spLocks noGrp="1" noChangeArrowheads="1"/>
          </p:cNvSpPr>
          <p:nvPr>
            <p:ph idx="1"/>
          </p:nvPr>
        </p:nvSpPr>
        <p:spPr>
          <a:xfrm>
            <a:off x="723900" y="1371600"/>
            <a:ext cx="7696200" cy="5029200"/>
          </a:xfrm>
        </p:spPr>
        <p:txBody>
          <a:bodyPr>
            <a:normAutofit fontScale="92500"/>
          </a:bodyPr>
          <a:lstStyle/>
          <a:p>
            <a:pPr marL="0" indent="0">
              <a:lnSpc>
                <a:spcPct val="90000"/>
              </a:lnSpc>
              <a:buNone/>
              <a:defRPr/>
            </a:pPr>
            <a:r>
              <a:rPr lang="en-US" sz="2600" b="1" dirty="0" smtClean="0"/>
              <a:t>When are contract and ADJ/OVL sick hours/days reported?</a:t>
            </a:r>
          </a:p>
          <a:p>
            <a:pPr lvl="1">
              <a:lnSpc>
                <a:spcPct val="90000"/>
              </a:lnSpc>
              <a:buFont typeface="Wingdings" panose="05000000000000000000" pitchFamily="2" charset="2"/>
              <a:buChar char="Ø"/>
              <a:defRPr/>
            </a:pPr>
            <a:r>
              <a:rPr lang="en-US" sz="2200" dirty="0"/>
              <a:t>ADJ sick hours are posted to reduce balance only (no monetary value</a:t>
            </a:r>
            <a:r>
              <a:rPr lang="en-US" sz="2200" dirty="0" smtClean="0"/>
              <a:t>).</a:t>
            </a:r>
            <a:endParaRPr lang="en-US" sz="2200" dirty="0"/>
          </a:p>
          <a:p>
            <a:pPr lvl="1">
              <a:lnSpc>
                <a:spcPct val="90000"/>
              </a:lnSpc>
              <a:buFont typeface="Wingdings" panose="05000000000000000000" pitchFamily="2" charset="2"/>
              <a:buChar char="Ø"/>
              <a:defRPr/>
            </a:pPr>
            <a:r>
              <a:rPr lang="en-US" sz="2200" dirty="0"/>
              <a:t>ADJ/OVL accrue sick leave hours on each check per PFF </a:t>
            </a:r>
            <a:r>
              <a:rPr lang="en-US" sz="2200" dirty="0" smtClean="0"/>
              <a:t>agreement.</a:t>
            </a:r>
            <a:endParaRPr lang="en-US" sz="2200" dirty="0"/>
          </a:p>
          <a:p>
            <a:pPr marL="0" indent="0">
              <a:lnSpc>
                <a:spcPct val="90000"/>
              </a:lnSpc>
              <a:buNone/>
              <a:defRPr/>
            </a:pPr>
            <a:r>
              <a:rPr lang="en-US" sz="2600" b="1" dirty="0" smtClean="0"/>
              <a:t>When is Professional Development Paid?</a:t>
            </a:r>
          </a:p>
          <a:p>
            <a:pPr lvl="1">
              <a:lnSpc>
                <a:spcPct val="90000"/>
              </a:lnSpc>
              <a:buFont typeface="Wingdings" panose="05000000000000000000" pitchFamily="2" charset="2"/>
              <a:buChar char="Ø"/>
              <a:defRPr/>
            </a:pPr>
            <a:r>
              <a:rPr lang="en-US" sz="2200" dirty="0" smtClean="0"/>
              <a:t>May and June 20</a:t>
            </a:r>
            <a:r>
              <a:rPr lang="en-US" sz="2200" baseline="30000" dirty="0" smtClean="0"/>
              <a:t>th</a:t>
            </a:r>
            <a:r>
              <a:rPr lang="en-US" sz="2200" dirty="0" smtClean="0"/>
              <a:t> (Spring), December and January 20</a:t>
            </a:r>
            <a:r>
              <a:rPr lang="en-US" sz="2200" baseline="30000" dirty="0" smtClean="0"/>
              <a:t>th</a:t>
            </a:r>
            <a:r>
              <a:rPr lang="en-US" sz="2200" dirty="0" smtClean="0"/>
              <a:t> (Fall).</a:t>
            </a:r>
          </a:p>
          <a:p>
            <a:pPr lvl="1">
              <a:lnSpc>
                <a:spcPct val="90000"/>
              </a:lnSpc>
              <a:buFont typeface="Wingdings" panose="05000000000000000000" pitchFamily="2" charset="2"/>
              <a:buChar char="Ø"/>
              <a:defRPr/>
            </a:pPr>
            <a:r>
              <a:rPr lang="en-US" sz="2200" dirty="0" smtClean="0"/>
              <a:t>PD questions should be directed to Terri Wallace.</a:t>
            </a:r>
          </a:p>
          <a:p>
            <a:pPr marL="0" indent="0">
              <a:lnSpc>
                <a:spcPct val="90000"/>
              </a:lnSpc>
              <a:buNone/>
              <a:defRPr/>
            </a:pPr>
            <a:r>
              <a:rPr lang="en-US" sz="2600" b="1" dirty="0" smtClean="0"/>
              <a:t>When are office hours paid?</a:t>
            </a:r>
          </a:p>
          <a:p>
            <a:pPr lvl="1">
              <a:lnSpc>
                <a:spcPct val="90000"/>
              </a:lnSpc>
              <a:buFont typeface="Wingdings" panose="05000000000000000000" pitchFamily="2" charset="2"/>
              <a:buChar char="Ø"/>
              <a:defRPr/>
            </a:pPr>
            <a:r>
              <a:rPr lang="en-US" sz="2200" dirty="0" smtClean="0"/>
              <a:t>Fall office hours will be paid during fall pay dates.</a:t>
            </a:r>
          </a:p>
          <a:p>
            <a:pPr lvl="2">
              <a:lnSpc>
                <a:spcPct val="90000"/>
              </a:lnSpc>
              <a:buFont typeface="Wingdings" panose="05000000000000000000" pitchFamily="2" charset="2"/>
              <a:buChar char="ü"/>
              <a:defRPr/>
            </a:pPr>
            <a:r>
              <a:rPr lang="en-US" sz="1800" dirty="0" smtClean="0"/>
              <a:t>December 20</a:t>
            </a:r>
            <a:r>
              <a:rPr lang="en-US" sz="1800" baseline="30000" dirty="0" smtClean="0"/>
              <a:t>th</a:t>
            </a:r>
            <a:r>
              <a:rPr lang="en-US" sz="1800" dirty="0" smtClean="0"/>
              <a:t> and January 20th</a:t>
            </a:r>
          </a:p>
          <a:p>
            <a:pPr lvl="1">
              <a:lnSpc>
                <a:spcPct val="90000"/>
              </a:lnSpc>
              <a:buFont typeface="Wingdings" panose="05000000000000000000" pitchFamily="2" charset="2"/>
              <a:buChar char="Ø"/>
              <a:defRPr/>
            </a:pPr>
            <a:r>
              <a:rPr lang="en-US" sz="2200" dirty="0" smtClean="0"/>
              <a:t>Spring office hours are paid during spring pay dates.</a:t>
            </a:r>
          </a:p>
          <a:p>
            <a:pPr lvl="2">
              <a:lnSpc>
                <a:spcPct val="90000"/>
              </a:lnSpc>
              <a:buFont typeface="Wingdings" panose="05000000000000000000" pitchFamily="2" charset="2"/>
              <a:buChar char="ü"/>
              <a:defRPr/>
            </a:pPr>
            <a:r>
              <a:rPr lang="en-US" sz="1800" dirty="0" smtClean="0"/>
              <a:t>May 20</a:t>
            </a:r>
            <a:r>
              <a:rPr lang="en-US" sz="1800" baseline="30000" dirty="0" smtClean="0"/>
              <a:t>th</a:t>
            </a:r>
            <a:r>
              <a:rPr lang="en-US" sz="1800" dirty="0" smtClean="0"/>
              <a:t> and June 20</a:t>
            </a:r>
            <a:r>
              <a:rPr lang="en-US" sz="1800" baseline="30000" dirty="0" smtClean="0"/>
              <a:t>th</a:t>
            </a:r>
          </a:p>
          <a:p>
            <a:pPr marL="914400" lvl="2" indent="0">
              <a:lnSpc>
                <a:spcPct val="90000"/>
              </a:lnSpc>
              <a:buNone/>
              <a:defRPr/>
            </a:pPr>
            <a:r>
              <a:rPr lang="en-US" sz="1800" u="sng" dirty="0" smtClean="0">
                <a:hlinkClick r:id="rId2"/>
              </a:rPr>
              <a:t>https</a:t>
            </a:r>
            <a:r>
              <a:rPr lang="en-US" sz="1800" u="sng" dirty="0">
                <a:hlinkClick r:id="rId2"/>
              </a:rPr>
              <a:t>://www2.palomar.edu/pages/hr/files/2018/03/Appendix-H-PT-Faculty-Office-Hours-032218-ts-1.pdf</a:t>
            </a:r>
            <a:endParaRPr lang="en-US" sz="1800" baseline="30000" dirty="0" smtClean="0"/>
          </a:p>
          <a:p>
            <a:pPr marL="457200" lvl="1" indent="0">
              <a:lnSpc>
                <a:spcPct val="90000"/>
              </a:lnSpc>
              <a:buNone/>
              <a:defRPr/>
            </a:pPr>
            <a:endParaRPr lang="en-US" sz="2200" dirty="0" smtClean="0"/>
          </a:p>
          <a:p>
            <a:pPr marL="457200" lvl="1" indent="0">
              <a:lnSpc>
                <a:spcPct val="90000"/>
              </a:lnSpc>
              <a:buNone/>
              <a:defRPr/>
            </a:pPr>
            <a:endParaRPr lang="en-US" sz="2200" dirty="0" smtClean="0"/>
          </a:p>
          <a:p>
            <a:pPr lvl="1">
              <a:lnSpc>
                <a:spcPct val="90000"/>
              </a:lnSpc>
              <a:buFont typeface="Wingdings" panose="05000000000000000000" pitchFamily="2" charset="2"/>
              <a:buChar char="Ø"/>
              <a:defRPr/>
            </a:pPr>
            <a:endParaRPr lang="en-US" sz="2200" dirty="0" smtClean="0"/>
          </a:p>
          <a:p>
            <a:pPr marL="457200" lvl="1" indent="0">
              <a:lnSpc>
                <a:spcPct val="90000"/>
              </a:lnSpc>
              <a:buNone/>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6</a:t>
            </a:fld>
            <a:endParaRPr lang="en-US" dirty="0"/>
          </a:p>
        </p:txBody>
      </p:sp>
    </p:spTree>
    <p:extLst>
      <p:ext uri="{BB962C8B-B14F-4D97-AF65-F5344CB8AC3E}">
        <p14:creationId xmlns:p14="http://schemas.microsoft.com/office/powerpoint/2010/main" val="33941507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304800"/>
            <a:ext cx="7696200" cy="990600"/>
          </a:xfrm>
        </p:spPr>
        <p:txBody>
          <a:bodyPr>
            <a:normAutofit fontScale="90000"/>
          </a:bodyPr>
          <a:lstStyle/>
          <a:p>
            <a:pPr>
              <a:defRPr/>
            </a:pPr>
            <a:r>
              <a:rPr lang="en-US" sz="4000" dirty="0" smtClean="0">
                <a:solidFill>
                  <a:schemeClr val="accent3"/>
                </a:solidFill>
              </a:rPr>
              <a:t>ADJUNCT </a:t>
            </a:r>
            <a:br>
              <a:rPr lang="en-US" sz="4000" dirty="0" smtClean="0">
                <a:solidFill>
                  <a:schemeClr val="accent3"/>
                </a:solidFill>
              </a:rPr>
            </a:br>
            <a:r>
              <a:rPr lang="en-US" sz="4000" dirty="0" smtClean="0">
                <a:solidFill>
                  <a:schemeClr val="accent3"/>
                </a:solidFill>
              </a:rPr>
              <a:t>frequently asked questions continued ...</a:t>
            </a:r>
          </a:p>
        </p:txBody>
      </p:sp>
      <p:sp>
        <p:nvSpPr>
          <p:cNvPr id="37891" name="Rectangle 3"/>
          <p:cNvSpPr>
            <a:spLocks noGrp="1" noChangeArrowheads="1"/>
          </p:cNvSpPr>
          <p:nvPr>
            <p:ph idx="1"/>
          </p:nvPr>
        </p:nvSpPr>
        <p:spPr>
          <a:xfrm>
            <a:off x="723900" y="1371600"/>
            <a:ext cx="7696200" cy="5105400"/>
          </a:xfrm>
        </p:spPr>
        <p:txBody>
          <a:bodyPr>
            <a:normAutofit fontScale="62500" lnSpcReduction="20000"/>
          </a:bodyPr>
          <a:lstStyle/>
          <a:p>
            <a:pPr marL="0" indent="0">
              <a:lnSpc>
                <a:spcPct val="90000"/>
              </a:lnSpc>
              <a:buNone/>
              <a:defRPr/>
            </a:pPr>
            <a:r>
              <a:rPr lang="en-US" sz="2600" b="1" dirty="0" smtClean="0"/>
              <a:t>When are NOHE’S due to Payroll?</a:t>
            </a:r>
          </a:p>
          <a:p>
            <a:pPr lvl="1">
              <a:lnSpc>
                <a:spcPct val="90000"/>
              </a:lnSpc>
              <a:buFont typeface="Wingdings" panose="05000000000000000000" pitchFamily="2" charset="2"/>
              <a:buChar char="Ø"/>
              <a:defRPr/>
            </a:pPr>
            <a:r>
              <a:rPr lang="en-US" sz="2600" dirty="0"/>
              <a:t>They are due the first week of the month you want them to be paid. </a:t>
            </a:r>
          </a:p>
          <a:p>
            <a:pPr lvl="2">
              <a:lnSpc>
                <a:spcPct val="90000"/>
              </a:lnSpc>
              <a:buFont typeface="Wingdings" panose="05000000000000000000" pitchFamily="2" charset="2"/>
              <a:buChar char="v"/>
              <a:defRPr/>
            </a:pPr>
            <a:r>
              <a:rPr lang="en-US" sz="2600" dirty="0"/>
              <a:t>All signatures are required on </a:t>
            </a:r>
            <a:r>
              <a:rPr lang="en-US" sz="2600" dirty="0" smtClean="0"/>
              <a:t>form.</a:t>
            </a:r>
            <a:endParaRPr lang="en-US" sz="2600" dirty="0"/>
          </a:p>
          <a:p>
            <a:pPr lvl="2">
              <a:lnSpc>
                <a:spcPct val="90000"/>
              </a:lnSpc>
              <a:buFont typeface="Wingdings" panose="05000000000000000000" pitchFamily="2" charset="2"/>
              <a:buChar char="v"/>
              <a:defRPr/>
            </a:pPr>
            <a:r>
              <a:rPr lang="en-US" sz="2600" dirty="0"/>
              <a:t>Account string must be in their record and </a:t>
            </a:r>
            <a:r>
              <a:rPr lang="en-US" sz="2600" dirty="0" smtClean="0"/>
              <a:t>activated.</a:t>
            </a:r>
            <a:endParaRPr lang="en-US" sz="2600" dirty="0"/>
          </a:p>
          <a:p>
            <a:pPr lvl="2">
              <a:lnSpc>
                <a:spcPct val="90000"/>
              </a:lnSpc>
              <a:buFont typeface="Wingdings" panose="05000000000000000000" pitchFamily="2" charset="2"/>
              <a:buChar char="v"/>
              <a:defRPr/>
            </a:pPr>
            <a:r>
              <a:rPr lang="en-US" sz="2600" dirty="0"/>
              <a:t>Non-instruction account string should be used for all non-classroom </a:t>
            </a:r>
            <a:r>
              <a:rPr lang="en-US" sz="2600" dirty="0" smtClean="0"/>
              <a:t>work.</a:t>
            </a:r>
            <a:endParaRPr lang="en-US" sz="2600" dirty="0"/>
          </a:p>
          <a:p>
            <a:pPr lvl="2">
              <a:lnSpc>
                <a:spcPct val="90000"/>
              </a:lnSpc>
              <a:buFont typeface="Wingdings" panose="05000000000000000000" pitchFamily="2" charset="2"/>
              <a:buChar char="v"/>
              <a:defRPr/>
            </a:pPr>
            <a:r>
              <a:rPr lang="en-US" sz="2600" dirty="0"/>
              <a:t>Non-instruction account string is paid at a lower rate (Non instructional job record needs to be created if not already generated</a:t>
            </a:r>
            <a:r>
              <a:rPr lang="en-US" sz="2600" dirty="0" smtClean="0"/>
              <a:t>).</a:t>
            </a:r>
            <a:endParaRPr lang="en-US" sz="2600" b="1" dirty="0" smtClean="0"/>
          </a:p>
          <a:p>
            <a:pPr marL="0" indent="0">
              <a:lnSpc>
                <a:spcPct val="90000"/>
              </a:lnSpc>
              <a:buNone/>
              <a:defRPr/>
            </a:pPr>
            <a:endParaRPr lang="en-US" sz="2600" b="1" dirty="0"/>
          </a:p>
          <a:p>
            <a:pPr marL="0" indent="0">
              <a:lnSpc>
                <a:spcPct val="90000"/>
              </a:lnSpc>
              <a:buNone/>
              <a:defRPr/>
            </a:pPr>
            <a:r>
              <a:rPr lang="en-US" sz="2600" b="1" dirty="0" smtClean="0"/>
              <a:t>Why didn’t I get paid?</a:t>
            </a:r>
            <a:endParaRPr lang="en-US" sz="2600" b="1" dirty="0"/>
          </a:p>
          <a:p>
            <a:pPr lvl="1">
              <a:lnSpc>
                <a:spcPct val="90000"/>
              </a:lnSpc>
              <a:buFont typeface="Wingdings" panose="05000000000000000000" pitchFamily="2" charset="2"/>
              <a:buChar char="Ø"/>
              <a:defRPr/>
            </a:pPr>
            <a:r>
              <a:rPr lang="en-US" sz="2600" dirty="0"/>
              <a:t>Class assignment missed deadline and/or assignment not entered in system by </a:t>
            </a:r>
            <a:r>
              <a:rPr lang="en-US" sz="2600" dirty="0" smtClean="0"/>
              <a:t>department.</a:t>
            </a:r>
            <a:endParaRPr lang="en-US" sz="2600" dirty="0"/>
          </a:p>
          <a:p>
            <a:pPr marL="914400" lvl="2" indent="0">
              <a:lnSpc>
                <a:spcPct val="90000"/>
              </a:lnSpc>
              <a:buNone/>
              <a:defRPr/>
            </a:pPr>
            <a:endParaRPr lang="en-US" sz="2600" b="1" dirty="0" smtClean="0"/>
          </a:p>
          <a:p>
            <a:pPr marL="0" indent="0">
              <a:lnSpc>
                <a:spcPct val="90000"/>
              </a:lnSpc>
              <a:buNone/>
              <a:defRPr/>
            </a:pPr>
            <a:r>
              <a:rPr lang="en-US" sz="2600" b="1" dirty="0" smtClean="0"/>
              <a:t>Why was my pay less than last month?</a:t>
            </a:r>
          </a:p>
          <a:p>
            <a:pPr lvl="1">
              <a:lnSpc>
                <a:spcPct val="90000"/>
              </a:lnSpc>
              <a:buFont typeface="Wingdings" panose="05000000000000000000" pitchFamily="2" charset="2"/>
              <a:buChar char="Ø"/>
              <a:defRPr/>
            </a:pPr>
            <a:r>
              <a:rPr lang="en-US" sz="2600" dirty="0" smtClean="0"/>
              <a:t>Class assignment reduced.</a:t>
            </a:r>
          </a:p>
          <a:p>
            <a:pPr lvl="1">
              <a:lnSpc>
                <a:spcPct val="90000"/>
              </a:lnSpc>
              <a:buFont typeface="Wingdings" panose="05000000000000000000" pitchFamily="2" charset="2"/>
              <a:buChar char="Ø"/>
              <a:defRPr/>
            </a:pPr>
            <a:r>
              <a:rPr lang="en-US" sz="2600" dirty="0" smtClean="0"/>
              <a:t>Fast track class ended.</a:t>
            </a:r>
          </a:p>
          <a:p>
            <a:pPr marL="914400" lvl="2" indent="0">
              <a:lnSpc>
                <a:spcPct val="90000"/>
              </a:lnSpc>
              <a:buNone/>
              <a:defRPr/>
            </a:pPr>
            <a:r>
              <a:rPr lang="en-US" sz="1800" b="1" dirty="0"/>
              <a:t>	</a:t>
            </a:r>
            <a:endParaRPr lang="en-US" sz="1800" b="1" dirty="0" smtClean="0"/>
          </a:p>
          <a:p>
            <a:pPr marL="0" indent="0">
              <a:lnSpc>
                <a:spcPct val="90000"/>
              </a:lnSpc>
              <a:buNone/>
              <a:defRPr/>
            </a:pPr>
            <a:r>
              <a:rPr lang="en-US" sz="2600" b="1" dirty="0" smtClean="0"/>
              <a:t>Do I get sick leave?</a:t>
            </a:r>
          </a:p>
          <a:p>
            <a:pPr lvl="1">
              <a:lnSpc>
                <a:spcPct val="90000"/>
              </a:lnSpc>
              <a:buFont typeface="Wingdings" panose="05000000000000000000" pitchFamily="2" charset="2"/>
              <a:buChar char="Ø"/>
              <a:defRPr/>
            </a:pPr>
            <a:r>
              <a:rPr lang="en-US" sz="2600" dirty="0" smtClean="0"/>
              <a:t>Yes, hours </a:t>
            </a:r>
            <a:r>
              <a:rPr lang="en-US" sz="2600" dirty="0"/>
              <a:t>accumulate each payday using a formula per PFF </a:t>
            </a:r>
            <a:r>
              <a:rPr lang="en-US" sz="2600" dirty="0" smtClean="0"/>
              <a:t>agreement.</a:t>
            </a:r>
            <a:endParaRPr lang="en-US" sz="2600" dirty="0"/>
          </a:p>
          <a:p>
            <a:pPr lvl="2">
              <a:lnSpc>
                <a:spcPct val="90000"/>
              </a:lnSpc>
              <a:buFont typeface="Wingdings" panose="05000000000000000000" pitchFamily="2" charset="2"/>
              <a:buChar char="v"/>
              <a:defRPr/>
            </a:pPr>
            <a:r>
              <a:rPr lang="en-US" sz="2600" dirty="0"/>
              <a:t>Example – total hours worked  X .056 = sick hours accrued</a:t>
            </a:r>
          </a:p>
          <a:p>
            <a:pPr lvl="1">
              <a:lnSpc>
                <a:spcPct val="90000"/>
              </a:lnSpc>
              <a:buFont typeface="Wingdings" panose="05000000000000000000" pitchFamily="2" charset="2"/>
              <a:buChar char="Ø"/>
              <a:defRPr/>
            </a:pPr>
            <a:r>
              <a:rPr lang="en-US" sz="2600" dirty="0"/>
              <a:t>Any questions for sick leave, please see PPF Agreement </a:t>
            </a:r>
            <a:r>
              <a:rPr lang="en-US" sz="2600" dirty="0" smtClean="0"/>
              <a:t>9.3.4.</a:t>
            </a:r>
            <a:endParaRPr lang="en-US" sz="2600" dirty="0"/>
          </a:p>
          <a:p>
            <a:pPr marL="0" indent="0">
              <a:lnSpc>
                <a:spcPct val="90000"/>
              </a:lnSpc>
              <a:buNone/>
              <a:defRPr/>
            </a:pPr>
            <a:endParaRPr lang="en-US" sz="2600" b="1" dirty="0" smtClean="0"/>
          </a:p>
          <a:p>
            <a:pPr marL="0" indent="0">
              <a:lnSpc>
                <a:spcPct val="90000"/>
              </a:lnSpc>
              <a:buNone/>
              <a:defRPr/>
            </a:pPr>
            <a:r>
              <a:rPr lang="en-US" sz="2600" b="1" dirty="0" smtClean="0"/>
              <a:t>Does ADJ/CRC get vacation?</a:t>
            </a:r>
            <a:endParaRPr lang="en-US" sz="2600" b="1" dirty="0"/>
          </a:p>
          <a:p>
            <a:pPr lvl="1">
              <a:lnSpc>
                <a:spcPct val="90000"/>
              </a:lnSpc>
              <a:buFont typeface="Wingdings" panose="05000000000000000000" pitchFamily="2" charset="2"/>
              <a:buChar char="Ø"/>
              <a:defRPr/>
            </a:pPr>
            <a:r>
              <a:rPr lang="en-US" sz="2600" dirty="0" smtClean="0"/>
              <a:t>No.</a:t>
            </a:r>
          </a:p>
          <a:p>
            <a:pPr lvl="1">
              <a:lnSpc>
                <a:spcPct val="90000"/>
              </a:lnSpc>
              <a:buFont typeface="Wingdings" panose="05000000000000000000" pitchFamily="2" charset="2"/>
              <a:buChar char="Ø"/>
              <a:defRPr/>
            </a:pPr>
            <a:endParaRPr lang="en-US" sz="22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7</a:t>
            </a:fld>
            <a:endParaRPr lang="en-US" dirty="0"/>
          </a:p>
        </p:txBody>
      </p:sp>
    </p:spTree>
    <p:extLst>
      <p:ext uri="{BB962C8B-B14F-4D97-AF65-F5344CB8AC3E}">
        <p14:creationId xmlns:p14="http://schemas.microsoft.com/office/powerpoint/2010/main" val="5695587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533400"/>
            <a:ext cx="7696200" cy="792162"/>
          </a:xfrm>
        </p:spPr>
        <p:txBody>
          <a:bodyPr>
            <a:normAutofit fontScale="90000"/>
          </a:bodyPr>
          <a:lstStyle/>
          <a:p>
            <a:pPr>
              <a:defRPr/>
            </a:pPr>
            <a:r>
              <a:rPr lang="en-US" sz="4000" dirty="0">
                <a:solidFill>
                  <a:schemeClr val="accent3"/>
                </a:solidFill>
              </a:rPr>
              <a:t>TEMPORARY AND STUDENT EMPLOYEES</a:t>
            </a:r>
            <a:endParaRPr lang="en-US" sz="4000" dirty="0" smtClean="0">
              <a:solidFill>
                <a:schemeClr val="accent3"/>
              </a:solidFill>
            </a:endParaRPr>
          </a:p>
        </p:txBody>
      </p:sp>
      <p:sp>
        <p:nvSpPr>
          <p:cNvPr id="37891" name="Rectangle 3"/>
          <p:cNvSpPr>
            <a:spLocks noGrp="1" noChangeArrowheads="1"/>
          </p:cNvSpPr>
          <p:nvPr>
            <p:ph idx="1"/>
          </p:nvPr>
        </p:nvSpPr>
        <p:spPr>
          <a:xfrm>
            <a:off x="723900" y="1447800"/>
            <a:ext cx="7696200" cy="4876800"/>
          </a:xfrm>
        </p:spPr>
        <p:txBody>
          <a:bodyPr>
            <a:normAutofit fontScale="92500" lnSpcReduction="20000"/>
          </a:bodyPr>
          <a:lstStyle/>
          <a:p>
            <a:pPr marL="0" indent="0">
              <a:lnSpc>
                <a:spcPct val="90000"/>
              </a:lnSpc>
              <a:buNone/>
              <a:defRPr/>
            </a:pPr>
            <a:r>
              <a:rPr lang="en-US" sz="2600" b="1" dirty="0" smtClean="0"/>
              <a:t>Temporary Employees</a:t>
            </a:r>
          </a:p>
          <a:p>
            <a:pPr>
              <a:lnSpc>
                <a:spcPct val="90000"/>
              </a:lnSpc>
              <a:defRPr/>
            </a:pPr>
            <a:r>
              <a:rPr lang="en-US" sz="2600" dirty="0" smtClean="0"/>
              <a:t>Paid on the 10</a:t>
            </a:r>
            <a:r>
              <a:rPr lang="en-US" sz="2600" baseline="30000" dirty="0"/>
              <a:t>th</a:t>
            </a:r>
            <a:r>
              <a:rPr lang="en-US" sz="2600" dirty="0" smtClean="0"/>
              <a:t> of </a:t>
            </a:r>
            <a:r>
              <a:rPr lang="en-US" sz="2600" dirty="0"/>
              <a:t>the </a:t>
            </a:r>
            <a:r>
              <a:rPr lang="en-US" sz="2600" dirty="0" smtClean="0"/>
              <a:t>month.</a:t>
            </a:r>
          </a:p>
          <a:p>
            <a:pPr>
              <a:lnSpc>
                <a:spcPct val="90000"/>
              </a:lnSpc>
              <a:defRPr/>
            </a:pPr>
            <a:r>
              <a:rPr lang="en-US" sz="2600" dirty="0" smtClean="0"/>
              <a:t>Reports </a:t>
            </a:r>
            <a:r>
              <a:rPr lang="en-US" sz="2600" dirty="0" smtClean="0"/>
              <a:t>are due </a:t>
            </a:r>
            <a:r>
              <a:rPr lang="en-US" sz="2600" dirty="0" smtClean="0"/>
              <a:t>on the 26</a:t>
            </a:r>
            <a:r>
              <a:rPr lang="en-US" sz="2600" baseline="30000" dirty="0"/>
              <a:t>th</a:t>
            </a:r>
            <a:r>
              <a:rPr lang="en-US" sz="2600" dirty="0" smtClean="0"/>
              <a:t> </a:t>
            </a:r>
            <a:r>
              <a:rPr lang="en-US" sz="2600" dirty="0"/>
              <a:t>of the month</a:t>
            </a:r>
            <a:r>
              <a:rPr lang="en-US" sz="2600" dirty="0" smtClean="0"/>
              <a:t>.</a:t>
            </a:r>
          </a:p>
          <a:p>
            <a:pPr>
              <a:lnSpc>
                <a:spcPct val="90000"/>
              </a:lnSpc>
              <a:defRPr/>
            </a:pPr>
            <a:r>
              <a:rPr lang="en-US" sz="2600" dirty="0"/>
              <a:t>Temporary </a:t>
            </a:r>
            <a:r>
              <a:rPr lang="en-US" sz="2600" dirty="0" smtClean="0"/>
              <a:t>Employee Time </a:t>
            </a:r>
            <a:r>
              <a:rPr lang="en-US" sz="2600" dirty="0"/>
              <a:t>Reports should be printed on green </a:t>
            </a:r>
            <a:r>
              <a:rPr lang="en-US" sz="2600" dirty="0" smtClean="0"/>
              <a:t>paper.</a:t>
            </a:r>
            <a:endParaRPr lang="en-US" sz="2600" dirty="0"/>
          </a:p>
          <a:p>
            <a:pPr marL="0" lvl="0" indent="0">
              <a:lnSpc>
                <a:spcPct val="90000"/>
              </a:lnSpc>
              <a:buNone/>
              <a:defRPr/>
            </a:pPr>
            <a:r>
              <a:rPr lang="en-US" sz="1600" dirty="0" smtClean="0">
                <a:solidFill>
                  <a:prstClr val="black"/>
                </a:solidFill>
              </a:rPr>
              <a:t/>
            </a:r>
            <a:br>
              <a:rPr lang="en-US" sz="1600" dirty="0" smtClean="0">
                <a:solidFill>
                  <a:prstClr val="black"/>
                </a:solidFill>
              </a:rPr>
            </a:br>
            <a:r>
              <a:rPr lang="en-US" sz="1600" dirty="0" smtClean="0">
                <a:solidFill>
                  <a:prstClr val="black"/>
                </a:solidFill>
              </a:rPr>
              <a:t>More Temporary Employee </a:t>
            </a:r>
            <a:r>
              <a:rPr lang="en-US" sz="1600" dirty="0">
                <a:solidFill>
                  <a:prstClr val="black"/>
                </a:solidFill>
              </a:rPr>
              <a:t>payroll information can be found </a:t>
            </a:r>
            <a:r>
              <a:rPr lang="en-US" sz="1600" dirty="0" smtClean="0">
                <a:solidFill>
                  <a:prstClr val="black"/>
                </a:solidFill>
              </a:rPr>
              <a:t>here</a:t>
            </a:r>
            <a:r>
              <a:rPr lang="en-US" sz="1800" dirty="0" smtClean="0">
                <a:solidFill>
                  <a:prstClr val="black"/>
                </a:solidFill>
              </a:rPr>
              <a:t>:</a:t>
            </a:r>
            <a:endParaRPr lang="en-US" sz="1800" dirty="0">
              <a:solidFill>
                <a:prstClr val="black"/>
              </a:solidFill>
            </a:endParaRPr>
          </a:p>
          <a:p>
            <a:pPr marL="0" lvl="0" indent="0">
              <a:lnSpc>
                <a:spcPct val="90000"/>
              </a:lnSpc>
              <a:buNone/>
              <a:defRPr/>
            </a:pPr>
            <a:r>
              <a:rPr lang="en-US" sz="1600" dirty="0">
                <a:solidFill>
                  <a:prstClr val="black"/>
                </a:solidFill>
                <a:hlinkClick r:id="rId2"/>
              </a:rPr>
              <a:t>http://www2.palomar.edu/pages/payrollservices/temporary-employees/</a:t>
            </a:r>
            <a:r>
              <a:rPr lang="en-US" sz="2600" b="1" dirty="0" smtClean="0"/>
              <a:t/>
            </a:r>
            <a:br>
              <a:rPr lang="en-US" sz="2600" b="1" dirty="0" smtClean="0"/>
            </a:br>
            <a:endParaRPr lang="en-US" sz="2600" b="1" dirty="0" smtClean="0"/>
          </a:p>
          <a:p>
            <a:pPr marL="0" lvl="0" indent="0">
              <a:lnSpc>
                <a:spcPct val="90000"/>
              </a:lnSpc>
              <a:buNone/>
              <a:defRPr/>
            </a:pPr>
            <a:r>
              <a:rPr lang="en-US" sz="2600" b="1" dirty="0" smtClean="0"/>
              <a:t>Student Employees</a:t>
            </a:r>
          </a:p>
          <a:p>
            <a:pPr>
              <a:lnSpc>
                <a:spcPct val="90000"/>
              </a:lnSpc>
              <a:defRPr/>
            </a:pPr>
            <a:r>
              <a:rPr lang="en-US" sz="2600" dirty="0" smtClean="0"/>
              <a:t>Paid </a:t>
            </a:r>
            <a:r>
              <a:rPr lang="en-US" sz="2600" dirty="0"/>
              <a:t>on the </a:t>
            </a:r>
            <a:r>
              <a:rPr lang="en-US" sz="2600" dirty="0" smtClean="0"/>
              <a:t>last working day during the semester</a:t>
            </a:r>
            <a:r>
              <a:rPr lang="en-US" sz="2600" dirty="0"/>
              <a:t>.</a:t>
            </a:r>
          </a:p>
          <a:p>
            <a:pPr>
              <a:lnSpc>
                <a:spcPct val="90000"/>
              </a:lnSpc>
              <a:defRPr/>
            </a:pPr>
            <a:r>
              <a:rPr lang="en-US" sz="2600" dirty="0"/>
              <a:t>Time Reports </a:t>
            </a:r>
            <a:r>
              <a:rPr lang="en-US" sz="2600" dirty="0" smtClean="0"/>
              <a:t>are due </a:t>
            </a:r>
            <a:r>
              <a:rPr lang="en-US" sz="2600" dirty="0"/>
              <a:t>on the </a:t>
            </a:r>
            <a:r>
              <a:rPr lang="en-US" sz="2600" dirty="0" smtClean="0"/>
              <a:t>16</a:t>
            </a:r>
            <a:r>
              <a:rPr lang="en-US" sz="2600" baseline="30000" dirty="0"/>
              <a:t>th</a:t>
            </a:r>
            <a:r>
              <a:rPr lang="en-US" sz="2600" dirty="0" smtClean="0"/>
              <a:t> </a:t>
            </a:r>
            <a:r>
              <a:rPr lang="en-US" sz="2600" dirty="0"/>
              <a:t>of the month.</a:t>
            </a:r>
          </a:p>
          <a:p>
            <a:pPr>
              <a:lnSpc>
                <a:spcPct val="90000"/>
              </a:lnSpc>
              <a:defRPr/>
            </a:pPr>
            <a:r>
              <a:rPr lang="en-US" sz="2600" dirty="0" smtClean="0"/>
              <a:t>Student Employee </a:t>
            </a:r>
            <a:r>
              <a:rPr lang="en-US" sz="2600" dirty="0"/>
              <a:t>Time Reports should be printed on </a:t>
            </a:r>
            <a:r>
              <a:rPr lang="en-US" sz="2600" dirty="0" smtClean="0"/>
              <a:t>yellow </a:t>
            </a:r>
            <a:r>
              <a:rPr lang="en-US" sz="2600" dirty="0"/>
              <a:t>paper.</a:t>
            </a:r>
          </a:p>
          <a:p>
            <a:pPr marL="0" indent="0">
              <a:lnSpc>
                <a:spcPct val="90000"/>
              </a:lnSpc>
              <a:buNone/>
              <a:defRPr/>
            </a:pPr>
            <a:r>
              <a:rPr lang="en-US" sz="1600" dirty="0" smtClean="0"/>
              <a:t/>
            </a:r>
            <a:br>
              <a:rPr lang="en-US" sz="1600" dirty="0" smtClean="0"/>
            </a:br>
            <a:r>
              <a:rPr lang="en-US" sz="1600" dirty="0" smtClean="0"/>
              <a:t>More Student Employee payroll information can be found here:</a:t>
            </a:r>
            <a:endParaRPr lang="en-US" sz="1800" dirty="0"/>
          </a:p>
          <a:p>
            <a:pPr marL="0" indent="0">
              <a:lnSpc>
                <a:spcPct val="90000"/>
              </a:lnSpc>
              <a:buNone/>
              <a:defRPr/>
            </a:pPr>
            <a:r>
              <a:rPr lang="en-US" sz="1600" dirty="0">
                <a:hlinkClick r:id="rId3"/>
              </a:rPr>
              <a:t>http://</a:t>
            </a:r>
            <a:r>
              <a:rPr lang="en-US" sz="1600" dirty="0" smtClean="0">
                <a:hlinkClick r:id="rId3"/>
              </a:rPr>
              <a:t>www2.palomar.edu/pages/payrollservices/student-employees/</a:t>
            </a:r>
            <a:endParaRPr lang="en-US" sz="26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8</a:t>
            </a:fld>
            <a:endParaRPr lang="en-US" dirty="0"/>
          </a:p>
        </p:txBody>
      </p:sp>
    </p:spTree>
    <p:extLst>
      <p:ext uri="{BB962C8B-B14F-4D97-AF65-F5344CB8AC3E}">
        <p14:creationId xmlns:p14="http://schemas.microsoft.com/office/powerpoint/2010/main" val="40600548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23900" y="304800"/>
            <a:ext cx="7696200" cy="990600"/>
          </a:xfrm>
        </p:spPr>
        <p:txBody>
          <a:bodyPr>
            <a:normAutofit fontScale="90000"/>
          </a:bodyPr>
          <a:lstStyle/>
          <a:p>
            <a:pPr>
              <a:defRPr/>
            </a:pPr>
            <a:r>
              <a:rPr lang="en-US" sz="4000" dirty="0" smtClean="0">
                <a:solidFill>
                  <a:schemeClr val="accent3"/>
                </a:solidFill>
              </a:rPr>
              <a:t>TEMPORARY AND STUDENT</a:t>
            </a:r>
            <a:r>
              <a:rPr lang="en-US" sz="4000" dirty="0" smtClean="0">
                <a:solidFill>
                  <a:schemeClr val="accent3"/>
                </a:solidFill>
              </a:rPr>
              <a:t/>
            </a:r>
            <a:br>
              <a:rPr lang="en-US" sz="4000" dirty="0" smtClean="0">
                <a:solidFill>
                  <a:schemeClr val="accent3"/>
                </a:solidFill>
              </a:rPr>
            </a:br>
            <a:r>
              <a:rPr lang="en-US" sz="4000" dirty="0" smtClean="0">
                <a:solidFill>
                  <a:schemeClr val="accent3"/>
                </a:solidFill>
              </a:rPr>
              <a:t>Frequently asked questions ...</a:t>
            </a:r>
          </a:p>
        </p:txBody>
      </p:sp>
      <p:sp>
        <p:nvSpPr>
          <p:cNvPr id="37891" name="Rectangle 3"/>
          <p:cNvSpPr>
            <a:spLocks noGrp="1" noChangeArrowheads="1"/>
          </p:cNvSpPr>
          <p:nvPr>
            <p:ph idx="1"/>
          </p:nvPr>
        </p:nvSpPr>
        <p:spPr>
          <a:xfrm>
            <a:off x="723900" y="1551432"/>
            <a:ext cx="7696200" cy="5257800"/>
          </a:xfrm>
        </p:spPr>
        <p:txBody>
          <a:bodyPr>
            <a:normAutofit fontScale="77500" lnSpcReduction="20000"/>
          </a:bodyPr>
          <a:lstStyle/>
          <a:p>
            <a:pPr marL="0" indent="0">
              <a:lnSpc>
                <a:spcPct val="90000"/>
              </a:lnSpc>
              <a:buNone/>
              <a:defRPr/>
            </a:pPr>
            <a:r>
              <a:rPr lang="en-US" sz="2600" b="1" dirty="0" smtClean="0"/>
              <a:t>Why </a:t>
            </a:r>
            <a:r>
              <a:rPr lang="en-US" sz="2600" b="1" dirty="0" smtClean="0"/>
              <a:t>didn’t I get paid?</a:t>
            </a:r>
            <a:endParaRPr lang="en-US" sz="2600" b="1" dirty="0"/>
          </a:p>
          <a:p>
            <a:pPr lvl="1">
              <a:lnSpc>
                <a:spcPct val="90000"/>
              </a:lnSpc>
              <a:buFont typeface="Wingdings" panose="05000000000000000000" pitchFamily="2" charset="2"/>
              <a:buChar char="Ø"/>
              <a:defRPr/>
            </a:pPr>
            <a:r>
              <a:rPr lang="en-US" sz="2300" dirty="0"/>
              <a:t>Time report was not received by deadline.</a:t>
            </a:r>
          </a:p>
          <a:p>
            <a:pPr lvl="2">
              <a:lnSpc>
                <a:spcPct val="90000"/>
              </a:lnSpc>
              <a:buFont typeface="Wingdings" panose="05000000000000000000" pitchFamily="2" charset="2"/>
              <a:buChar char="ü"/>
              <a:defRPr/>
            </a:pPr>
            <a:r>
              <a:rPr lang="en-US" sz="1900" dirty="0"/>
              <a:t>Temporary time reports due on 25th of each month.</a:t>
            </a:r>
          </a:p>
          <a:p>
            <a:pPr lvl="2">
              <a:lnSpc>
                <a:spcPct val="90000"/>
              </a:lnSpc>
              <a:buFont typeface="Wingdings" panose="05000000000000000000" pitchFamily="2" charset="2"/>
              <a:buChar char="ü"/>
              <a:defRPr/>
            </a:pPr>
            <a:r>
              <a:rPr lang="en-US" sz="1900" dirty="0"/>
              <a:t>Student time reports due on 16th of each month.</a:t>
            </a:r>
          </a:p>
          <a:p>
            <a:pPr lvl="2">
              <a:lnSpc>
                <a:spcPct val="90000"/>
              </a:lnSpc>
              <a:buFont typeface="Wingdings" panose="05000000000000000000" pitchFamily="2" charset="2"/>
              <a:buChar char="v"/>
              <a:defRPr/>
            </a:pPr>
            <a:endParaRPr lang="en-US" sz="1800" dirty="0" smtClean="0"/>
          </a:p>
          <a:p>
            <a:pPr lvl="1">
              <a:lnSpc>
                <a:spcPct val="90000"/>
              </a:lnSpc>
              <a:buFont typeface="Wingdings" panose="05000000000000000000" pitchFamily="2" charset="2"/>
              <a:buChar char="Ø"/>
              <a:defRPr/>
            </a:pPr>
            <a:r>
              <a:rPr lang="en-US" sz="2300" dirty="0"/>
              <a:t>Employee has not been hired.  Check </a:t>
            </a:r>
            <a:r>
              <a:rPr lang="en-US" sz="2300" dirty="0"/>
              <a:t>with </a:t>
            </a:r>
            <a:r>
              <a:rPr lang="en-US" sz="2300" dirty="0"/>
              <a:t>Human Resources with any questions or concerns.</a:t>
            </a:r>
          </a:p>
          <a:p>
            <a:pPr marL="914400" lvl="2" indent="0">
              <a:lnSpc>
                <a:spcPct val="90000"/>
              </a:lnSpc>
              <a:buNone/>
              <a:defRPr/>
            </a:pPr>
            <a:endParaRPr lang="en-US" sz="1800" b="1" dirty="0" smtClean="0"/>
          </a:p>
          <a:p>
            <a:pPr marL="0" indent="0">
              <a:lnSpc>
                <a:spcPct val="90000"/>
              </a:lnSpc>
              <a:buNone/>
              <a:defRPr/>
            </a:pPr>
            <a:r>
              <a:rPr lang="en-US" sz="2600" b="1" dirty="0"/>
              <a:t>Do I get sick leave?</a:t>
            </a:r>
          </a:p>
          <a:p>
            <a:pPr lvl="1">
              <a:lnSpc>
                <a:spcPct val="90000"/>
              </a:lnSpc>
              <a:buFont typeface="Wingdings" panose="05000000000000000000" pitchFamily="2" charset="2"/>
              <a:buChar char="Ø"/>
              <a:defRPr/>
            </a:pPr>
            <a:r>
              <a:rPr lang="en-US" sz="2300" dirty="0"/>
              <a:t>Yes. Twenty four (24) hours are given each calendar </a:t>
            </a:r>
            <a:r>
              <a:rPr lang="en-US" sz="2300" dirty="0"/>
              <a:t>year for temporary and student employees.</a:t>
            </a:r>
            <a:endParaRPr lang="en-US" sz="2300" dirty="0"/>
          </a:p>
          <a:p>
            <a:pPr lvl="1">
              <a:lnSpc>
                <a:spcPct val="90000"/>
              </a:lnSpc>
              <a:buFont typeface="Wingdings" panose="05000000000000000000" pitchFamily="2" charset="2"/>
              <a:buChar char="Ø"/>
              <a:defRPr/>
            </a:pPr>
            <a:r>
              <a:rPr lang="en-US" sz="2300" dirty="0"/>
              <a:t>Sick hours are for scheduled work day absences.</a:t>
            </a:r>
          </a:p>
          <a:p>
            <a:pPr marL="0" indent="0">
              <a:lnSpc>
                <a:spcPct val="90000"/>
              </a:lnSpc>
              <a:buNone/>
              <a:defRPr/>
            </a:pPr>
            <a:endParaRPr lang="en-US" sz="2600" b="1" dirty="0" smtClean="0"/>
          </a:p>
          <a:p>
            <a:pPr marL="0" indent="0">
              <a:lnSpc>
                <a:spcPct val="90000"/>
              </a:lnSpc>
              <a:buNone/>
              <a:defRPr/>
            </a:pPr>
            <a:r>
              <a:rPr lang="en-US" sz="2600" b="1" dirty="0" smtClean="0"/>
              <a:t>Do I get vacation?</a:t>
            </a:r>
          </a:p>
          <a:p>
            <a:pPr lvl="1">
              <a:lnSpc>
                <a:spcPct val="90000"/>
              </a:lnSpc>
              <a:buFont typeface="Wingdings" panose="05000000000000000000" pitchFamily="2" charset="2"/>
              <a:buChar char="Ø"/>
              <a:defRPr/>
            </a:pPr>
            <a:r>
              <a:rPr lang="en-US" sz="2300" dirty="0" smtClean="0"/>
              <a:t>No, vacation is not accrued for temporary or student employees.</a:t>
            </a:r>
            <a:endParaRPr lang="en-US" sz="2300" dirty="0"/>
          </a:p>
          <a:p>
            <a:pPr marL="914400" lvl="2" indent="0">
              <a:lnSpc>
                <a:spcPct val="90000"/>
              </a:lnSpc>
              <a:buNone/>
              <a:defRPr/>
            </a:pPr>
            <a:endParaRPr lang="en-US" sz="1800" b="1" dirty="0" smtClean="0"/>
          </a:p>
          <a:p>
            <a:pPr marL="0" indent="0">
              <a:lnSpc>
                <a:spcPct val="90000"/>
              </a:lnSpc>
              <a:buNone/>
              <a:defRPr/>
            </a:pPr>
            <a:r>
              <a:rPr lang="en-US" sz="2600" b="1" dirty="0" smtClean="0"/>
              <a:t>The account number listed on time report was not used, why did this happen?</a:t>
            </a:r>
          </a:p>
          <a:p>
            <a:pPr lvl="1">
              <a:lnSpc>
                <a:spcPct val="90000"/>
              </a:lnSpc>
              <a:buFont typeface="Wingdings" panose="05000000000000000000" pitchFamily="2" charset="2"/>
              <a:buChar char="Ø"/>
              <a:defRPr/>
            </a:pPr>
            <a:r>
              <a:rPr lang="en-US" sz="2300" dirty="0"/>
              <a:t>Account number on time report was not in employee’s record.  Department will work with HR to have this new account number added.</a:t>
            </a:r>
          </a:p>
          <a:p>
            <a:pPr marL="457200" lvl="1" indent="0">
              <a:lnSpc>
                <a:spcPct val="90000"/>
              </a:lnSpc>
              <a:buNone/>
              <a:defRPr/>
            </a:pPr>
            <a:endParaRPr lang="en-US" sz="2200" dirty="0"/>
          </a:p>
          <a:p>
            <a:pPr marL="914400" lvl="2" indent="0">
              <a:lnSpc>
                <a:spcPct val="90000"/>
              </a:lnSpc>
              <a:buNone/>
              <a:defRPr/>
            </a:pPr>
            <a:r>
              <a:rPr lang="en-US" sz="1800" b="1" dirty="0" smtClean="0"/>
              <a:t>	</a:t>
            </a:r>
          </a:p>
          <a:p>
            <a:pPr marL="914400" lvl="2" indent="0">
              <a:lnSpc>
                <a:spcPct val="90000"/>
              </a:lnSpc>
              <a:buNone/>
              <a:defRPr/>
            </a:pPr>
            <a:endParaRPr lang="en-US" sz="1800" baseline="30000" dirty="0"/>
          </a:p>
          <a:p>
            <a:pPr marL="914400" lvl="2" indent="0">
              <a:lnSpc>
                <a:spcPct val="90000"/>
              </a:lnSpc>
              <a:buNone/>
              <a:defRPr/>
            </a:pPr>
            <a:endParaRPr lang="en-US" sz="1800" baseline="30000" dirty="0" smtClean="0"/>
          </a:p>
          <a:p>
            <a:pPr marL="457200" lvl="1" indent="0">
              <a:lnSpc>
                <a:spcPct val="90000"/>
              </a:lnSpc>
              <a:buNone/>
              <a:defRPr/>
            </a:pPr>
            <a:endParaRPr lang="en-US" sz="2200" dirty="0" smtClean="0"/>
          </a:p>
          <a:p>
            <a:pPr marL="457200" lvl="1" indent="0">
              <a:lnSpc>
                <a:spcPct val="90000"/>
              </a:lnSpc>
              <a:buNone/>
              <a:defRPr/>
            </a:pPr>
            <a:endParaRPr lang="en-US" sz="2200" dirty="0" smtClean="0"/>
          </a:p>
          <a:p>
            <a:pPr lvl="1">
              <a:lnSpc>
                <a:spcPct val="90000"/>
              </a:lnSpc>
              <a:buFont typeface="Wingdings" panose="05000000000000000000" pitchFamily="2" charset="2"/>
              <a:buChar char="Ø"/>
              <a:defRPr/>
            </a:pPr>
            <a:endParaRPr lang="en-US" sz="2200" dirty="0" smtClean="0"/>
          </a:p>
          <a:p>
            <a:pPr marL="457200" lvl="1" indent="0">
              <a:lnSpc>
                <a:spcPct val="90000"/>
              </a:lnSpc>
              <a:buNone/>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a:p>
            <a:pPr lvl="1">
              <a:lnSpc>
                <a:spcPct val="90000"/>
              </a:lnSpc>
              <a:buFont typeface="Wingdings" panose="05000000000000000000" pitchFamily="2" charset="2"/>
              <a:buChar char="Ø"/>
              <a:defRPr/>
            </a:pPr>
            <a:endParaRPr lang="en-US" sz="2200" dirty="0" smtClean="0"/>
          </a:p>
        </p:txBody>
      </p:sp>
      <p:sp>
        <p:nvSpPr>
          <p:cNvPr id="4" name="Slide Number Placeholder 3"/>
          <p:cNvSpPr>
            <a:spLocks noGrp="1"/>
          </p:cNvSpPr>
          <p:nvPr>
            <p:ph type="sldNum" sz="quarter" idx="12"/>
          </p:nvPr>
        </p:nvSpPr>
        <p:spPr/>
        <p:txBody>
          <a:bodyPr/>
          <a:lstStyle/>
          <a:p>
            <a:fld id="{FD4DABCC-236B-4974-A330-4F358499DD74}" type="slidenum">
              <a:rPr lang="en-US" smtClean="0"/>
              <a:pPr/>
              <a:t>9</a:t>
            </a:fld>
            <a:endParaRPr lang="en-US" dirty="0"/>
          </a:p>
        </p:txBody>
      </p:sp>
    </p:spTree>
    <p:extLst>
      <p:ext uri="{BB962C8B-B14F-4D97-AF65-F5344CB8AC3E}">
        <p14:creationId xmlns:p14="http://schemas.microsoft.com/office/powerpoint/2010/main" val="35088320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1210</TotalTime>
  <Words>718</Words>
  <Application>Microsoft Office PowerPoint</Application>
  <PresentationFormat>On-screen Show (4:3)</PresentationFormat>
  <Paragraphs>177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Broadway</vt:lpstr>
      <vt:lpstr>Calibri</vt:lpstr>
      <vt:lpstr>Wingdings</vt:lpstr>
      <vt:lpstr>Office Theme</vt:lpstr>
      <vt:lpstr>PAYROLL SERVICES  Nothing but the facts…..</vt:lpstr>
      <vt:lpstr>PAYROLL SERVICES LOCATION, HOURS AND PHONE NUMBER</vt:lpstr>
      <vt:lpstr>PowerPoint Presentation</vt:lpstr>
      <vt:lpstr>FACULTY AND ADJUNCT</vt:lpstr>
      <vt:lpstr>FACULTY  frequently asked questions….</vt:lpstr>
      <vt:lpstr>ADJUNCT  frequently asked questions ...</vt:lpstr>
      <vt:lpstr>ADJUNCT  frequently asked questions continued ...</vt:lpstr>
      <vt:lpstr>TEMPORARY AND STUDENT EMPLOYEES</vt:lpstr>
      <vt:lpstr>TEMPORARY AND STUDENT Frequently asked questions ...</vt:lpstr>
      <vt:lpstr>CLASSIFIED, CAST, AND ADMINISTRATORS</vt:lpstr>
      <vt:lpstr>CLASSIFIED, CAST, AND ADMINISTRATORS Frequently asked questions ...</vt:lpstr>
      <vt:lpstr>QUESTIONS???</vt:lpstr>
    </vt:vector>
  </TitlesOfParts>
  <Company>Wright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PAYROLL NEW EMPLOYEE ORIENTATION</dc:title>
  <dc:creator>WSU</dc:creator>
  <cp:lastModifiedBy>Tuller, Chie</cp:lastModifiedBy>
  <cp:revision>171</cp:revision>
  <cp:lastPrinted>2018-05-16T20:19:20Z</cp:lastPrinted>
  <dcterms:created xsi:type="dcterms:W3CDTF">2011-03-04T17:06:53Z</dcterms:created>
  <dcterms:modified xsi:type="dcterms:W3CDTF">2018-05-17T14:56:34Z</dcterms:modified>
</cp:coreProperties>
</file>