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3" r:id="rId7"/>
    <p:sldId id="260" r:id="rId8"/>
    <p:sldId id="265" r:id="rId9"/>
    <p:sldId id="261" r:id="rId10"/>
    <p:sldId id="264" r:id="rId11"/>
    <p:sldId id="266" r:id="rId12"/>
    <p:sldId id="262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63E02-513B-429A-9B13-C6866F7FC76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4CD1D-2E26-4856-A218-B1CC7010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7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CD1D-2E26-4856-A218-B1CC701062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6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CB72-1809-4F45-8AB4-7C54C26B00E4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E2A-99AB-4982-85CD-FF49ACBAEA5B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D4B-1090-466E-A7E5-0A1EF7FF3EFA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A073-3D8D-47DF-8611-590DC6D77114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873BC1B-4686-4992-9AB0-5393E64DFD19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9E0-73FD-4F94-865F-6440081EB265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4FB-11EA-4603-BE0D-F6DAFACF31A5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7FFB-FD40-4E7E-B7A7-419C3E0AC118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58F-76FE-4F7F-84A1-1BED9D7B9458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974-069E-4F41-903A-FB228D3A7171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DE0-6684-42CD-BC8E-358746C26380}" type="datetime1">
              <a:rPr lang="en-US" smtClean="0"/>
              <a:t>5/16/2018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1DD4A00-66AA-4C16-8372-59815D4B5088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alomar.edu/pages/irp/grant-pag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Grants &amp; awards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dirty="0" smtClean="0"/>
              <a:t>Palomar College</a:t>
            </a:r>
          </a:p>
          <a:p>
            <a:pPr algn="r"/>
            <a:r>
              <a:rPr lang="en-US" sz="4400" dirty="0" smtClean="0"/>
              <a:t>5/16/2018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0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92" y="401053"/>
            <a:ext cx="10058400" cy="1098885"/>
          </a:xfrm>
        </p:spPr>
        <p:txBody>
          <a:bodyPr/>
          <a:lstStyle/>
          <a:p>
            <a:r>
              <a:rPr lang="en-US" dirty="0" err="1" smtClean="0"/>
              <a:t>Nvision</a:t>
            </a:r>
            <a:r>
              <a:rPr lang="en-US" dirty="0" smtClean="0"/>
              <a:t> report example: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84" y="1499938"/>
            <a:ext cx="5079033" cy="44411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919" y="1652337"/>
            <a:ext cx="5570030" cy="42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95515"/>
          </a:xfrm>
        </p:spPr>
        <p:txBody>
          <a:bodyPr/>
          <a:lstStyle/>
          <a:p>
            <a:r>
              <a:rPr lang="en-US" dirty="0" smtClean="0"/>
              <a:t>Budgets Overview: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998" y="1511788"/>
            <a:ext cx="5509075" cy="47609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95" y="266529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To apply for a grant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7211" y="1592761"/>
            <a:ext cx="6726461" cy="48401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730435" y="927234"/>
            <a:ext cx="2683523" cy="3977640"/>
          </a:xfrm>
        </p:spPr>
        <p:txBody>
          <a:bodyPr/>
          <a:lstStyle/>
          <a:p>
            <a:r>
              <a:rPr lang="en-US" b="1" dirty="0"/>
              <a:t>Institutional Research &amp; Planning</a:t>
            </a:r>
            <a:endParaRPr lang="en-US" dirty="0"/>
          </a:p>
          <a:p>
            <a:r>
              <a:rPr lang="en-US" dirty="0"/>
              <a:t>Michelle Barton </a:t>
            </a:r>
          </a:p>
          <a:p>
            <a:r>
              <a:rPr lang="en-US" dirty="0"/>
              <a:t>Ext. 2534</a:t>
            </a:r>
          </a:p>
          <a:p>
            <a:r>
              <a:rPr lang="en-US" u="sng" dirty="0">
                <a:hlinkClick r:id="rId3"/>
              </a:rPr>
              <a:t>https://www2.palomar.edu/pages/irp/grant-page/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3333389"/>
          </a:xfrm>
        </p:spPr>
        <p:txBody>
          <a:bodyPr/>
          <a:lstStyle/>
          <a:p>
            <a:pPr algn="ctr"/>
            <a:r>
              <a:rPr lang="en-US" dirty="0" smtClean="0"/>
              <a:t>Great!! </a:t>
            </a:r>
            <a:br>
              <a:rPr lang="en-US" dirty="0" smtClean="0"/>
            </a:br>
            <a:r>
              <a:rPr lang="en-US" dirty="0" smtClean="0"/>
              <a:t>Our department gets a grant!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3056020"/>
            <a:ext cx="10205827" cy="311617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Now what??</a:t>
            </a:r>
          </a:p>
          <a:p>
            <a:pPr marL="0" indent="0" algn="ctr">
              <a:buNone/>
            </a:pP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131" y="3184358"/>
            <a:ext cx="2663367" cy="24694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75" y="256673"/>
            <a:ext cx="10063373" cy="1624584"/>
          </a:xfrm>
        </p:spPr>
        <p:txBody>
          <a:bodyPr/>
          <a:lstStyle/>
          <a:p>
            <a:r>
              <a:rPr lang="en-US" dirty="0" smtClean="0"/>
              <a:t>Before you can spend…..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81257"/>
            <a:ext cx="10058400" cy="4290943"/>
          </a:xfrm>
        </p:spPr>
        <p:txBody>
          <a:bodyPr/>
          <a:lstStyle/>
          <a:p>
            <a:r>
              <a:rPr lang="en-US" dirty="0" smtClean="0"/>
              <a:t>Make sure you have a copy of award letter/contract that is signed by</a:t>
            </a:r>
          </a:p>
          <a:p>
            <a:pPr lvl="1"/>
            <a:r>
              <a:rPr lang="en-US" dirty="0" smtClean="0"/>
              <a:t>Award payer (Federal/State/Local Agency) &amp;</a:t>
            </a:r>
          </a:p>
          <a:p>
            <a:pPr lvl="1"/>
            <a:r>
              <a:rPr lang="en-US" dirty="0" smtClean="0"/>
              <a:t>Palomar College </a:t>
            </a:r>
          </a:p>
          <a:p>
            <a:pPr lvl="1"/>
            <a:r>
              <a:rPr lang="en-US" dirty="0" smtClean="0"/>
              <a:t>Special case: </a:t>
            </a:r>
            <a:r>
              <a:rPr lang="en-US" dirty="0"/>
              <a:t>s</a:t>
            </a:r>
            <a:r>
              <a:rPr lang="en-US" dirty="0" smtClean="0"/>
              <a:t>ub-recipients</a:t>
            </a:r>
          </a:p>
          <a:p>
            <a:r>
              <a:rPr lang="en-US" dirty="0" smtClean="0"/>
              <a:t>Award is accepted by the Palomar College Board</a:t>
            </a:r>
          </a:p>
          <a:p>
            <a:r>
              <a:rPr lang="en-US" dirty="0" smtClean="0"/>
              <a:t>Most importantly – CALL or EMAIL PAI  </a:t>
            </a:r>
          </a:p>
          <a:p>
            <a:pPr lvl="1"/>
            <a:r>
              <a:rPr lang="en-US" dirty="0" smtClean="0"/>
              <a:t>Ext. 2896</a:t>
            </a:r>
          </a:p>
          <a:p>
            <a:pPr lvl="1"/>
            <a:r>
              <a:rPr lang="en-US" dirty="0" smtClean="0"/>
              <a:t>Pwang-smith@palomar.edu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Ps. if you call me Ping, $5 please :)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523" y="4186908"/>
            <a:ext cx="1648076" cy="7146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521368"/>
            <a:ext cx="10058400" cy="5650832"/>
          </a:xfrm>
        </p:spPr>
        <p:txBody>
          <a:bodyPr/>
          <a:lstStyle/>
          <a:p>
            <a:r>
              <a:rPr lang="en-US" dirty="0" smtClean="0"/>
              <a:t>I will have a meeting with you in person, to set up the Project Code</a:t>
            </a:r>
          </a:p>
          <a:p>
            <a:pPr lvl="1"/>
            <a:r>
              <a:rPr lang="en-US" dirty="0" smtClean="0"/>
              <a:t>Federal: 1112xxx</a:t>
            </a:r>
          </a:p>
          <a:p>
            <a:pPr lvl="1"/>
            <a:r>
              <a:rPr lang="en-US" dirty="0" smtClean="0"/>
              <a:t>State: 1612xxx</a:t>
            </a:r>
          </a:p>
          <a:p>
            <a:pPr lvl="1"/>
            <a:r>
              <a:rPr lang="en-US" dirty="0" smtClean="0"/>
              <a:t>Local: 1812xxx</a:t>
            </a:r>
          </a:p>
          <a:p>
            <a:r>
              <a:rPr lang="en-US" dirty="0" smtClean="0"/>
              <a:t>Information/items I need:</a:t>
            </a:r>
          </a:p>
          <a:p>
            <a:pPr lvl="1"/>
            <a:r>
              <a:rPr lang="en-US" dirty="0" smtClean="0"/>
              <a:t>A copy of signed award letter/contract</a:t>
            </a:r>
          </a:p>
          <a:p>
            <a:pPr lvl="1"/>
            <a:r>
              <a:rPr lang="en-US" dirty="0" smtClean="0"/>
              <a:t>Award period </a:t>
            </a:r>
          </a:p>
          <a:p>
            <a:pPr lvl="2"/>
            <a:r>
              <a:rPr lang="en-US" dirty="0" smtClean="0"/>
              <a:t>Beginning Date</a:t>
            </a:r>
          </a:p>
          <a:p>
            <a:pPr lvl="2"/>
            <a:r>
              <a:rPr lang="en-US" dirty="0" smtClean="0"/>
              <a:t>Ending Date</a:t>
            </a:r>
          </a:p>
          <a:p>
            <a:pPr lvl="2"/>
            <a:r>
              <a:rPr lang="en-US" dirty="0" smtClean="0"/>
              <a:t>Department Contact Person</a:t>
            </a:r>
          </a:p>
          <a:p>
            <a:pPr lvl="3"/>
            <a:r>
              <a:rPr lang="en-US" dirty="0" smtClean="0"/>
              <a:t>Department Code</a:t>
            </a:r>
          </a:p>
          <a:p>
            <a:pPr lvl="3"/>
            <a:r>
              <a:rPr lang="en-US" dirty="0" smtClean="0"/>
              <a:t>Program Code</a:t>
            </a:r>
          </a:p>
          <a:p>
            <a:pPr lvl="2"/>
            <a:r>
              <a:rPr lang="en-US" dirty="0" smtClean="0"/>
              <a:t>Agency Contact person if any</a:t>
            </a:r>
          </a:p>
          <a:p>
            <a:pPr lvl="2"/>
            <a:r>
              <a:rPr lang="en-US" dirty="0" smtClean="0"/>
              <a:t>Billing/Invoicing</a:t>
            </a:r>
          </a:p>
          <a:p>
            <a:pPr lvl="2"/>
            <a:r>
              <a:rPr lang="en-US" dirty="0" smtClean="0"/>
              <a:t>Reporting</a:t>
            </a:r>
          </a:p>
          <a:p>
            <a:pPr lvl="2"/>
            <a:r>
              <a:rPr lang="en-US" dirty="0" smtClean="0"/>
              <a:t>Allowable Spending</a:t>
            </a:r>
          </a:p>
          <a:p>
            <a:pPr lvl="3"/>
            <a:r>
              <a:rPr lang="en-US" dirty="0" smtClean="0"/>
              <a:t>Indirect Cost?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937" y="211916"/>
            <a:ext cx="10058400" cy="1239895"/>
          </a:xfrm>
        </p:spPr>
        <p:txBody>
          <a:bodyPr/>
          <a:lstStyle/>
          <a:p>
            <a:r>
              <a:rPr lang="en-US" dirty="0" smtClean="0"/>
              <a:t>Award letter Example: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469" y="2101420"/>
            <a:ext cx="4390668" cy="407822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154" y="1916936"/>
            <a:ext cx="4277278" cy="16216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16505" y="5125453"/>
            <a:ext cx="1917032" cy="27271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4211" y="4644189"/>
            <a:ext cx="818147" cy="304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154" y="4003727"/>
            <a:ext cx="3963152" cy="205094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376737" y="2887579"/>
            <a:ext cx="1644316" cy="2406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43642"/>
          </a:xfrm>
        </p:spPr>
        <p:txBody>
          <a:bodyPr/>
          <a:lstStyle/>
          <a:p>
            <a:r>
              <a:rPr lang="en-US" dirty="0" smtClean="0"/>
              <a:t>No Budget = no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28275"/>
            <a:ext cx="10058400" cy="4543926"/>
          </a:xfrm>
        </p:spPr>
        <p:txBody>
          <a:bodyPr>
            <a:normAutofit/>
          </a:bodyPr>
          <a:lstStyle/>
          <a:p>
            <a:r>
              <a:rPr lang="en-US" dirty="0" smtClean="0"/>
              <a:t>Check Mary’s training for references</a:t>
            </a:r>
          </a:p>
          <a:p>
            <a:r>
              <a:rPr lang="en-US" dirty="0" smtClean="0"/>
              <a:t>For grants – submit a Budget Adjustment Form to set up budget</a:t>
            </a:r>
          </a:p>
          <a:p>
            <a:pPr lvl="1"/>
            <a:r>
              <a:rPr lang="en-US" dirty="0" smtClean="0"/>
              <a:t>Brandi will assign a project number and provide a revenue account string</a:t>
            </a:r>
          </a:p>
          <a:p>
            <a:pPr lvl="1"/>
            <a:r>
              <a:rPr lang="en-US" dirty="0" smtClean="0"/>
              <a:t>Expense Accounts:</a:t>
            </a:r>
          </a:p>
          <a:p>
            <a:pPr lvl="2"/>
            <a:r>
              <a:rPr lang="en-US" dirty="0" smtClean="0"/>
              <a:t>Chart of Accounts</a:t>
            </a:r>
          </a:p>
          <a:p>
            <a:pPr lvl="2"/>
            <a:r>
              <a:rPr lang="en-US" dirty="0" smtClean="0"/>
              <a:t>Benefits Worksheet</a:t>
            </a:r>
          </a:p>
          <a:p>
            <a:pPr lvl="3"/>
            <a:r>
              <a:rPr lang="en-US" dirty="0" smtClean="0"/>
              <a:t>Benefits go with Salary</a:t>
            </a:r>
          </a:p>
          <a:p>
            <a:pPr lvl="3"/>
            <a:r>
              <a:rPr lang="en-US" dirty="0" smtClean="0"/>
              <a:t>Set up approved positions with HR</a:t>
            </a:r>
          </a:p>
          <a:p>
            <a:pPr lvl="2"/>
            <a:r>
              <a:rPr lang="en-US" dirty="0" smtClean="0"/>
              <a:t>Other allowable spending</a:t>
            </a:r>
          </a:p>
          <a:p>
            <a:pPr lvl="3"/>
            <a:r>
              <a:rPr lang="en-US" dirty="0" smtClean="0"/>
              <a:t>Instructional vs Non-Instructional</a:t>
            </a:r>
          </a:p>
          <a:p>
            <a:pPr lvl="3"/>
            <a:r>
              <a:rPr lang="en-US" dirty="0" smtClean="0"/>
              <a:t>Indirect cost</a:t>
            </a:r>
          </a:p>
          <a:p>
            <a:pPr lvl="4"/>
            <a:r>
              <a:rPr lang="en-US" dirty="0" smtClean="0"/>
              <a:t>%</a:t>
            </a:r>
          </a:p>
          <a:p>
            <a:pPr lvl="4"/>
            <a:r>
              <a:rPr lang="en-US" dirty="0" smtClean="0"/>
              <a:t>Capital Assets 600010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373" y="167319"/>
            <a:ext cx="10058400" cy="1213806"/>
          </a:xfrm>
        </p:spPr>
        <p:txBody>
          <a:bodyPr/>
          <a:lstStyle/>
          <a:p>
            <a:r>
              <a:rPr lang="en-US" dirty="0" smtClean="0"/>
              <a:t>Initial Budget Adjustment Form: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35070" y="1611783"/>
            <a:ext cx="5940425" cy="491189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002879" y="1583208"/>
            <a:ext cx="2398545" cy="2198217"/>
          </a:xfrm>
        </p:spPr>
        <p:txBody>
          <a:bodyPr/>
          <a:lstStyle/>
          <a:p>
            <a:r>
              <a:rPr lang="en-US" dirty="0" smtClean="0"/>
              <a:t>Heading color is dependent upon fiscal year.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FY1617: Purple</a:t>
            </a:r>
          </a:p>
          <a:p>
            <a:pPr lvl="1"/>
            <a:r>
              <a:rPr lang="en-US" dirty="0" smtClean="0"/>
              <a:t>FY1718: Orange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71537" y="1459832"/>
            <a:ext cx="5478379" cy="6336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475495" y="1611783"/>
            <a:ext cx="401805" cy="33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Expense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33074"/>
            <a:ext cx="10058400" cy="4239126"/>
          </a:xfrm>
        </p:spPr>
        <p:txBody>
          <a:bodyPr/>
          <a:lstStyle/>
          <a:p>
            <a:r>
              <a:rPr lang="en-US" dirty="0" err="1" smtClean="0"/>
              <a:t>nVision</a:t>
            </a:r>
            <a:r>
              <a:rPr lang="en-US" dirty="0" smtClean="0"/>
              <a:t> Report:</a:t>
            </a:r>
          </a:p>
          <a:p>
            <a:pPr lvl="1"/>
            <a:r>
              <a:rPr lang="en-US" dirty="0" smtClean="0"/>
              <a:t>David Rice</a:t>
            </a:r>
          </a:p>
          <a:p>
            <a:pPr lvl="1"/>
            <a:r>
              <a:rPr lang="en-US" dirty="0" smtClean="0"/>
              <a:t>Quarterly report</a:t>
            </a:r>
          </a:p>
          <a:p>
            <a:pPr lvl="2"/>
            <a:r>
              <a:rPr lang="en-US" dirty="0" smtClean="0"/>
              <a:t>Reporting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nvoicing</a:t>
            </a:r>
          </a:p>
          <a:p>
            <a:r>
              <a:rPr lang="en-US" dirty="0" smtClean="0"/>
              <a:t>Expenditure Transfer</a:t>
            </a:r>
          </a:p>
          <a:p>
            <a:pPr lvl="1"/>
            <a:r>
              <a:rPr lang="en-US" dirty="0" smtClean="0"/>
              <a:t>Budgets Overview for Account Strings or</a:t>
            </a:r>
          </a:p>
          <a:p>
            <a:pPr lvl="1"/>
            <a:r>
              <a:rPr lang="en-US" dirty="0" err="1" smtClean="0"/>
              <a:t>nVision</a:t>
            </a:r>
            <a:r>
              <a:rPr lang="en-US" dirty="0" smtClean="0"/>
              <a:t> Drilldown for expenses paid</a:t>
            </a:r>
          </a:p>
          <a:p>
            <a:r>
              <a:rPr lang="en-US" dirty="0" smtClean="0"/>
              <a:t>You can transfer expenditures from one project to another</a:t>
            </a:r>
          </a:p>
          <a:p>
            <a:r>
              <a:rPr lang="en-US" dirty="0" smtClean="0"/>
              <a:t>You can NOT transfer budget from one project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416</TotalTime>
  <Words>304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Rockwell</vt:lpstr>
      <vt:lpstr>Rockwell Condensed</vt:lpstr>
      <vt:lpstr>Wingdings</vt:lpstr>
      <vt:lpstr>Wood Type</vt:lpstr>
      <vt:lpstr>Grants &amp; awards</vt:lpstr>
      <vt:lpstr>To apply for a grant</vt:lpstr>
      <vt:lpstr>Great!!  Our department gets a grant!</vt:lpstr>
      <vt:lpstr>Before you can spend…..</vt:lpstr>
      <vt:lpstr>PowerPoint Presentation</vt:lpstr>
      <vt:lpstr>Award letter Example:</vt:lpstr>
      <vt:lpstr>No Budget = no spending</vt:lpstr>
      <vt:lpstr>Initial Budget Adjustment Form:</vt:lpstr>
      <vt:lpstr>Actual Expense</vt:lpstr>
      <vt:lpstr>Nvision report example:</vt:lpstr>
      <vt:lpstr>Budgets Overview:</vt:lpstr>
      <vt:lpstr>Questions?</vt:lpstr>
    </vt:vector>
  </TitlesOfParts>
  <Company>Palomar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&amp; awards</dc:title>
  <dc:creator>Wang-Smith, Pai C.</dc:creator>
  <cp:lastModifiedBy>Wang-Smith, Pai C.</cp:lastModifiedBy>
  <cp:revision>28</cp:revision>
  <cp:lastPrinted>2018-05-16T15:39:49Z</cp:lastPrinted>
  <dcterms:created xsi:type="dcterms:W3CDTF">2018-05-09T18:46:46Z</dcterms:created>
  <dcterms:modified xsi:type="dcterms:W3CDTF">2018-05-16T20:54:43Z</dcterms:modified>
</cp:coreProperties>
</file>