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tmp" ContentType="image/png"/>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48" r:id="rId4"/>
  </p:sldMasterIdLst>
  <p:notesMasterIdLst>
    <p:notesMasterId r:id="rId28"/>
  </p:notesMasterIdLst>
  <p:handoutMasterIdLst>
    <p:handoutMasterId r:id="rId29"/>
  </p:handoutMasterIdLst>
  <p:sldIdLst>
    <p:sldId id="256" r:id="rId5"/>
    <p:sldId id="315" r:id="rId6"/>
    <p:sldId id="288" r:id="rId7"/>
    <p:sldId id="289" r:id="rId8"/>
    <p:sldId id="290" r:id="rId9"/>
    <p:sldId id="291" r:id="rId10"/>
    <p:sldId id="292" r:id="rId11"/>
    <p:sldId id="293" r:id="rId12"/>
    <p:sldId id="294" r:id="rId13"/>
    <p:sldId id="295" r:id="rId14"/>
    <p:sldId id="296" r:id="rId15"/>
    <p:sldId id="308" r:id="rId16"/>
    <p:sldId id="309" r:id="rId17"/>
    <p:sldId id="310" r:id="rId18"/>
    <p:sldId id="298" r:id="rId19"/>
    <p:sldId id="311" r:id="rId20"/>
    <p:sldId id="312" r:id="rId21"/>
    <p:sldId id="313" r:id="rId22"/>
    <p:sldId id="314" r:id="rId23"/>
    <p:sldId id="304" r:id="rId24"/>
    <p:sldId id="305" r:id="rId25"/>
    <p:sldId id="306" r:id="rId26"/>
    <p:sldId id="307" r:id="rId2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85135"/>
    <a:srgbClr val="BDA07D"/>
    <a:srgbClr val="F5F9F9"/>
    <a:srgbClr val="627272"/>
    <a:srgbClr val="93A5A8"/>
    <a:srgbClr val="3E7090"/>
  </p:clrMru>
  <p:extLst>
    <p:ext uri="{E76CE94A-603C-4142-B9EB-6D1370010A27}">
      <p14:discardImageEditData xmlns:p14="http://schemas.microsoft.com/office/powerpoint/2010/main" val="0"/>
    </p:ext>
    <p:ext uri="{D31A062A-798A-4329-ABDD-BBA856620510}">
      <p14:defaultImageDpi xmlns:p14="http://schemas.microsoft.com/office/powerpoint/2010/main" val="15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912C8C85-51F0-491E-9774-3900AFEF0FD7}" styleName="Light Style 2 - Accent 6">
    <a:wholeTbl>
      <a:tcTxStyle>
        <a:fontRef idx="minor">
          <a:scrgbClr r="0" g="0" b="0"/>
        </a:fontRef>
        <a:schemeClr val="tx1"/>
      </a:tcTxStyle>
      <a:tcStyle>
        <a:tcBdr>
          <a:left>
            <a:lnRef idx="1">
              <a:schemeClr val="accent6"/>
            </a:lnRef>
          </a:left>
          <a:right>
            <a:lnRef idx="1">
              <a:schemeClr val="accent6"/>
            </a:lnRef>
          </a:right>
          <a:top>
            <a:lnRef idx="1">
              <a:schemeClr val="accent6"/>
            </a:lnRef>
          </a:top>
          <a:bottom>
            <a:lnRef idx="1">
              <a:schemeClr val="accent6"/>
            </a:lnRef>
          </a:bottom>
          <a:insideH>
            <a:ln>
              <a:noFill/>
            </a:ln>
          </a:insideH>
          <a:insideV>
            <a:ln>
              <a:noFill/>
            </a:ln>
          </a:insideV>
        </a:tcBdr>
        <a:fill>
          <a:noFill/>
        </a:fill>
      </a:tcStyle>
    </a:wholeTbl>
    <a:band1H>
      <a:tcStyle>
        <a:tcBdr>
          <a:top>
            <a:lnRef idx="1">
              <a:schemeClr val="accent6"/>
            </a:lnRef>
          </a:top>
          <a:bottom>
            <a:lnRef idx="1">
              <a:schemeClr val="accent6"/>
            </a:lnRef>
          </a:bottom>
        </a:tcBdr>
      </a:tcStyle>
    </a:band1H>
    <a:band1V>
      <a:tcStyle>
        <a:tcBdr>
          <a:left>
            <a:lnRef idx="1">
              <a:schemeClr val="accent6"/>
            </a:lnRef>
          </a:left>
          <a:right>
            <a:lnRef idx="1">
              <a:schemeClr val="accent6"/>
            </a:lnRef>
          </a:right>
        </a:tcBdr>
      </a:tcStyle>
    </a:band1V>
    <a:band2V>
      <a:tcStyle>
        <a:tcBdr>
          <a:left>
            <a:lnRef idx="1">
              <a:schemeClr val="accent6"/>
            </a:lnRef>
          </a:left>
          <a:right>
            <a:lnRef idx="1">
              <a:schemeClr val="accent6"/>
            </a:lnRef>
          </a:right>
        </a:tcBdr>
      </a:tcStyle>
    </a:band2V>
    <a:lastCol>
      <a:tcTxStyle b="on"/>
      <a:tcStyle>
        <a:tcBdr/>
      </a:tcStyle>
    </a:lastCol>
    <a:firstCol>
      <a:tcTxStyle b="on"/>
      <a:tcStyle>
        <a:tcBdr/>
      </a:tcStyle>
    </a:firstCol>
    <a:lastRow>
      <a:tcTxStyle b="on"/>
      <a:tcStyle>
        <a:tcBdr>
          <a:top>
            <a:ln w="50800" cmpd="dbl">
              <a:solidFill>
                <a:schemeClr val="accent6"/>
              </a:solidFill>
            </a:ln>
          </a:top>
        </a:tcBdr>
      </a:tcStyle>
    </a:lastRow>
    <a:firstRow>
      <a:tcTxStyle b="on">
        <a:fontRef idx="minor">
          <a:scrgbClr r="0" g="0" b="0"/>
        </a:fontRef>
        <a:schemeClr val="bg1"/>
      </a:tcTxStyle>
      <a:tcStyle>
        <a:tcBdr/>
        <a:fillRef idx="1">
          <a:schemeClr val="accent6"/>
        </a:fillRef>
      </a:tcStyle>
    </a:firstRow>
  </a:tblStyle>
  <a:tblStyle styleId="{C083E6E3-FA7D-4D7B-A595-EF9225AFEA82}" styleName="Light Style 1 - Accent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7944" autoAdjust="0"/>
    <p:restoredTop sz="94879" autoAdjust="0"/>
  </p:normalViewPr>
  <p:slideViewPr>
    <p:cSldViewPr snapToGrid="0">
      <p:cViewPr varScale="1">
        <p:scale>
          <a:sx n="105" d="100"/>
          <a:sy n="105" d="100"/>
        </p:scale>
        <p:origin x="1236" y="102"/>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80" d="100"/>
        <a:sy n="80" d="100"/>
      </p:scale>
      <p:origin x="0" y="0"/>
    </p:cViewPr>
  </p:sorterViewPr>
  <p:notesViewPr>
    <p:cSldViewPr snapToGrid="0">
      <p:cViewPr varScale="1">
        <p:scale>
          <a:sx n="65" d="100"/>
          <a:sy n="65" d="100"/>
        </p:scale>
        <p:origin x="3154" y="43"/>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handoutMaster" Target="handoutMasters/handoutMaster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notesMaster" Target="notesMasters/notesMaster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presProps" Target="presProps.xml"/><Relationship Id="rId8" Type="http://schemas.openxmlformats.org/officeDocument/2006/relationships/slide" Target="slides/slide4.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BEAF03AE-1CC2-475F-B909-50970E9699A7}"/>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a:extLst>
              <a:ext uri="{FF2B5EF4-FFF2-40B4-BE49-F238E27FC236}">
                <a16:creationId xmlns:a16="http://schemas.microsoft.com/office/drawing/2014/main" id="{0B63C45E-73BA-4C86-A24F-A5006B4E7BAB}"/>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0F37A4CE-17BB-4BB2-AC7B-97495293E2AC}" type="datetimeFigureOut">
              <a:rPr lang="en-US" smtClean="0"/>
              <a:t>8/6/2026</a:t>
            </a:fld>
            <a:endParaRPr lang="en-US" dirty="0"/>
          </a:p>
        </p:txBody>
      </p:sp>
      <p:sp>
        <p:nvSpPr>
          <p:cNvPr id="4" name="Footer Placeholder 3">
            <a:extLst>
              <a:ext uri="{FF2B5EF4-FFF2-40B4-BE49-F238E27FC236}">
                <a16:creationId xmlns:a16="http://schemas.microsoft.com/office/drawing/2014/main" id="{D71DB874-DF6A-4AFA-8055-4AD7EE4CE3A9}"/>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a:extLst>
              <a:ext uri="{FF2B5EF4-FFF2-40B4-BE49-F238E27FC236}">
                <a16:creationId xmlns:a16="http://schemas.microsoft.com/office/drawing/2014/main" id="{7677078F-04CB-4625-B536-5BCAA2EC6CAD}"/>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BE0EF92D-82DD-4142-BCE8-036B91487D2E}" type="slidenum">
              <a:rPr lang="en-US" smtClean="0"/>
              <a:t>‹#›</a:t>
            </a:fld>
            <a:endParaRPr lang="en-US" dirty="0"/>
          </a:p>
        </p:txBody>
      </p:sp>
    </p:spTree>
    <p:extLst>
      <p:ext uri="{BB962C8B-B14F-4D97-AF65-F5344CB8AC3E}">
        <p14:creationId xmlns:p14="http://schemas.microsoft.com/office/powerpoint/2010/main" val="75707088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C86C8F5-2FDA-4718-81AA-24F4816BBD56}" type="datetimeFigureOut">
              <a:rPr lang="en-US" smtClean="0"/>
              <a:t>8/6/2026</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58EC616-C518-4358-9496-6C33B2F5FA56}" type="slidenum">
              <a:rPr lang="en-US" smtClean="0"/>
              <a:t>‹#›</a:t>
            </a:fld>
            <a:endParaRPr lang="en-US" dirty="0"/>
          </a:p>
        </p:txBody>
      </p:sp>
    </p:spTree>
    <p:extLst>
      <p:ext uri="{BB962C8B-B14F-4D97-AF65-F5344CB8AC3E}">
        <p14:creationId xmlns:p14="http://schemas.microsoft.com/office/powerpoint/2010/main" val="173232204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544ACCFF-64A9-40AA-93F9-86E3CE016187}"/>
              </a:ext>
            </a:extLst>
          </p:cNvPr>
          <p:cNvSpPr>
            <a:spLocks noGrp="1"/>
          </p:cNvSpPr>
          <p:nvPr>
            <p:ph type="title" hasCustomPrompt="1"/>
          </p:nvPr>
        </p:nvSpPr>
        <p:spPr>
          <a:xfrm>
            <a:off x="651769" y="2683895"/>
            <a:ext cx="5278514" cy="2862225"/>
          </a:xfrm>
          <a:prstGeom prst="rect">
            <a:avLst/>
          </a:prstGeom>
        </p:spPr>
        <p:txBody>
          <a:bodyPr anchor="b"/>
          <a:lstStyle>
            <a:lvl1pPr>
              <a:lnSpc>
                <a:spcPct val="100000"/>
              </a:lnSpc>
              <a:defRPr sz="5000" cap="all" spc="200" baseline="0">
                <a:solidFill>
                  <a:schemeClr val="accent1">
                    <a:lumMod val="75000"/>
                  </a:schemeClr>
                </a:solidFill>
              </a:defRPr>
            </a:lvl1pPr>
          </a:lstStyle>
          <a:p>
            <a:r>
              <a:rPr lang="en-US" dirty="0"/>
              <a:t>Click to add title</a:t>
            </a:r>
          </a:p>
        </p:txBody>
      </p:sp>
      <p:sp>
        <p:nvSpPr>
          <p:cNvPr id="9" name="Text Placeholder 8">
            <a:extLst>
              <a:ext uri="{FF2B5EF4-FFF2-40B4-BE49-F238E27FC236}">
                <a16:creationId xmlns:a16="http://schemas.microsoft.com/office/drawing/2014/main" id="{AD785D0F-160C-4A31-93B3-F251B0730757}"/>
              </a:ext>
            </a:extLst>
          </p:cNvPr>
          <p:cNvSpPr>
            <a:spLocks noGrp="1"/>
          </p:cNvSpPr>
          <p:nvPr>
            <p:ph type="body" sz="quarter" idx="10" hasCustomPrompt="1"/>
          </p:nvPr>
        </p:nvSpPr>
        <p:spPr>
          <a:xfrm>
            <a:off x="685636" y="5568698"/>
            <a:ext cx="5278514" cy="618142"/>
          </a:xfrm>
          <a:prstGeom prst="rect">
            <a:avLst/>
          </a:prstGeom>
        </p:spPr>
        <p:txBody>
          <a:bodyPr anchor="t"/>
          <a:lstStyle>
            <a:lvl1pPr marL="0" indent="0">
              <a:buNone/>
              <a:defRPr sz="2000" b="0" i="0" spc="200" baseline="0">
                <a:solidFill>
                  <a:schemeClr val="accent5">
                    <a:lumMod val="50000"/>
                  </a:schemeClr>
                </a:solidFill>
              </a:defRPr>
            </a:lvl1pPr>
          </a:lstStyle>
          <a:p>
            <a:pPr lvl="0"/>
            <a:r>
              <a:rPr lang="en-US" dirty="0"/>
              <a:t>Click to add name</a:t>
            </a:r>
          </a:p>
        </p:txBody>
      </p:sp>
      <p:sp>
        <p:nvSpPr>
          <p:cNvPr id="11" name="Picture Placeholder 10">
            <a:extLst>
              <a:ext uri="{FF2B5EF4-FFF2-40B4-BE49-F238E27FC236}">
                <a16:creationId xmlns:a16="http://schemas.microsoft.com/office/drawing/2014/main" id="{31CCC134-2698-41E9-A225-76300EF59E5D}"/>
              </a:ext>
            </a:extLst>
          </p:cNvPr>
          <p:cNvSpPr>
            <a:spLocks noGrp="1"/>
          </p:cNvSpPr>
          <p:nvPr>
            <p:ph type="pic" sz="quarter" idx="11"/>
          </p:nvPr>
        </p:nvSpPr>
        <p:spPr>
          <a:xfrm>
            <a:off x="6952488" y="950976"/>
            <a:ext cx="5239512" cy="4965192"/>
          </a:xfrm>
          <a:prstGeom prst="rect">
            <a:avLst/>
          </a:prstGeom>
        </p:spPr>
        <p:txBody>
          <a:bodyPr anchor="ctr"/>
          <a:lstStyle>
            <a:lvl1pPr marL="0" indent="0" algn="ctr">
              <a:buNone/>
              <a:defRPr spc="400" baseline="0"/>
            </a:lvl1pPr>
          </a:lstStyle>
          <a:p>
            <a:endParaRPr lang="en-US" dirty="0"/>
          </a:p>
        </p:txBody>
      </p:sp>
      <p:sp>
        <p:nvSpPr>
          <p:cNvPr id="5" name="Text Placeholder 3">
            <a:extLst>
              <a:ext uri="{FF2B5EF4-FFF2-40B4-BE49-F238E27FC236}">
                <a16:creationId xmlns:a16="http://schemas.microsoft.com/office/drawing/2014/main" id="{6EEBC2D4-4F41-249E-7141-E0E12113CEBC}"/>
              </a:ext>
            </a:extLst>
          </p:cNvPr>
          <p:cNvSpPr>
            <a:spLocks noGrp="1"/>
          </p:cNvSpPr>
          <p:nvPr>
            <p:ph type="body" sz="quarter" idx="12"/>
          </p:nvPr>
        </p:nvSpPr>
        <p:spPr>
          <a:xfrm>
            <a:off x="5572346" y="0"/>
            <a:ext cx="2895600" cy="6858000"/>
          </a:xfrm>
          <a:prstGeom prst="rect">
            <a:avLst/>
          </a:prstGeom>
          <a:solidFill>
            <a:schemeClr val="accent1">
              <a:alpha val="50000"/>
            </a:schemeClr>
          </a:solidFill>
        </p:spPr>
        <p:txBody>
          <a:bodyPr/>
          <a:lstStyle>
            <a:lvl1pPr>
              <a:defRPr>
                <a:noFill/>
              </a:defRPr>
            </a:lvl1pPr>
            <a:lvl2pPr>
              <a:defRPr>
                <a:noFill/>
              </a:defRPr>
            </a:lvl2pPr>
            <a:lvl3pPr>
              <a:defRPr>
                <a:noFill/>
              </a:defRPr>
            </a:lvl3pPr>
            <a:lvl4pPr>
              <a:defRPr>
                <a:noFill/>
              </a:defRPr>
            </a:lvl4pPr>
            <a:lvl5pPr>
              <a:defRPr>
                <a:no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127806065"/>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Split image with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2C65D0-3E91-45C0-BC6C-CC7BFE58B0B9}"/>
              </a:ext>
            </a:extLst>
          </p:cNvPr>
          <p:cNvSpPr>
            <a:spLocks noGrp="1"/>
          </p:cNvSpPr>
          <p:nvPr>
            <p:ph type="title" hasCustomPrompt="1"/>
          </p:nvPr>
        </p:nvSpPr>
        <p:spPr>
          <a:xfrm>
            <a:off x="1574800" y="3429000"/>
            <a:ext cx="3097320" cy="978408"/>
          </a:xfrm>
          <a:prstGeom prst="rect">
            <a:avLst/>
          </a:prstGeom>
        </p:spPr>
        <p:txBody>
          <a:bodyPr anchor="ctr"/>
          <a:lstStyle>
            <a:lvl1pPr algn="l">
              <a:defRPr sz="3200" cap="all" spc="200" baseline="0">
                <a:solidFill>
                  <a:schemeClr val="accent1">
                    <a:lumMod val="75000"/>
                  </a:schemeClr>
                </a:solidFill>
              </a:defRPr>
            </a:lvl1pPr>
          </a:lstStyle>
          <a:p>
            <a:r>
              <a:rPr lang="en-US" dirty="0"/>
              <a:t>Click to add title</a:t>
            </a:r>
          </a:p>
        </p:txBody>
      </p:sp>
      <p:sp>
        <p:nvSpPr>
          <p:cNvPr id="6" name="Picture Placeholder 5">
            <a:extLst>
              <a:ext uri="{FF2B5EF4-FFF2-40B4-BE49-F238E27FC236}">
                <a16:creationId xmlns:a16="http://schemas.microsoft.com/office/drawing/2014/main" id="{09651A5D-2C86-4900-A248-8559E39BDAC9}"/>
              </a:ext>
            </a:extLst>
          </p:cNvPr>
          <p:cNvSpPr>
            <a:spLocks noGrp="1"/>
          </p:cNvSpPr>
          <p:nvPr>
            <p:ph type="pic" sz="quarter" idx="13"/>
          </p:nvPr>
        </p:nvSpPr>
        <p:spPr>
          <a:xfrm>
            <a:off x="0" y="0"/>
            <a:ext cx="12192000" cy="2051050"/>
          </a:xfrm>
          <a:prstGeom prst="rect">
            <a:avLst/>
          </a:prstGeom>
        </p:spPr>
        <p:txBody>
          <a:bodyPr anchor="ctr"/>
          <a:lstStyle>
            <a:lvl1pPr marL="0" indent="0" algn="ctr">
              <a:buNone/>
              <a:defRPr spc="400" baseline="0"/>
            </a:lvl1pPr>
          </a:lstStyle>
          <a:p>
            <a:endParaRPr lang="en-US" dirty="0"/>
          </a:p>
        </p:txBody>
      </p:sp>
      <p:sp>
        <p:nvSpPr>
          <p:cNvPr id="9" name="Text Placeholder 11">
            <a:extLst>
              <a:ext uri="{FF2B5EF4-FFF2-40B4-BE49-F238E27FC236}">
                <a16:creationId xmlns:a16="http://schemas.microsoft.com/office/drawing/2014/main" id="{D5F84479-AB5A-4587-BAAF-A05E52224B46}"/>
              </a:ext>
            </a:extLst>
          </p:cNvPr>
          <p:cNvSpPr>
            <a:spLocks noGrp="1"/>
          </p:cNvSpPr>
          <p:nvPr>
            <p:ph type="body" sz="quarter" idx="16" hasCustomPrompt="1"/>
          </p:nvPr>
        </p:nvSpPr>
        <p:spPr>
          <a:xfrm>
            <a:off x="6235700" y="2854660"/>
            <a:ext cx="4749800" cy="2129971"/>
          </a:xfrm>
          <a:prstGeom prst="rect">
            <a:avLst/>
          </a:prstGeom>
        </p:spPr>
        <p:txBody>
          <a:bodyPr anchor="ctr"/>
          <a:lstStyle>
            <a:lvl1pPr marL="285750" indent="-285750" algn="l">
              <a:lnSpc>
                <a:spcPct val="150000"/>
              </a:lnSpc>
              <a:spcBef>
                <a:spcPts val="0"/>
              </a:spcBef>
              <a:buFont typeface="Arial" panose="020B0604020202020204" pitchFamily="34" charset="0"/>
              <a:buChar char="•"/>
              <a:defRPr sz="1600" cap="none" spc="50" baseline="0">
                <a:latin typeface="+mn-lt"/>
              </a:defRPr>
            </a:lvl1pPr>
          </a:lstStyle>
          <a:p>
            <a:pPr lvl="0"/>
            <a:r>
              <a:rPr lang="en-US" dirty="0"/>
              <a:t>Click to add text</a:t>
            </a:r>
          </a:p>
        </p:txBody>
      </p:sp>
      <p:sp>
        <p:nvSpPr>
          <p:cNvPr id="7" name="Picture Placeholder 5">
            <a:extLst>
              <a:ext uri="{FF2B5EF4-FFF2-40B4-BE49-F238E27FC236}">
                <a16:creationId xmlns:a16="http://schemas.microsoft.com/office/drawing/2014/main" id="{3D8D3253-3A08-4F2F-B6B3-607BBC6B33D7}"/>
              </a:ext>
            </a:extLst>
          </p:cNvPr>
          <p:cNvSpPr>
            <a:spLocks noGrp="1"/>
          </p:cNvSpPr>
          <p:nvPr>
            <p:ph type="pic" sz="quarter" idx="14"/>
          </p:nvPr>
        </p:nvSpPr>
        <p:spPr>
          <a:xfrm>
            <a:off x="0" y="5788241"/>
            <a:ext cx="12192000" cy="1069760"/>
          </a:xfrm>
          <a:prstGeom prst="rect">
            <a:avLst/>
          </a:prstGeom>
        </p:spPr>
        <p:txBody>
          <a:bodyPr anchor="ctr"/>
          <a:lstStyle>
            <a:lvl1pPr marL="0" indent="0" algn="ctr">
              <a:buNone/>
              <a:defRPr spc="400" baseline="0"/>
            </a:lvl1pPr>
          </a:lstStyle>
          <a:p>
            <a:endParaRPr lang="en-US" dirty="0"/>
          </a:p>
        </p:txBody>
      </p:sp>
    </p:spTree>
    <p:extLst>
      <p:ext uri="{BB962C8B-B14F-4D97-AF65-F5344CB8AC3E}">
        <p14:creationId xmlns:p14="http://schemas.microsoft.com/office/powerpoint/2010/main" val="237723933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meline">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11220C40-4EC0-BFB1-D615-1455BA15A088}"/>
              </a:ext>
              <a:ext uri="{C183D7F6-B498-43B3-948B-1728B52AA6E4}">
                <adec:decorative xmlns:adec="http://schemas.microsoft.com/office/drawing/2017/decorative" val="1"/>
              </a:ext>
            </a:extLst>
          </p:cNvPr>
          <p:cNvSpPr/>
          <p:nvPr userDrawn="1"/>
        </p:nvSpPr>
        <p:spPr>
          <a:xfrm>
            <a:off x="0" y="0"/>
            <a:ext cx="12192000" cy="3684897"/>
          </a:xfrm>
          <a:prstGeom prst="rect">
            <a:avLst/>
          </a:prstGeom>
          <a:solidFill>
            <a:schemeClr val="tx2">
              <a:lumMod val="60000"/>
              <a:lumOff val="40000"/>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38" name="Straight Connector 37">
            <a:extLst>
              <a:ext uri="{FF2B5EF4-FFF2-40B4-BE49-F238E27FC236}">
                <a16:creationId xmlns:a16="http://schemas.microsoft.com/office/drawing/2014/main" id="{78B9A4D3-8D91-4865-B422-5F60885A730F}"/>
              </a:ext>
              <a:ext uri="{C183D7F6-B498-43B3-948B-1728B52AA6E4}">
                <adec:decorative xmlns:adec="http://schemas.microsoft.com/office/drawing/2017/decorative" val="1"/>
              </a:ext>
            </a:extLst>
          </p:cNvPr>
          <p:cNvCxnSpPr>
            <a:cxnSpLocks/>
          </p:cNvCxnSpPr>
          <p:nvPr userDrawn="1"/>
        </p:nvCxnSpPr>
        <p:spPr>
          <a:xfrm flipH="1">
            <a:off x="1592874" y="3684898"/>
            <a:ext cx="9006253" cy="0"/>
          </a:xfrm>
          <a:prstGeom prst="line">
            <a:avLst/>
          </a:prstGeom>
          <a:ln>
            <a:solidFill>
              <a:schemeClr val="tx2">
                <a:lumMod val="50000"/>
              </a:schemeClr>
            </a:solidFill>
          </a:ln>
        </p:spPr>
        <p:style>
          <a:lnRef idx="1">
            <a:schemeClr val="accent1"/>
          </a:lnRef>
          <a:fillRef idx="0">
            <a:schemeClr val="accent1"/>
          </a:fillRef>
          <a:effectRef idx="0">
            <a:schemeClr val="accent1"/>
          </a:effectRef>
          <a:fontRef idx="minor">
            <a:schemeClr val="tx1"/>
          </a:fontRef>
        </p:style>
      </p:cxnSp>
      <p:sp>
        <p:nvSpPr>
          <p:cNvPr id="2" name="Title 1">
            <a:extLst>
              <a:ext uri="{FF2B5EF4-FFF2-40B4-BE49-F238E27FC236}">
                <a16:creationId xmlns:a16="http://schemas.microsoft.com/office/drawing/2014/main" id="{90ECDAF5-DEB9-4A0C-9165-6ED23184A320}"/>
              </a:ext>
            </a:extLst>
          </p:cNvPr>
          <p:cNvSpPr>
            <a:spLocks noGrp="1"/>
          </p:cNvSpPr>
          <p:nvPr>
            <p:ph type="title" hasCustomPrompt="1"/>
          </p:nvPr>
        </p:nvSpPr>
        <p:spPr>
          <a:xfrm>
            <a:off x="838200" y="498928"/>
            <a:ext cx="10515600" cy="565435"/>
          </a:xfrm>
          <a:prstGeom prst="rect">
            <a:avLst/>
          </a:prstGeom>
        </p:spPr>
        <p:txBody>
          <a:bodyPr/>
          <a:lstStyle>
            <a:lvl1pPr algn="ctr">
              <a:defRPr sz="3200" cap="all" spc="200" baseline="0">
                <a:solidFill>
                  <a:schemeClr val="accent3"/>
                </a:solidFill>
              </a:defRPr>
            </a:lvl1pPr>
          </a:lstStyle>
          <a:p>
            <a:r>
              <a:rPr lang="en-US" dirty="0"/>
              <a:t>Click to add title</a:t>
            </a:r>
          </a:p>
        </p:txBody>
      </p:sp>
      <p:sp>
        <p:nvSpPr>
          <p:cNvPr id="8" name="Rectangle 7">
            <a:extLst>
              <a:ext uri="{FF2B5EF4-FFF2-40B4-BE49-F238E27FC236}">
                <a16:creationId xmlns:a16="http://schemas.microsoft.com/office/drawing/2014/main" id="{65FEA1AD-EC70-422F-BADD-FCA14BF9D43F}"/>
              </a:ext>
              <a:ext uri="{C183D7F6-B498-43B3-948B-1728B52AA6E4}">
                <adec:decorative xmlns:adec="http://schemas.microsoft.com/office/drawing/2017/decorative" val="1"/>
              </a:ext>
            </a:extLst>
          </p:cNvPr>
          <p:cNvSpPr/>
          <p:nvPr userDrawn="1"/>
        </p:nvSpPr>
        <p:spPr>
          <a:xfrm>
            <a:off x="1428750" y="3520775"/>
            <a:ext cx="328246" cy="32824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accent2"/>
              </a:solidFill>
            </a:endParaRPr>
          </a:p>
        </p:txBody>
      </p:sp>
      <p:sp>
        <p:nvSpPr>
          <p:cNvPr id="10" name="Rectangle 9">
            <a:extLst>
              <a:ext uri="{FF2B5EF4-FFF2-40B4-BE49-F238E27FC236}">
                <a16:creationId xmlns:a16="http://schemas.microsoft.com/office/drawing/2014/main" id="{1C84996E-63EA-4C88-816A-3AE158BB57E0}"/>
              </a:ext>
              <a:ext uri="{C183D7F6-B498-43B3-948B-1728B52AA6E4}">
                <adec:decorative xmlns:adec="http://schemas.microsoft.com/office/drawing/2017/decorative" val="1"/>
              </a:ext>
            </a:extLst>
          </p:cNvPr>
          <p:cNvSpPr/>
          <p:nvPr userDrawn="1"/>
        </p:nvSpPr>
        <p:spPr>
          <a:xfrm>
            <a:off x="3680314" y="3520775"/>
            <a:ext cx="328246" cy="328246"/>
          </a:xfrm>
          <a:prstGeom prst="rect">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Rectangle 11">
            <a:extLst>
              <a:ext uri="{FF2B5EF4-FFF2-40B4-BE49-F238E27FC236}">
                <a16:creationId xmlns:a16="http://schemas.microsoft.com/office/drawing/2014/main" id="{ECA09893-F9A1-4FA2-A462-C1C443EC323F}"/>
              </a:ext>
              <a:ext uri="{C183D7F6-B498-43B3-948B-1728B52AA6E4}">
                <adec:decorative xmlns:adec="http://schemas.microsoft.com/office/drawing/2017/decorative" val="1"/>
              </a:ext>
            </a:extLst>
          </p:cNvPr>
          <p:cNvSpPr/>
          <p:nvPr userDrawn="1"/>
        </p:nvSpPr>
        <p:spPr>
          <a:xfrm>
            <a:off x="5931878" y="3520775"/>
            <a:ext cx="328246" cy="328246"/>
          </a:xfrm>
          <a:prstGeom prst="rect">
            <a:avLst/>
          </a:prstGeom>
          <a:solidFill>
            <a:schemeClr val="accent5">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Rectangle 13">
            <a:extLst>
              <a:ext uri="{FF2B5EF4-FFF2-40B4-BE49-F238E27FC236}">
                <a16:creationId xmlns:a16="http://schemas.microsoft.com/office/drawing/2014/main" id="{829FBC17-744B-4367-90B4-20C9CDBD18E4}"/>
              </a:ext>
              <a:ext uri="{C183D7F6-B498-43B3-948B-1728B52AA6E4}">
                <adec:decorative xmlns:adec="http://schemas.microsoft.com/office/drawing/2017/decorative" val="1"/>
              </a:ext>
            </a:extLst>
          </p:cNvPr>
          <p:cNvSpPr/>
          <p:nvPr userDrawn="1"/>
        </p:nvSpPr>
        <p:spPr>
          <a:xfrm>
            <a:off x="8183442" y="3520775"/>
            <a:ext cx="328246" cy="328246"/>
          </a:xfrm>
          <a:prstGeom prst="rect">
            <a:avLst/>
          </a:prstGeom>
          <a:solidFill>
            <a:schemeClr val="accent3">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Rectangle 15">
            <a:extLst>
              <a:ext uri="{FF2B5EF4-FFF2-40B4-BE49-F238E27FC236}">
                <a16:creationId xmlns:a16="http://schemas.microsoft.com/office/drawing/2014/main" id="{79FD6CCE-53EA-424C-A29B-35A77F78203D}"/>
              </a:ext>
              <a:ext uri="{C183D7F6-B498-43B3-948B-1728B52AA6E4}">
                <adec:decorative xmlns:adec="http://schemas.microsoft.com/office/drawing/2017/decorative" val="1"/>
              </a:ext>
            </a:extLst>
          </p:cNvPr>
          <p:cNvSpPr/>
          <p:nvPr userDrawn="1"/>
        </p:nvSpPr>
        <p:spPr>
          <a:xfrm>
            <a:off x="10435004" y="3520775"/>
            <a:ext cx="328246" cy="328246"/>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accent1"/>
              </a:solidFill>
            </a:endParaRPr>
          </a:p>
        </p:txBody>
      </p:sp>
      <p:cxnSp>
        <p:nvCxnSpPr>
          <p:cNvPr id="18" name="Straight Connector 17">
            <a:extLst>
              <a:ext uri="{FF2B5EF4-FFF2-40B4-BE49-F238E27FC236}">
                <a16:creationId xmlns:a16="http://schemas.microsoft.com/office/drawing/2014/main" id="{A1ADC218-9303-4431-8BD2-4D5F9C19A2D3}"/>
              </a:ext>
              <a:ext uri="{C183D7F6-B498-43B3-948B-1728B52AA6E4}">
                <adec:decorative xmlns:adec="http://schemas.microsoft.com/office/drawing/2017/decorative" val="1"/>
              </a:ext>
            </a:extLst>
          </p:cNvPr>
          <p:cNvCxnSpPr>
            <a:cxnSpLocks/>
          </p:cNvCxnSpPr>
          <p:nvPr userDrawn="1"/>
        </p:nvCxnSpPr>
        <p:spPr>
          <a:xfrm>
            <a:off x="1592873" y="2964383"/>
            <a:ext cx="0" cy="415716"/>
          </a:xfrm>
          <a:prstGeom prst="line">
            <a:avLst/>
          </a:prstGeom>
          <a:ln>
            <a:solidFill>
              <a:schemeClr val="accent4">
                <a:lumMod val="50000"/>
              </a:schemeClr>
            </a:solidFill>
          </a:ln>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4F724929-97F8-4988-BD69-D86CAA6950D1}"/>
              </a:ext>
              <a:ext uri="{C183D7F6-B498-43B3-948B-1728B52AA6E4}">
                <adec:decorative xmlns:adec="http://schemas.microsoft.com/office/drawing/2017/decorative" val="1"/>
              </a:ext>
            </a:extLst>
          </p:cNvPr>
          <p:cNvCxnSpPr>
            <a:cxnSpLocks/>
          </p:cNvCxnSpPr>
          <p:nvPr userDrawn="1"/>
        </p:nvCxnSpPr>
        <p:spPr>
          <a:xfrm>
            <a:off x="6096001" y="2964383"/>
            <a:ext cx="0" cy="415716"/>
          </a:xfrm>
          <a:prstGeom prst="line">
            <a:avLst/>
          </a:prstGeom>
          <a:ln>
            <a:solidFill>
              <a:schemeClr val="accent5"/>
            </a:solidFill>
          </a:ln>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F80FEF08-1FB7-46B4-AB6B-D672A96A71F8}"/>
              </a:ext>
              <a:ext uri="{C183D7F6-B498-43B3-948B-1728B52AA6E4}">
                <adec:decorative xmlns:adec="http://schemas.microsoft.com/office/drawing/2017/decorative" val="1"/>
              </a:ext>
            </a:extLst>
          </p:cNvPr>
          <p:cNvCxnSpPr>
            <a:cxnSpLocks/>
          </p:cNvCxnSpPr>
          <p:nvPr userDrawn="1"/>
        </p:nvCxnSpPr>
        <p:spPr>
          <a:xfrm>
            <a:off x="10599127" y="2964383"/>
            <a:ext cx="0" cy="415716"/>
          </a:xfrm>
          <a:prstGeom prst="line">
            <a:avLst/>
          </a:prstGeom>
          <a:ln>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sp>
        <p:nvSpPr>
          <p:cNvPr id="27" name="Text Placeholder 22">
            <a:extLst>
              <a:ext uri="{FF2B5EF4-FFF2-40B4-BE49-F238E27FC236}">
                <a16:creationId xmlns:a16="http://schemas.microsoft.com/office/drawing/2014/main" id="{8BA510CE-108D-434A-9BE7-BE6712175231}"/>
              </a:ext>
            </a:extLst>
          </p:cNvPr>
          <p:cNvSpPr>
            <a:spLocks noGrp="1"/>
          </p:cNvSpPr>
          <p:nvPr>
            <p:ph type="body" sz="quarter" idx="15" hasCustomPrompt="1"/>
          </p:nvPr>
        </p:nvSpPr>
        <p:spPr>
          <a:xfrm>
            <a:off x="465172" y="2075688"/>
            <a:ext cx="2251564" cy="498496"/>
          </a:xfrm>
          <a:prstGeom prst="rect">
            <a:avLst/>
          </a:prstGeom>
        </p:spPr>
        <p:txBody>
          <a:bodyPr anchor="b"/>
          <a:lstStyle>
            <a:lvl1pPr marL="0" indent="0" algn="ctr">
              <a:buNone/>
              <a:defRPr sz="1600" cap="all" baseline="0">
                <a:solidFill>
                  <a:schemeClr val="accent2"/>
                </a:solidFill>
                <a:latin typeface="Segoe UI" panose="020B0502040204020203" pitchFamily="34" charset="0"/>
              </a:defRPr>
            </a:lvl1pPr>
          </a:lstStyle>
          <a:p>
            <a:pPr lvl="0"/>
            <a:r>
              <a:rPr lang="en-US" dirty="0"/>
              <a:t>Add text</a:t>
            </a:r>
          </a:p>
        </p:txBody>
      </p:sp>
      <p:sp>
        <p:nvSpPr>
          <p:cNvPr id="28" name="Text Placeholder 22">
            <a:extLst>
              <a:ext uri="{FF2B5EF4-FFF2-40B4-BE49-F238E27FC236}">
                <a16:creationId xmlns:a16="http://schemas.microsoft.com/office/drawing/2014/main" id="{00414708-82D0-44BF-8CBD-2D165A385617}"/>
              </a:ext>
            </a:extLst>
          </p:cNvPr>
          <p:cNvSpPr>
            <a:spLocks noGrp="1"/>
          </p:cNvSpPr>
          <p:nvPr>
            <p:ph type="body" sz="quarter" idx="20" hasCustomPrompt="1"/>
          </p:nvPr>
        </p:nvSpPr>
        <p:spPr>
          <a:xfrm>
            <a:off x="465172" y="2578608"/>
            <a:ext cx="2251564" cy="310896"/>
          </a:xfrm>
          <a:prstGeom prst="rect">
            <a:avLst/>
          </a:prstGeom>
        </p:spPr>
        <p:txBody>
          <a:bodyPr anchor="t"/>
          <a:lstStyle>
            <a:lvl1pPr marL="0" indent="0" algn="ctr">
              <a:lnSpc>
                <a:spcPct val="114000"/>
              </a:lnSpc>
              <a:spcBef>
                <a:spcPts val="0"/>
              </a:spcBef>
              <a:buNone/>
              <a:defRPr sz="1200" spc="50" baseline="0">
                <a:solidFill>
                  <a:schemeClr val="accent2"/>
                </a:solidFill>
              </a:defRPr>
            </a:lvl1pPr>
          </a:lstStyle>
          <a:p>
            <a:pPr lvl="0"/>
            <a:r>
              <a:rPr lang="en-US" dirty="0"/>
              <a:t>Add text</a:t>
            </a:r>
          </a:p>
        </p:txBody>
      </p:sp>
      <p:sp>
        <p:nvSpPr>
          <p:cNvPr id="29" name="Text Placeholder 22">
            <a:extLst>
              <a:ext uri="{FF2B5EF4-FFF2-40B4-BE49-F238E27FC236}">
                <a16:creationId xmlns:a16="http://schemas.microsoft.com/office/drawing/2014/main" id="{272F07D4-1C66-4FA2-8361-FC6267F17717}"/>
              </a:ext>
            </a:extLst>
          </p:cNvPr>
          <p:cNvSpPr>
            <a:spLocks noGrp="1"/>
          </p:cNvSpPr>
          <p:nvPr>
            <p:ph type="body" sz="quarter" idx="21" hasCustomPrompt="1"/>
          </p:nvPr>
        </p:nvSpPr>
        <p:spPr>
          <a:xfrm>
            <a:off x="4970216" y="2075688"/>
            <a:ext cx="2251564" cy="498496"/>
          </a:xfrm>
          <a:prstGeom prst="rect">
            <a:avLst/>
          </a:prstGeom>
        </p:spPr>
        <p:txBody>
          <a:bodyPr anchor="b"/>
          <a:lstStyle>
            <a:lvl1pPr marL="0" indent="0" algn="ctr">
              <a:buNone/>
              <a:defRPr sz="1600" cap="all" baseline="0">
                <a:solidFill>
                  <a:schemeClr val="accent5">
                    <a:lumMod val="50000"/>
                  </a:schemeClr>
                </a:solidFill>
                <a:latin typeface="Segoe UI" panose="020B0502040204020203" pitchFamily="34" charset="0"/>
              </a:defRPr>
            </a:lvl1pPr>
          </a:lstStyle>
          <a:p>
            <a:pPr lvl="0"/>
            <a:r>
              <a:rPr lang="en-US" dirty="0"/>
              <a:t>Add text</a:t>
            </a:r>
          </a:p>
        </p:txBody>
      </p:sp>
      <p:sp>
        <p:nvSpPr>
          <p:cNvPr id="30" name="Text Placeholder 22">
            <a:extLst>
              <a:ext uri="{FF2B5EF4-FFF2-40B4-BE49-F238E27FC236}">
                <a16:creationId xmlns:a16="http://schemas.microsoft.com/office/drawing/2014/main" id="{432C0CF3-19F3-4C10-9EEC-BA5E5F3FD22F}"/>
              </a:ext>
            </a:extLst>
          </p:cNvPr>
          <p:cNvSpPr>
            <a:spLocks noGrp="1"/>
          </p:cNvSpPr>
          <p:nvPr>
            <p:ph type="body" sz="quarter" idx="22" hasCustomPrompt="1"/>
          </p:nvPr>
        </p:nvSpPr>
        <p:spPr>
          <a:xfrm>
            <a:off x="4970216" y="2578608"/>
            <a:ext cx="2251564" cy="310896"/>
          </a:xfrm>
          <a:prstGeom prst="rect">
            <a:avLst/>
          </a:prstGeom>
        </p:spPr>
        <p:txBody>
          <a:bodyPr anchor="t"/>
          <a:lstStyle>
            <a:lvl1pPr marL="0" indent="0" algn="ctr">
              <a:lnSpc>
                <a:spcPct val="114000"/>
              </a:lnSpc>
              <a:spcBef>
                <a:spcPts val="0"/>
              </a:spcBef>
              <a:buNone/>
              <a:defRPr sz="1200" spc="50" baseline="0">
                <a:solidFill>
                  <a:schemeClr val="accent5">
                    <a:lumMod val="50000"/>
                  </a:schemeClr>
                </a:solidFill>
              </a:defRPr>
            </a:lvl1pPr>
          </a:lstStyle>
          <a:p>
            <a:pPr lvl="0"/>
            <a:r>
              <a:rPr lang="en-US" dirty="0"/>
              <a:t>Add text</a:t>
            </a:r>
          </a:p>
        </p:txBody>
      </p:sp>
      <p:sp>
        <p:nvSpPr>
          <p:cNvPr id="31" name="Text Placeholder 22">
            <a:extLst>
              <a:ext uri="{FF2B5EF4-FFF2-40B4-BE49-F238E27FC236}">
                <a16:creationId xmlns:a16="http://schemas.microsoft.com/office/drawing/2014/main" id="{4A3A0AFC-7EB9-4059-8C59-C42379BA923E}"/>
              </a:ext>
            </a:extLst>
          </p:cNvPr>
          <p:cNvSpPr>
            <a:spLocks noGrp="1"/>
          </p:cNvSpPr>
          <p:nvPr>
            <p:ph type="body" sz="quarter" idx="23" hasCustomPrompt="1"/>
          </p:nvPr>
        </p:nvSpPr>
        <p:spPr>
          <a:xfrm>
            <a:off x="9473340" y="2075688"/>
            <a:ext cx="2251564" cy="498496"/>
          </a:xfrm>
          <a:prstGeom prst="rect">
            <a:avLst/>
          </a:prstGeom>
        </p:spPr>
        <p:txBody>
          <a:bodyPr anchor="b"/>
          <a:lstStyle>
            <a:lvl1pPr marL="0" indent="0" algn="ctr">
              <a:buNone/>
              <a:defRPr sz="1600" cap="all" baseline="0">
                <a:solidFill>
                  <a:schemeClr val="accent1">
                    <a:lumMod val="75000"/>
                  </a:schemeClr>
                </a:solidFill>
                <a:latin typeface="Segoe UI" panose="020B0502040204020203" pitchFamily="34" charset="0"/>
              </a:defRPr>
            </a:lvl1pPr>
          </a:lstStyle>
          <a:p>
            <a:pPr lvl="0"/>
            <a:r>
              <a:rPr lang="en-US" dirty="0"/>
              <a:t>Add text</a:t>
            </a:r>
          </a:p>
        </p:txBody>
      </p:sp>
      <p:sp>
        <p:nvSpPr>
          <p:cNvPr id="32" name="Text Placeholder 22">
            <a:extLst>
              <a:ext uri="{FF2B5EF4-FFF2-40B4-BE49-F238E27FC236}">
                <a16:creationId xmlns:a16="http://schemas.microsoft.com/office/drawing/2014/main" id="{417F27A8-21AF-48E6-8A67-65C9920A3077}"/>
              </a:ext>
            </a:extLst>
          </p:cNvPr>
          <p:cNvSpPr>
            <a:spLocks noGrp="1"/>
          </p:cNvSpPr>
          <p:nvPr>
            <p:ph type="body" sz="quarter" idx="24" hasCustomPrompt="1"/>
          </p:nvPr>
        </p:nvSpPr>
        <p:spPr>
          <a:xfrm>
            <a:off x="9473340" y="2578608"/>
            <a:ext cx="2251564" cy="310896"/>
          </a:xfrm>
          <a:prstGeom prst="rect">
            <a:avLst/>
          </a:prstGeom>
        </p:spPr>
        <p:txBody>
          <a:bodyPr anchor="t"/>
          <a:lstStyle>
            <a:lvl1pPr marL="0" indent="0" algn="ctr">
              <a:lnSpc>
                <a:spcPct val="114000"/>
              </a:lnSpc>
              <a:spcBef>
                <a:spcPts val="0"/>
              </a:spcBef>
              <a:buNone/>
              <a:defRPr sz="1200" spc="50" baseline="0">
                <a:solidFill>
                  <a:schemeClr val="accent1">
                    <a:lumMod val="75000"/>
                  </a:schemeClr>
                </a:solidFill>
              </a:defRPr>
            </a:lvl1pPr>
          </a:lstStyle>
          <a:p>
            <a:pPr lvl="0"/>
            <a:r>
              <a:rPr lang="en-US" dirty="0"/>
              <a:t>Add text</a:t>
            </a:r>
          </a:p>
        </p:txBody>
      </p:sp>
      <p:sp>
        <p:nvSpPr>
          <p:cNvPr id="33" name="Text Placeholder 22">
            <a:extLst>
              <a:ext uri="{FF2B5EF4-FFF2-40B4-BE49-F238E27FC236}">
                <a16:creationId xmlns:a16="http://schemas.microsoft.com/office/drawing/2014/main" id="{F26C8D2A-15B8-4AB1-83F7-74DB0A35CC77}"/>
              </a:ext>
            </a:extLst>
          </p:cNvPr>
          <p:cNvSpPr>
            <a:spLocks noGrp="1"/>
          </p:cNvSpPr>
          <p:nvPr>
            <p:ph type="body" sz="quarter" idx="25" hasCustomPrompt="1"/>
          </p:nvPr>
        </p:nvSpPr>
        <p:spPr>
          <a:xfrm>
            <a:off x="2716736" y="4398264"/>
            <a:ext cx="2251562" cy="498496"/>
          </a:xfrm>
          <a:prstGeom prst="rect">
            <a:avLst/>
          </a:prstGeom>
        </p:spPr>
        <p:txBody>
          <a:bodyPr anchor="b"/>
          <a:lstStyle>
            <a:lvl1pPr marL="0" indent="0" algn="ctr">
              <a:buNone/>
              <a:defRPr sz="1600" cap="all" baseline="0">
                <a:solidFill>
                  <a:schemeClr val="accent1">
                    <a:lumMod val="50000"/>
                  </a:schemeClr>
                </a:solidFill>
                <a:latin typeface="Segoe UI" panose="020B0502040204020203" pitchFamily="34" charset="0"/>
              </a:defRPr>
            </a:lvl1pPr>
          </a:lstStyle>
          <a:p>
            <a:pPr lvl="0"/>
            <a:r>
              <a:rPr lang="en-US" dirty="0"/>
              <a:t>Add text</a:t>
            </a:r>
          </a:p>
        </p:txBody>
      </p:sp>
      <p:sp>
        <p:nvSpPr>
          <p:cNvPr id="34" name="Text Placeholder 22">
            <a:extLst>
              <a:ext uri="{FF2B5EF4-FFF2-40B4-BE49-F238E27FC236}">
                <a16:creationId xmlns:a16="http://schemas.microsoft.com/office/drawing/2014/main" id="{07311D06-DEA1-4811-AC58-E3B935DC5A8F}"/>
              </a:ext>
            </a:extLst>
          </p:cNvPr>
          <p:cNvSpPr>
            <a:spLocks noGrp="1"/>
          </p:cNvSpPr>
          <p:nvPr>
            <p:ph type="body" sz="quarter" idx="26" hasCustomPrompt="1"/>
          </p:nvPr>
        </p:nvSpPr>
        <p:spPr>
          <a:xfrm>
            <a:off x="2716736" y="4917263"/>
            <a:ext cx="2251562" cy="310896"/>
          </a:xfrm>
          <a:prstGeom prst="rect">
            <a:avLst/>
          </a:prstGeom>
        </p:spPr>
        <p:txBody>
          <a:bodyPr anchor="t"/>
          <a:lstStyle>
            <a:lvl1pPr marL="0" indent="0" algn="ctr">
              <a:lnSpc>
                <a:spcPct val="114000"/>
              </a:lnSpc>
              <a:spcBef>
                <a:spcPts val="0"/>
              </a:spcBef>
              <a:buNone/>
              <a:defRPr sz="1200" spc="50" baseline="0">
                <a:solidFill>
                  <a:schemeClr val="accent1">
                    <a:lumMod val="50000"/>
                  </a:schemeClr>
                </a:solidFill>
              </a:defRPr>
            </a:lvl1pPr>
          </a:lstStyle>
          <a:p>
            <a:pPr lvl="0"/>
            <a:r>
              <a:rPr lang="en-US" dirty="0"/>
              <a:t>Add text</a:t>
            </a:r>
          </a:p>
        </p:txBody>
      </p:sp>
      <p:sp>
        <p:nvSpPr>
          <p:cNvPr id="35" name="Text Placeholder 22">
            <a:extLst>
              <a:ext uri="{FF2B5EF4-FFF2-40B4-BE49-F238E27FC236}">
                <a16:creationId xmlns:a16="http://schemas.microsoft.com/office/drawing/2014/main" id="{23AC1CF6-E394-4A35-A634-F187E005A4F8}"/>
              </a:ext>
            </a:extLst>
          </p:cNvPr>
          <p:cNvSpPr>
            <a:spLocks noGrp="1"/>
          </p:cNvSpPr>
          <p:nvPr>
            <p:ph type="body" sz="quarter" idx="27" hasCustomPrompt="1"/>
          </p:nvPr>
        </p:nvSpPr>
        <p:spPr>
          <a:xfrm>
            <a:off x="7221784" y="4398264"/>
            <a:ext cx="2251562" cy="498496"/>
          </a:xfrm>
          <a:prstGeom prst="rect">
            <a:avLst/>
          </a:prstGeom>
        </p:spPr>
        <p:txBody>
          <a:bodyPr anchor="b"/>
          <a:lstStyle>
            <a:lvl1pPr marL="0" indent="0" algn="ctr">
              <a:buNone/>
              <a:defRPr sz="1600" cap="all" baseline="0">
                <a:solidFill>
                  <a:schemeClr val="accent3"/>
                </a:solidFill>
                <a:latin typeface="Segoe UI" panose="020B0502040204020203" pitchFamily="34" charset="0"/>
              </a:defRPr>
            </a:lvl1pPr>
          </a:lstStyle>
          <a:p>
            <a:pPr lvl="0"/>
            <a:r>
              <a:rPr lang="en-US" dirty="0"/>
              <a:t>Add text</a:t>
            </a:r>
          </a:p>
        </p:txBody>
      </p:sp>
      <p:sp>
        <p:nvSpPr>
          <p:cNvPr id="36" name="Text Placeholder 22">
            <a:extLst>
              <a:ext uri="{FF2B5EF4-FFF2-40B4-BE49-F238E27FC236}">
                <a16:creationId xmlns:a16="http://schemas.microsoft.com/office/drawing/2014/main" id="{9F72BEB0-9B11-4205-B9FC-10E5201C8132}"/>
              </a:ext>
            </a:extLst>
          </p:cNvPr>
          <p:cNvSpPr>
            <a:spLocks noGrp="1"/>
          </p:cNvSpPr>
          <p:nvPr>
            <p:ph type="body" sz="quarter" idx="28" hasCustomPrompt="1"/>
          </p:nvPr>
        </p:nvSpPr>
        <p:spPr>
          <a:xfrm>
            <a:off x="7221784" y="4917263"/>
            <a:ext cx="2251562" cy="310896"/>
          </a:xfrm>
          <a:prstGeom prst="rect">
            <a:avLst/>
          </a:prstGeom>
        </p:spPr>
        <p:txBody>
          <a:bodyPr anchor="t"/>
          <a:lstStyle>
            <a:lvl1pPr marL="0" indent="0" algn="ctr">
              <a:lnSpc>
                <a:spcPct val="114000"/>
              </a:lnSpc>
              <a:spcBef>
                <a:spcPts val="0"/>
              </a:spcBef>
              <a:buNone/>
              <a:defRPr sz="1200" spc="50" baseline="0">
                <a:solidFill>
                  <a:schemeClr val="accent3"/>
                </a:solidFill>
              </a:defRPr>
            </a:lvl1pPr>
          </a:lstStyle>
          <a:p>
            <a:pPr lvl="0"/>
            <a:r>
              <a:rPr lang="en-US" dirty="0"/>
              <a:t>Add text</a:t>
            </a:r>
          </a:p>
        </p:txBody>
      </p:sp>
      <p:cxnSp>
        <p:nvCxnSpPr>
          <p:cNvPr id="51" name="Straight Connector 50">
            <a:extLst>
              <a:ext uri="{FF2B5EF4-FFF2-40B4-BE49-F238E27FC236}">
                <a16:creationId xmlns:a16="http://schemas.microsoft.com/office/drawing/2014/main" id="{0E574CD7-C8A6-4F56-81B4-F72FB22E04DA}"/>
              </a:ext>
              <a:ext uri="{C183D7F6-B498-43B3-948B-1728B52AA6E4}">
                <adec:decorative xmlns:adec="http://schemas.microsoft.com/office/drawing/2017/decorative" val="1"/>
              </a:ext>
            </a:extLst>
          </p:cNvPr>
          <p:cNvCxnSpPr>
            <a:cxnSpLocks/>
          </p:cNvCxnSpPr>
          <p:nvPr userDrawn="1"/>
        </p:nvCxnSpPr>
        <p:spPr>
          <a:xfrm>
            <a:off x="3844715" y="3977431"/>
            <a:ext cx="0" cy="415716"/>
          </a:xfrm>
          <a:prstGeom prst="line">
            <a:avLst/>
          </a:prstGeom>
          <a:ln>
            <a:solidFill>
              <a:schemeClr val="accent1">
                <a:lumMod val="50000"/>
              </a:schemeClr>
            </a:solidFill>
          </a:ln>
        </p:spPr>
        <p:style>
          <a:lnRef idx="1">
            <a:schemeClr val="accent1"/>
          </a:lnRef>
          <a:fillRef idx="0">
            <a:schemeClr val="accent1"/>
          </a:fillRef>
          <a:effectRef idx="0">
            <a:schemeClr val="accent1"/>
          </a:effectRef>
          <a:fontRef idx="minor">
            <a:schemeClr val="tx1"/>
          </a:fontRef>
        </p:style>
      </p:cxnSp>
      <p:cxnSp>
        <p:nvCxnSpPr>
          <p:cNvPr id="53" name="Straight Connector 52">
            <a:extLst>
              <a:ext uri="{FF2B5EF4-FFF2-40B4-BE49-F238E27FC236}">
                <a16:creationId xmlns:a16="http://schemas.microsoft.com/office/drawing/2014/main" id="{50FC7994-2504-4FF9-81F5-24405FEF066C}"/>
              </a:ext>
              <a:ext uri="{C183D7F6-B498-43B3-948B-1728B52AA6E4}">
                <adec:decorative xmlns:adec="http://schemas.microsoft.com/office/drawing/2017/decorative" val="1"/>
              </a:ext>
            </a:extLst>
          </p:cNvPr>
          <p:cNvCxnSpPr>
            <a:cxnSpLocks/>
          </p:cNvCxnSpPr>
          <p:nvPr userDrawn="1"/>
        </p:nvCxnSpPr>
        <p:spPr>
          <a:xfrm>
            <a:off x="8347565" y="3977431"/>
            <a:ext cx="0" cy="415716"/>
          </a:xfrm>
          <a:prstGeom prst="line">
            <a:avLst/>
          </a:prstGeom>
          <a:ln>
            <a:solidFill>
              <a:schemeClr val="accent3">
                <a:lumMod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76783769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5-column layout">
    <p:bg>
      <p:bgPr>
        <a:solidFill>
          <a:schemeClr val="bg1">
            <a:alpha val="35000"/>
          </a:schemeClr>
        </a:soli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78101351-79F8-4AD7-A22B-E7AFB1C69970}"/>
              </a:ext>
              <a:ext uri="{C183D7F6-B498-43B3-948B-1728B52AA6E4}">
                <adec:decorative xmlns:adec="http://schemas.microsoft.com/office/drawing/2017/decorative" val="1"/>
              </a:ext>
            </a:extLst>
          </p:cNvPr>
          <p:cNvSpPr/>
          <p:nvPr userDrawn="1"/>
        </p:nvSpPr>
        <p:spPr>
          <a:xfrm>
            <a:off x="0" y="4274260"/>
            <a:ext cx="12192000" cy="2583739"/>
          </a:xfrm>
          <a:prstGeom prst="rect">
            <a:avLst/>
          </a:prstGeom>
          <a:solidFill>
            <a:schemeClr val="tx2">
              <a:lumMod val="60000"/>
              <a:lumOff val="40000"/>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Title 2">
            <a:extLst>
              <a:ext uri="{FF2B5EF4-FFF2-40B4-BE49-F238E27FC236}">
                <a16:creationId xmlns:a16="http://schemas.microsoft.com/office/drawing/2014/main" id="{E09A49BC-8099-40DE-8210-5A1CBAA423D4}"/>
              </a:ext>
            </a:extLst>
          </p:cNvPr>
          <p:cNvSpPr>
            <a:spLocks noGrp="1"/>
          </p:cNvSpPr>
          <p:nvPr>
            <p:ph type="title" hasCustomPrompt="1"/>
          </p:nvPr>
        </p:nvSpPr>
        <p:spPr>
          <a:xfrm>
            <a:off x="838200" y="498928"/>
            <a:ext cx="10515600" cy="567872"/>
          </a:xfrm>
          <a:prstGeom prst="rect">
            <a:avLst/>
          </a:prstGeom>
        </p:spPr>
        <p:txBody>
          <a:bodyPr/>
          <a:lstStyle>
            <a:lvl1pPr algn="ctr">
              <a:defRPr sz="3200" cap="all" spc="200" baseline="0">
                <a:solidFill>
                  <a:schemeClr val="accent1"/>
                </a:solidFill>
              </a:defRPr>
            </a:lvl1pPr>
          </a:lstStyle>
          <a:p>
            <a:r>
              <a:rPr lang="en-US" dirty="0"/>
              <a:t>Click to add title</a:t>
            </a:r>
          </a:p>
        </p:txBody>
      </p:sp>
      <p:sp>
        <p:nvSpPr>
          <p:cNvPr id="13" name="Rectangle 12">
            <a:extLst>
              <a:ext uri="{FF2B5EF4-FFF2-40B4-BE49-F238E27FC236}">
                <a16:creationId xmlns:a16="http://schemas.microsoft.com/office/drawing/2014/main" id="{45B7BBE6-4278-4E33-9044-72A2E0C0E403}"/>
              </a:ext>
              <a:ext uri="{C183D7F6-B498-43B3-948B-1728B52AA6E4}">
                <adec:decorative xmlns:adec="http://schemas.microsoft.com/office/drawing/2017/decorative" val="1"/>
              </a:ext>
            </a:extLst>
          </p:cNvPr>
          <p:cNvSpPr/>
          <p:nvPr userDrawn="1"/>
        </p:nvSpPr>
        <p:spPr>
          <a:xfrm>
            <a:off x="608564" y="1585733"/>
            <a:ext cx="2065188" cy="3995918"/>
          </a:xfrm>
          <a:prstGeom prst="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accent3"/>
              </a:solidFill>
            </a:endParaRPr>
          </a:p>
        </p:txBody>
      </p:sp>
      <p:sp>
        <p:nvSpPr>
          <p:cNvPr id="15" name="Rectangle 14">
            <a:extLst>
              <a:ext uri="{FF2B5EF4-FFF2-40B4-BE49-F238E27FC236}">
                <a16:creationId xmlns:a16="http://schemas.microsoft.com/office/drawing/2014/main" id="{600E549E-0E7C-4599-B51C-97AA7E525CD2}"/>
              </a:ext>
              <a:ext uri="{C183D7F6-B498-43B3-948B-1728B52AA6E4}">
                <adec:decorative xmlns:adec="http://schemas.microsoft.com/office/drawing/2017/decorative" val="1"/>
              </a:ext>
            </a:extLst>
          </p:cNvPr>
          <p:cNvSpPr/>
          <p:nvPr userDrawn="1"/>
        </p:nvSpPr>
        <p:spPr>
          <a:xfrm>
            <a:off x="2832832" y="1585733"/>
            <a:ext cx="2065188" cy="3995918"/>
          </a:xfrm>
          <a:prstGeom prst="rect">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accent1">
                  <a:lumMod val="50000"/>
                </a:schemeClr>
              </a:solidFill>
            </a:endParaRPr>
          </a:p>
        </p:txBody>
      </p:sp>
      <p:sp>
        <p:nvSpPr>
          <p:cNvPr id="17" name="Rectangle 16">
            <a:extLst>
              <a:ext uri="{FF2B5EF4-FFF2-40B4-BE49-F238E27FC236}">
                <a16:creationId xmlns:a16="http://schemas.microsoft.com/office/drawing/2014/main" id="{AF7C507F-AD4D-47B6-88C3-C1D0154FB7F2}"/>
              </a:ext>
              <a:ext uri="{C183D7F6-B498-43B3-948B-1728B52AA6E4}">
                <adec:decorative xmlns:adec="http://schemas.microsoft.com/office/drawing/2017/decorative" val="1"/>
              </a:ext>
            </a:extLst>
          </p:cNvPr>
          <p:cNvSpPr/>
          <p:nvPr userDrawn="1"/>
        </p:nvSpPr>
        <p:spPr>
          <a:xfrm>
            <a:off x="5063405" y="1585733"/>
            <a:ext cx="2065188" cy="3995918"/>
          </a:xfrm>
          <a:prstGeom prst="rect">
            <a:avLst/>
          </a:prstGeom>
          <a:solidFill>
            <a:schemeClr val="accent5">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9" name="Rectangle 18">
            <a:extLst>
              <a:ext uri="{FF2B5EF4-FFF2-40B4-BE49-F238E27FC236}">
                <a16:creationId xmlns:a16="http://schemas.microsoft.com/office/drawing/2014/main" id="{EA0266B1-BBD1-44C0-8D4C-4E651D320B77}"/>
              </a:ext>
              <a:ext uri="{C183D7F6-B498-43B3-948B-1728B52AA6E4}">
                <adec:decorative xmlns:adec="http://schemas.microsoft.com/office/drawing/2017/decorative" val="1"/>
              </a:ext>
            </a:extLst>
          </p:cNvPr>
          <p:cNvSpPr/>
          <p:nvPr userDrawn="1"/>
        </p:nvSpPr>
        <p:spPr>
          <a:xfrm>
            <a:off x="7293980" y="1585733"/>
            <a:ext cx="2065188" cy="3995918"/>
          </a:xfrm>
          <a:prstGeom prst="rect">
            <a:avLst/>
          </a:prstGeom>
          <a:solidFill>
            <a:schemeClr val="accent3">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1" name="Rectangle 20">
            <a:extLst>
              <a:ext uri="{FF2B5EF4-FFF2-40B4-BE49-F238E27FC236}">
                <a16:creationId xmlns:a16="http://schemas.microsoft.com/office/drawing/2014/main" id="{D71BB1CE-E3FA-4E7F-A54B-3FB675098A2A}"/>
              </a:ext>
              <a:ext uri="{C183D7F6-B498-43B3-948B-1728B52AA6E4}">
                <adec:decorative xmlns:adec="http://schemas.microsoft.com/office/drawing/2017/decorative" val="1"/>
              </a:ext>
            </a:extLst>
          </p:cNvPr>
          <p:cNvSpPr/>
          <p:nvPr userDrawn="1"/>
        </p:nvSpPr>
        <p:spPr>
          <a:xfrm>
            <a:off x="9511052" y="1585733"/>
            <a:ext cx="2065188" cy="3995918"/>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3" name="Text Placeholder 22">
            <a:extLst>
              <a:ext uri="{FF2B5EF4-FFF2-40B4-BE49-F238E27FC236}">
                <a16:creationId xmlns:a16="http://schemas.microsoft.com/office/drawing/2014/main" id="{15D11F63-A3DB-4EB1-9148-6E8C6678D14A}"/>
              </a:ext>
            </a:extLst>
          </p:cNvPr>
          <p:cNvSpPr>
            <a:spLocks noGrp="1"/>
          </p:cNvSpPr>
          <p:nvPr>
            <p:ph type="body" sz="quarter" idx="15" hasCustomPrompt="1"/>
          </p:nvPr>
        </p:nvSpPr>
        <p:spPr>
          <a:xfrm>
            <a:off x="727843" y="2432304"/>
            <a:ext cx="1826631" cy="776287"/>
          </a:xfrm>
          <a:prstGeom prst="rect">
            <a:avLst/>
          </a:prstGeom>
        </p:spPr>
        <p:txBody>
          <a:bodyPr anchor="ctr"/>
          <a:lstStyle>
            <a:lvl1pPr marL="0" indent="0">
              <a:buNone/>
              <a:defRPr sz="1800" cap="all" normalizeH="0" baseline="0">
                <a:solidFill>
                  <a:schemeClr val="bg1"/>
                </a:solidFill>
              </a:defRPr>
            </a:lvl1pPr>
          </a:lstStyle>
          <a:p>
            <a:pPr lvl="0"/>
            <a:r>
              <a:rPr lang="en-US" dirty="0"/>
              <a:t>Add text</a:t>
            </a:r>
          </a:p>
        </p:txBody>
      </p:sp>
      <p:sp>
        <p:nvSpPr>
          <p:cNvPr id="29" name="Text Placeholder 22">
            <a:extLst>
              <a:ext uri="{FF2B5EF4-FFF2-40B4-BE49-F238E27FC236}">
                <a16:creationId xmlns:a16="http://schemas.microsoft.com/office/drawing/2014/main" id="{96E63495-7407-4360-95F6-82D0C68813B0}"/>
              </a:ext>
            </a:extLst>
          </p:cNvPr>
          <p:cNvSpPr>
            <a:spLocks noGrp="1"/>
          </p:cNvSpPr>
          <p:nvPr>
            <p:ph type="body" sz="quarter" idx="20" hasCustomPrompt="1"/>
          </p:nvPr>
        </p:nvSpPr>
        <p:spPr>
          <a:xfrm>
            <a:off x="727843" y="3429000"/>
            <a:ext cx="1826631" cy="1527689"/>
          </a:xfrm>
          <a:prstGeom prst="rect">
            <a:avLst/>
          </a:prstGeom>
        </p:spPr>
        <p:txBody>
          <a:bodyPr/>
          <a:lstStyle>
            <a:lvl1pPr marL="0" indent="0">
              <a:lnSpc>
                <a:spcPct val="114000"/>
              </a:lnSpc>
              <a:spcBef>
                <a:spcPts val="0"/>
              </a:spcBef>
              <a:buNone/>
              <a:defRPr sz="1200" spc="50" baseline="0">
                <a:solidFill>
                  <a:schemeClr val="bg1"/>
                </a:solidFill>
              </a:defRPr>
            </a:lvl1pPr>
          </a:lstStyle>
          <a:p>
            <a:pPr lvl="0"/>
            <a:r>
              <a:rPr lang="en-US" dirty="0"/>
              <a:t>Add text</a:t>
            </a:r>
          </a:p>
        </p:txBody>
      </p:sp>
      <p:sp>
        <p:nvSpPr>
          <p:cNvPr id="32" name="Text Placeholder 22">
            <a:extLst>
              <a:ext uri="{FF2B5EF4-FFF2-40B4-BE49-F238E27FC236}">
                <a16:creationId xmlns:a16="http://schemas.microsoft.com/office/drawing/2014/main" id="{3A879552-0B9C-48EC-8D07-A24DB252D634}"/>
              </a:ext>
            </a:extLst>
          </p:cNvPr>
          <p:cNvSpPr>
            <a:spLocks noGrp="1"/>
          </p:cNvSpPr>
          <p:nvPr>
            <p:ph type="body" sz="quarter" idx="21" hasCustomPrompt="1"/>
          </p:nvPr>
        </p:nvSpPr>
        <p:spPr>
          <a:xfrm>
            <a:off x="2952111" y="2432304"/>
            <a:ext cx="1826631" cy="776287"/>
          </a:xfrm>
          <a:prstGeom prst="rect">
            <a:avLst/>
          </a:prstGeom>
        </p:spPr>
        <p:txBody>
          <a:bodyPr anchor="ctr"/>
          <a:lstStyle>
            <a:lvl1pPr marL="0" indent="0">
              <a:buNone/>
              <a:defRPr sz="1800" cap="all" baseline="0">
                <a:solidFill>
                  <a:schemeClr val="bg1"/>
                </a:solidFill>
              </a:defRPr>
            </a:lvl1pPr>
          </a:lstStyle>
          <a:p>
            <a:pPr lvl="0"/>
            <a:r>
              <a:rPr lang="en-US" dirty="0"/>
              <a:t>Add text</a:t>
            </a:r>
          </a:p>
        </p:txBody>
      </p:sp>
      <p:sp>
        <p:nvSpPr>
          <p:cNvPr id="33" name="Text Placeholder 22">
            <a:extLst>
              <a:ext uri="{FF2B5EF4-FFF2-40B4-BE49-F238E27FC236}">
                <a16:creationId xmlns:a16="http://schemas.microsoft.com/office/drawing/2014/main" id="{8337BD60-5C54-4FEC-A9D6-5C29EB94799F}"/>
              </a:ext>
            </a:extLst>
          </p:cNvPr>
          <p:cNvSpPr>
            <a:spLocks noGrp="1"/>
          </p:cNvSpPr>
          <p:nvPr>
            <p:ph type="body" sz="quarter" idx="22" hasCustomPrompt="1"/>
          </p:nvPr>
        </p:nvSpPr>
        <p:spPr>
          <a:xfrm>
            <a:off x="2952111" y="3429000"/>
            <a:ext cx="1826631" cy="1527689"/>
          </a:xfrm>
          <a:prstGeom prst="rect">
            <a:avLst/>
          </a:prstGeom>
        </p:spPr>
        <p:txBody>
          <a:bodyPr/>
          <a:lstStyle>
            <a:lvl1pPr marL="0" indent="0">
              <a:lnSpc>
                <a:spcPct val="114000"/>
              </a:lnSpc>
              <a:spcBef>
                <a:spcPts val="0"/>
              </a:spcBef>
              <a:buNone/>
              <a:defRPr sz="1200" spc="50" baseline="0">
                <a:solidFill>
                  <a:schemeClr val="bg1"/>
                </a:solidFill>
              </a:defRPr>
            </a:lvl1pPr>
          </a:lstStyle>
          <a:p>
            <a:pPr lvl="0"/>
            <a:r>
              <a:rPr lang="en-US" dirty="0"/>
              <a:t>Add text</a:t>
            </a:r>
          </a:p>
        </p:txBody>
      </p:sp>
      <p:sp>
        <p:nvSpPr>
          <p:cNvPr id="34" name="Text Placeholder 22">
            <a:extLst>
              <a:ext uri="{FF2B5EF4-FFF2-40B4-BE49-F238E27FC236}">
                <a16:creationId xmlns:a16="http://schemas.microsoft.com/office/drawing/2014/main" id="{25F7073D-87C3-473A-9A04-748C3F682652}"/>
              </a:ext>
            </a:extLst>
          </p:cNvPr>
          <p:cNvSpPr>
            <a:spLocks noGrp="1"/>
          </p:cNvSpPr>
          <p:nvPr>
            <p:ph type="body" sz="quarter" idx="23" hasCustomPrompt="1"/>
          </p:nvPr>
        </p:nvSpPr>
        <p:spPr>
          <a:xfrm>
            <a:off x="5182684" y="2432304"/>
            <a:ext cx="1826631" cy="776287"/>
          </a:xfrm>
          <a:prstGeom prst="rect">
            <a:avLst/>
          </a:prstGeom>
        </p:spPr>
        <p:txBody>
          <a:bodyPr anchor="ctr"/>
          <a:lstStyle>
            <a:lvl1pPr marL="0" indent="0">
              <a:buNone/>
              <a:defRPr sz="1800" cap="all" baseline="0">
                <a:solidFill>
                  <a:schemeClr val="bg1"/>
                </a:solidFill>
              </a:defRPr>
            </a:lvl1pPr>
          </a:lstStyle>
          <a:p>
            <a:pPr lvl="0"/>
            <a:r>
              <a:rPr lang="en-US" dirty="0"/>
              <a:t>Add text</a:t>
            </a:r>
          </a:p>
        </p:txBody>
      </p:sp>
      <p:sp>
        <p:nvSpPr>
          <p:cNvPr id="35" name="Text Placeholder 22">
            <a:extLst>
              <a:ext uri="{FF2B5EF4-FFF2-40B4-BE49-F238E27FC236}">
                <a16:creationId xmlns:a16="http://schemas.microsoft.com/office/drawing/2014/main" id="{5CB2BF3B-6E9D-4A28-A938-C9CC9E496484}"/>
              </a:ext>
            </a:extLst>
          </p:cNvPr>
          <p:cNvSpPr>
            <a:spLocks noGrp="1"/>
          </p:cNvSpPr>
          <p:nvPr>
            <p:ph type="body" sz="quarter" idx="24" hasCustomPrompt="1"/>
          </p:nvPr>
        </p:nvSpPr>
        <p:spPr>
          <a:xfrm>
            <a:off x="5182684" y="3429000"/>
            <a:ext cx="1826631" cy="1527689"/>
          </a:xfrm>
          <a:prstGeom prst="rect">
            <a:avLst/>
          </a:prstGeom>
        </p:spPr>
        <p:txBody>
          <a:bodyPr/>
          <a:lstStyle>
            <a:lvl1pPr marL="0" indent="0">
              <a:lnSpc>
                <a:spcPct val="114000"/>
              </a:lnSpc>
              <a:spcBef>
                <a:spcPts val="0"/>
              </a:spcBef>
              <a:buNone/>
              <a:defRPr sz="1200" spc="50" baseline="0">
                <a:solidFill>
                  <a:schemeClr val="bg1"/>
                </a:solidFill>
              </a:defRPr>
            </a:lvl1pPr>
          </a:lstStyle>
          <a:p>
            <a:pPr lvl="0"/>
            <a:r>
              <a:rPr lang="en-US" dirty="0"/>
              <a:t>Add text</a:t>
            </a:r>
          </a:p>
        </p:txBody>
      </p:sp>
      <p:sp>
        <p:nvSpPr>
          <p:cNvPr id="36" name="Text Placeholder 22">
            <a:extLst>
              <a:ext uri="{FF2B5EF4-FFF2-40B4-BE49-F238E27FC236}">
                <a16:creationId xmlns:a16="http://schemas.microsoft.com/office/drawing/2014/main" id="{94E179CD-2F9C-44FA-813E-253ACC4A978E}"/>
              </a:ext>
            </a:extLst>
          </p:cNvPr>
          <p:cNvSpPr>
            <a:spLocks noGrp="1"/>
          </p:cNvSpPr>
          <p:nvPr>
            <p:ph type="body" sz="quarter" idx="25" hasCustomPrompt="1"/>
          </p:nvPr>
        </p:nvSpPr>
        <p:spPr>
          <a:xfrm>
            <a:off x="7413259" y="2432304"/>
            <a:ext cx="1826631" cy="776287"/>
          </a:xfrm>
          <a:prstGeom prst="rect">
            <a:avLst/>
          </a:prstGeom>
        </p:spPr>
        <p:txBody>
          <a:bodyPr anchor="ctr"/>
          <a:lstStyle>
            <a:lvl1pPr marL="0" indent="0">
              <a:buNone/>
              <a:defRPr sz="1800" cap="all" baseline="0">
                <a:solidFill>
                  <a:schemeClr val="bg1"/>
                </a:solidFill>
              </a:defRPr>
            </a:lvl1pPr>
          </a:lstStyle>
          <a:p>
            <a:pPr lvl="0"/>
            <a:r>
              <a:rPr lang="en-US" dirty="0"/>
              <a:t>Add text</a:t>
            </a:r>
          </a:p>
        </p:txBody>
      </p:sp>
      <p:sp>
        <p:nvSpPr>
          <p:cNvPr id="37" name="Text Placeholder 22">
            <a:extLst>
              <a:ext uri="{FF2B5EF4-FFF2-40B4-BE49-F238E27FC236}">
                <a16:creationId xmlns:a16="http://schemas.microsoft.com/office/drawing/2014/main" id="{34D58360-D7DD-4F33-A29E-5F4835C2DC57}"/>
              </a:ext>
            </a:extLst>
          </p:cNvPr>
          <p:cNvSpPr>
            <a:spLocks noGrp="1"/>
          </p:cNvSpPr>
          <p:nvPr>
            <p:ph type="body" sz="quarter" idx="26" hasCustomPrompt="1"/>
          </p:nvPr>
        </p:nvSpPr>
        <p:spPr>
          <a:xfrm>
            <a:off x="7413259" y="3429000"/>
            <a:ext cx="1826631" cy="1527689"/>
          </a:xfrm>
          <a:prstGeom prst="rect">
            <a:avLst/>
          </a:prstGeom>
        </p:spPr>
        <p:txBody>
          <a:bodyPr/>
          <a:lstStyle>
            <a:lvl1pPr marL="0" indent="0">
              <a:lnSpc>
                <a:spcPct val="114000"/>
              </a:lnSpc>
              <a:spcBef>
                <a:spcPts val="0"/>
              </a:spcBef>
              <a:buNone/>
              <a:defRPr sz="1200" spc="50" baseline="0">
                <a:solidFill>
                  <a:schemeClr val="bg1"/>
                </a:solidFill>
              </a:defRPr>
            </a:lvl1pPr>
          </a:lstStyle>
          <a:p>
            <a:pPr lvl="0"/>
            <a:r>
              <a:rPr lang="en-US" dirty="0"/>
              <a:t>Add text</a:t>
            </a:r>
          </a:p>
        </p:txBody>
      </p:sp>
      <p:sp>
        <p:nvSpPr>
          <p:cNvPr id="38" name="Text Placeholder 22">
            <a:extLst>
              <a:ext uri="{FF2B5EF4-FFF2-40B4-BE49-F238E27FC236}">
                <a16:creationId xmlns:a16="http://schemas.microsoft.com/office/drawing/2014/main" id="{AA5A81E7-83B9-4A30-9A57-98FFF2716065}"/>
              </a:ext>
            </a:extLst>
          </p:cNvPr>
          <p:cNvSpPr>
            <a:spLocks noGrp="1"/>
          </p:cNvSpPr>
          <p:nvPr>
            <p:ph type="body" sz="quarter" idx="27" hasCustomPrompt="1"/>
          </p:nvPr>
        </p:nvSpPr>
        <p:spPr>
          <a:xfrm>
            <a:off x="9630331" y="2432304"/>
            <a:ext cx="1826631" cy="776287"/>
          </a:xfrm>
          <a:prstGeom prst="rect">
            <a:avLst/>
          </a:prstGeom>
        </p:spPr>
        <p:txBody>
          <a:bodyPr anchor="ctr"/>
          <a:lstStyle>
            <a:lvl1pPr marL="0" indent="0">
              <a:buNone/>
              <a:defRPr sz="1800" cap="all" baseline="0">
                <a:solidFill>
                  <a:schemeClr val="bg1"/>
                </a:solidFill>
              </a:defRPr>
            </a:lvl1pPr>
          </a:lstStyle>
          <a:p>
            <a:pPr lvl="0"/>
            <a:r>
              <a:rPr lang="en-US" dirty="0"/>
              <a:t>Add text</a:t>
            </a:r>
          </a:p>
        </p:txBody>
      </p:sp>
      <p:sp>
        <p:nvSpPr>
          <p:cNvPr id="39" name="Text Placeholder 22">
            <a:extLst>
              <a:ext uri="{FF2B5EF4-FFF2-40B4-BE49-F238E27FC236}">
                <a16:creationId xmlns:a16="http://schemas.microsoft.com/office/drawing/2014/main" id="{C45C6D3E-88B9-42D5-9A94-6D2B9CA3CDD0}"/>
              </a:ext>
            </a:extLst>
          </p:cNvPr>
          <p:cNvSpPr>
            <a:spLocks noGrp="1"/>
          </p:cNvSpPr>
          <p:nvPr>
            <p:ph type="body" sz="quarter" idx="28" hasCustomPrompt="1"/>
          </p:nvPr>
        </p:nvSpPr>
        <p:spPr>
          <a:xfrm>
            <a:off x="9630331" y="3429000"/>
            <a:ext cx="1826631" cy="1527689"/>
          </a:xfrm>
          <a:prstGeom prst="rect">
            <a:avLst/>
          </a:prstGeom>
        </p:spPr>
        <p:txBody>
          <a:bodyPr/>
          <a:lstStyle>
            <a:lvl1pPr marL="0" indent="0">
              <a:lnSpc>
                <a:spcPct val="114000"/>
              </a:lnSpc>
              <a:spcBef>
                <a:spcPts val="0"/>
              </a:spcBef>
              <a:buNone/>
              <a:defRPr sz="1200" spc="50" baseline="0">
                <a:solidFill>
                  <a:schemeClr val="bg1"/>
                </a:solidFill>
              </a:defRPr>
            </a:lvl1pPr>
          </a:lstStyle>
          <a:p>
            <a:pPr lvl="0"/>
            <a:r>
              <a:rPr lang="en-US" dirty="0"/>
              <a:t>Add text</a:t>
            </a:r>
          </a:p>
        </p:txBody>
      </p:sp>
    </p:spTree>
    <p:extLst>
      <p:ext uri="{BB962C8B-B14F-4D97-AF65-F5344CB8AC3E}">
        <p14:creationId xmlns:p14="http://schemas.microsoft.com/office/powerpoint/2010/main" val="137453774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5 Images">
    <p:spTree>
      <p:nvGrpSpPr>
        <p:cNvPr id="1" name=""/>
        <p:cNvGrpSpPr/>
        <p:nvPr/>
      </p:nvGrpSpPr>
      <p:grpSpPr>
        <a:xfrm>
          <a:off x="0" y="0"/>
          <a:ext cx="0" cy="0"/>
          <a:chOff x="0" y="0"/>
          <a:chExt cx="0" cy="0"/>
        </a:xfrm>
      </p:grpSpPr>
      <p:sp>
        <p:nvSpPr>
          <p:cNvPr id="13" name="Title 2">
            <a:extLst>
              <a:ext uri="{FF2B5EF4-FFF2-40B4-BE49-F238E27FC236}">
                <a16:creationId xmlns:a16="http://schemas.microsoft.com/office/drawing/2014/main" id="{A750E0F3-3708-7BB7-7A9E-123ED3BAC661}"/>
              </a:ext>
            </a:extLst>
          </p:cNvPr>
          <p:cNvSpPr>
            <a:spLocks noGrp="1"/>
          </p:cNvSpPr>
          <p:nvPr>
            <p:ph type="title" hasCustomPrompt="1"/>
          </p:nvPr>
        </p:nvSpPr>
        <p:spPr>
          <a:xfrm>
            <a:off x="838200" y="498928"/>
            <a:ext cx="10515600" cy="567872"/>
          </a:xfrm>
          <a:prstGeom prst="rect">
            <a:avLst/>
          </a:prstGeom>
        </p:spPr>
        <p:txBody>
          <a:bodyPr/>
          <a:lstStyle>
            <a:lvl1pPr algn="ctr">
              <a:defRPr sz="3200" cap="all" spc="200" baseline="0">
                <a:solidFill>
                  <a:schemeClr val="accent1">
                    <a:lumMod val="75000"/>
                  </a:schemeClr>
                </a:solidFill>
              </a:defRPr>
            </a:lvl1pPr>
          </a:lstStyle>
          <a:p>
            <a:r>
              <a:rPr lang="en-US"/>
              <a:t>Click to add title</a:t>
            </a:r>
            <a:endParaRPr lang="en-US" dirty="0"/>
          </a:p>
        </p:txBody>
      </p:sp>
      <p:sp>
        <p:nvSpPr>
          <p:cNvPr id="10" name="Picture Placeholder 9">
            <a:extLst>
              <a:ext uri="{FF2B5EF4-FFF2-40B4-BE49-F238E27FC236}">
                <a16:creationId xmlns:a16="http://schemas.microsoft.com/office/drawing/2014/main" id="{6D283EBF-8FBA-4A7A-9DCE-23E0BF7F6AAC}"/>
              </a:ext>
            </a:extLst>
          </p:cNvPr>
          <p:cNvSpPr>
            <a:spLocks noGrp="1"/>
          </p:cNvSpPr>
          <p:nvPr>
            <p:ph type="pic" sz="quarter" idx="15"/>
          </p:nvPr>
        </p:nvSpPr>
        <p:spPr>
          <a:xfrm>
            <a:off x="1069848" y="1664208"/>
            <a:ext cx="1408176" cy="2468880"/>
          </a:xfrm>
          <a:prstGeom prst="rect">
            <a:avLst/>
          </a:prstGeom>
        </p:spPr>
        <p:txBody>
          <a:bodyPr anchor="ctr"/>
          <a:lstStyle>
            <a:lvl1pPr marL="0" indent="0" algn="ctr">
              <a:buNone/>
              <a:defRPr sz="1400"/>
            </a:lvl1pPr>
          </a:lstStyle>
          <a:p>
            <a:endParaRPr lang="en-US" dirty="0"/>
          </a:p>
        </p:txBody>
      </p:sp>
      <p:sp>
        <p:nvSpPr>
          <p:cNvPr id="18" name="Text Placeholder 17">
            <a:extLst>
              <a:ext uri="{FF2B5EF4-FFF2-40B4-BE49-F238E27FC236}">
                <a16:creationId xmlns:a16="http://schemas.microsoft.com/office/drawing/2014/main" id="{48D76D02-A6E3-446F-B85B-CAD9ED06415D}"/>
              </a:ext>
            </a:extLst>
          </p:cNvPr>
          <p:cNvSpPr>
            <a:spLocks noGrp="1"/>
          </p:cNvSpPr>
          <p:nvPr>
            <p:ph type="body" sz="quarter" idx="21" hasCustomPrompt="1"/>
          </p:nvPr>
        </p:nvSpPr>
        <p:spPr>
          <a:xfrm>
            <a:off x="740664" y="4956048"/>
            <a:ext cx="2069690" cy="475149"/>
          </a:xfrm>
          <a:prstGeom prst="rect">
            <a:avLst/>
          </a:prstGeom>
        </p:spPr>
        <p:txBody>
          <a:bodyPr anchor="b"/>
          <a:lstStyle>
            <a:lvl1pPr marL="0" indent="0" algn="ctr">
              <a:buNone/>
              <a:defRPr sz="1600" cap="all" spc="200" baseline="0">
                <a:solidFill>
                  <a:schemeClr val="accent3">
                    <a:lumMod val="75000"/>
                  </a:schemeClr>
                </a:solidFill>
              </a:defRPr>
            </a:lvl1pPr>
          </a:lstStyle>
          <a:p>
            <a:pPr lvl="0"/>
            <a:r>
              <a:rPr lang="en-US" dirty="0"/>
              <a:t>Click to add name</a:t>
            </a:r>
          </a:p>
        </p:txBody>
      </p:sp>
      <p:sp>
        <p:nvSpPr>
          <p:cNvPr id="19" name="Text Placeholder 17">
            <a:extLst>
              <a:ext uri="{FF2B5EF4-FFF2-40B4-BE49-F238E27FC236}">
                <a16:creationId xmlns:a16="http://schemas.microsoft.com/office/drawing/2014/main" id="{90954B1A-CAD7-4645-A1B3-1A5EFD54C975}"/>
              </a:ext>
            </a:extLst>
          </p:cNvPr>
          <p:cNvSpPr>
            <a:spLocks noGrp="1"/>
          </p:cNvSpPr>
          <p:nvPr>
            <p:ph type="body" sz="quarter" idx="22" hasCustomPrompt="1"/>
          </p:nvPr>
        </p:nvSpPr>
        <p:spPr>
          <a:xfrm>
            <a:off x="740664" y="5431536"/>
            <a:ext cx="2069690" cy="672127"/>
          </a:xfrm>
          <a:prstGeom prst="rect">
            <a:avLst/>
          </a:prstGeom>
        </p:spPr>
        <p:txBody>
          <a:bodyPr/>
          <a:lstStyle>
            <a:lvl1pPr marL="0" indent="0" algn="ctr">
              <a:lnSpc>
                <a:spcPct val="100000"/>
              </a:lnSpc>
              <a:buNone/>
              <a:defRPr sz="1200" b="0" i="0" cap="none" spc="200" baseline="0"/>
            </a:lvl1pPr>
          </a:lstStyle>
          <a:p>
            <a:pPr lvl="0"/>
            <a:r>
              <a:rPr lang="en-US" dirty="0"/>
              <a:t>Click to add title</a:t>
            </a:r>
          </a:p>
        </p:txBody>
      </p:sp>
      <p:sp>
        <p:nvSpPr>
          <p:cNvPr id="28" name="Picture Placeholder 9">
            <a:extLst>
              <a:ext uri="{FF2B5EF4-FFF2-40B4-BE49-F238E27FC236}">
                <a16:creationId xmlns:a16="http://schemas.microsoft.com/office/drawing/2014/main" id="{D517EAC0-89E0-4247-B048-92F65C868A7E}"/>
              </a:ext>
            </a:extLst>
          </p:cNvPr>
          <p:cNvSpPr>
            <a:spLocks noGrp="1"/>
          </p:cNvSpPr>
          <p:nvPr>
            <p:ph type="pic" sz="quarter" idx="38"/>
          </p:nvPr>
        </p:nvSpPr>
        <p:spPr>
          <a:xfrm>
            <a:off x="3236976" y="1664208"/>
            <a:ext cx="1408176" cy="2468880"/>
          </a:xfrm>
          <a:prstGeom prst="rect">
            <a:avLst/>
          </a:prstGeom>
        </p:spPr>
        <p:txBody>
          <a:bodyPr anchor="ctr"/>
          <a:lstStyle>
            <a:lvl1pPr marL="0" indent="0" algn="ctr">
              <a:buNone/>
              <a:defRPr sz="1400"/>
            </a:lvl1pPr>
          </a:lstStyle>
          <a:p>
            <a:endParaRPr lang="en-US" dirty="0"/>
          </a:p>
        </p:txBody>
      </p:sp>
      <p:sp>
        <p:nvSpPr>
          <p:cNvPr id="11" name="Text Placeholder 17">
            <a:extLst>
              <a:ext uri="{FF2B5EF4-FFF2-40B4-BE49-F238E27FC236}">
                <a16:creationId xmlns:a16="http://schemas.microsoft.com/office/drawing/2014/main" id="{7F5710E0-5399-4C8A-9D92-390195CB6F27}"/>
              </a:ext>
            </a:extLst>
          </p:cNvPr>
          <p:cNvSpPr>
            <a:spLocks noGrp="1"/>
          </p:cNvSpPr>
          <p:nvPr>
            <p:ph type="body" sz="quarter" idx="24" hasCustomPrompt="1"/>
          </p:nvPr>
        </p:nvSpPr>
        <p:spPr>
          <a:xfrm>
            <a:off x="2907792" y="4956048"/>
            <a:ext cx="2069690" cy="475149"/>
          </a:xfrm>
          <a:prstGeom prst="rect">
            <a:avLst/>
          </a:prstGeom>
        </p:spPr>
        <p:txBody>
          <a:bodyPr anchor="b"/>
          <a:lstStyle>
            <a:lvl1pPr marL="0" indent="0" algn="ctr">
              <a:buNone/>
              <a:defRPr sz="1600" cap="all" spc="200" baseline="0">
                <a:solidFill>
                  <a:schemeClr val="accent3">
                    <a:lumMod val="75000"/>
                  </a:schemeClr>
                </a:solidFill>
              </a:defRPr>
            </a:lvl1pPr>
          </a:lstStyle>
          <a:p>
            <a:pPr lvl="0"/>
            <a:r>
              <a:rPr lang="en-US" dirty="0"/>
              <a:t>Click to add name</a:t>
            </a:r>
          </a:p>
        </p:txBody>
      </p:sp>
      <p:sp>
        <p:nvSpPr>
          <p:cNvPr id="12" name="Text Placeholder 17">
            <a:extLst>
              <a:ext uri="{FF2B5EF4-FFF2-40B4-BE49-F238E27FC236}">
                <a16:creationId xmlns:a16="http://schemas.microsoft.com/office/drawing/2014/main" id="{019883F1-27DD-46A1-AD71-3AE14256007E}"/>
              </a:ext>
            </a:extLst>
          </p:cNvPr>
          <p:cNvSpPr>
            <a:spLocks noGrp="1"/>
          </p:cNvSpPr>
          <p:nvPr>
            <p:ph type="body" sz="quarter" idx="25" hasCustomPrompt="1"/>
          </p:nvPr>
        </p:nvSpPr>
        <p:spPr>
          <a:xfrm>
            <a:off x="2907792" y="5431536"/>
            <a:ext cx="2069690" cy="672127"/>
          </a:xfrm>
          <a:prstGeom prst="rect">
            <a:avLst/>
          </a:prstGeom>
        </p:spPr>
        <p:txBody>
          <a:bodyPr/>
          <a:lstStyle>
            <a:lvl1pPr marL="0" indent="0" algn="ctr">
              <a:lnSpc>
                <a:spcPct val="100000"/>
              </a:lnSpc>
              <a:buNone/>
              <a:defRPr sz="1200" b="0" i="0" cap="none" spc="200" baseline="0"/>
            </a:lvl1pPr>
          </a:lstStyle>
          <a:p>
            <a:pPr lvl="0"/>
            <a:r>
              <a:rPr lang="en-US" dirty="0"/>
              <a:t>Click to add title</a:t>
            </a:r>
          </a:p>
        </p:txBody>
      </p:sp>
      <p:sp>
        <p:nvSpPr>
          <p:cNvPr id="29" name="Picture Placeholder 9">
            <a:extLst>
              <a:ext uri="{FF2B5EF4-FFF2-40B4-BE49-F238E27FC236}">
                <a16:creationId xmlns:a16="http://schemas.microsoft.com/office/drawing/2014/main" id="{7847BEB8-AC95-445E-AFB4-34B7658BB992}"/>
              </a:ext>
            </a:extLst>
          </p:cNvPr>
          <p:cNvSpPr>
            <a:spLocks noGrp="1"/>
          </p:cNvSpPr>
          <p:nvPr>
            <p:ph type="pic" sz="quarter" idx="39"/>
          </p:nvPr>
        </p:nvSpPr>
        <p:spPr>
          <a:xfrm>
            <a:off x="5404104" y="1664208"/>
            <a:ext cx="1408176" cy="2468880"/>
          </a:xfrm>
          <a:prstGeom prst="rect">
            <a:avLst/>
          </a:prstGeom>
        </p:spPr>
        <p:txBody>
          <a:bodyPr anchor="ctr"/>
          <a:lstStyle>
            <a:lvl1pPr marL="0" indent="0" algn="ctr">
              <a:buNone/>
              <a:defRPr sz="1400"/>
            </a:lvl1pPr>
          </a:lstStyle>
          <a:p>
            <a:endParaRPr lang="en-US" dirty="0"/>
          </a:p>
        </p:txBody>
      </p:sp>
      <p:sp>
        <p:nvSpPr>
          <p:cNvPr id="14" name="Text Placeholder 17">
            <a:extLst>
              <a:ext uri="{FF2B5EF4-FFF2-40B4-BE49-F238E27FC236}">
                <a16:creationId xmlns:a16="http://schemas.microsoft.com/office/drawing/2014/main" id="{82B5CAB5-1932-4DC0-BBBD-8ABA7C5D5DED}"/>
              </a:ext>
            </a:extLst>
          </p:cNvPr>
          <p:cNvSpPr>
            <a:spLocks noGrp="1"/>
          </p:cNvSpPr>
          <p:nvPr>
            <p:ph type="body" sz="quarter" idx="27" hasCustomPrompt="1"/>
          </p:nvPr>
        </p:nvSpPr>
        <p:spPr>
          <a:xfrm>
            <a:off x="5074920" y="4956048"/>
            <a:ext cx="2069690" cy="475149"/>
          </a:xfrm>
          <a:prstGeom prst="rect">
            <a:avLst/>
          </a:prstGeom>
        </p:spPr>
        <p:txBody>
          <a:bodyPr anchor="b"/>
          <a:lstStyle>
            <a:lvl1pPr marL="0" indent="0" algn="ctr">
              <a:buNone/>
              <a:defRPr sz="1600" cap="all" spc="200" baseline="0">
                <a:solidFill>
                  <a:schemeClr val="accent3">
                    <a:lumMod val="75000"/>
                  </a:schemeClr>
                </a:solidFill>
              </a:defRPr>
            </a:lvl1pPr>
          </a:lstStyle>
          <a:p>
            <a:pPr lvl="0"/>
            <a:r>
              <a:rPr lang="en-US" dirty="0"/>
              <a:t>Click to add name</a:t>
            </a:r>
          </a:p>
        </p:txBody>
      </p:sp>
      <p:sp>
        <p:nvSpPr>
          <p:cNvPr id="15" name="Text Placeholder 17">
            <a:extLst>
              <a:ext uri="{FF2B5EF4-FFF2-40B4-BE49-F238E27FC236}">
                <a16:creationId xmlns:a16="http://schemas.microsoft.com/office/drawing/2014/main" id="{E248F87C-2911-41CB-A4BD-6ECD4E13B8C6}"/>
              </a:ext>
            </a:extLst>
          </p:cNvPr>
          <p:cNvSpPr>
            <a:spLocks noGrp="1"/>
          </p:cNvSpPr>
          <p:nvPr>
            <p:ph type="body" sz="quarter" idx="28" hasCustomPrompt="1"/>
          </p:nvPr>
        </p:nvSpPr>
        <p:spPr>
          <a:xfrm>
            <a:off x="5074920" y="5431536"/>
            <a:ext cx="2069690" cy="672127"/>
          </a:xfrm>
          <a:prstGeom prst="rect">
            <a:avLst/>
          </a:prstGeom>
        </p:spPr>
        <p:txBody>
          <a:bodyPr/>
          <a:lstStyle>
            <a:lvl1pPr marL="0" indent="0" algn="ctr">
              <a:lnSpc>
                <a:spcPct val="100000"/>
              </a:lnSpc>
              <a:buNone/>
              <a:defRPr sz="1200" b="0" i="0" cap="none" spc="200" baseline="0"/>
            </a:lvl1pPr>
          </a:lstStyle>
          <a:p>
            <a:pPr lvl="0"/>
            <a:r>
              <a:rPr lang="en-US" dirty="0"/>
              <a:t>Click to add title</a:t>
            </a:r>
          </a:p>
        </p:txBody>
      </p:sp>
      <p:sp>
        <p:nvSpPr>
          <p:cNvPr id="37" name="Picture Placeholder 9">
            <a:extLst>
              <a:ext uri="{FF2B5EF4-FFF2-40B4-BE49-F238E27FC236}">
                <a16:creationId xmlns:a16="http://schemas.microsoft.com/office/drawing/2014/main" id="{7B6B3681-1E21-44DA-AADA-F5E638A87423}"/>
              </a:ext>
            </a:extLst>
          </p:cNvPr>
          <p:cNvSpPr>
            <a:spLocks noGrp="1"/>
          </p:cNvSpPr>
          <p:nvPr>
            <p:ph type="pic" sz="quarter" idx="47"/>
          </p:nvPr>
        </p:nvSpPr>
        <p:spPr>
          <a:xfrm>
            <a:off x="7571232" y="1664208"/>
            <a:ext cx="1408176" cy="2468880"/>
          </a:xfrm>
          <a:prstGeom prst="rect">
            <a:avLst/>
          </a:prstGeom>
        </p:spPr>
        <p:txBody>
          <a:bodyPr anchor="ctr"/>
          <a:lstStyle>
            <a:lvl1pPr marL="0" indent="0" algn="ctr">
              <a:buNone/>
              <a:defRPr sz="1400"/>
            </a:lvl1pPr>
          </a:lstStyle>
          <a:p>
            <a:endParaRPr lang="en-US" dirty="0"/>
          </a:p>
        </p:txBody>
      </p:sp>
      <p:sp>
        <p:nvSpPr>
          <p:cNvPr id="33" name="Text Placeholder 17">
            <a:extLst>
              <a:ext uri="{FF2B5EF4-FFF2-40B4-BE49-F238E27FC236}">
                <a16:creationId xmlns:a16="http://schemas.microsoft.com/office/drawing/2014/main" id="{2D88AD4B-15C6-42C2-B9A5-BD645DA67D7E}"/>
              </a:ext>
            </a:extLst>
          </p:cNvPr>
          <p:cNvSpPr>
            <a:spLocks noGrp="1"/>
          </p:cNvSpPr>
          <p:nvPr>
            <p:ph type="body" sz="quarter" idx="43" hasCustomPrompt="1"/>
          </p:nvPr>
        </p:nvSpPr>
        <p:spPr>
          <a:xfrm>
            <a:off x="7242048" y="4956048"/>
            <a:ext cx="2069690" cy="475149"/>
          </a:xfrm>
          <a:prstGeom prst="rect">
            <a:avLst/>
          </a:prstGeom>
        </p:spPr>
        <p:txBody>
          <a:bodyPr anchor="b"/>
          <a:lstStyle>
            <a:lvl1pPr marL="0" indent="0" algn="ctr">
              <a:buNone/>
              <a:defRPr sz="1600" cap="all" spc="200" baseline="0">
                <a:solidFill>
                  <a:schemeClr val="accent3">
                    <a:lumMod val="75000"/>
                  </a:schemeClr>
                </a:solidFill>
              </a:defRPr>
            </a:lvl1pPr>
          </a:lstStyle>
          <a:p>
            <a:pPr lvl="0"/>
            <a:r>
              <a:rPr lang="en-US" dirty="0"/>
              <a:t>Click to add name</a:t>
            </a:r>
          </a:p>
        </p:txBody>
      </p:sp>
      <p:sp>
        <p:nvSpPr>
          <p:cNvPr id="34" name="Text Placeholder 17">
            <a:extLst>
              <a:ext uri="{FF2B5EF4-FFF2-40B4-BE49-F238E27FC236}">
                <a16:creationId xmlns:a16="http://schemas.microsoft.com/office/drawing/2014/main" id="{D79E337C-DD94-4BC6-9F28-69AC04CD2B3E}"/>
              </a:ext>
            </a:extLst>
          </p:cNvPr>
          <p:cNvSpPr>
            <a:spLocks noGrp="1"/>
          </p:cNvSpPr>
          <p:nvPr>
            <p:ph type="body" sz="quarter" idx="44" hasCustomPrompt="1"/>
          </p:nvPr>
        </p:nvSpPr>
        <p:spPr>
          <a:xfrm>
            <a:off x="7242048" y="5431536"/>
            <a:ext cx="2069690" cy="672127"/>
          </a:xfrm>
          <a:prstGeom prst="rect">
            <a:avLst/>
          </a:prstGeom>
        </p:spPr>
        <p:txBody>
          <a:bodyPr/>
          <a:lstStyle>
            <a:lvl1pPr marL="0" indent="0" algn="ctr">
              <a:lnSpc>
                <a:spcPct val="100000"/>
              </a:lnSpc>
              <a:buNone/>
              <a:defRPr sz="1200" b="0" i="0" cap="none" spc="200" baseline="0"/>
            </a:lvl1pPr>
          </a:lstStyle>
          <a:p>
            <a:pPr lvl="0"/>
            <a:r>
              <a:rPr lang="en-US" dirty="0"/>
              <a:t>Click to add title</a:t>
            </a:r>
          </a:p>
        </p:txBody>
      </p:sp>
      <p:sp>
        <p:nvSpPr>
          <p:cNvPr id="38" name="Picture Placeholder 9">
            <a:extLst>
              <a:ext uri="{FF2B5EF4-FFF2-40B4-BE49-F238E27FC236}">
                <a16:creationId xmlns:a16="http://schemas.microsoft.com/office/drawing/2014/main" id="{026B0125-C5D1-4397-BA37-9D1FCB7DA71E}"/>
              </a:ext>
            </a:extLst>
          </p:cNvPr>
          <p:cNvSpPr>
            <a:spLocks noGrp="1"/>
          </p:cNvSpPr>
          <p:nvPr>
            <p:ph type="pic" sz="quarter" idx="48"/>
          </p:nvPr>
        </p:nvSpPr>
        <p:spPr>
          <a:xfrm>
            <a:off x="9738360" y="1664208"/>
            <a:ext cx="1408176" cy="2468880"/>
          </a:xfrm>
          <a:prstGeom prst="rect">
            <a:avLst/>
          </a:prstGeom>
        </p:spPr>
        <p:txBody>
          <a:bodyPr anchor="ctr"/>
          <a:lstStyle>
            <a:lvl1pPr marL="0" indent="0" algn="ctr">
              <a:buNone/>
              <a:defRPr sz="1400"/>
            </a:lvl1pPr>
          </a:lstStyle>
          <a:p>
            <a:endParaRPr lang="en-US" dirty="0"/>
          </a:p>
        </p:txBody>
      </p:sp>
      <p:sp>
        <p:nvSpPr>
          <p:cNvPr id="35" name="Text Placeholder 17">
            <a:extLst>
              <a:ext uri="{FF2B5EF4-FFF2-40B4-BE49-F238E27FC236}">
                <a16:creationId xmlns:a16="http://schemas.microsoft.com/office/drawing/2014/main" id="{A57BE95A-45E1-4F78-9162-0D9005657D71}"/>
              </a:ext>
            </a:extLst>
          </p:cNvPr>
          <p:cNvSpPr>
            <a:spLocks noGrp="1"/>
          </p:cNvSpPr>
          <p:nvPr>
            <p:ph type="body" sz="quarter" idx="45" hasCustomPrompt="1"/>
          </p:nvPr>
        </p:nvSpPr>
        <p:spPr>
          <a:xfrm>
            <a:off x="9409176" y="4956048"/>
            <a:ext cx="2069690" cy="475149"/>
          </a:xfrm>
          <a:prstGeom prst="rect">
            <a:avLst/>
          </a:prstGeom>
        </p:spPr>
        <p:txBody>
          <a:bodyPr anchor="b"/>
          <a:lstStyle>
            <a:lvl1pPr marL="0" indent="0" algn="ctr">
              <a:buNone/>
              <a:defRPr sz="1600" cap="all" spc="200" baseline="0">
                <a:solidFill>
                  <a:schemeClr val="accent3">
                    <a:lumMod val="75000"/>
                  </a:schemeClr>
                </a:solidFill>
              </a:defRPr>
            </a:lvl1pPr>
          </a:lstStyle>
          <a:p>
            <a:pPr lvl="0"/>
            <a:r>
              <a:rPr lang="en-US" dirty="0"/>
              <a:t>Click to add name</a:t>
            </a:r>
          </a:p>
        </p:txBody>
      </p:sp>
      <p:sp>
        <p:nvSpPr>
          <p:cNvPr id="36" name="Text Placeholder 17">
            <a:extLst>
              <a:ext uri="{FF2B5EF4-FFF2-40B4-BE49-F238E27FC236}">
                <a16:creationId xmlns:a16="http://schemas.microsoft.com/office/drawing/2014/main" id="{EF2F2B86-E2A2-406A-9EED-2FBD66017988}"/>
              </a:ext>
            </a:extLst>
          </p:cNvPr>
          <p:cNvSpPr>
            <a:spLocks noGrp="1"/>
          </p:cNvSpPr>
          <p:nvPr>
            <p:ph type="body" sz="quarter" idx="46" hasCustomPrompt="1"/>
          </p:nvPr>
        </p:nvSpPr>
        <p:spPr>
          <a:xfrm>
            <a:off x="9409176" y="5431536"/>
            <a:ext cx="2069690" cy="695361"/>
          </a:xfrm>
          <a:prstGeom prst="rect">
            <a:avLst/>
          </a:prstGeom>
        </p:spPr>
        <p:txBody>
          <a:bodyPr/>
          <a:lstStyle>
            <a:lvl1pPr marL="0" indent="0" algn="ctr">
              <a:lnSpc>
                <a:spcPct val="100000"/>
              </a:lnSpc>
              <a:buNone/>
              <a:defRPr sz="1200" b="0" i="0" cap="none" spc="200" baseline="0"/>
            </a:lvl1pPr>
          </a:lstStyle>
          <a:p>
            <a:pPr lvl="0"/>
            <a:r>
              <a:rPr lang="en-US" dirty="0"/>
              <a:t>Click to add title</a:t>
            </a:r>
          </a:p>
        </p:txBody>
      </p:sp>
      <p:cxnSp>
        <p:nvCxnSpPr>
          <p:cNvPr id="6" name="Straight Connector 5">
            <a:extLst>
              <a:ext uri="{FF2B5EF4-FFF2-40B4-BE49-F238E27FC236}">
                <a16:creationId xmlns:a16="http://schemas.microsoft.com/office/drawing/2014/main" id="{C3EAB4BA-80BD-7371-B929-19121B20BF30}"/>
              </a:ext>
              <a:ext uri="{C183D7F6-B498-43B3-948B-1728B52AA6E4}">
                <adec:decorative xmlns:adec="http://schemas.microsoft.com/office/drawing/2017/decorative" val="1"/>
              </a:ext>
            </a:extLst>
          </p:cNvPr>
          <p:cNvCxnSpPr>
            <a:cxnSpLocks/>
          </p:cNvCxnSpPr>
          <p:nvPr userDrawn="1"/>
        </p:nvCxnSpPr>
        <p:spPr>
          <a:xfrm>
            <a:off x="10444748" y="4278429"/>
            <a:ext cx="0" cy="415716"/>
          </a:xfrm>
          <a:prstGeom prst="line">
            <a:avLst/>
          </a:prstGeom>
          <a:ln>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cxnSp>
        <p:nvCxnSpPr>
          <p:cNvPr id="8" name="Straight Connector 7">
            <a:extLst>
              <a:ext uri="{FF2B5EF4-FFF2-40B4-BE49-F238E27FC236}">
                <a16:creationId xmlns:a16="http://schemas.microsoft.com/office/drawing/2014/main" id="{BD5AB06E-DF62-F8F9-5394-965FE9EF66B1}"/>
              </a:ext>
              <a:ext uri="{C183D7F6-B498-43B3-948B-1728B52AA6E4}">
                <adec:decorative xmlns:adec="http://schemas.microsoft.com/office/drawing/2017/decorative" val="1"/>
              </a:ext>
            </a:extLst>
          </p:cNvPr>
          <p:cNvCxnSpPr>
            <a:cxnSpLocks/>
          </p:cNvCxnSpPr>
          <p:nvPr userDrawn="1"/>
        </p:nvCxnSpPr>
        <p:spPr>
          <a:xfrm>
            <a:off x="8288188" y="4278429"/>
            <a:ext cx="0" cy="415716"/>
          </a:xfrm>
          <a:prstGeom prst="line">
            <a:avLst/>
          </a:prstGeom>
          <a:ln>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cxnSp>
        <p:nvCxnSpPr>
          <p:cNvPr id="5" name="Straight Connector 4">
            <a:extLst>
              <a:ext uri="{FF2B5EF4-FFF2-40B4-BE49-F238E27FC236}">
                <a16:creationId xmlns:a16="http://schemas.microsoft.com/office/drawing/2014/main" id="{2499703C-0E17-F953-C69A-F4BE3C334F54}"/>
              </a:ext>
              <a:ext uri="{C183D7F6-B498-43B3-948B-1728B52AA6E4}">
                <adec:decorative xmlns:adec="http://schemas.microsoft.com/office/drawing/2017/decorative" val="1"/>
              </a:ext>
            </a:extLst>
          </p:cNvPr>
          <p:cNvCxnSpPr>
            <a:cxnSpLocks/>
          </p:cNvCxnSpPr>
          <p:nvPr userDrawn="1"/>
        </p:nvCxnSpPr>
        <p:spPr>
          <a:xfrm>
            <a:off x="6099959" y="4278429"/>
            <a:ext cx="0" cy="415716"/>
          </a:xfrm>
          <a:prstGeom prst="line">
            <a:avLst/>
          </a:prstGeom>
          <a:ln>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cxnSp>
        <p:nvCxnSpPr>
          <p:cNvPr id="7" name="Straight Connector 6">
            <a:extLst>
              <a:ext uri="{FF2B5EF4-FFF2-40B4-BE49-F238E27FC236}">
                <a16:creationId xmlns:a16="http://schemas.microsoft.com/office/drawing/2014/main" id="{964C6290-D338-8FBA-9D0B-CAF45DE68073}"/>
              </a:ext>
              <a:ext uri="{C183D7F6-B498-43B3-948B-1728B52AA6E4}">
                <adec:decorative xmlns:adec="http://schemas.microsoft.com/office/drawing/2017/decorative" val="1"/>
              </a:ext>
            </a:extLst>
          </p:cNvPr>
          <p:cNvCxnSpPr>
            <a:cxnSpLocks/>
          </p:cNvCxnSpPr>
          <p:nvPr userDrawn="1"/>
        </p:nvCxnSpPr>
        <p:spPr>
          <a:xfrm>
            <a:off x="3939717" y="4278429"/>
            <a:ext cx="0" cy="415716"/>
          </a:xfrm>
          <a:prstGeom prst="line">
            <a:avLst/>
          </a:prstGeom>
          <a:ln>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cxnSp>
        <p:nvCxnSpPr>
          <p:cNvPr id="4" name="Straight Connector 3">
            <a:extLst>
              <a:ext uri="{FF2B5EF4-FFF2-40B4-BE49-F238E27FC236}">
                <a16:creationId xmlns:a16="http://schemas.microsoft.com/office/drawing/2014/main" id="{4104D8C7-8727-8343-DFC8-E415C809B7A1}"/>
              </a:ext>
              <a:ext uri="{C183D7F6-B498-43B3-948B-1728B52AA6E4}">
                <adec:decorative xmlns:adec="http://schemas.microsoft.com/office/drawing/2017/decorative" val="1"/>
              </a:ext>
            </a:extLst>
          </p:cNvPr>
          <p:cNvCxnSpPr>
            <a:cxnSpLocks/>
          </p:cNvCxnSpPr>
          <p:nvPr userDrawn="1"/>
        </p:nvCxnSpPr>
        <p:spPr>
          <a:xfrm>
            <a:off x="1778565" y="4278429"/>
            <a:ext cx="0" cy="415716"/>
          </a:xfrm>
          <a:prstGeom prst="line">
            <a:avLst/>
          </a:prstGeom>
          <a:ln>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sp>
        <p:nvSpPr>
          <p:cNvPr id="3" name="Rectangle 2">
            <a:extLst>
              <a:ext uri="{FF2B5EF4-FFF2-40B4-BE49-F238E27FC236}">
                <a16:creationId xmlns:a16="http://schemas.microsoft.com/office/drawing/2014/main" id="{05886F38-E337-4504-BF25-D65176023E6B}"/>
              </a:ext>
              <a:ext uri="{C183D7F6-B498-43B3-948B-1728B52AA6E4}">
                <adec:decorative xmlns:adec="http://schemas.microsoft.com/office/drawing/2017/decorative" val="1"/>
              </a:ext>
            </a:extLst>
          </p:cNvPr>
          <p:cNvSpPr/>
          <p:nvPr userDrawn="1"/>
        </p:nvSpPr>
        <p:spPr>
          <a:xfrm>
            <a:off x="0" y="3051314"/>
            <a:ext cx="12192000" cy="3806686"/>
          </a:xfrm>
          <a:prstGeom prst="rect">
            <a:avLst/>
          </a:prstGeom>
          <a:solidFill>
            <a:schemeClr val="tx2">
              <a:lumMod val="60000"/>
              <a:lumOff val="40000"/>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677729248"/>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userDrawn="1">
  <p:cSld name="Title and Content">
    <p:spTree>
      <p:nvGrpSpPr>
        <p:cNvPr id="1" name=""/>
        <p:cNvGrpSpPr/>
        <p:nvPr/>
      </p:nvGrpSpPr>
      <p:grpSpPr>
        <a:xfrm>
          <a:off x="0" y="0"/>
          <a:ext cx="0" cy="0"/>
          <a:chOff x="0" y="0"/>
          <a:chExt cx="0" cy="0"/>
        </a:xfrm>
      </p:grpSpPr>
      <p:sp>
        <p:nvSpPr>
          <p:cNvPr id="2" name="Title 2">
            <a:extLst>
              <a:ext uri="{FF2B5EF4-FFF2-40B4-BE49-F238E27FC236}">
                <a16:creationId xmlns:a16="http://schemas.microsoft.com/office/drawing/2014/main" id="{D4B8443F-E5FA-5D35-EFF6-7896CFEE7537}"/>
              </a:ext>
            </a:extLst>
          </p:cNvPr>
          <p:cNvSpPr>
            <a:spLocks noGrp="1"/>
          </p:cNvSpPr>
          <p:nvPr>
            <p:ph type="title" hasCustomPrompt="1"/>
          </p:nvPr>
        </p:nvSpPr>
        <p:spPr>
          <a:xfrm>
            <a:off x="838200" y="498928"/>
            <a:ext cx="10515600" cy="567872"/>
          </a:xfrm>
          <a:prstGeom prst="rect">
            <a:avLst/>
          </a:prstGeom>
        </p:spPr>
        <p:txBody>
          <a:bodyPr/>
          <a:lstStyle>
            <a:lvl1pPr algn="ctr">
              <a:defRPr sz="3200" cap="all" spc="200" baseline="0">
                <a:solidFill>
                  <a:schemeClr val="accent1">
                    <a:lumMod val="75000"/>
                  </a:schemeClr>
                </a:solidFill>
              </a:defRPr>
            </a:lvl1pPr>
          </a:lstStyle>
          <a:p>
            <a:r>
              <a:rPr lang="en-US"/>
              <a:t>Click to add title</a:t>
            </a:r>
            <a:endParaRPr lang="en-US" dirty="0"/>
          </a:p>
        </p:txBody>
      </p:sp>
      <p:sp>
        <p:nvSpPr>
          <p:cNvPr id="9" name="Text Placeholder 14">
            <a:extLst>
              <a:ext uri="{FF2B5EF4-FFF2-40B4-BE49-F238E27FC236}">
                <a16:creationId xmlns:a16="http://schemas.microsoft.com/office/drawing/2014/main" id="{1C78864A-44CD-4C12-B023-C16330014BEB}"/>
              </a:ext>
            </a:extLst>
          </p:cNvPr>
          <p:cNvSpPr>
            <a:spLocks noGrp="1"/>
          </p:cNvSpPr>
          <p:nvPr>
            <p:ph type="body" sz="quarter" idx="13" hasCustomPrompt="1"/>
          </p:nvPr>
        </p:nvSpPr>
        <p:spPr>
          <a:xfrm>
            <a:off x="838199" y="2063838"/>
            <a:ext cx="5066324" cy="422365"/>
          </a:xfrm>
          <a:prstGeom prst="rect">
            <a:avLst/>
          </a:prstGeom>
        </p:spPr>
        <p:txBody>
          <a:bodyPr>
            <a:normAutofit/>
          </a:bodyPr>
          <a:lstStyle>
            <a:lvl1pPr marL="0" indent="0" algn="l">
              <a:buNone/>
              <a:defRPr sz="2000" b="0" i="0" spc="200" baseline="0">
                <a:solidFill>
                  <a:schemeClr val="accent1">
                    <a:lumMod val="50000"/>
                  </a:schemeClr>
                </a:solidFill>
              </a:defRPr>
            </a:lvl1pPr>
          </a:lstStyle>
          <a:p>
            <a:pPr lvl="0"/>
            <a:r>
              <a:rPr lang="en-US" dirty="0"/>
              <a:t>Click to add subtitle here </a:t>
            </a:r>
          </a:p>
        </p:txBody>
      </p:sp>
      <p:sp>
        <p:nvSpPr>
          <p:cNvPr id="8" name="Content Placeholder 7">
            <a:extLst>
              <a:ext uri="{FF2B5EF4-FFF2-40B4-BE49-F238E27FC236}">
                <a16:creationId xmlns:a16="http://schemas.microsoft.com/office/drawing/2014/main" id="{0B9C9904-11DE-F8AA-4316-5ACEC5829E39}"/>
              </a:ext>
            </a:extLst>
          </p:cNvPr>
          <p:cNvSpPr>
            <a:spLocks noGrp="1"/>
          </p:cNvSpPr>
          <p:nvPr>
            <p:ph sz="quarter" idx="17"/>
          </p:nvPr>
        </p:nvSpPr>
        <p:spPr>
          <a:xfrm>
            <a:off x="838199" y="2486203"/>
            <a:ext cx="10515600" cy="3343275"/>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60253776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Image collag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A198BF-0DCC-40E9-B9E5-892F3CCF5439}"/>
              </a:ext>
            </a:extLst>
          </p:cNvPr>
          <p:cNvSpPr>
            <a:spLocks noGrp="1"/>
          </p:cNvSpPr>
          <p:nvPr>
            <p:ph type="title" hasCustomPrompt="1"/>
          </p:nvPr>
        </p:nvSpPr>
        <p:spPr>
          <a:xfrm>
            <a:off x="649224" y="502920"/>
            <a:ext cx="5010912" cy="1627632"/>
          </a:xfrm>
          <a:prstGeom prst="rect">
            <a:avLst/>
          </a:prstGeom>
          <a:noFill/>
        </p:spPr>
        <p:txBody>
          <a:bodyPr lIns="91440" tIns="45720" rIns="91440" bIns="45720" anchor="t" anchorCtr="0"/>
          <a:lstStyle>
            <a:lvl1pPr>
              <a:defRPr sz="3200" cap="all" spc="200" baseline="0">
                <a:solidFill>
                  <a:schemeClr val="accent1">
                    <a:lumMod val="75000"/>
                  </a:schemeClr>
                </a:solidFill>
              </a:defRPr>
            </a:lvl1pPr>
          </a:lstStyle>
          <a:p>
            <a:r>
              <a:rPr lang="en-US" dirty="0"/>
              <a:t>Click to add title</a:t>
            </a:r>
          </a:p>
        </p:txBody>
      </p:sp>
      <p:sp>
        <p:nvSpPr>
          <p:cNvPr id="15" name="Picture Placeholder 2">
            <a:extLst>
              <a:ext uri="{FF2B5EF4-FFF2-40B4-BE49-F238E27FC236}">
                <a16:creationId xmlns:a16="http://schemas.microsoft.com/office/drawing/2014/main" id="{38C8EB8A-A968-4E47-AE69-9A01E7717EB1}"/>
              </a:ext>
            </a:extLst>
          </p:cNvPr>
          <p:cNvSpPr>
            <a:spLocks noGrp="1"/>
          </p:cNvSpPr>
          <p:nvPr>
            <p:ph type="pic" sz="quarter" idx="14"/>
          </p:nvPr>
        </p:nvSpPr>
        <p:spPr>
          <a:xfrm>
            <a:off x="3968496" y="2752344"/>
            <a:ext cx="3602736" cy="3255264"/>
          </a:xfrm>
          <a:prstGeom prst="rect">
            <a:avLst/>
          </a:prstGeom>
        </p:spPr>
        <p:txBody>
          <a:bodyPr anchor="ctr"/>
          <a:lstStyle>
            <a:lvl1pPr marL="0" indent="0" algn="ctr">
              <a:buNone/>
              <a:defRPr sz="1600" spc="400" baseline="0"/>
            </a:lvl1pPr>
          </a:lstStyle>
          <a:p>
            <a:endParaRPr lang="en-US" dirty="0"/>
          </a:p>
        </p:txBody>
      </p:sp>
      <p:sp>
        <p:nvSpPr>
          <p:cNvPr id="9" name="Text Placeholder 11">
            <a:extLst>
              <a:ext uri="{FF2B5EF4-FFF2-40B4-BE49-F238E27FC236}">
                <a16:creationId xmlns:a16="http://schemas.microsoft.com/office/drawing/2014/main" id="{FAD04F8B-0B18-4B5F-B3A8-8EEDC439F5F5}"/>
              </a:ext>
            </a:extLst>
          </p:cNvPr>
          <p:cNvSpPr>
            <a:spLocks noGrp="1"/>
          </p:cNvSpPr>
          <p:nvPr>
            <p:ph type="body" sz="quarter" idx="16" hasCustomPrompt="1"/>
          </p:nvPr>
        </p:nvSpPr>
        <p:spPr>
          <a:xfrm>
            <a:off x="4590288" y="1911096"/>
            <a:ext cx="2350008" cy="996696"/>
          </a:xfrm>
          <a:prstGeom prst="rect">
            <a:avLst/>
          </a:prstGeom>
          <a:solidFill>
            <a:schemeClr val="accent1">
              <a:alpha val="50000"/>
            </a:schemeClr>
          </a:solidFill>
        </p:spPr>
        <p:txBody>
          <a:bodyPr lIns="1371600" bIns="365760" anchor="ctr"/>
          <a:lstStyle>
            <a:lvl1pPr marL="0" indent="0" algn="l">
              <a:buNone/>
              <a:defRPr sz="2000" i="0" cap="none" spc="200" baseline="0">
                <a:noFill/>
                <a:latin typeface="+mj-lt"/>
              </a:defRPr>
            </a:lvl1pPr>
          </a:lstStyle>
          <a:p>
            <a:pPr lvl="0"/>
            <a:r>
              <a:rPr lang="en-US" dirty="0"/>
              <a:t>Click to add title</a:t>
            </a:r>
          </a:p>
        </p:txBody>
      </p:sp>
      <p:sp>
        <p:nvSpPr>
          <p:cNvPr id="3" name="Picture Placeholder 2">
            <a:extLst>
              <a:ext uri="{FF2B5EF4-FFF2-40B4-BE49-F238E27FC236}">
                <a16:creationId xmlns:a16="http://schemas.microsoft.com/office/drawing/2014/main" id="{8B1F8DE9-CF33-BBAF-FFA6-1487D09E6B02}"/>
              </a:ext>
            </a:extLst>
          </p:cNvPr>
          <p:cNvSpPr>
            <a:spLocks noGrp="1"/>
          </p:cNvSpPr>
          <p:nvPr>
            <p:ph type="pic" sz="quarter" idx="17"/>
          </p:nvPr>
        </p:nvSpPr>
        <p:spPr>
          <a:xfrm>
            <a:off x="7946136" y="0"/>
            <a:ext cx="3602736" cy="3255264"/>
          </a:xfrm>
          <a:prstGeom prst="rect">
            <a:avLst/>
          </a:prstGeom>
        </p:spPr>
        <p:txBody>
          <a:bodyPr anchor="ctr"/>
          <a:lstStyle>
            <a:lvl1pPr marL="0" indent="0" algn="ctr">
              <a:buNone/>
              <a:defRPr sz="1600" spc="400" baseline="0"/>
            </a:lvl1pPr>
          </a:lstStyle>
          <a:p>
            <a:endParaRPr lang="en-US" dirty="0"/>
          </a:p>
        </p:txBody>
      </p:sp>
      <p:sp>
        <p:nvSpPr>
          <p:cNvPr id="4" name="Picture Placeholder 2">
            <a:extLst>
              <a:ext uri="{FF2B5EF4-FFF2-40B4-BE49-F238E27FC236}">
                <a16:creationId xmlns:a16="http://schemas.microsoft.com/office/drawing/2014/main" id="{E37F6F0D-FCD4-63B1-5371-FFB63A75BBEB}"/>
              </a:ext>
            </a:extLst>
          </p:cNvPr>
          <p:cNvSpPr>
            <a:spLocks noGrp="1"/>
          </p:cNvSpPr>
          <p:nvPr>
            <p:ph type="pic" sz="quarter" idx="18"/>
          </p:nvPr>
        </p:nvSpPr>
        <p:spPr>
          <a:xfrm>
            <a:off x="7946136" y="3602736"/>
            <a:ext cx="3602736" cy="3255264"/>
          </a:xfrm>
          <a:prstGeom prst="rect">
            <a:avLst/>
          </a:prstGeom>
        </p:spPr>
        <p:txBody>
          <a:bodyPr anchor="ctr"/>
          <a:lstStyle>
            <a:lvl1pPr marL="0" indent="0" algn="ctr">
              <a:buNone/>
              <a:defRPr sz="1600" spc="400" baseline="0"/>
            </a:lvl1pPr>
          </a:lstStyle>
          <a:p>
            <a:endParaRPr lang="en-US" dirty="0"/>
          </a:p>
        </p:txBody>
      </p:sp>
    </p:spTree>
    <p:extLst>
      <p:ext uri="{BB962C8B-B14F-4D97-AF65-F5344CB8AC3E}">
        <p14:creationId xmlns:p14="http://schemas.microsoft.com/office/powerpoint/2010/main" val="159307397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7" name="Title 2">
            <a:extLst>
              <a:ext uri="{FF2B5EF4-FFF2-40B4-BE49-F238E27FC236}">
                <a16:creationId xmlns:a16="http://schemas.microsoft.com/office/drawing/2014/main" id="{9A62FB8A-A588-91BB-620B-64E5D2090287}"/>
              </a:ext>
            </a:extLst>
          </p:cNvPr>
          <p:cNvSpPr>
            <a:spLocks noGrp="1"/>
          </p:cNvSpPr>
          <p:nvPr>
            <p:ph type="title" hasCustomPrompt="1"/>
          </p:nvPr>
        </p:nvSpPr>
        <p:spPr>
          <a:xfrm>
            <a:off x="838200" y="498928"/>
            <a:ext cx="10515600" cy="567872"/>
          </a:xfrm>
          <a:prstGeom prst="rect">
            <a:avLst/>
          </a:prstGeom>
        </p:spPr>
        <p:txBody>
          <a:bodyPr/>
          <a:lstStyle>
            <a:lvl1pPr algn="ctr">
              <a:defRPr sz="3200" cap="all" spc="200" baseline="0">
                <a:solidFill>
                  <a:schemeClr val="accent1">
                    <a:lumMod val="75000"/>
                  </a:schemeClr>
                </a:solidFill>
              </a:defRPr>
            </a:lvl1pPr>
          </a:lstStyle>
          <a:p>
            <a:r>
              <a:rPr lang="en-US"/>
              <a:t>Click to add title</a:t>
            </a:r>
            <a:endParaRPr lang="en-US" dirty="0"/>
          </a:p>
        </p:txBody>
      </p:sp>
      <p:sp>
        <p:nvSpPr>
          <p:cNvPr id="2" name="Rectangle 1">
            <a:extLst>
              <a:ext uri="{FF2B5EF4-FFF2-40B4-BE49-F238E27FC236}">
                <a16:creationId xmlns:a16="http://schemas.microsoft.com/office/drawing/2014/main" id="{B7B9DAAC-E781-43E6-913C-893B8D6754F5}"/>
              </a:ext>
              <a:ext uri="{C183D7F6-B498-43B3-948B-1728B52AA6E4}">
                <adec:decorative xmlns:adec="http://schemas.microsoft.com/office/drawing/2017/decorative" val="1"/>
              </a:ext>
            </a:extLst>
          </p:cNvPr>
          <p:cNvSpPr/>
          <p:nvPr userDrawn="1"/>
        </p:nvSpPr>
        <p:spPr>
          <a:xfrm>
            <a:off x="-1" y="1655546"/>
            <a:ext cx="12192001" cy="5202454"/>
          </a:xfrm>
          <a:prstGeom prst="rect">
            <a:avLst/>
          </a:prstGeom>
          <a:solidFill>
            <a:schemeClr val="tx2">
              <a:lumMod val="60000"/>
              <a:lumOff val="40000"/>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accent3"/>
              </a:solidFill>
            </a:endParaRPr>
          </a:p>
        </p:txBody>
      </p:sp>
      <p:sp>
        <p:nvSpPr>
          <p:cNvPr id="9" name="Text Placeholder 14">
            <a:extLst>
              <a:ext uri="{FF2B5EF4-FFF2-40B4-BE49-F238E27FC236}">
                <a16:creationId xmlns:a16="http://schemas.microsoft.com/office/drawing/2014/main" id="{1C78864A-44CD-4C12-B023-C16330014BEB}"/>
              </a:ext>
            </a:extLst>
          </p:cNvPr>
          <p:cNvSpPr>
            <a:spLocks noGrp="1"/>
          </p:cNvSpPr>
          <p:nvPr>
            <p:ph type="body" sz="quarter" idx="13" hasCustomPrompt="1"/>
          </p:nvPr>
        </p:nvSpPr>
        <p:spPr>
          <a:xfrm>
            <a:off x="2386584" y="2276856"/>
            <a:ext cx="2743200" cy="422365"/>
          </a:xfrm>
          <a:prstGeom prst="rect">
            <a:avLst/>
          </a:prstGeom>
        </p:spPr>
        <p:txBody>
          <a:bodyPr>
            <a:normAutofit/>
          </a:bodyPr>
          <a:lstStyle>
            <a:lvl1pPr marL="0" indent="0" algn="l">
              <a:buNone/>
              <a:defRPr sz="2000" b="0" i="0" spc="200" baseline="0">
                <a:solidFill>
                  <a:schemeClr val="accent5">
                    <a:lumMod val="50000"/>
                  </a:schemeClr>
                </a:solidFill>
              </a:defRPr>
            </a:lvl1pPr>
          </a:lstStyle>
          <a:p>
            <a:pPr lvl="0"/>
            <a:r>
              <a:rPr lang="en-US" dirty="0"/>
              <a:t>Click to add subtitle here </a:t>
            </a:r>
          </a:p>
        </p:txBody>
      </p:sp>
      <p:sp>
        <p:nvSpPr>
          <p:cNvPr id="11" name="Text Placeholder 17">
            <a:extLst>
              <a:ext uri="{FF2B5EF4-FFF2-40B4-BE49-F238E27FC236}">
                <a16:creationId xmlns:a16="http://schemas.microsoft.com/office/drawing/2014/main" id="{6D9CE0F4-78C6-4BD6-9C58-FDFC16FF09AB}"/>
              </a:ext>
            </a:extLst>
          </p:cNvPr>
          <p:cNvSpPr>
            <a:spLocks noGrp="1"/>
          </p:cNvSpPr>
          <p:nvPr>
            <p:ph type="body" sz="quarter" idx="16" hasCustomPrompt="1"/>
          </p:nvPr>
        </p:nvSpPr>
        <p:spPr>
          <a:xfrm>
            <a:off x="2386584" y="2916936"/>
            <a:ext cx="2743200" cy="2560320"/>
          </a:xfrm>
          <a:prstGeom prst="rect">
            <a:avLst/>
          </a:prstGeom>
        </p:spPr>
        <p:txBody>
          <a:bodyPr/>
          <a:lstStyle>
            <a:lvl1pPr marL="0" indent="0">
              <a:lnSpc>
                <a:spcPct val="150000"/>
              </a:lnSpc>
              <a:spcBef>
                <a:spcPts val="0"/>
              </a:spcBef>
              <a:spcAft>
                <a:spcPts val="1200"/>
              </a:spcAft>
              <a:buFont typeface="Segoe UI Light" panose="020B0502040204020203" pitchFamily="34" charset="0"/>
              <a:buNone/>
              <a:defRPr sz="1200" spc="50" baseline="0"/>
            </a:lvl1pPr>
          </a:lstStyle>
          <a:p>
            <a:pPr lvl="0"/>
            <a:r>
              <a:rPr lang="en-US" dirty="0"/>
              <a:t>Click to add text</a:t>
            </a:r>
          </a:p>
        </p:txBody>
      </p:sp>
      <p:sp>
        <p:nvSpPr>
          <p:cNvPr id="10" name="Text Placeholder 14">
            <a:extLst>
              <a:ext uri="{FF2B5EF4-FFF2-40B4-BE49-F238E27FC236}">
                <a16:creationId xmlns:a16="http://schemas.microsoft.com/office/drawing/2014/main" id="{B499BD94-B24B-4B23-9B87-81DF413EA416}"/>
              </a:ext>
            </a:extLst>
          </p:cNvPr>
          <p:cNvSpPr>
            <a:spLocks noGrp="1"/>
          </p:cNvSpPr>
          <p:nvPr>
            <p:ph type="body" sz="quarter" idx="15" hasCustomPrompt="1"/>
          </p:nvPr>
        </p:nvSpPr>
        <p:spPr>
          <a:xfrm>
            <a:off x="6858000" y="2276856"/>
            <a:ext cx="2743200" cy="422365"/>
          </a:xfrm>
          <a:prstGeom prst="rect">
            <a:avLst/>
          </a:prstGeom>
        </p:spPr>
        <p:txBody>
          <a:bodyPr>
            <a:normAutofit/>
          </a:bodyPr>
          <a:lstStyle>
            <a:lvl1pPr marL="0" indent="0" algn="l">
              <a:buNone/>
              <a:defRPr sz="2000" b="0" i="0" spc="200" baseline="0">
                <a:solidFill>
                  <a:schemeClr val="accent5">
                    <a:lumMod val="50000"/>
                  </a:schemeClr>
                </a:solidFill>
              </a:defRPr>
            </a:lvl1pPr>
          </a:lstStyle>
          <a:p>
            <a:pPr lvl="0"/>
            <a:r>
              <a:rPr lang="en-US" dirty="0"/>
              <a:t>Click to add subtitle here </a:t>
            </a:r>
          </a:p>
        </p:txBody>
      </p:sp>
      <p:sp>
        <p:nvSpPr>
          <p:cNvPr id="12" name="Text Placeholder 17">
            <a:extLst>
              <a:ext uri="{FF2B5EF4-FFF2-40B4-BE49-F238E27FC236}">
                <a16:creationId xmlns:a16="http://schemas.microsoft.com/office/drawing/2014/main" id="{6BC5A941-8EB4-4D4B-9671-6B8FA6447ABE}"/>
              </a:ext>
            </a:extLst>
          </p:cNvPr>
          <p:cNvSpPr>
            <a:spLocks noGrp="1"/>
          </p:cNvSpPr>
          <p:nvPr>
            <p:ph type="body" sz="quarter" idx="17" hasCustomPrompt="1"/>
          </p:nvPr>
        </p:nvSpPr>
        <p:spPr>
          <a:xfrm>
            <a:off x="6858000" y="2916936"/>
            <a:ext cx="2743200" cy="2560320"/>
          </a:xfrm>
          <a:prstGeom prst="rect">
            <a:avLst/>
          </a:prstGeom>
        </p:spPr>
        <p:txBody>
          <a:bodyPr/>
          <a:lstStyle>
            <a:lvl1pPr marL="0" indent="0">
              <a:lnSpc>
                <a:spcPct val="150000"/>
              </a:lnSpc>
              <a:spcBef>
                <a:spcPts val="0"/>
              </a:spcBef>
              <a:spcAft>
                <a:spcPts val="1200"/>
              </a:spcAft>
              <a:buFont typeface="Segoe UI Light" panose="020B0502040204020203" pitchFamily="34" charset="0"/>
              <a:buNone/>
              <a:defRPr sz="1200" spc="50" baseline="0"/>
            </a:lvl1pPr>
          </a:lstStyle>
          <a:p>
            <a:pPr lvl="0"/>
            <a:r>
              <a:rPr lang="en-US" dirty="0"/>
              <a:t>Click to add text</a:t>
            </a:r>
          </a:p>
        </p:txBody>
      </p:sp>
      <p:sp>
        <p:nvSpPr>
          <p:cNvPr id="4" name="Picture Placeholder 5">
            <a:extLst>
              <a:ext uri="{FF2B5EF4-FFF2-40B4-BE49-F238E27FC236}">
                <a16:creationId xmlns:a16="http://schemas.microsoft.com/office/drawing/2014/main" id="{9C76B36E-858A-1EFF-2A70-C8D5ADDC0C8A}"/>
              </a:ext>
            </a:extLst>
          </p:cNvPr>
          <p:cNvSpPr>
            <a:spLocks noGrp="1"/>
          </p:cNvSpPr>
          <p:nvPr>
            <p:ph type="pic" sz="quarter" idx="14"/>
          </p:nvPr>
        </p:nvSpPr>
        <p:spPr>
          <a:xfrm>
            <a:off x="0" y="5788241"/>
            <a:ext cx="12192000" cy="1069760"/>
          </a:xfrm>
          <a:prstGeom prst="rect">
            <a:avLst/>
          </a:prstGeom>
        </p:spPr>
        <p:txBody>
          <a:bodyPr anchor="ctr"/>
          <a:lstStyle>
            <a:lvl1pPr marL="0" indent="0" algn="ctr">
              <a:buNone/>
              <a:defRPr spc="400" baseline="0"/>
            </a:lvl1pPr>
          </a:lstStyle>
          <a:p>
            <a:endParaRPr lang="en-US" dirty="0"/>
          </a:p>
        </p:txBody>
      </p:sp>
      <p:cxnSp>
        <p:nvCxnSpPr>
          <p:cNvPr id="5" name="Straight Connector 4">
            <a:extLst>
              <a:ext uri="{FF2B5EF4-FFF2-40B4-BE49-F238E27FC236}">
                <a16:creationId xmlns:a16="http://schemas.microsoft.com/office/drawing/2014/main" id="{52777FD6-2BEA-C70A-1C6D-8885D53E9BB1}"/>
              </a:ext>
              <a:ext uri="{C183D7F6-B498-43B3-948B-1728B52AA6E4}">
                <adec:decorative xmlns:adec="http://schemas.microsoft.com/office/drawing/2017/decorative" val="1"/>
              </a:ext>
            </a:extLst>
          </p:cNvPr>
          <p:cNvCxnSpPr>
            <a:cxnSpLocks/>
          </p:cNvCxnSpPr>
          <p:nvPr userDrawn="1"/>
        </p:nvCxnSpPr>
        <p:spPr>
          <a:xfrm flipH="1">
            <a:off x="2470543" y="2771478"/>
            <a:ext cx="607253" cy="0"/>
          </a:xfrm>
          <a:prstGeom prst="line">
            <a:avLst/>
          </a:prstGeom>
          <a:ln>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cxnSp>
        <p:nvCxnSpPr>
          <p:cNvPr id="6" name="Straight Connector 5">
            <a:extLst>
              <a:ext uri="{FF2B5EF4-FFF2-40B4-BE49-F238E27FC236}">
                <a16:creationId xmlns:a16="http://schemas.microsoft.com/office/drawing/2014/main" id="{47ABE26A-0746-BC10-0802-C29EAD6C2336}"/>
              </a:ext>
              <a:ext uri="{C183D7F6-B498-43B3-948B-1728B52AA6E4}">
                <adec:decorative xmlns:adec="http://schemas.microsoft.com/office/drawing/2017/decorative" val="1"/>
              </a:ext>
            </a:extLst>
          </p:cNvPr>
          <p:cNvCxnSpPr>
            <a:cxnSpLocks/>
          </p:cNvCxnSpPr>
          <p:nvPr userDrawn="1"/>
        </p:nvCxnSpPr>
        <p:spPr>
          <a:xfrm flipH="1">
            <a:off x="6968402" y="2771478"/>
            <a:ext cx="607253" cy="0"/>
          </a:xfrm>
          <a:prstGeom prst="line">
            <a:avLst/>
          </a:prstGeom>
          <a:ln>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389179207"/>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587109018"/>
      </p:ext>
    </p:extLst>
  </p:cSld>
  <p:clrMap bg1="lt1" tx1="dk1" bg2="lt2" tx2="dk2" accent1="accent1" accent2="accent2" accent3="accent3" accent4="accent4" accent5="accent5" accent6="accent6" hlink="hlink" folHlink="folHlink"/>
  <p:sldLayoutIdLst>
    <p:sldLayoutId id="2147483649" r:id="rId1"/>
    <p:sldLayoutId id="2147483660" r:id="rId2"/>
    <p:sldLayoutId id="2147483664" r:id="rId3"/>
    <p:sldLayoutId id="2147483657" r:id="rId4"/>
    <p:sldLayoutId id="2147483656" r:id="rId5"/>
    <p:sldLayoutId id="2147483665" r:id="rId6"/>
    <p:sldLayoutId id="2147483652" r:id="rId7"/>
    <p:sldLayoutId id="2147483658" r:id="rId8"/>
  </p:sldLayoutIdLst>
  <p:hf hdr="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5.tmp"/><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2" Type="http://schemas.openxmlformats.org/officeDocument/2006/relationships/hyperlink" Target="mailto:benefits@palomar.edu" TargetMode="External"/><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2" Type="http://schemas.openxmlformats.org/officeDocument/2006/relationships/image" Target="../media/image16.tmp"/><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3" Type="http://schemas.openxmlformats.org/officeDocument/2006/relationships/hyperlink" Target="https://www.deltadental.com/us/en/member/find-a-dentist.html" TargetMode="External"/><Relationship Id="rId2" Type="http://schemas.openxmlformats.org/officeDocument/2006/relationships/hyperlink" Target="https://www1.deltadentalins.com/search.html" TargetMode="External"/><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2" Type="http://schemas.openxmlformats.org/officeDocument/2006/relationships/hyperlink" Target="https://www.palomar.edu/hr/wp-content/uploads/sites/157/2020/01/EGWP-Reimbursement-Form.Fillable.pdf" TargetMode="External"/><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3" Type="http://schemas.openxmlformats.org/officeDocument/2006/relationships/hyperlink" Target="https://www.palomar.edu/hr/american-sign-language-asl-interpreter-computer-aided-real-time-captioning-cart-information/" TargetMode="External"/><Relationship Id="rId2" Type="http://schemas.openxmlformats.org/officeDocument/2006/relationships/hyperlink" Target="mailto:benefits@palomar.edu" TargetMode="External"/><Relationship Id="rId1" Type="http://schemas.openxmlformats.org/officeDocument/2006/relationships/slideLayout" Target="../slideLayouts/slideLayout2.xml"/><Relationship Id="rId4" Type="http://schemas.openxmlformats.org/officeDocument/2006/relationships/image" Target="../media/image3.jpg"/></Relationships>
</file>

<file path=ppt/slides/_rels/slide20.xml.rels><?xml version="1.0" encoding="UTF-8" standalone="yes"?>
<Relationships xmlns="http://schemas.openxmlformats.org/package/2006/relationships"><Relationship Id="rId8" Type="http://schemas.openxmlformats.org/officeDocument/2006/relationships/hyperlink" Target="mailto:benefits@palomar.edu" TargetMode="External"/><Relationship Id="rId3" Type="http://schemas.openxmlformats.org/officeDocument/2006/relationships/hyperlink" Target="https://na2.documents.adobe.com/public/esignWidget?wid=CBFCIBAA3AAABLblqZhABwo0nAKnvGUHFEA6Ir1gYduBJR2RofLBZZ3Tbl7ALvm2Jj8DhKGfoGRRCuMLBAao*" TargetMode="External"/><Relationship Id="rId7" Type="http://schemas.openxmlformats.org/officeDocument/2006/relationships/hyperlink" Target="https://na2.documents.adobe.com/public/esignWidget?wid=CBFCIBAA3AAABLblqZhDYGvJZL4HsXimRGSdBwnfY06pCCoceYXFI1lPwKL3QgDFJd-cLn4FAlEjq_fKGzTc*" TargetMode="External"/><Relationship Id="rId2" Type="http://schemas.openxmlformats.org/officeDocument/2006/relationships/hyperlink" Target="https://na2.documents.adobe.com/public/esignWidget?wid=CBFCIBAA3AAABLblqZhAp354Mb1bairxKXia0HIavRPEZlVs_yUMCiX9XROgGA3Tk68pIdzpi7ZWAywrzbVY*" TargetMode="External"/><Relationship Id="rId1" Type="http://schemas.openxmlformats.org/officeDocument/2006/relationships/slideLayout" Target="../slideLayouts/slideLayout6.xml"/><Relationship Id="rId6" Type="http://schemas.openxmlformats.org/officeDocument/2006/relationships/hyperlink" Target="https://na2.documents.adobe.com/public/esignWidget?wid=CBFCIBAA3AAABLblqZhDG-HBDIpRRuzxDjFWKlhLAQHGgNsB1dc3XONxxVQyF3Fa4itVjSjjd2zvH5_9zM5c*" TargetMode="External"/><Relationship Id="rId11" Type="http://schemas.openxmlformats.org/officeDocument/2006/relationships/image" Target="../media/image17.tmp"/><Relationship Id="rId5" Type="http://schemas.openxmlformats.org/officeDocument/2006/relationships/hyperlink" Target="https://na2.documents.adobe.com/public/esignWidget?wid=CBFCIBAA3AAABLblqZhC05lhSTDG7qx3oFVjEFo5PSC0MfGw1YNJM_VNJ80vWRcBy0yh57tz59XSrmXcQzYc*" TargetMode="External"/><Relationship Id="rId10" Type="http://schemas.openxmlformats.org/officeDocument/2006/relationships/hyperlink" Target="https://na2.documents.adobe.com/public/esignWidget?wid=CBFCIBAA3AAABLblqZhBMTCKH5Sra0O14_M9HRLVHk74euGTgko6meOFz5LJjKt8wxBe_pC5-Q9pPliKzP_8*" TargetMode="External"/><Relationship Id="rId4" Type="http://schemas.openxmlformats.org/officeDocument/2006/relationships/hyperlink" Target="https://na2.documents.adobe.com/public/esignWidget?wid=CBFCIBAA3AAABLblqZhA4tH6t4H7AMDJyPDUXQCExFpLn40NjRO_DPz3oCBkWDvOU5UlE-zDfbXdyiojWxk4*" TargetMode="External"/><Relationship Id="rId9" Type="http://schemas.openxmlformats.org/officeDocument/2006/relationships/hyperlink" Target="https://na2.documents.adobe.com/public/esignWidget?wid=CBFCIBAA3AAABLblqZhD_GwqreNH57nfPK2CcKG3wZ3HjIVgs3uZGoEn1CVfNNe6u5QuGBgXOopYdymtmxdk*" TargetMode="External"/></Relationships>
</file>

<file path=ppt/slides/_rels/slide21.xml.rels><?xml version="1.0" encoding="UTF-8" standalone="yes"?>
<Relationships xmlns="http://schemas.openxmlformats.org/package/2006/relationships"><Relationship Id="rId3" Type="http://schemas.openxmlformats.org/officeDocument/2006/relationships/image" Target="../media/image18.tmp"/><Relationship Id="rId2" Type="http://schemas.openxmlformats.org/officeDocument/2006/relationships/slide" Target="slide2.xml"/><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8" Type="http://schemas.openxmlformats.org/officeDocument/2006/relationships/hyperlink" Target="https://www.dol.gov/agencies/ebsa/about-ebsa/our-activities/resource-center/publications/your-rights-after-a-mastectomy" TargetMode="External"/><Relationship Id="rId13" Type="http://schemas.openxmlformats.org/officeDocument/2006/relationships/hyperlink" Target="https://www.palomar.edu/hr/wp-content/uploads/sites/157/2022/08/Marketplace.2022.pdf" TargetMode="External"/><Relationship Id="rId18" Type="http://schemas.openxmlformats.org/officeDocument/2006/relationships/hyperlink" Target="https://www.palomar.edu/hr/wp-content/uploads/sites/157/2024/07/PCCD_WVPP-7.1.2024_Final-signed.pdf" TargetMode="External"/><Relationship Id="rId3" Type="http://schemas.openxmlformats.org/officeDocument/2006/relationships/hyperlink" Target="https://www.palomar.edu/hr/wp-content/uploads/sites/157/2025/07/ModelCreditableCoverageDisclosureNotice.2025.Spanish.pdf" TargetMode="External"/><Relationship Id="rId21" Type="http://schemas.openxmlformats.org/officeDocument/2006/relationships/hyperlink" Target="https://www.palomar.edu/irp/wp-content/uploads/sites/238/2023/11/Vision-Plan-2035_SP_Accessible_Newest.pdf" TargetMode="External"/><Relationship Id="rId7" Type="http://schemas.openxmlformats.org/officeDocument/2006/relationships/hyperlink" Target="https://www.palomar.edu/governance/full-list-of-councils-and-committees/" TargetMode="External"/><Relationship Id="rId12" Type="http://schemas.openxmlformats.org/officeDocument/2006/relationships/hyperlink" Target="https://www.palomar.edu/hr/employees/personnel/" TargetMode="External"/><Relationship Id="rId17" Type="http://schemas.openxmlformats.org/officeDocument/2006/relationships/hyperlink" Target="https://www.palomar.edu/hr/wp-content/uploads/sites/157/2025/07/model-general-notice-spanish.pdf" TargetMode="External"/><Relationship Id="rId2" Type="http://schemas.openxmlformats.org/officeDocument/2006/relationships/hyperlink" Target="https://www.palomar.edu/hr/wp-content/uploads/sites/157/2025/07/ModelCreditableCoverageDisclosureNotice.2025-1.pdf" TargetMode="External"/><Relationship Id="rId16" Type="http://schemas.openxmlformats.org/officeDocument/2006/relationships/hyperlink" Target="https://www.palomar.edu/hr/wp-content/uploads/sites/157/2022/08/COBRA.General.Notice.2022.English.pdf" TargetMode="External"/><Relationship Id="rId20" Type="http://schemas.openxmlformats.org/officeDocument/2006/relationships/hyperlink" Target="https://www.atlantapsych.com/files/No%20Surprise%20Act%20%28NSA%29%20notice%20in%20Spanish.pdf" TargetMode="External"/><Relationship Id="rId1" Type="http://schemas.openxmlformats.org/officeDocument/2006/relationships/slideLayout" Target="../slideLayouts/slideLayout6.xml"/><Relationship Id="rId6" Type="http://schemas.openxmlformats.org/officeDocument/2006/relationships/hyperlink" Target="https://www.palomar.edu/hr/wp-content/uploads/sites/157/2022/08/CHIPRA-spanish.2022.pdf" TargetMode="External"/><Relationship Id="rId11" Type="http://schemas.openxmlformats.org/officeDocument/2006/relationships/hyperlink" Target="https://www.palomar.edu/hr/wp-content/uploads/sites/157/2022/08/HIPAA.Privacy.Notice.2022.pdf" TargetMode="External"/><Relationship Id="rId24" Type="http://schemas.openxmlformats.org/officeDocument/2006/relationships/image" Target="../media/image19.tmp"/><Relationship Id="rId5" Type="http://schemas.openxmlformats.org/officeDocument/2006/relationships/hyperlink" Target="https://www.dol.gov/sites/dolgov/files/EBSA/laws-and-regulations/laws/chipra/model-notice.pdf" TargetMode="External"/><Relationship Id="rId15" Type="http://schemas.openxmlformats.org/officeDocument/2006/relationships/hyperlink" Target="https://www.palomar.edu/irp/wp-content/uploads/sites/238/2022/07/FINAL-Strategic-Plan-2022_Main.pdf" TargetMode="External"/><Relationship Id="rId23" Type="http://schemas.openxmlformats.org/officeDocument/2006/relationships/hyperlink" Target="https://www.palomar.edu/irp/wp-content/uploads/sites/238/2023/01/Student-Equity-and-Achievement-Program-Plan-2022-25.pdf" TargetMode="External"/><Relationship Id="rId10" Type="http://schemas.openxmlformats.org/officeDocument/2006/relationships/hyperlink" Target="https://www.palomar.edu/governingboard/chapter-3-general-institution/" TargetMode="External"/><Relationship Id="rId19" Type="http://schemas.openxmlformats.org/officeDocument/2006/relationships/hyperlink" Target="https://www.cms.gov/newsroom/fact-sheets/no-surprises-understand-your-rights-against-surprise-medical-bills" TargetMode="External"/><Relationship Id="rId4" Type="http://schemas.openxmlformats.org/officeDocument/2006/relationships/hyperlink" Target="https://www.palomar.edu/governingboard/wp-content/uploads/sites/64/2018/01/BP-1200-District-Mission_adopted_8-3-21-1.pdf" TargetMode="External"/><Relationship Id="rId9" Type="http://schemas.openxmlformats.org/officeDocument/2006/relationships/hyperlink" Target="https://www.dol.gov/sites/dolgov/files/ebsa/about-ebsa/our-activities/resource-center/publications/mastectomy-rights-and-benefits.pdf" TargetMode="External"/><Relationship Id="rId14" Type="http://schemas.openxmlformats.org/officeDocument/2006/relationships/hyperlink" Target="https://www.palomar.edu/hr/wp-content/uploads/sites/157/2022/08/Marketplace-spanish.pdf" TargetMode="External"/><Relationship Id="rId22" Type="http://schemas.openxmlformats.org/officeDocument/2006/relationships/hyperlink" Target="https://www.cms.gov/CCIIO/Programs-and-Initiatives/Other-Insurance-Protections/nmhpa_factsheet" TargetMode="External"/></Relationships>
</file>

<file path=ppt/slides/_rels/slide23.xml.rels><?xml version="1.0" encoding="UTF-8" standalone="yes"?>
<Relationships xmlns="http://schemas.openxmlformats.org/package/2006/relationships"><Relationship Id="rId8" Type="http://schemas.openxmlformats.org/officeDocument/2006/relationships/image" Target="../media/image20.png"/><Relationship Id="rId3" Type="http://schemas.openxmlformats.org/officeDocument/2006/relationships/hyperlink" Target="https://www.anthem.com/ca" TargetMode="External"/><Relationship Id="rId7" Type="http://schemas.openxmlformats.org/officeDocument/2006/relationships/hyperlink" Target="mailto:benefits@palomar.edu" TargetMode="External"/><Relationship Id="rId2" Type="http://schemas.openxmlformats.org/officeDocument/2006/relationships/hyperlink" Target="https://healthy.kaiserpermanente.org/health-wellness/health-assessment?kp_shortcut_referrer=kp.org/tha" TargetMode="External"/><Relationship Id="rId1" Type="http://schemas.openxmlformats.org/officeDocument/2006/relationships/slideLayout" Target="../slideLayouts/slideLayout6.xml"/><Relationship Id="rId6" Type="http://schemas.openxmlformats.org/officeDocument/2006/relationships/hyperlink" Target="https://centerforhealthyliving-southern-california.kaiserpermanente.org/our-programs/healthy-balance/?kp_shortcut_referrer=kp.org/healthybalance" TargetMode="External"/><Relationship Id="rId5" Type="http://schemas.openxmlformats.org/officeDocument/2006/relationships/hyperlink" Target="https://www.palomar.edu/hr/wp-content/uploads/sites/157/2022/07/Vidaflyer.pdf" TargetMode="External"/><Relationship Id="rId4" Type="http://schemas.openxmlformats.org/officeDocument/2006/relationships/hyperlink" Target="https://www.palomar.edu/hr/wp-content/uploads/sites/157/2024/07/Kaiser-Calm-App-Flyer.pdf" TargetMode="External"/></Relationships>
</file>

<file path=ppt/slides/_rels/slide3.xml.rels><?xml version="1.0" encoding="UTF-8" standalone="yes"?>
<Relationships xmlns="http://schemas.openxmlformats.org/package/2006/relationships"><Relationship Id="rId8" Type="http://schemas.openxmlformats.org/officeDocument/2006/relationships/slide" Target="slide21.xml"/><Relationship Id="rId13" Type="http://schemas.openxmlformats.org/officeDocument/2006/relationships/image" Target="../media/image6.jpeg"/><Relationship Id="rId3" Type="http://schemas.openxmlformats.org/officeDocument/2006/relationships/slide" Target="slide5.xml"/><Relationship Id="rId7" Type="http://schemas.openxmlformats.org/officeDocument/2006/relationships/slide" Target="slide20.xml"/><Relationship Id="rId12" Type="http://schemas.openxmlformats.org/officeDocument/2006/relationships/image" Target="../media/image5.jpeg"/><Relationship Id="rId2" Type="http://schemas.openxmlformats.org/officeDocument/2006/relationships/slide" Target="slide4.xml"/><Relationship Id="rId1" Type="http://schemas.openxmlformats.org/officeDocument/2006/relationships/slideLayout" Target="../slideLayouts/slideLayout5.xml"/><Relationship Id="rId6" Type="http://schemas.openxmlformats.org/officeDocument/2006/relationships/slide" Target="slide16.xml"/><Relationship Id="rId11" Type="http://schemas.openxmlformats.org/officeDocument/2006/relationships/image" Target="../media/image4.jpeg"/><Relationship Id="rId5" Type="http://schemas.openxmlformats.org/officeDocument/2006/relationships/slide" Target="slide7.xml"/><Relationship Id="rId15" Type="http://schemas.openxmlformats.org/officeDocument/2006/relationships/image" Target="../media/image8.jpeg"/><Relationship Id="rId10" Type="http://schemas.openxmlformats.org/officeDocument/2006/relationships/slide" Target="slide23.xml"/><Relationship Id="rId4" Type="http://schemas.openxmlformats.org/officeDocument/2006/relationships/slide" Target="slide6.xml"/><Relationship Id="rId9" Type="http://schemas.openxmlformats.org/officeDocument/2006/relationships/slide" Target="slide22.xml"/><Relationship Id="rId14" Type="http://schemas.openxmlformats.org/officeDocument/2006/relationships/image" Target="../media/image7.jpeg"/></Relationships>
</file>

<file path=ppt/slides/_rels/slide4.xml.rels><?xml version="1.0" encoding="UTF-8" standalone="yes"?>
<Relationships xmlns="http://schemas.openxmlformats.org/package/2006/relationships"><Relationship Id="rId8" Type="http://schemas.openxmlformats.org/officeDocument/2006/relationships/hyperlink" Target="https://www.palomar.edu/hr/wp-content/uploads/sites/157/2022/07/Vidaflyer.pdf" TargetMode="External"/><Relationship Id="rId13" Type="http://schemas.openxmlformats.org/officeDocument/2006/relationships/hyperlink" Target="https://www.palomar.edu/hr/wp-content/uploads/sites/157/2022/07/Kaiser-Active-and-Fit-Flyer.pdf" TargetMode="External"/><Relationship Id="rId18" Type="http://schemas.openxmlformats.org/officeDocument/2006/relationships/hyperlink" Target="https://www.palomar.edu/hr/wp-content/uploads/sites/157/2024/07/Kaiser-Calm-App-Flyer.pdf" TargetMode="External"/><Relationship Id="rId26" Type="http://schemas.openxmlformats.org/officeDocument/2006/relationships/hyperlink" Target="https://www.palomar.edu/hr/wp-content/uploads/sites/157/2024/07/Anthem-Lark-Flyer.pdf" TargetMode="External"/><Relationship Id="rId3" Type="http://schemas.openxmlformats.org/officeDocument/2006/relationships/hyperlink" Target="https://www.palomar.edu/hr/wp-content/uploads/sites/157/2022/07/Kaiser.Your-Care-Your-Way.pdf" TargetMode="External"/><Relationship Id="rId21" Type="http://schemas.openxmlformats.org/officeDocument/2006/relationships/hyperlink" Target="https://www.palomar.edu/hr/wp-content/uploads/sites/157/2022/07/Anthem-PPO-Cancer-Benefit.pdf" TargetMode="External"/><Relationship Id="rId7" Type="http://schemas.openxmlformats.org/officeDocument/2006/relationships/hyperlink" Target="https://www.palomar.edu/hr/wp-content/uploads/sites/157/2022/07/Kaiser-Total-Health-Assessment.pdf" TargetMode="External"/><Relationship Id="rId12" Type="http://schemas.openxmlformats.org/officeDocument/2006/relationships/hyperlink" Target="https://www.palomar.edu/hr/wp-content/uploads/sites/157/2025/11/Kaiser-One-Pass-Flyer-Medicare-Retirees.pdf" TargetMode="External"/><Relationship Id="rId17" Type="http://schemas.openxmlformats.org/officeDocument/2006/relationships/hyperlink" Target="https://www.palomar.edu/hr/wp-content/uploads/sites/157/2022/07/Anthem-PPO-Hinge-Health.pdf" TargetMode="External"/><Relationship Id="rId25" Type="http://schemas.openxmlformats.org/officeDocument/2006/relationships/hyperlink" Target="https://www.palomar.edu/hr/wp-content/uploads/sites/157/2024/07/Kaiser-Medical-Transition-Assistance-Flyer-Southern.pdf" TargetMode="External"/><Relationship Id="rId2" Type="http://schemas.openxmlformats.org/officeDocument/2006/relationships/image" Target="../media/image9.jpeg"/><Relationship Id="rId16" Type="http://schemas.openxmlformats.org/officeDocument/2006/relationships/hyperlink" Target="https://www.palomar.edu/hr/wp-content/uploads/sites/157/2022/07/Teledoc-Second-Opinion.pdf" TargetMode="External"/><Relationship Id="rId20" Type="http://schemas.openxmlformats.org/officeDocument/2006/relationships/hyperlink" Target="https://www.palomar.edu/hr/wp-content/uploads/sites/157/2024/07/Kaiser-Healthy-Balance-Weight-Management.pdf" TargetMode="External"/><Relationship Id="rId1" Type="http://schemas.openxmlformats.org/officeDocument/2006/relationships/slideLayout" Target="../slideLayouts/slideLayout2.xml"/><Relationship Id="rId6" Type="http://schemas.openxmlformats.org/officeDocument/2006/relationships/hyperlink" Target="https://www.palomar.edu/hr/wp-content/uploads/sites/157/2022/07/MDLive-Flyer.pdf" TargetMode="External"/><Relationship Id="rId11" Type="http://schemas.openxmlformats.org/officeDocument/2006/relationships/hyperlink" Target="https://www.palomar.edu/hr/wp-content/uploads/sites/157/2025/11/Kaiser-One-Pass-Flyer-Active-Employees-and-Under-65-Retirees.pdf" TargetMode="External"/><Relationship Id="rId24" Type="http://schemas.openxmlformats.org/officeDocument/2006/relationships/hyperlink" Target="https://www.palomar.edu/hr/wp-content/uploads/sites/157/2020/01/Carrum.knee_.hip_.spine_.AnthemPPO.pdf" TargetMode="External"/><Relationship Id="rId5" Type="http://schemas.openxmlformats.org/officeDocument/2006/relationships/hyperlink" Target="https://www.palomar.edu/hr/wp-content/uploads/sites/157/2022/07/Kaiser-Wellness-Coaching.pdf" TargetMode="External"/><Relationship Id="rId15" Type="http://schemas.openxmlformats.org/officeDocument/2006/relationships/hyperlink" Target="https://www.palomar.edu/hr/wp-content/uploads/sites/157/2022/07/Teledoc-Second-Opinion-1.pdf" TargetMode="External"/><Relationship Id="rId23" Type="http://schemas.openxmlformats.org/officeDocument/2006/relationships/hyperlink" Target="https://www.palomar.edu/hr/wp-content/uploads/sites/157/2024/07/Kaiser-Mobile-App-English-and-Spanish.pdf" TargetMode="External"/><Relationship Id="rId10" Type="http://schemas.openxmlformats.org/officeDocument/2006/relationships/hyperlink" Target="https://www.palomar.edu/hr/wp-content/uploads/sites/157/2020/01/Anthem_Active-and-Fit-Flyer.pdf" TargetMode="External"/><Relationship Id="rId19" Type="http://schemas.openxmlformats.org/officeDocument/2006/relationships/hyperlink" Target="https://www.palomar.edu/hr/wp-content/uploads/sites/157/2022/07/AnthemPPO.MavenMaternity-1.pdf" TargetMode="External"/><Relationship Id="rId4" Type="http://schemas.openxmlformats.org/officeDocument/2006/relationships/hyperlink" Target="https://www.palomar.edu/hr/wp-content/uploads/sites/157/2022/07/Anthem-Member-Discounts.pdf" TargetMode="External"/><Relationship Id="rId9" Type="http://schemas.openxmlformats.org/officeDocument/2006/relationships/hyperlink" Target="https://www.palomar.edu/hr/wp-content/uploads/sites/157/2022/07/Kaiser-Telehealth.pdf" TargetMode="External"/><Relationship Id="rId14" Type="http://schemas.openxmlformats.org/officeDocument/2006/relationships/hyperlink" Target="https://www.palomar.edu/hr/wp-content/uploads/sites/157/2022/07/Anthem-EAP-MyStrength.pdf" TargetMode="External"/><Relationship Id="rId22" Type="http://schemas.openxmlformats.org/officeDocument/2006/relationships/hyperlink" Target="https://www.palomar.edu/hr/wp-content/uploads/sites/157/2024/07/AnthemEAP_Talkspace-Flyer.pdf" TargetMode="External"/></Relationships>
</file>

<file path=ppt/slides/_rels/slide5.xml.rels><?xml version="1.0" encoding="UTF-8" standalone="yes"?>
<Relationships xmlns="http://schemas.openxmlformats.org/package/2006/relationships"><Relationship Id="rId3" Type="http://schemas.openxmlformats.org/officeDocument/2006/relationships/hyperlink" Target="https://www.palomar.edu/hr/wp-content/uploads/sites/157/2020/01/Carrum.knee_.hip_.spine_.AnthemPPO.pdf" TargetMode="External"/><Relationship Id="rId2" Type="http://schemas.openxmlformats.org/officeDocument/2006/relationships/image" Target="../media/image10.jpeg"/><Relationship Id="rId1" Type="http://schemas.openxmlformats.org/officeDocument/2006/relationships/slideLayout" Target="../slideLayouts/slideLayout2.xml"/><Relationship Id="rId4" Type="http://schemas.openxmlformats.org/officeDocument/2006/relationships/hyperlink" Target="https://www.palomar.edu/hr/wp-content/uploads/sites/157/2026/07/SISC-Benefits-Connect.pdf" TargetMode="External"/></Relationships>
</file>

<file path=ppt/slides/_rels/slide6.xml.rels><?xml version="1.0" encoding="UTF-8" standalone="yes"?>
<Relationships xmlns="http://schemas.openxmlformats.org/package/2006/relationships"><Relationship Id="rId8" Type="http://schemas.openxmlformats.org/officeDocument/2006/relationships/hyperlink" Target="https://na2.documents.adobe.com/public/esignWidget?wid=CBFCIBAA3AAABLblqZhCwswGRaZrXWWFmGroI5a-9imoZPyDIGz7C_LT2GG1Um79lODsm1N06_JM4je6I8yA*" TargetMode="External"/><Relationship Id="rId13" Type="http://schemas.openxmlformats.org/officeDocument/2006/relationships/hyperlink" Target="https://na2.documents.adobe.com/public/esignWidget?wid=CBFCIBAA3AAABLblqZhDG-HBDIpRRuzxDjFWKlhLAQHGgNsB1dc3XONxxVQyF3Fa4itVjSjjd2zvH5_9zM5c*" TargetMode="External"/><Relationship Id="rId18" Type="http://schemas.openxmlformats.org/officeDocument/2006/relationships/hyperlink" Target="https://na2.documents.adobe.com/public/esignWidget?wid=CBFCIBAA3AAABLblqZhBNeHPgV1HJ_0NrimwK7dLIwx5HeZyGmJ8q-t3vguzR6rBAZ-pwu2BTB-OFaoF0Dw0*" TargetMode="External"/><Relationship Id="rId3" Type="http://schemas.openxmlformats.org/officeDocument/2006/relationships/hyperlink" Target="mailto:benefits@palomar.edu" TargetMode="External"/><Relationship Id="rId21" Type="http://schemas.openxmlformats.org/officeDocument/2006/relationships/image" Target="../media/image11.png"/><Relationship Id="rId7" Type="http://schemas.openxmlformats.org/officeDocument/2006/relationships/hyperlink" Target="https://na2.documents.adobe.com/public/esignWidget?wid=CBFCIBAA3AAABLblqZhABwo0nAKnvGUHFEA6Ir1gYduBJR2RofLBZZ3Tbl7ALvm2Jj8DhKGfoGRRCuMLBAao*" TargetMode="External"/><Relationship Id="rId12" Type="http://schemas.openxmlformats.org/officeDocument/2006/relationships/hyperlink" Target="https://na2.documents.adobe.com/public/esignWidget?wid=CBFCIBAA3AAABLblqZhBgZQNkQMzkFl0hC9obAhCMHHQ9ltrTnif-4bfF1uMA5p9V-LttNqkiVlS3L0yslC0*" TargetMode="External"/><Relationship Id="rId17" Type="http://schemas.openxmlformats.org/officeDocument/2006/relationships/hyperlink" Target="https://na2.documents.adobe.com/public/esignWidget?wid=CBFCIBAA3AAABLblqZhD_GwqreNH57nfPK2CcKG3wZ3HjIVgs3uZGoEn1CVfNNe6u5QuGBgXOopYdymtmxdk*" TargetMode="External"/><Relationship Id="rId2" Type="http://schemas.openxmlformats.org/officeDocument/2006/relationships/hyperlink" Target="https://www.palomar.edu/hr/retiree-information-page/" TargetMode="External"/><Relationship Id="rId16" Type="http://schemas.openxmlformats.org/officeDocument/2006/relationships/hyperlink" Target="https://na2.documents.adobe.com/public/esignWidget?wid=CBFCIBAA3AAABLblqZhCO5HXX2v1w3mKfHjS-UbkDdReUKEpVLQL2qtAwKsPt0E6Yt5qk1srXWxy0B1PvuJE*" TargetMode="External"/><Relationship Id="rId20" Type="http://schemas.openxmlformats.org/officeDocument/2006/relationships/hyperlink" Target="https://na2.documents.adobe.com/public/esignWidget?wid=CBFCIBAA3AAABLblqZhBbvoSqIJjTuP8uocFdYsBQnyfIVF2spW2YDuXUgYIIwY3fTugPOn3ptHibSnUgcPY*" TargetMode="External"/><Relationship Id="rId1" Type="http://schemas.openxmlformats.org/officeDocument/2006/relationships/slideLayout" Target="../slideLayouts/slideLayout2.xml"/><Relationship Id="rId6" Type="http://schemas.openxmlformats.org/officeDocument/2006/relationships/hyperlink" Target="https://na2.documents.adobe.com/public/esignWidget?wid=CBFCIBAA3AAABLblqZhCHFhEanLG-CyuD_7z9Lh_vm1ofPLmowc0tqcpFvgjUR7--G9w-aTSsKOTHMm_CHTg*" TargetMode="External"/><Relationship Id="rId11" Type="http://schemas.openxmlformats.org/officeDocument/2006/relationships/hyperlink" Target="https://na2.documents.adobe.com/public/esignWidget?wid=CBFCIBAA3AAABLblqZhC05lhSTDG7qx3oFVjEFo5PSC0MfGw1YNJM_VNJ80vWRcBy0yh57tz59XSrmXcQzYc*" TargetMode="External"/><Relationship Id="rId5" Type="http://schemas.openxmlformats.org/officeDocument/2006/relationships/hyperlink" Target="https://na2.documents.adobe.com/public/esignWidget?wid=CBFCIBAA3AAABLblqZhAp354Mb1bairxKXia0HIavRPEZlVs_yUMCiX9XROgGA3Tk68pIdzpi7ZWAywrzbVY*" TargetMode="External"/><Relationship Id="rId15" Type="http://schemas.openxmlformats.org/officeDocument/2006/relationships/hyperlink" Target="https://na2.documents.adobe.com/public/esignWidget?wid=CBFCIBAA3AAABLblqZhDYGvJZL4HsXimRGSdBwnfY06pCCoceYXFI1lPwKL3QgDFJd-cLn4FAlEjq_fKGzTc*" TargetMode="External"/><Relationship Id="rId10" Type="http://schemas.openxmlformats.org/officeDocument/2006/relationships/hyperlink" Target="https://na2.documents.adobe.com/public/esignWidget?wid=CBFCIBAA3AAABLblqZhAvTP2htOi4CZvZ5nJURF2Mg7UeHcw-HHWB6up_VqJjbPm7lYbscSRK9gKTirTSFdg*" TargetMode="External"/><Relationship Id="rId19" Type="http://schemas.openxmlformats.org/officeDocument/2006/relationships/hyperlink" Target="https://na2.documents.adobe.com/public/esignWidget?wid=CBFCIBAA3AAABLblqZhBMTCKH5Sra0O14_M9HRLVHk74euGTgko6meOFz5LJjKt8wxBe_pC5-Q9pPliKzP_8*" TargetMode="External"/><Relationship Id="rId4" Type="http://schemas.openxmlformats.org/officeDocument/2006/relationships/slide" Target="slide21.xml"/><Relationship Id="rId9" Type="http://schemas.openxmlformats.org/officeDocument/2006/relationships/hyperlink" Target="https://na2.documents.adobe.com/public/esignWidget?wid=CBFCIBAA3AAABLblqZhA4tH6t4H7AMDJyPDUXQCExFpLn40NjRO_DPz3oCBkWDvOU5UlE-zDfbXdyiojWxk4*" TargetMode="External"/><Relationship Id="rId14" Type="http://schemas.openxmlformats.org/officeDocument/2006/relationships/hyperlink" Target="https://na2.documents.adobe.com/public/esignWidget?wid=CBFCIBAA3AAABLblqZhAqvaFRqM__7IpyBJ6mtEhrDjqoVa-F6FSwRGj3amu3TbsYjroP6SLzm7r1XH6rzHQ*" TargetMode="External"/></Relationships>
</file>

<file path=ppt/slides/_rels/slide7.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hyperlink" Target="https://www.anthem.com/account-login/" TargetMode="External"/><Relationship Id="rId2" Type="http://schemas.openxmlformats.org/officeDocument/2006/relationships/hyperlink" Target="https://www.anthem.com/ca/mcr/sisc" TargetMode="External"/><Relationship Id="rId1" Type="http://schemas.openxmlformats.org/officeDocument/2006/relationships/slideLayout" Target="../slideLayouts/slideLayout2.xml"/><Relationship Id="rId5" Type="http://schemas.openxmlformats.org/officeDocument/2006/relationships/image" Target="../media/image13.png"/><Relationship Id="rId4" Type="http://schemas.openxmlformats.org/officeDocument/2006/relationships/hyperlink" Target="https://www.anthem.com/member-resources/sydney-app" TargetMode="External"/></Relationships>
</file>

<file path=ppt/slides/_rels/slide9.xml.rels><?xml version="1.0" encoding="UTF-8" standalone="yes"?>
<Relationships xmlns="http://schemas.openxmlformats.org/package/2006/relationships"><Relationship Id="rId3" Type="http://schemas.openxmlformats.org/officeDocument/2006/relationships/image" Target="../media/image14.tmp"/><Relationship Id="rId2" Type="http://schemas.openxmlformats.org/officeDocument/2006/relationships/hyperlink" Target="https://www.anthem.com/ca/mcr/sisc" TargetMode="Externa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descr="A group of Palomar College ROTC students in uniform walking with flags during the graduation ceremony.">
            <a:extLst>
              <a:ext uri="{FF2B5EF4-FFF2-40B4-BE49-F238E27FC236}">
                <a16:creationId xmlns:a16="http://schemas.microsoft.com/office/drawing/2014/main" id="{6BD5F322-DC46-EA4C-2889-D36E06F63548}"/>
              </a:ext>
            </a:extLst>
          </p:cNvPr>
          <p:cNvPicPr>
            <a:picLocks noGrp="1" noChangeAspect="1"/>
          </p:cNvPicPr>
          <p:nvPr>
            <p:ph type="pic" sz="quarter" idx="11"/>
          </p:nvPr>
        </p:nvPicPr>
        <p:blipFill>
          <a:blip r:embed="rId2"/>
          <a:srcRect l="14860" r="21072" b="845"/>
          <a:stretch>
            <a:fillRect/>
          </a:stretch>
        </p:blipFill>
        <p:spPr>
          <a:xfrm>
            <a:off x="7415131" y="1930690"/>
            <a:ext cx="4772887" cy="4923247"/>
          </a:xfrm>
          <a:prstGeom prst="rect">
            <a:avLst/>
          </a:prstGeom>
        </p:spPr>
      </p:pic>
      <p:sp>
        <p:nvSpPr>
          <p:cNvPr id="4" name="Title 3">
            <a:extLst>
              <a:ext uri="{FF2B5EF4-FFF2-40B4-BE49-F238E27FC236}">
                <a16:creationId xmlns:a16="http://schemas.microsoft.com/office/drawing/2014/main" id="{A3D64C50-A740-468A-8AB6-F949358D80A6}"/>
              </a:ext>
            </a:extLst>
          </p:cNvPr>
          <p:cNvSpPr>
            <a:spLocks noGrp="1"/>
          </p:cNvSpPr>
          <p:nvPr>
            <p:ph type="title"/>
          </p:nvPr>
        </p:nvSpPr>
        <p:spPr>
          <a:xfrm>
            <a:off x="651769" y="2342147"/>
            <a:ext cx="5278514" cy="3203973"/>
          </a:xfrm>
        </p:spPr>
        <p:txBody>
          <a:bodyPr lIns="91440" tIns="45720" rIns="91440" bIns="45720" anchor="b"/>
          <a:lstStyle/>
          <a:p>
            <a:r>
              <a:rPr lang="en-US" dirty="0">
                <a:solidFill>
                  <a:schemeClr val="tx1"/>
                </a:solidFill>
              </a:rPr>
              <a:t>Open enrollment</a:t>
            </a:r>
            <a:br>
              <a:rPr lang="en-US" dirty="0">
                <a:solidFill>
                  <a:schemeClr val="tx1"/>
                </a:solidFill>
              </a:rPr>
            </a:br>
            <a:r>
              <a:rPr lang="en-US" dirty="0">
                <a:solidFill>
                  <a:schemeClr val="tx1"/>
                </a:solidFill>
              </a:rPr>
              <a:t>Retiree presentation</a:t>
            </a:r>
          </a:p>
        </p:txBody>
      </p:sp>
      <p:sp>
        <p:nvSpPr>
          <p:cNvPr id="5" name="Text Placeholder 4">
            <a:extLst>
              <a:ext uri="{FF2B5EF4-FFF2-40B4-BE49-F238E27FC236}">
                <a16:creationId xmlns:a16="http://schemas.microsoft.com/office/drawing/2014/main" id="{28F94A06-38B8-4C8F-ABF0-FB763704D01F}"/>
              </a:ext>
            </a:extLst>
          </p:cNvPr>
          <p:cNvSpPr>
            <a:spLocks noGrp="1"/>
          </p:cNvSpPr>
          <p:nvPr>
            <p:ph type="body" sz="quarter" idx="10"/>
          </p:nvPr>
        </p:nvSpPr>
        <p:spPr/>
        <p:txBody>
          <a:bodyPr lIns="91440" tIns="45720" rIns="91440" bIns="45720" anchor="t"/>
          <a:lstStyle/>
          <a:p>
            <a:r>
              <a:rPr lang="en-US" dirty="0">
                <a:solidFill>
                  <a:schemeClr val="tx1">
                    <a:lumMod val="65000"/>
                    <a:lumOff val="35000"/>
                  </a:schemeClr>
                </a:solidFill>
              </a:rPr>
              <a:t>Palomar Community College District 2026 – 2027 Plan Year</a:t>
            </a:r>
          </a:p>
        </p:txBody>
      </p:sp>
      <p:sp>
        <p:nvSpPr>
          <p:cNvPr id="16" name="Text Placeholder 15">
            <a:extLst>
              <a:ext uri="{FF2B5EF4-FFF2-40B4-BE49-F238E27FC236}">
                <a16:creationId xmlns:a16="http://schemas.microsoft.com/office/drawing/2014/main" id="{A37C1019-D992-06C7-BBAF-C153A2F43F0D}"/>
              </a:ext>
            </a:extLst>
          </p:cNvPr>
          <p:cNvSpPr>
            <a:spLocks noGrp="1"/>
          </p:cNvSpPr>
          <p:nvPr>
            <p:ph type="body" sz="quarter" idx="12"/>
          </p:nvPr>
        </p:nvSpPr>
        <p:spPr>
          <a:solidFill>
            <a:schemeClr val="bg1">
              <a:lumMod val="95000"/>
            </a:schemeClr>
          </a:solidFill>
        </p:spPr>
        <p:txBody>
          <a:bodyPr/>
          <a:lstStyle/>
          <a:p>
            <a:endParaRPr lang="en-US" dirty="0"/>
          </a:p>
        </p:txBody>
      </p:sp>
      <p:pic>
        <p:nvPicPr>
          <p:cNvPr id="2" name="Picture 1" descr="Palomar College Learning for Success words encircled by a red star with a gray tail">
            <a:extLst>
              <a:ext uri="{FF2B5EF4-FFF2-40B4-BE49-F238E27FC236}">
                <a16:creationId xmlns:a16="http://schemas.microsoft.com/office/drawing/2014/main" id="{F8E026B8-3899-C39B-92ED-E857A8C0007E}"/>
              </a:ext>
            </a:extLst>
          </p:cNvPr>
          <p:cNvPicPr>
            <a:picLocks noChangeAspect="1"/>
          </p:cNvPicPr>
          <p:nvPr/>
        </p:nvPicPr>
        <p:blipFill>
          <a:blip r:embed="rId3"/>
          <a:stretch>
            <a:fillRect/>
          </a:stretch>
        </p:blipFill>
        <p:spPr>
          <a:xfrm>
            <a:off x="-228" y="3854"/>
            <a:ext cx="3864883" cy="2124076"/>
          </a:xfrm>
          <a:prstGeom prst="rect">
            <a:avLst/>
          </a:prstGeom>
        </p:spPr>
      </p:pic>
    </p:spTree>
    <p:extLst>
      <p:ext uri="{BB962C8B-B14F-4D97-AF65-F5344CB8AC3E}">
        <p14:creationId xmlns:p14="http://schemas.microsoft.com/office/powerpoint/2010/main" val="97256918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D47DB77-D8E6-2903-F1B6-5A03EC27241B}"/>
            </a:ext>
          </a:extLst>
        </p:cNvPr>
        <p:cNvGrpSpPr/>
        <p:nvPr/>
      </p:nvGrpSpPr>
      <p:grpSpPr>
        <a:xfrm>
          <a:off x="0" y="0"/>
          <a:ext cx="0" cy="0"/>
          <a:chOff x="0" y="0"/>
          <a:chExt cx="0" cy="0"/>
        </a:xfrm>
      </p:grpSpPr>
      <p:sp>
        <p:nvSpPr>
          <p:cNvPr id="6" name="Title 5">
            <a:extLst>
              <a:ext uri="{FF2B5EF4-FFF2-40B4-BE49-F238E27FC236}">
                <a16:creationId xmlns:a16="http://schemas.microsoft.com/office/drawing/2014/main" id="{2E511022-A5A7-6C08-F3C7-4B5FD2D1874F}"/>
              </a:ext>
            </a:extLst>
          </p:cNvPr>
          <p:cNvSpPr>
            <a:spLocks noGrp="1"/>
          </p:cNvSpPr>
          <p:nvPr>
            <p:ph type="title"/>
          </p:nvPr>
        </p:nvSpPr>
        <p:spPr>
          <a:xfrm>
            <a:off x="5955134" y="244878"/>
            <a:ext cx="5066644" cy="988304"/>
          </a:xfrm>
        </p:spPr>
        <p:txBody>
          <a:bodyPr lIns="91440" tIns="45720" rIns="91440" bIns="45720" anchor="ctr"/>
          <a:lstStyle/>
          <a:p>
            <a:r>
              <a:rPr lang="en-US" dirty="0">
                <a:solidFill>
                  <a:schemeClr val="tx1"/>
                </a:solidFill>
              </a:rPr>
              <a:t>District plan options</a:t>
            </a:r>
            <a:r>
              <a:rPr lang="en-US" sz="1200" dirty="0">
                <a:solidFill>
                  <a:schemeClr val="tx1"/>
                </a:solidFill>
              </a:rPr>
              <a:t> (4)</a:t>
            </a:r>
            <a:endParaRPr lang="en-US" sz="1200" dirty="0">
              <a:solidFill>
                <a:schemeClr val="tx1"/>
              </a:solidFill>
              <a:cs typeface="Segoe UI Light"/>
            </a:endParaRPr>
          </a:p>
        </p:txBody>
      </p:sp>
      <p:sp>
        <p:nvSpPr>
          <p:cNvPr id="8" name="Text Placeholder 7">
            <a:extLst>
              <a:ext uri="{FF2B5EF4-FFF2-40B4-BE49-F238E27FC236}">
                <a16:creationId xmlns:a16="http://schemas.microsoft.com/office/drawing/2014/main" id="{0514F4E0-6EDF-7930-8519-20DCC7F23EFB}"/>
              </a:ext>
            </a:extLst>
          </p:cNvPr>
          <p:cNvSpPr>
            <a:spLocks noGrp="1"/>
          </p:cNvSpPr>
          <p:nvPr>
            <p:ph type="body" sz="quarter" idx="16"/>
          </p:nvPr>
        </p:nvSpPr>
        <p:spPr>
          <a:xfrm>
            <a:off x="205457" y="1467517"/>
            <a:ext cx="5889500" cy="5185392"/>
          </a:xfrm>
        </p:spPr>
        <p:txBody>
          <a:bodyPr lIns="91440" tIns="45720" rIns="91440" bIns="45720" anchor="ctr"/>
          <a:lstStyle/>
          <a:p>
            <a:pPr marL="0" indent="0">
              <a:buNone/>
            </a:pPr>
            <a:r>
              <a:rPr lang="en-US" b="1" dirty="0">
                <a:cs typeface="Segoe UI Light"/>
              </a:rPr>
              <a:t>Key Insurance Terminology</a:t>
            </a:r>
            <a:endParaRPr lang="en-US" b="1" dirty="0"/>
          </a:p>
          <a:p>
            <a:r>
              <a:rPr lang="en-US" sz="1200" u="sng" dirty="0">
                <a:cs typeface="Segoe UI Light"/>
              </a:rPr>
              <a:t>Preventative Care</a:t>
            </a:r>
            <a:r>
              <a:rPr lang="en-US" sz="1200" dirty="0">
                <a:cs typeface="Segoe UI Light"/>
              </a:rPr>
              <a:t>: healthcare services aimed at detecting or preventing serious diseases and medical problems (ex. Annual check-ups, immunizations, screenings).</a:t>
            </a:r>
          </a:p>
          <a:p>
            <a:r>
              <a:rPr lang="en-US" sz="1200" u="sng" dirty="0">
                <a:cs typeface="Segoe UI Light"/>
              </a:rPr>
              <a:t>Deductible</a:t>
            </a:r>
            <a:r>
              <a:rPr lang="en-US" sz="1200" dirty="0">
                <a:cs typeface="Segoe UI Light"/>
              </a:rPr>
              <a:t>: a specified amount of money that the insured person must pay before an insurance company will pay a claim.</a:t>
            </a:r>
          </a:p>
          <a:p>
            <a:r>
              <a:rPr lang="en-US" sz="1200" u="sng" dirty="0">
                <a:cs typeface="Segoe UI Light"/>
              </a:rPr>
              <a:t>Coinsurance</a:t>
            </a:r>
            <a:r>
              <a:rPr lang="en-US" sz="1200" dirty="0">
                <a:cs typeface="Segoe UI Light"/>
              </a:rPr>
              <a:t>: the amount, often a percentage, that an insured person must pay toward a covered claim after the deductible is satisfied.</a:t>
            </a:r>
          </a:p>
          <a:p>
            <a:r>
              <a:rPr lang="en-US" sz="1200" u="sng" dirty="0">
                <a:cs typeface="Segoe UI Light"/>
              </a:rPr>
              <a:t>Co-pay</a:t>
            </a:r>
            <a:r>
              <a:rPr lang="en-US" sz="1200" dirty="0">
                <a:cs typeface="Segoe UI Light"/>
              </a:rPr>
              <a:t>: a fixed dollar amount that a patient pays for specific covered medical services.</a:t>
            </a:r>
          </a:p>
          <a:p>
            <a:r>
              <a:rPr lang="en-US" sz="1200" u="sng" dirty="0">
                <a:cs typeface="Segoe UI Light"/>
              </a:rPr>
              <a:t>Out-of-Pocket Maximum</a:t>
            </a:r>
            <a:r>
              <a:rPr lang="en-US" sz="1200" dirty="0">
                <a:cs typeface="Segoe UI Light"/>
              </a:rPr>
              <a:t>: this is the maximum amount a person will have to pay for covered services during the calendar year.</a:t>
            </a:r>
          </a:p>
          <a:p>
            <a:endParaRPr lang="en-US" sz="1200" dirty="0">
              <a:cs typeface="Segoe UI Light"/>
            </a:endParaRPr>
          </a:p>
          <a:p>
            <a:pPr marL="0" indent="0">
              <a:buNone/>
            </a:pPr>
            <a:r>
              <a:rPr lang="en-US" sz="1200" u="sng" dirty="0">
                <a:cs typeface="Segoe UI Light"/>
              </a:rPr>
              <a:t>Please Note</a:t>
            </a:r>
            <a:r>
              <a:rPr lang="en-US" sz="1200" dirty="0">
                <a:cs typeface="Segoe UI Light"/>
              </a:rPr>
              <a:t>: Per the IRS code out-of-pocket maximums and deductibles will re-set as of January 1</a:t>
            </a:r>
            <a:r>
              <a:rPr lang="en-US" sz="1200" baseline="30000" dirty="0">
                <a:cs typeface="Segoe UI Light"/>
              </a:rPr>
              <a:t>st</a:t>
            </a:r>
            <a:r>
              <a:rPr lang="en-US" sz="1200" dirty="0">
                <a:cs typeface="Segoe UI Light"/>
              </a:rPr>
              <a:t> regardless of when the insurance plan year begins.</a:t>
            </a:r>
          </a:p>
        </p:txBody>
      </p:sp>
      <p:sp>
        <p:nvSpPr>
          <p:cNvPr id="5" name="Text Placeholder 7">
            <a:extLst>
              <a:ext uri="{FF2B5EF4-FFF2-40B4-BE49-F238E27FC236}">
                <a16:creationId xmlns:a16="http://schemas.microsoft.com/office/drawing/2014/main" id="{7E4AC5F3-579C-0249-7CF6-31F0D74EE5B2}"/>
              </a:ext>
            </a:extLst>
          </p:cNvPr>
          <p:cNvSpPr txBox="1">
            <a:spLocks/>
          </p:cNvSpPr>
          <p:nvPr/>
        </p:nvSpPr>
        <p:spPr>
          <a:xfrm>
            <a:off x="6358838" y="1520979"/>
            <a:ext cx="5708072" cy="5084005"/>
          </a:xfrm>
          <a:prstGeom prst="rect">
            <a:avLst/>
          </a:prstGeom>
        </p:spPr>
        <p:txBody>
          <a:bodyPr lIns="91440" tIns="45720" rIns="91440" bIns="45720" anchor="ctr"/>
          <a:lstStyle>
            <a:lvl1pPr marL="285750" indent="-285750" algn="l" defTabSz="914400" rtl="0" eaLnBrk="1" latinLnBrk="0" hangingPunct="1">
              <a:lnSpc>
                <a:spcPct val="150000"/>
              </a:lnSpc>
              <a:spcBef>
                <a:spcPts val="0"/>
              </a:spcBef>
              <a:buFont typeface="Arial" panose="020B0604020202020204" pitchFamily="34" charset="0"/>
              <a:buChar char="•"/>
              <a:defRPr sz="1600" kern="1200" cap="none" spc="50" baseline="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b="1" dirty="0">
                <a:cs typeface="Segoe UI Light"/>
              </a:rPr>
              <a:t>Deductible PPO and HDHP Out-of-Pocket Cost Structure</a:t>
            </a:r>
            <a:endParaRPr lang="en-US" dirty="0">
              <a:cs typeface="Segoe UI Light"/>
            </a:endParaRPr>
          </a:p>
          <a:p>
            <a:pPr marL="342900" indent="-342900">
              <a:buFont typeface="+mj-lt"/>
              <a:buAutoNum type="arabicPeriod"/>
            </a:pPr>
            <a:r>
              <a:rPr lang="en-US" sz="1400" u="sng" dirty="0">
                <a:cs typeface="Segoe UI Light"/>
              </a:rPr>
              <a:t>Preventative Care</a:t>
            </a:r>
            <a:r>
              <a:rPr lang="en-US" sz="1400" dirty="0">
                <a:cs typeface="Segoe UI Light"/>
              </a:rPr>
              <a:t> – These claims/services are 100% covered by the plan for in-network providers and services.</a:t>
            </a:r>
          </a:p>
          <a:p>
            <a:pPr marL="342900" indent="-342900">
              <a:buFont typeface="+mj-lt"/>
              <a:buAutoNum type="arabicPeriod"/>
            </a:pPr>
            <a:r>
              <a:rPr lang="en-US" sz="1400" u="sng" dirty="0">
                <a:cs typeface="Segoe UI Light"/>
              </a:rPr>
              <a:t>Deductible</a:t>
            </a:r>
            <a:r>
              <a:rPr lang="en-US" sz="1400" dirty="0">
                <a:cs typeface="Segoe UI Light"/>
              </a:rPr>
              <a:t> – A plan specified amount of money that the member must pay 100%, for non-preventative care services, before an insurance company will begin paying claims.</a:t>
            </a:r>
          </a:p>
          <a:p>
            <a:pPr marL="342900" indent="-342900">
              <a:buFont typeface="+mj-lt"/>
              <a:buAutoNum type="arabicPeriod"/>
            </a:pPr>
            <a:r>
              <a:rPr lang="en-US" sz="1400" u="sng" dirty="0">
                <a:cs typeface="Segoe UI Light"/>
              </a:rPr>
              <a:t>Coinsurance</a:t>
            </a:r>
            <a:r>
              <a:rPr lang="en-US" sz="1400" dirty="0">
                <a:cs typeface="Segoe UI Light"/>
              </a:rPr>
              <a:t> – A plan specified member cost share percentage for in-network non-preventative claims/services, carefully read the plan summary to understand which services are subject to coinsurance. The member will continue to pay coinsurance until they reach the out-of-pocket maximum.</a:t>
            </a:r>
          </a:p>
          <a:p>
            <a:pPr marL="342900" indent="-342900">
              <a:buFont typeface="+mj-lt"/>
              <a:buAutoNum type="arabicPeriod"/>
            </a:pPr>
            <a:r>
              <a:rPr lang="en-US" sz="1400" u="sng" dirty="0">
                <a:cs typeface="Segoe UI Light"/>
              </a:rPr>
              <a:t>Out-of-Pocket Maximum</a:t>
            </a:r>
            <a:r>
              <a:rPr lang="en-US" sz="1400" dirty="0">
                <a:cs typeface="Segoe UI Light"/>
              </a:rPr>
              <a:t> – A plan specified maximum amount that a member pays for in-network claims/services. Once a member expenses reach the out-of-pocket maximum they will no longer pay for in-network claims/services for the remainder of the calendar year.</a:t>
            </a:r>
          </a:p>
          <a:p>
            <a:pPr marL="0" indent="0">
              <a:buNone/>
            </a:pPr>
            <a:endParaRPr lang="en-US" sz="1000" dirty="0">
              <a:cs typeface="Segoe UI Light"/>
            </a:endParaRPr>
          </a:p>
        </p:txBody>
      </p:sp>
      <p:pic>
        <p:nvPicPr>
          <p:cNvPr id="4" name="Picture Placeholder 3" descr="Palomar College graduates sitting and listening to one of their peers speak during graduation.">
            <a:extLst>
              <a:ext uri="{FF2B5EF4-FFF2-40B4-BE49-F238E27FC236}">
                <a16:creationId xmlns:a16="http://schemas.microsoft.com/office/drawing/2014/main" id="{21F014CE-3D4A-DD7E-7E0C-76E1EBB5494A}"/>
              </a:ext>
            </a:extLst>
          </p:cNvPr>
          <p:cNvPicPr>
            <a:picLocks noGrp="1" noChangeAspect="1"/>
          </p:cNvPicPr>
          <p:nvPr>
            <p:ph type="pic" sz="quarter" idx="13"/>
          </p:nvPr>
        </p:nvPicPr>
        <p:blipFill>
          <a:blip r:embed="rId2">
            <a:extLst>
              <a:ext uri="{28A0092B-C50C-407E-A947-70E740481C1C}">
                <a14:useLocalDpi xmlns:a14="http://schemas.microsoft.com/office/drawing/2010/main" val="0"/>
              </a:ext>
            </a:extLst>
          </a:blip>
          <a:srcRect t="7449" b="20431"/>
          <a:stretch>
            <a:fillRect/>
          </a:stretch>
        </p:blipFill>
        <p:spPr>
          <a:xfrm>
            <a:off x="1" y="0"/>
            <a:ext cx="4862252" cy="1810693"/>
          </a:xfrm>
          <a:prstGeom prst="rect">
            <a:avLst/>
          </a:prstGeom>
        </p:spPr>
      </p:pic>
    </p:spTree>
    <p:extLst>
      <p:ext uri="{BB962C8B-B14F-4D97-AF65-F5344CB8AC3E}">
        <p14:creationId xmlns:p14="http://schemas.microsoft.com/office/powerpoint/2010/main" val="420592528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E2EB02A-3C88-3186-8463-D4655F60EBFF}"/>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D2D67753-3A4C-C5EB-4A61-280A7A3381F4}"/>
              </a:ext>
            </a:extLst>
          </p:cNvPr>
          <p:cNvSpPr>
            <a:spLocks noGrp="1"/>
          </p:cNvSpPr>
          <p:nvPr>
            <p:ph type="body" sz="quarter" idx="13"/>
          </p:nvPr>
        </p:nvSpPr>
        <p:spPr>
          <a:xfrm>
            <a:off x="629967" y="153909"/>
            <a:ext cx="5662191" cy="1430447"/>
          </a:xfrm>
        </p:spPr>
        <p:txBody>
          <a:bodyPr lIns="91440" tIns="45720" rIns="91440" bIns="45720" anchor="t">
            <a:normAutofit/>
          </a:bodyPr>
          <a:lstStyle/>
          <a:p>
            <a:r>
              <a:rPr lang="en-US" dirty="0"/>
              <a:t>Anthem Medical Options</a:t>
            </a:r>
            <a:endParaRPr lang="en-US" sz="1400" dirty="0"/>
          </a:p>
          <a:p>
            <a:pPr marL="285750" indent="-285750">
              <a:buFont typeface="Arial" panose="020B0604020202020204" pitchFamily="34" charset="0"/>
              <a:buChar char="•"/>
            </a:pPr>
            <a:r>
              <a:rPr lang="en-US" sz="1400" dirty="0">
                <a:cs typeface="Segoe UI Light"/>
              </a:rPr>
              <a:t>Anthem HMO (requires provider/group selection)</a:t>
            </a:r>
          </a:p>
          <a:p>
            <a:pPr marL="285750" indent="-285750">
              <a:buFont typeface="Arial" panose="020B0604020202020204" pitchFamily="34" charset="0"/>
              <a:buChar char="•"/>
            </a:pPr>
            <a:r>
              <a:rPr lang="en-US" sz="1400" dirty="0">
                <a:cs typeface="Segoe UI Light"/>
              </a:rPr>
              <a:t>Anthem PPO 80E (has a deductible and coinsurance)</a:t>
            </a:r>
          </a:p>
          <a:p>
            <a:pPr marL="285750" indent="-285750">
              <a:buFont typeface="Arial" panose="020B0604020202020204" pitchFamily="34" charset="0"/>
              <a:buChar char="•"/>
            </a:pPr>
            <a:r>
              <a:rPr lang="en-US" sz="1400" dirty="0">
                <a:cs typeface="Segoe UI Light"/>
              </a:rPr>
              <a:t>Anthem PPO 100A (requires employee contribution)</a:t>
            </a:r>
          </a:p>
        </p:txBody>
      </p:sp>
      <p:graphicFrame>
        <p:nvGraphicFramePr>
          <p:cNvPr id="5" name="Table 5">
            <a:extLst>
              <a:ext uri="{FF2B5EF4-FFF2-40B4-BE49-F238E27FC236}">
                <a16:creationId xmlns:a16="http://schemas.microsoft.com/office/drawing/2014/main" id="{D46F36B6-F84B-EAF6-028D-3FBD57AFF65F}"/>
              </a:ext>
            </a:extLst>
          </p:cNvPr>
          <p:cNvGraphicFramePr>
            <a:graphicFrameLocks noGrp="1"/>
          </p:cNvGraphicFramePr>
          <p:nvPr>
            <p:ph sz="quarter" idx="17"/>
            <p:extLst>
              <p:ext uri="{D42A27DB-BD31-4B8C-83A1-F6EECF244321}">
                <p14:modId xmlns:p14="http://schemas.microsoft.com/office/powerpoint/2010/main" val="2898785906"/>
              </p:ext>
            </p:extLst>
          </p:nvPr>
        </p:nvGraphicFramePr>
        <p:xfrm>
          <a:off x="629966" y="1592987"/>
          <a:ext cx="10940361" cy="4726179"/>
        </p:xfrm>
        <a:graphic>
          <a:graphicData uri="http://schemas.openxmlformats.org/drawingml/2006/table">
            <a:tbl>
              <a:tblPr firstRow="1" bandRow="1">
                <a:tableStyleId>{5940675A-B579-460E-94D1-54222C63F5DA}</a:tableStyleId>
              </a:tblPr>
              <a:tblGrid>
                <a:gridCol w="3583757">
                  <a:extLst>
                    <a:ext uri="{9D8B030D-6E8A-4147-A177-3AD203B41FA5}">
                      <a16:colId xmlns:a16="http://schemas.microsoft.com/office/drawing/2014/main" val="3709376356"/>
                    </a:ext>
                  </a:extLst>
                </a:gridCol>
                <a:gridCol w="3673800">
                  <a:extLst>
                    <a:ext uri="{9D8B030D-6E8A-4147-A177-3AD203B41FA5}">
                      <a16:colId xmlns:a16="http://schemas.microsoft.com/office/drawing/2014/main" val="906495982"/>
                    </a:ext>
                  </a:extLst>
                </a:gridCol>
                <a:gridCol w="3682804">
                  <a:extLst>
                    <a:ext uri="{9D8B030D-6E8A-4147-A177-3AD203B41FA5}">
                      <a16:colId xmlns:a16="http://schemas.microsoft.com/office/drawing/2014/main" val="1857816867"/>
                    </a:ext>
                  </a:extLst>
                </a:gridCol>
              </a:tblGrid>
              <a:tr h="370840">
                <a:tc>
                  <a:txBody>
                    <a:bodyPr/>
                    <a:lstStyle/>
                    <a:p>
                      <a:pPr>
                        <a:lnSpc>
                          <a:spcPct val="150000"/>
                        </a:lnSpc>
                      </a:pPr>
                      <a:r>
                        <a:rPr lang="en-US" sz="1600" b="1" dirty="0">
                          <a:solidFill>
                            <a:srgbClr val="000000"/>
                          </a:solidFill>
                        </a:rPr>
                        <a:t>Anthem HMO Costs</a:t>
                      </a:r>
                    </a:p>
                  </a:txBody>
                  <a:tcPr>
                    <a:solidFill>
                      <a:schemeClr val="bg1">
                        <a:lumMod val="95000"/>
                      </a:schemeClr>
                    </a:solidFill>
                  </a:tcPr>
                </a:tc>
                <a:tc>
                  <a:txBody>
                    <a:bodyPr/>
                    <a:lstStyle/>
                    <a:p>
                      <a:pPr>
                        <a:lnSpc>
                          <a:spcPct val="150000"/>
                        </a:lnSpc>
                      </a:pPr>
                      <a:r>
                        <a:rPr lang="en-US" sz="1600" b="1" dirty="0">
                          <a:solidFill>
                            <a:srgbClr val="000000"/>
                          </a:solidFill>
                        </a:rPr>
                        <a:t>Anthem PPO 80E Costs</a:t>
                      </a:r>
                    </a:p>
                  </a:txBody>
                  <a:tcPr>
                    <a:solidFill>
                      <a:schemeClr val="bg1">
                        <a:lumMod val="95000"/>
                      </a:schemeClr>
                    </a:solidFill>
                  </a:tcPr>
                </a:tc>
                <a:tc>
                  <a:txBody>
                    <a:bodyPr/>
                    <a:lstStyle/>
                    <a:p>
                      <a:pPr>
                        <a:lnSpc>
                          <a:spcPct val="150000"/>
                        </a:lnSpc>
                      </a:pPr>
                      <a:r>
                        <a:rPr lang="en-US" sz="1600" b="1" dirty="0">
                          <a:solidFill>
                            <a:srgbClr val="000000"/>
                          </a:solidFill>
                        </a:rPr>
                        <a:t>Anthem PPO 100A Costs</a:t>
                      </a:r>
                    </a:p>
                  </a:txBody>
                  <a:tcPr>
                    <a:solidFill>
                      <a:schemeClr val="bg1">
                        <a:lumMod val="95000"/>
                      </a:schemeClr>
                    </a:solidFill>
                  </a:tcPr>
                </a:tc>
                <a:extLst>
                  <a:ext uri="{0D108BD9-81ED-4DB2-BD59-A6C34878D82A}">
                    <a16:rowId xmlns:a16="http://schemas.microsoft.com/office/drawing/2014/main" val="3324063139"/>
                  </a:ext>
                </a:extLst>
              </a:tr>
              <a:tr h="370840">
                <a:tc>
                  <a:txBody>
                    <a:bodyPr/>
                    <a:lstStyle/>
                    <a:p>
                      <a:pPr>
                        <a:lnSpc>
                          <a:spcPct val="150000"/>
                        </a:lnSpc>
                      </a:pPr>
                      <a:r>
                        <a:rPr lang="en-US" sz="1200" dirty="0">
                          <a:solidFill>
                            <a:srgbClr val="000000"/>
                          </a:solidFill>
                        </a:rPr>
                        <a:t>Provider or Medical Group ID must be listed on the enrollment form</a:t>
                      </a:r>
                    </a:p>
                  </a:txBody>
                  <a:tcPr>
                    <a:noFill/>
                  </a:tcPr>
                </a:tc>
                <a:tc>
                  <a:txBody>
                    <a:bodyPr/>
                    <a:lstStyle/>
                    <a:p>
                      <a:pPr>
                        <a:lnSpc>
                          <a:spcPct val="150000"/>
                        </a:lnSpc>
                      </a:pPr>
                      <a:r>
                        <a:rPr lang="en-US" sz="1200" dirty="0">
                          <a:solidFill>
                            <a:srgbClr val="000000"/>
                          </a:solidFill>
                        </a:rPr>
                        <a:t>Deductible $300 single/$600 family</a:t>
                      </a:r>
                    </a:p>
                    <a:p>
                      <a:pPr>
                        <a:lnSpc>
                          <a:spcPct val="150000"/>
                        </a:lnSpc>
                      </a:pPr>
                      <a:r>
                        <a:rPr lang="en-US" sz="1200" dirty="0">
                          <a:solidFill>
                            <a:srgbClr val="000000"/>
                          </a:solidFill>
                        </a:rPr>
                        <a:t>Out-of-pocket maximum $1,000 single/$3,000 family</a:t>
                      </a:r>
                    </a:p>
                  </a:txBody>
                  <a:tcPr>
                    <a:noFill/>
                  </a:tcPr>
                </a:tc>
                <a:tc>
                  <a:txBody>
                    <a:bodyPr/>
                    <a:lstStyle/>
                    <a:p>
                      <a:pPr>
                        <a:lnSpc>
                          <a:spcPct val="150000"/>
                        </a:lnSpc>
                      </a:pPr>
                      <a:r>
                        <a:rPr lang="en-US" sz="1200" b="0" dirty="0">
                          <a:solidFill>
                            <a:srgbClr val="000000"/>
                          </a:solidFill>
                        </a:rPr>
                        <a:t>Employee Monthly Pre-Tax Contributions *</a:t>
                      </a:r>
                    </a:p>
                    <a:p>
                      <a:pPr>
                        <a:lnSpc>
                          <a:spcPct val="150000"/>
                        </a:lnSpc>
                      </a:pPr>
                      <a:r>
                        <a:rPr lang="en-US" sz="1200" b="0" dirty="0">
                          <a:solidFill>
                            <a:srgbClr val="000000"/>
                          </a:solidFill>
                        </a:rPr>
                        <a:t>$250 single/$492 2-party/$694 Family (3+ people)</a:t>
                      </a:r>
                    </a:p>
                  </a:txBody>
                  <a:tcPr>
                    <a:noFill/>
                  </a:tcPr>
                </a:tc>
                <a:extLst>
                  <a:ext uri="{0D108BD9-81ED-4DB2-BD59-A6C34878D82A}">
                    <a16:rowId xmlns:a16="http://schemas.microsoft.com/office/drawing/2014/main" val="90814813"/>
                  </a:ext>
                </a:extLst>
              </a:tr>
              <a:tr h="370840">
                <a:tc>
                  <a:txBody>
                    <a:bodyPr/>
                    <a:lstStyle/>
                    <a:p>
                      <a:pPr>
                        <a:lnSpc>
                          <a:spcPct val="150000"/>
                        </a:lnSpc>
                      </a:pPr>
                      <a:r>
                        <a:rPr lang="en-US" sz="1200" dirty="0">
                          <a:solidFill>
                            <a:srgbClr val="000000"/>
                          </a:solidFill>
                        </a:rPr>
                        <a:t>Preventative Care is covered 100%</a:t>
                      </a:r>
                    </a:p>
                  </a:txBody>
                  <a:tcPr>
                    <a:noFill/>
                  </a:tcPr>
                </a:tc>
                <a:tc>
                  <a:txBody>
                    <a:bodyPr/>
                    <a:lstStyle/>
                    <a:p>
                      <a:pPr>
                        <a:lnSpc>
                          <a:spcPct val="150000"/>
                        </a:lnSpc>
                      </a:pPr>
                      <a:r>
                        <a:rPr lang="en-US" sz="1200" dirty="0">
                          <a:solidFill>
                            <a:srgbClr val="000000"/>
                          </a:solidFill>
                        </a:rPr>
                        <a:t>Preventative Care is covered 100%</a:t>
                      </a:r>
                    </a:p>
                  </a:txBody>
                  <a:tcPr>
                    <a:noFill/>
                  </a:tcPr>
                </a:tc>
                <a:tc>
                  <a:txBody>
                    <a:bodyPr/>
                    <a:lstStyle/>
                    <a:p>
                      <a:pPr>
                        <a:lnSpc>
                          <a:spcPct val="150000"/>
                        </a:lnSpc>
                      </a:pPr>
                      <a:r>
                        <a:rPr lang="en-US" sz="1200" dirty="0">
                          <a:solidFill>
                            <a:srgbClr val="000000"/>
                          </a:solidFill>
                        </a:rPr>
                        <a:t>Preventative Care is covered 100%</a:t>
                      </a:r>
                      <a:endParaRPr lang="en-US" sz="1200" b="0" dirty="0">
                        <a:solidFill>
                          <a:srgbClr val="000000"/>
                        </a:solidFill>
                      </a:endParaRPr>
                    </a:p>
                  </a:txBody>
                  <a:tcPr>
                    <a:noFill/>
                  </a:tcPr>
                </a:tc>
                <a:extLst>
                  <a:ext uri="{0D108BD9-81ED-4DB2-BD59-A6C34878D82A}">
                    <a16:rowId xmlns:a16="http://schemas.microsoft.com/office/drawing/2014/main" val="3254565425"/>
                  </a:ext>
                </a:extLst>
              </a:tr>
              <a:tr h="370840">
                <a:tc>
                  <a:txBody>
                    <a:bodyPr/>
                    <a:lstStyle/>
                    <a:p>
                      <a:pPr>
                        <a:lnSpc>
                          <a:spcPct val="150000"/>
                        </a:lnSpc>
                      </a:pPr>
                      <a:r>
                        <a:rPr lang="en-US" sz="1200" dirty="0">
                          <a:solidFill>
                            <a:srgbClr val="000000"/>
                          </a:solidFill>
                        </a:rPr>
                        <a:t>Standard Office Visit (non-specialist) $20</a:t>
                      </a:r>
                    </a:p>
                  </a:txBody>
                  <a:tcPr>
                    <a:noFill/>
                  </a:tcPr>
                </a:tc>
                <a:tc>
                  <a:txBody>
                    <a:bodyPr/>
                    <a:lstStyle/>
                    <a:p>
                      <a:pPr marL="0" marR="0" lvl="0" indent="0" algn="l" defTabSz="914400" rtl="0" eaLnBrk="1" fontAlgn="auto" latinLnBrk="0" hangingPunct="1">
                        <a:lnSpc>
                          <a:spcPct val="150000"/>
                        </a:lnSpc>
                        <a:spcBef>
                          <a:spcPts val="0"/>
                        </a:spcBef>
                        <a:spcAft>
                          <a:spcPts val="0"/>
                        </a:spcAft>
                        <a:buClrTx/>
                        <a:buSzTx/>
                        <a:buFontTx/>
                        <a:buNone/>
                        <a:tabLst/>
                        <a:defRPr/>
                      </a:pPr>
                      <a:r>
                        <a:rPr lang="en-US" sz="1200" dirty="0">
                          <a:solidFill>
                            <a:srgbClr val="000000"/>
                          </a:solidFill>
                        </a:rPr>
                        <a:t>Standard Office Visit (non-specialist) $20</a:t>
                      </a:r>
                    </a:p>
                  </a:txBody>
                  <a:tcPr>
                    <a:noFill/>
                  </a:tcPr>
                </a:tc>
                <a:tc>
                  <a:txBody>
                    <a:bodyPr/>
                    <a:lstStyle/>
                    <a:p>
                      <a:pPr>
                        <a:lnSpc>
                          <a:spcPct val="150000"/>
                        </a:lnSpc>
                      </a:pPr>
                      <a:r>
                        <a:rPr lang="en-US" sz="1200" dirty="0">
                          <a:solidFill>
                            <a:srgbClr val="000000"/>
                          </a:solidFill>
                        </a:rPr>
                        <a:t>Standard Office Visit (non-specialist) $10</a:t>
                      </a:r>
                      <a:endParaRPr lang="en-US" sz="1200" b="0" dirty="0">
                        <a:solidFill>
                          <a:srgbClr val="000000"/>
                        </a:solidFill>
                      </a:endParaRPr>
                    </a:p>
                  </a:txBody>
                  <a:tcPr>
                    <a:noFill/>
                  </a:tcPr>
                </a:tc>
                <a:extLst>
                  <a:ext uri="{0D108BD9-81ED-4DB2-BD59-A6C34878D82A}">
                    <a16:rowId xmlns:a16="http://schemas.microsoft.com/office/drawing/2014/main" val="1674342574"/>
                  </a:ext>
                </a:extLst>
              </a:tr>
              <a:tr h="370840">
                <a:tc>
                  <a:txBody>
                    <a:bodyPr/>
                    <a:lstStyle/>
                    <a:p>
                      <a:pPr>
                        <a:lnSpc>
                          <a:spcPct val="150000"/>
                        </a:lnSpc>
                      </a:pPr>
                      <a:r>
                        <a:rPr lang="en-US" sz="1200" dirty="0">
                          <a:solidFill>
                            <a:srgbClr val="000000"/>
                          </a:solidFill>
                        </a:rPr>
                        <a:t>Specialist Office Visit $40</a:t>
                      </a:r>
                    </a:p>
                  </a:txBody>
                  <a:tcPr/>
                </a:tc>
                <a:tc>
                  <a:txBody>
                    <a:bodyPr/>
                    <a:lstStyle/>
                    <a:p>
                      <a:pPr>
                        <a:lnSpc>
                          <a:spcPct val="150000"/>
                        </a:lnSpc>
                      </a:pPr>
                      <a:r>
                        <a:rPr lang="en-US" sz="1200" dirty="0">
                          <a:solidFill>
                            <a:srgbClr val="000000"/>
                          </a:solidFill>
                        </a:rPr>
                        <a:t>Specialist Office Visit $20</a:t>
                      </a:r>
                    </a:p>
                  </a:txBody>
                  <a:tcPr/>
                </a:tc>
                <a:tc>
                  <a:txBody>
                    <a:bodyPr/>
                    <a:lstStyle/>
                    <a:p>
                      <a:pPr>
                        <a:lnSpc>
                          <a:spcPct val="150000"/>
                        </a:lnSpc>
                      </a:pPr>
                      <a:r>
                        <a:rPr lang="en-US" sz="1200" dirty="0">
                          <a:solidFill>
                            <a:srgbClr val="000000"/>
                          </a:solidFill>
                        </a:rPr>
                        <a:t>Specialist Office Visit $10</a:t>
                      </a:r>
                    </a:p>
                  </a:txBody>
                  <a:tcPr>
                    <a:noFill/>
                  </a:tcPr>
                </a:tc>
                <a:extLst>
                  <a:ext uri="{0D108BD9-81ED-4DB2-BD59-A6C34878D82A}">
                    <a16:rowId xmlns:a16="http://schemas.microsoft.com/office/drawing/2014/main" val="3696789565"/>
                  </a:ext>
                </a:extLst>
              </a:tr>
              <a:tr h="370840">
                <a:tc>
                  <a:txBody>
                    <a:bodyPr/>
                    <a:lstStyle/>
                    <a:p>
                      <a:pPr>
                        <a:lnSpc>
                          <a:spcPct val="150000"/>
                        </a:lnSpc>
                      </a:pPr>
                      <a:r>
                        <a:rPr lang="en-US" sz="1200" dirty="0">
                          <a:solidFill>
                            <a:srgbClr val="000000"/>
                          </a:solidFill>
                        </a:rPr>
                        <a:t>Scans (CT, CAT, MRI, PET) $100 per scan</a:t>
                      </a:r>
                    </a:p>
                  </a:txBody>
                  <a:tcPr/>
                </a:tc>
                <a:tc>
                  <a:txBody>
                    <a:bodyPr/>
                    <a:lstStyle/>
                    <a:p>
                      <a:pPr marL="0" marR="0" lvl="0" indent="0" algn="l" defTabSz="914400" rtl="0" eaLnBrk="1" fontAlgn="auto" latinLnBrk="0" hangingPunct="1">
                        <a:lnSpc>
                          <a:spcPct val="150000"/>
                        </a:lnSpc>
                        <a:spcBef>
                          <a:spcPts val="0"/>
                        </a:spcBef>
                        <a:spcAft>
                          <a:spcPts val="0"/>
                        </a:spcAft>
                        <a:buClrTx/>
                        <a:buSzTx/>
                        <a:buFontTx/>
                        <a:buNone/>
                        <a:tabLst/>
                        <a:defRPr/>
                      </a:pPr>
                      <a:r>
                        <a:rPr lang="en-US" sz="1200" dirty="0">
                          <a:solidFill>
                            <a:srgbClr val="000000"/>
                          </a:solidFill>
                        </a:rPr>
                        <a:t>Scans (CT, CAT, MRI, PET) 20% coinsurance</a:t>
                      </a:r>
                    </a:p>
                  </a:txBody>
                  <a:tcPr/>
                </a:tc>
                <a:tc>
                  <a:txBody>
                    <a:bodyPr/>
                    <a:lstStyle/>
                    <a:p>
                      <a:pPr marL="0" marR="0" lvl="0" indent="0" algn="l" defTabSz="914400" rtl="0" eaLnBrk="1" fontAlgn="auto" latinLnBrk="0" hangingPunct="1">
                        <a:lnSpc>
                          <a:spcPct val="150000"/>
                        </a:lnSpc>
                        <a:spcBef>
                          <a:spcPts val="0"/>
                        </a:spcBef>
                        <a:spcAft>
                          <a:spcPts val="0"/>
                        </a:spcAft>
                        <a:buClrTx/>
                        <a:buSzTx/>
                        <a:buFontTx/>
                        <a:buNone/>
                        <a:tabLst/>
                        <a:defRPr/>
                      </a:pPr>
                      <a:r>
                        <a:rPr lang="en-US" sz="1200" dirty="0">
                          <a:solidFill>
                            <a:srgbClr val="000000"/>
                          </a:solidFill>
                        </a:rPr>
                        <a:t>Scans (CT, CAT, MRI, PET) $0</a:t>
                      </a:r>
                    </a:p>
                  </a:txBody>
                  <a:tcPr>
                    <a:noFill/>
                  </a:tcPr>
                </a:tc>
                <a:extLst>
                  <a:ext uri="{0D108BD9-81ED-4DB2-BD59-A6C34878D82A}">
                    <a16:rowId xmlns:a16="http://schemas.microsoft.com/office/drawing/2014/main" val="3993020499"/>
                  </a:ext>
                </a:extLst>
              </a:tr>
              <a:tr h="370840">
                <a:tc>
                  <a:txBody>
                    <a:bodyPr/>
                    <a:lstStyle/>
                    <a:p>
                      <a:pPr>
                        <a:lnSpc>
                          <a:spcPct val="150000"/>
                        </a:lnSpc>
                      </a:pPr>
                      <a:r>
                        <a:rPr lang="en-US" sz="1200" dirty="0">
                          <a:solidFill>
                            <a:srgbClr val="000000"/>
                          </a:solidFill>
                        </a:rPr>
                        <a:t>Diagnostic X-ray &amp; Labs $0</a:t>
                      </a:r>
                    </a:p>
                  </a:txBody>
                  <a:tcPr/>
                </a:tc>
                <a:tc>
                  <a:txBody>
                    <a:bodyPr/>
                    <a:lstStyle/>
                    <a:p>
                      <a:pPr marL="0" marR="0" lvl="0" indent="0" algn="l" defTabSz="914400" rtl="0" eaLnBrk="1" fontAlgn="auto" latinLnBrk="0" hangingPunct="1">
                        <a:lnSpc>
                          <a:spcPct val="150000"/>
                        </a:lnSpc>
                        <a:spcBef>
                          <a:spcPts val="0"/>
                        </a:spcBef>
                        <a:spcAft>
                          <a:spcPts val="0"/>
                        </a:spcAft>
                        <a:buClrTx/>
                        <a:buSzTx/>
                        <a:buFontTx/>
                        <a:buNone/>
                        <a:tabLst/>
                        <a:defRPr/>
                      </a:pPr>
                      <a:r>
                        <a:rPr lang="en-US" sz="1200" dirty="0">
                          <a:solidFill>
                            <a:srgbClr val="000000"/>
                          </a:solidFill>
                        </a:rPr>
                        <a:t>Diagnostic X-ray &amp; Labs 20% coinsurance</a:t>
                      </a:r>
                    </a:p>
                  </a:txBody>
                  <a:tcPr/>
                </a:tc>
                <a:tc>
                  <a:txBody>
                    <a:bodyPr/>
                    <a:lstStyle/>
                    <a:p>
                      <a:pPr>
                        <a:lnSpc>
                          <a:spcPct val="150000"/>
                        </a:lnSpc>
                      </a:pPr>
                      <a:r>
                        <a:rPr lang="en-US" sz="1200" dirty="0">
                          <a:solidFill>
                            <a:srgbClr val="000000"/>
                          </a:solidFill>
                        </a:rPr>
                        <a:t>Diagnostic X-ray &amp; Labs $0</a:t>
                      </a:r>
                      <a:endParaRPr lang="en-US" sz="1200" b="0" dirty="0">
                        <a:solidFill>
                          <a:srgbClr val="000000"/>
                        </a:solidFill>
                      </a:endParaRPr>
                    </a:p>
                  </a:txBody>
                  <a:tcPr>
                    <a:noFill/>
                  </a:tcPr>
                </a:tc>
                <a:extLst>
                  <a:ext uri="{0D108BD9-81ED-4DB2-BD59-A6C34878D82A}">
                    <a16:rowId xmlns:a16="http://schemas.microsoft.com/office/drawing/2014/main" val="2845796280"/>
                  </a:ext>
                </a:extLst>
              </a:tr>
              <a:tr h="370840">
                <a:tc>
                  <a:txBody>
                    <a:bodyPr/>
                    <a:lstStyle/>
                    <a:p>
                      <a:pPr>
                        <a:lnSpc>
                          <a:spcPct val="150000"/>
                        </a:lnSpc>
                      </a:pPr>
                      <a:r>
                        <a:rPr lang="en-US" sz="1200" dirty="0">
                          <a:solidFill>
                            <a:srgbClr val="000000"/>
                          </a:solidFill>
                        </a:rPr>
                        <a:t>Emergency Room Visit (if not admitted) $100</a:t>
                      </a:r>
                    </a:p>
                  </a:txBody>
                  <a:tcPr/>
                </a:tc>
                <a:tc>
                  <a:txBody>
                    <a:bodyPr/>
                    <a:lstStyle/>
                    <a:p>
                      <a:pPr marL="0" marR="0" lvl="0" indent="0" algn="l" defTabSz="914400" rtl="0" eaLnBrk="1" fontAlgn="auto" latinLnBrk="0" hangingPunct="1">
                        <a:lnSpc>
                          <a:spcPct val="150000"/>
                        </a:lnSpc>
                        <a:spcBef>
                          <a:spcPts val="0"/>
                        </a:spcBef>
                        <a:spcAft>
                          <a:spcPts val="0"/>
                        </a:spcAft>
                        <a:buClrTx/>
                        <a:buSzTx/>
                        <a:buFontTx/>
                        <a:buNone/>
                        <a:tabLst/>
                        <a:defRPr/>
                      </a:pPr>
                      <a:r>
                        <a:rPr lang="en-US" sz="1200" dirty="0">
                          <a:solidFill>
                            <a:srgbClr val="000000"/>
                          </a:solidFill>
                        </a:rPr>
                        <a:t>Emergency Room Visit (if not admitted) $100 + 20%</a:t>
                      </a:r>
                    </a:p>
                  </a:txBody>
                  <a:tcPr/>
                </a:tc>
                <a:tc>
                  <a:txBody>
                    <a:bodyPr/>
                    <a:lstStyle/>
                    <a:p>
                      <a:pPr>
                        <a:lnSpc>
                          <a:spcPct val="150000"/>
                        </a:lnSpc>
                      </a:pPr>
                      <a:r>
                        <a:rPr lang="en-US" sz="1200" dirty="0">
                          <a:solidFill>
                            <a:srgbClr val="000000"/>
                          </a:solidFill>
                        </a:rPr>
                        <a:t>Emergency Room Visit (if not admitted) $100</a:t>
                      </a:r>
                      <a:endParaRPr lang="en-US" sz="1200" b="0" dirty="0">
                        <a:solidFill>
                          <a:srgbClr val="000000"/>
                        </a:solidFill>
                      </a:endParaRPr>
                    </a:p>
                  </a:txBody>
                  <a:tcPr>
                    <a:noFill/>
                  </a:tcPr>
                </a:tc>
                <a:extLst>
                  <a:ext uri="{0D108BD9-81ED-4DB2-BD59-A6C34878D82A}">
                    <a16:rowId xmlns:a16="http://schemas.microsoft.com/office/drawing/2014/main" val="3852297573"/>
                  </a:ext>
                </a:extLst>
              </a:tr>
              <a:tr h="370840">
                <a:tc>
                  <a:txBody>
                    <a:bodyPr/>
                    <a:lstStyle/>
                    <a:p>
                      <a:pPr>
                        <a:lnSpc>
                          <a:spcPct val="150000"/>
                        </a:lnSpc>
                      </a:pPr>
                      <a:r>
                        <a:rPr lang="en-US" sz="1200" dirty="0">
                          <a:solidFill>
                            <a:srgbClr val="000000"/>
                          </a:solidFill>
                        </a:rPr>
                        <a:t>Inpatient Care $250 admission fee</a:t>
                      </a:r>
                    </a:p>
                  </a:txBody>
                  <a:tcPr/>
                </a:tc>
                <a:tc>
                  <a:txBody>
                    <a:bodyPr/>
                    <a:lstStyle/>
                    <a:p>
                      <a:pPr marL="0" marR="0" lvl="0" indent="0" algn="l" defTabSz="914400" rtl="0" eaLnBrk="1" fontAlgn="auto" latinLnBrk="0" hangingPunct="1">
                        <a:lnSpc>
                          <a:spcPct val="150000"/>
                        </a:lnSpc>
                        <a:spcBef>
                          <a:spcPts val="0"/>
                        </a:spcBef>
                        <a:spcAft>
                          <a:spcPts val="0"/>
                        </a:spcAft>
                        <a:buClrTx/>
                        <a:buSzTx/>
                        <a:buFontTx/>
                        <a:buNone/>
                        <a:tabLst/>
                        <a:defRPr/>
                      </a:pPr>
                      <a:r>
                        <a:rPr lang="en-US" sz="1200" dirty="0">
                          <a:solidFill>
                            <a:srgbClr val="000000"/>
                          </a:solidFill>
                        </a:rPr>
                        <a:t>Inpatient Care 20% coinsurance</a:t>
                      </a:r>
                    </a:p>
                  </a:txBody>
                  <a:tcPr/>
                </a:tc>
                <a:tc>
                  <a:txBody>
                    <a:bodyPr/>
                    <a:lstStyle/>
                    <a:p>
                      <a:pPr>
                        <a:lnSpc>
                          <a:spcPct val="150000"/>
                        </a:lnSpc>
                      </a:pPr>
                      <a:r>
                        <a:rPr lang="en-US" sz="1200" dirty="0">
                          <a:solidFill>
                            <a:srgbClr val="000000"/>
                          </a:solidFill>
                        </a:rPr>
                        <a:t>Inpatient Care $0</a:t>
                      </a:r>
                      <a:endParaRPr lang="en-US" sz="1200" b="0" dirty="0">
                        <a:solidFill>
                          <a:srgbClr val="000000"/>
                        </a:solidFill>
                      </a:endParaRPr>
                    </a:p>
                  </a:txBody>
                  <a:tcPr>
                    <a:noFill/>
                  </a:tcPr>
                </a:tc>
                <a:extLst>
                  <a:ext uri="{0D108BD9-81ED-4DB2-BD59-A6C34878D82A}">
                    <a16:rowId xmlns:a16="http://schemas.microsoft.com/office/drawing/2014/main" val="615329752"/>
                  </a:ext>
                </a:extLst>
              </a:tr>
              <a:tr h="370840">
                <a:tc>
                  <a:txBody>
                    <a:bodyPr/>
                    <a:lstStyle/>
                    <a:p>
                      <a:pPr>
                        <a:lnSpc>
                          <a:spcPct val="150000"/>
                        </a:lnSpc>
                      </a:pPr>
                      <a:r>
                        <a:rPr lang="en-US" sz="1200" dirty="0">
                          <a:solidFill>
                            <a:srgbClr val="000000"/>
                          </a:solidFill>
                        </a:rPr>
                        <a:t>Outpatient Care $125</a:t>
                      </a:r>
                    </a:p>
                  </a:txBody>
                  <a:tcPr/>
                </a:tc>
                <a:tc>
                  <a:txBody>
                    <a:bodyPr/>
                    <a:lstStyle/>
                    <a:p>
                      <a:pPr marL="0" marR="0" lvl="0" indent="0" algn="l" defTabSz="914400" rtl="0" eaLnBrk="1" fontAlgn="auto" latinLnBrk="0" hangingPunct="1">
                        <a:lnSpc>
                          <a:spcPct val="150000"/>
                        </a:lnSpc>
                        <a:spcBef>
                          <a:spcPts val="0"/>
                        </a:spcBef>
                        <a:spcAft>
                          <a:spcPts val="0"/>
                        </a:spcAft>
                        <a:buClrTx/>
                        <a:buSzTx/>
                        <a:buFontTx/>
                        <a:buNone/>
                        <a:tabLst/>
                        <a:defRPr/>
                      </a:pPr>
                      <a:r>
                        <a:rPr lang="en-US" sz="1200" dirty="0">
                          <a:solidFill>
                            <a:srgbClr val="000000"/>
                          </a:solidFill>
                        </a:rPr>
                        <a:t>Outpatient Care 20% coinsurance</a:t>
                      </a:r>
                    </a:p>
                  </a:txBody>
                  <a:tcPr/>
                </a:tc>
                <a:tc>
                  <a:txBody>
                    <a:bodyPr/>
                    <a:lstStyle/>
                    <a:p>
                      <a:pPr>
                        <a:lnSpc>
                          <a:spcPct val="150000"/>
                        </a:lnSpc>
                      </a:pPr>
                      <a:r>
                        <a:rPr lang="en-US" sz="1200" b="0" dirty="0">
                          <a:solidFill>
                            <a:srgbClr val="000000"/>
                          </a:solidFill>
                        </a:rPr>
                        <a:t>Outpatient Care $0</a:t>
                      </a:r>
                    </a:p>
                  </a:txBody>
                  <a:tcPr>
                    <a:noFill/>
                  </a:tcPr>
                </a:tc>
                <a:extLst>
                  <a:ext uri="{0D108BD9-81ED-4DB2-BD59-A6C34878D82A}">
                    <a16:rowId xmlns:a16="http://schemas.microsoft.com/office/drawing/2014/main" val="1231805032"/>
                  </a:ext>
                </a:extLst>
              </a:tr>
              <a:tr h="370840">
                <a:tc>
                  <a:txBody>
                    <a:bodyPr/>
                    <a:lstStyle/>
                    <a:p>
                      <a:pPr>
                        <a:lnSpc>
                          <a:spcPct val="150000"/>
                        </a:lnSpc>
                      </a:pPr>
                      <a:r>
                        <a:rPr lang="en-US" sz="1200" dirty="0">
                          <a:solidFill>
                            <a:srgbClr val="000000"/>
                          </a:solidFill>
                        </a:rPr>
                        <a:t>Acupuncture &amp; Chiropractic $10 (30 visits)</a:t>
                      </a:r>
                    </a:p>
                  </a:txBody>
                  <a:tcPr/>
                </a:tc>
                <a:tc>
                  <a:txBody>
                    <a:bodyPr/>
                    <a:lstStyle/>
                    <a:p>
                      <a:pPr marL="0" marR="0" lvl="0" indent="0" algn="l" defTabSz="914400" rtl="0" eaLnBrk="1" fontAlgn="auto" latinLnBrk="0" hangingPunct="1">
                        <a:lnSpc>
                          <a:spcPct val="150000"/>
                        </a:lnSpc>
                        <a:spcBef>
                          <a:spcPts val="0"/>
                        </a:spcBef>
                        <a:spcAft>
                          <a:spcPts val="0"/>
                        </a:spcAft>
                        <a:buClrTx/>
                        <a:buSzTx/>
                        <a:buFontTx/>
                        <a:buNone/>
                        <a:tabLst/>
                        <a:defRPr/>
                      </a:pPr>
                      <a:r>
                        <a:rPr lang="en-US" sz="1200" dirty="0">
                          <a:solidFill>
                            <a:srgbClr val="000000"/>
                          </a:solidFill>
                        </a:rPr>
                        <a:t>Acupuncture &amp; Chiropractic 20% coinsurance (12 visits)</a:t>
                      </a:r>
                    </a:p>
                  </a:txBody>
                  <a:tcPr/>
                </a:tc>
                <a:tc>
                  <a:txBody>
                    <a:bodyPr/>
                    <a:lstStyle/>
                    <a:p>
                      <a:pPr>
                        <a:lnSpc>
                          <a:spcPct val="150000"/>
                        </a:lnSpc>
                      </a:pPr>
                      <a:r>
                        <a:rPr lang="en-US" sz="1200" dirty="0">
                          <a:solidFill>
                            <a:srgbClr val="000000"/>
                          </a:solidFill>
                        </a:rPr>
                        <a:t>Acupuncture &amp; Chiropractic $0 (12 visits)</a:t>
                      </a:r>
                      <a:endParaRPr lang="en-US" sz="1200" b="0" dirty="0">
                        <a:solidFill>
                          <a:srgbClr val="000000"/>
                        </a:solidFill>
                      </a:endParaRPr>
                    </a:p>
                  </a:txBody>
                  <a:tcPr>
                    <a:noFill/>
                  </a:tcPr>
                </a:tc>
                <a:extLst>
                  <a:ext uri="{0D108BD9-81ED-4DB2-BD59-A6C34878D82A}">
                    <a16:rowId xmlns:a16="http://schemas.microsoft.com/office/drawing/2014/main" val="326607038"/>
                  </a:ext>
                </a:extLst>
              </a:tr>
              <a:tr h="370840">
                <a:tc>
                  <a:txBody>
                    <a:bodyPr/>
                    <a:lstStyle/>
                    <a:p>
                      <a:pPr>
                        <a:lnSpc>
                          <a:spcPct val="150000"/>
                        </a:lnSpc>
                      </a:pPr>
                      <a:r>
                        <a:rPr lang="en-US" sz="1200" dirty="0">
                          <a:solidFill>
                            <a:srgbClr val="000000"/>
                          </a:solidFill>
                        </a:rPr>
                        <a:t>Pharmacy $9-$35 in-network (Costco $9/$0) </a:t>
                      </a:r>
                    </a:p>
                  </a:txBody>
                  <a:tcPr/>
                </a:tc>
                <a:tc>
                  <a:txBody>
                    <a:bodyPr/>
                    <a:lstStyle/>
                    <a:p>
                      <a:pPr marL="0" marR="0" lvl="0" indent="0" algn="l" defTabSz="914400" rtl="0" eaLnBrk="1" fontAlgn="auto" latinLnBrk="0" hangingPunct="1">
                        <a:lnSpc>
                          <a:spcPct val="150000"/>
                        </a:lnSpc>
                        <a:spcBef>
                          <a:spcPts val="0"/>
                        </a:spcBef>
                        <a:spcAft>
                          <a:spcPts val="0"/>
                        </a:spcAft>
                        <a:buClrTx/>
                        <a:buSzTx/>
                        <a:buFontTx/>
                        <a:buNone/>
                        <a:tabLst/>
                        <a:defRPr/>
                      </a:pPr>
                      <a:r>
                        <a:rPr lang="en-US" sz="1200" dirty="0">
                          <a:solidFill>
                            <a:srgbClr val="000000"/>
                          </a:solidFill>
                        </a:rPr>
                        <a:t>Pharmacy $9-$35 in-network (Costco $9/$0)</a:t>
                      </a:r>
                    </a:p>
                  </a:txBody>
                  <a:tcPr/>
                </a:tc>
                <a:tc>
                  <a:txBody>
                    <a:bodyPr/>
                    <a:lstStyle/>
                    <a:p>
                      <a:pPr>
                        <a:lnSpc>
                          <a:spcPct val="150000"/>
                        </a:lnSpc>
                      </a:pPr>
                      <a:r>
                        <a:rPr lang="en-US" sz="1200" dirty="0">
                          <a:solidFill>
                            <a:srgbClr val="000000"/>
                          </a:solidFill>
                        </a:rPr>
                        <a:t>Pharmacy $5-$20 in-network (Costco $5/$0)</a:t>
                      </a:r>
                      <a:endParaRPr lang="en-US" sz="1200" b="0" dirty="0">
                        <a:solidFill>
                          <a:srgbClr val="000000"/>
                        </a:solidFill>
                      </a:endParaRPr>
                    </a:p>
                  </a:txBody>
                  <a:tcPr>
                    <a:noFill/>
                  </a:tcPr>
                </a:tc>
                <a:extLst>
                  <a:ext uri="{0D108BD9-81ED-4DB2-BD59-A6C34878D82A}">
                    <a16:rowId xmlns:a16="http://schemas.microsoft.com/office/drawing/2014/main" val="2609508906"/>
                  </a:ext>
                </a:extLst>
              </a:tr>
            </a:tbl>
          </a:graphicData>
        </a:graphic>
      </p:graphicFrame>
      <p:sp>
        <p:nvSpPr>
          <p:cNvPr id="10" name="Slide Number Placeholder 3">
            <a:extLst>
              <a:ext uri="{FF2B5EF4-FFF2-40B4-BE49-F238E27FC236}">
                <a16:creationId xmlns:a16="http://schemas.microsoft.com/office/drawing/2014/main" id="{052C1735-6961-3392-C2FF-F76EF292570B}"/>
              </a:ext>
            </a:extLst>
          </p:cNvPr>
          <p:cNvSpPr txBox="1">
            <a:spLocks/>
          </p:cNvSpPr>
          <p:nvPr/>
        </p:nvSpPr>
        <p:spPr>
          <a:xfrm>
            <a:off x="8610600" y="6356350"/>
            <a:ext cx="2743200" cy="365125"/>
          </a:xfrm>
          <a:prstGeom prst="rect">
            <a:avLst/>
          </a:prstGeom>
        </p:spPr>
        <p:txBody>
          <a:bodyPr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F91729D4-A164-47A3-830D-E792BCE699E4}" type="slidenum">
              <a:rPr lang="en-US" sz="1000" spc="300" smtClean="0">
                <a:solidFill>
                  <a:schemeClr val="accent1">
                    <a:lumMod val="75000"/>
                  </a:schemeClr>
                </a:solidFill>
              </a:rPr>
              <a:pPr algn="r"/>
              <a:t>11</a:t>
            </a:fld>
            <a:endParaRPr lang="en-US" sz="1000" spc="300" dirty="0">
              <a:solidFill>
                <a:schemeClr val="accent1">
                  <a:lumMod val="75000"/>
                </a:schemeClr>
              </a:solidFill>
            </a:endParaRPr>
          </a:p>
        </p:txBody>
      </p:sp>
      <p:sp>
        <p:nvSpPr>
          <p:cNvPr id="7" name="Title 6">
            <a:extLst>
              <a:ext uri="{FF2B5EF4-FFF2-40B4-BE49-F238E27FC236}">
                <a16:creationId xmlns:a16="http://schemas.microsoft.com/office/drawing/2014/main" id="{A9AAA609-2675-EA71-B4AE-9810484F784E}"/>
              </a:ext>
            </a:extLst>
          </p:cNvPr>
          <p:cNvSpPr>
            <a:spLocks noGrp="1"/>
          </p:cNvSpPr>
          <p:nvPr>
            <p:ph type="title"/>
          </p:nvPr>
        </p:nvSpPr>
        <p:spPr>
          <a:xfrm>
            <a:off x="7505322" y="498928"/>
            <a:ext cx="3848477" cy="1003947"/>
          </a:xfrm>
        </p:spPr>
        <p:txBody>
          <a:bodyPr/>
          <a:lstStyle/>
          <a:p>
            <a:r>
              <a:rPr lang="en-US" dirty="0">
                <a:solidFill>
                  <a:schemeClr val="tx1"/>
                </a:solidFill>
              </a:rPr>
              <a:t>District plan options</a:t>
            </a:r>
            <a:r>
              <a:rPr lang="en-US" sz="1200" dirty="0">
                <a:solidFill>
                  <a:schemeClr val="tx1"/>
                </a:solidFill>
              </a:rPr>
              <a:t> (5)</a:t>
            </a:r>
            <a:endParaRPr lang="en-US" dirty="0"/>
          </a:p>
        </p:txBody>
      </p:sp>
    </p:spTree>
    <p:extLst>
      <p:ext uri="{BB962C8B-B14F-4D97-AF65-F5344CB8AC3E}">
        <p14:creationId xmlns:p14="http://schemas.microsoft.com/office/powerpoint/2010/main" val="264388193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9A75A48-636F-2521-8EFC-3865257CD1A7}"/>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28C54EC2-9BF8-6DD9-D117-C5E534186E81}"/>
              </a:ext>
            </a:extLst>
          </p:cNvPr>
          <p:cNvSpPr>
            <a:spLocks noGrp="1"/>
          </p:cNvSpPr>
          <p:nvPr>
            <p:ph type="body" sz="quarter" idx="13"/>
          </p:nvPr>
        </p:nvSpPr>
        <p:spPr>
          <a:xfrm>
            <a:off x="629967" y="450686"/>
            <a:ext cx="5662191" cy="592051"/>
          </a:xfrm>
        </p:spPr>
        <p:txBody>
          <a:bodyPr lIns="91440" tIns="45720" rIns="91440" bIns="45720" anchor="t">
            <a:normAutofit/>
          </a:bodyPr>
          <a:lstStyle/>
          <a:p>
            <a:r>
              <a:rPr lang="en-US" sz="2800" b="1" dirty="0"/>
              <a:t>Anthem EGWP Rx Plan</a:t>
            </a:r>
          </a:p>
        </p:txBody>
      </p:sp>
      <p:graphicFrame>
        <p:nvGraphicFramePr>
          <p:cNvPr id="5" name="Table 5">
            <a:extLst>
              <a:ext uri="{FF2B5EF4-FFF2-40B4-BE49-F238E27FC236}">
                <a16:creationId xmlns:a16="http://schemas.microsoft.com/office/drawing/2014/main" id="{F946952C-46DA-2054-5EA3-0443BFCAD8FA}"/>
              </a:ext>
            </a:extLst>
          </p:cNvPr>
          <p:cNvGraphicFramePr>
            <a:graphicFrameLocks noGrp="1"/>
          </p:cNvGraphicFramePr>
          <p:nvPr>
            <p:ph sz="quarter" idx="17"/>
            <p:extLst>
              <p:ext uri="{D42A27DB-BD31-4B8C-83A1-F6EECF244321}">
                <p14:modId xmlns:p14="http://schemas.microsoft.com/office/powerpoint/2010/main" val="1754168884"/>
              </p:ext>
            </p:extLst>
          </p:nvPr>
        </p:nvGraphicFramePr>
        <p:xfrm>
          <a:off x="641684" y="4041624"/>
          <a:ext cx="10928643" cy="2265998"/>
        </p:xfrm>
        <a:graphic>
          <a:graphicData uri="http://schemas.openxmlformats.org/drawingml/2006/table">
            <a:tbl>
              <a:tblPr firstRow="1" bandRow="1">
                <a:tableStyleId>{5940675A-B579-460E-94D1-54222C63F5DA}</a:tableStyleId>
              </a:tblPr>
              <a:tblGrid>
                <a:gridCol w="6320431">
                  <a:extLst>
                    <a:ext uri="{9D8B030D-6E8A-4147-A177-3AD203B41FA5}">
                      <a16:colId xmlns:a16="http://schemas.microsoft.com/office/drawing/2014/main" val="3709376356"/>
                    </a:ext>
                  </a:extLst>
                </a:gridCol>
                <a:gridCol w="2353901">
                  <a:extLst>
                    <a:ext uri="{9D8B030D-6E8A-4147-A177-3AD203B41FA5}">
                      <a16:colId xmlns:a16="http://schemas.microsoft.com/office/drawing/2014/main" val="906495982"/>
                    </a:ext>
                  </a:extLst>
                </a:gridCol>
                <a:gridCol w="2254311">
                  <a:extLst>
                    <a:ext uri="{9D8B030D-6E8A-4147-A177-3AD203B41FA5}">
                      <a16:colId xmlns:a16="http://schemas.microsoft.com/office/drawing/2014/main" val="1857816867"/>
                    </a:ext>
                  </a:extLst>
                </a:gridCol>
              </a:tblGrid>
              <a:tr h="370840">
                <a:tc>
                  <a:txBody>
                    <a:bodyPr/>
                    <a:lstStyle/>
                    <a:p>
                      <a:pPr>
                        <a:lnSpc>
                          <a:spcPct val="150000"/>
                        </a:lnSpc>
                      </a:pPr>
                      <a:r>
                        <a:rPr lang="en-US" sz="1600" b="1" dirty="0" err="1">
                          <a:solidFill>
                            <a:srgbClr val="000000"/>
                          </a:solidFill>
                        </a:rPr>
                        <a:t>MedicareRx</a:t>
                      </a:r>
                      <a:r>
                        <a:rPr lang="en-US" sz="1600" b="1" dirty="0">
                          <a:solidFill>
                            <a:srgbClr val="000000"/>
                          </a:solidFill>
                        </a:rPr>
                        <a:t> (PDP) Plan (Retirees 65 and older)</a:t>
                      </a:r>
                    </a:p>
                  </a:txBody>
                  <a:tcPr>
                    <a:solidFill>
                      <a:schemeClr val="bg1">
                        <a:lumMod val="95000"/>
                      </a:schemeClr>
                    </a:solidFill>
                  </a:tcPr>
                </a:tc>
                <a:tc>
                  <a:txBody>
                    <a:bodyPr/>
                    <a:lstStyle/>
                    <a:p>
                      <a:pPr>
                        <a:lnSpc>
                          <a:spcPct val="150000"/>
                        </a:lnSpc>
                      </a:pPr>
                      <a:r>
                        <a:rPr lang="en-US" sz="1600" b="1" dirty="0">
                          <a:solidFill>
                            <a:srgbClr val="000000"/>
                          </a:solidFill>
                        </a:rPr>
                        <a:t>Tier 1 copay</a:t>
                      </a:r>
                    </a:p>
                  </a:txBody>
                  <a:tcPr>
                    <a:solidFill>
                      <a:schemeClr val="bg1">
                        <a:lumMod val="95000"/>
                      </a:schemeClr>
                    </a:solidFill>
                  </a:tcPr>
                </a:tc>
                <a:tc>
                  <a:txBody>
                    <a:bodyPr/>
                    <a:lstStyle/>
                    <a:p>
                      <a:pPr>
                        <a:lnSpc>
                          <a:spcPct val="150000"/>
                        </a:lnSpc>
                      </a:pPr>
                      <a:r>
                        <a:rPr lang="en-US" sz="1600" b="1" dirty="0">
                          <a:solidFill>
                            <a:srgbClr val="000000"/>
                          </a:solidFill>
                        </a:rPr>
                        <a:t>Tier 2 Copay</a:t>
                      </a:r>
                    </a:p>
                  </a:txBody>
                  <a:tcPr>
                    <a:solidFill>
                      <a:schemeClr val="bg1">
                        <a:lumMod val="95000"/>
                      </a:schemeClr>
                    </a:solidFill>
                  </a:tcPr>
                </a:tc>
                <a:extLst>
                  <a:ext uri="{0D108BD9-81ED-4DB2-BD59-A6C34878D82A}">
                    <a16:rowId xmlns:a16="http://schemas.microsoft.com/office/drawing/2014/main" val="3324063139"/>
                  </a:ext>
                </a:extLst>
              </a:tr>
              <a:tr h="370840">
                <a:tc>
                  <a:txBody>
                    <a:bodyPr/>
                    <a:lstStyle/>
                    <a:p>
                      <a:pPr>
                        <a:lnSpc>
                          <a:spcPct val="150000"/>
                        </a:lnSpc>
                      </a:pPr>
                      <a:r>
                        <a:rPr lang="en-US" sz="1200" dirty="0">
                          <a:solidFill>
                            <a:srgbClr val="000000"/>
                          </a:solidFill>
                        </a:rPr>
                        <a:t>1 to 30 days supply Network Retail Pharmacy</a:t>
                      </a:r>
                    </a:p>
                  </a:txBody>
                  <a:tcPr>
                    <a:noFill/>
                  </a:tcPr>
                </a:tc>
                <a:tc>
                  <a:txBody>
                    <a:bodyPr/>
                    <a:lstStyle/>
                    <a:p>
                      <a:pPr>
                        <a:lnSpc>
                          <a:spcPct val="150000"/>
                        </a:lnSpc>
                      </a:pPr>
                      <a:r>
                        <a:rPr lang="en-US" sz="1200" dirty="0">
                          <a:solidFill>
                            <a:srgbClr val="000000"/>
                          </a:solidFill>
                        </a:rPr>
                        <a:t>$0</a:t>
                      </a:r>
                    </a:p>
                  </a:txBody>
                  <a:tcPr>
                    <a:noFill/>
                  </a:tcPr>
                </a:tc>
                <a:tc>
                  <a:txBody>
                    <a:bodyPr/>
                    <a:lstStyle/>
                    <a:p>
                      <a:pPr>
                        <a:lnSpc>
                          <a:spcPct val="150000"/>
                        </a:lnSpc>
                      </a:pPr>
                      <a:r>
                        <a:rPr lang="en-US" sz="1200" b="0" dirty="0">
                          <a:solidFill>
                            <a:srgbClr val="000000"/>
                          </a:solidFill>
                        </a:rPr>
                        <a:t>$20</a:t>
                      </a:r>
                    </a:p>
                  </a:txBody>
                  <a:tcPr>
                    <a:noFill/>
                  </a:tcPr>
                </a:tc>
                <a:extLst>
                  <a:ext uri="{0D108BD9-81ED-4DB2-BD59-A6C34878D82A}">
                    <a16:rowId xmlns:a16="http://schemas.microsoft.com/office/drawing/2014/main" val="3254565425"/>
                  </a:ext>
                </a:extLst>
              </a:tr>
              <a:tr h="370840">
                <a:tc>
                  <a:txBody>
                    <a:bodyPr/>
                    <a:lstStyle/>
                    <a:p>
                      <a:pPr>
                        <a:lnSpc>
                          <a:spcPct val="150000"/>
                        </a:lnSpc>
                      </a:pPr>
                      <a:r>
                        <a:rPr lang="en-US" sz="1200" dirty="0">
                          <a:solidFill>
                            <a:srgbClr val="000000"/>
                          </a:solidFill>
                        </a:rPr>
                        <a:t>31 to 60 days supply Network Retail Pharmacy</a:t>
                      </a:r>
                    </a:p>
                  </a:txBody>
                  <a:tcPr>
                    <a:noFill/>
                  </a:tcPr>
                </a:tc>
                <a:tc>
                  <a:txBody>
                    <a:bodyPr/>
                    <a:lstStyle/>
                    <a:p>
                      <a:pPr marL="0" marR="0" lvl="0" indent="0" algn="l" defTabSz="914400" rtl="0" eaLnBrk="1" fontAlgn="auto" latinLnBrk="0" hangingPunct="1">
                        <a:lnSpc>
                          <a:spcPct val="150000"/>
                        </a:lnSpc>
                        <a:spcBef>
                          <a:spcPts val="0"/>
                        </a:spcBef>
                        <a:spcAft>
                          <a:spcPts val="0"/>
                        </a:spcAft>
                        <a:buClrTx/>
                        <a:buSzTx/>
                        <a:buFontTx/>
                        <a:buNone/>
                        <a:tabLst/>
                        <a:defRPr/>
                      </a:pPr>
                      <a:r>
                        <a:rPr lang="en-US" sz="1200" dirty="0">
                          <a:solidFill>
                            <a:srgbClr val="000000"/>
                          </a:solidFill>
                        </a:rPr>
                        <a:t>$0</a:t>
                      </a:r>
                    </a:p>
                  </a:txBody>
                  <a:tcPr>
                    <a:noFill/>
                  </a:tcPr>
                </a:tc>
                <a:tc>
                  <a:txBody>
                    <a:bodyPr/>
                    <a:lstStyle/>
                    <a:p>
                      <a:pPr>
                        <a:lnSpc>
                          <a:spcPct val="150000"/>
                        </a:lnSpc>
                      </a:pPr>
                      <a:r>
                        <a:rPr lang="en-US" sz="1200" b="0" dirty="0">
                          <a:solidFill>
                            <a:srgbClr val="000000"/>
                          </a:solidFill>
                        </a:rPr>
                        <a:t>$40</a:t>
                      </a:r>
                    </a:p>
                  </a:txBody>
                  <a:tcPr>
                    <a:noFill/>
                  </a:tcPr>
                </a:tc>
                <a:extLst>
                  <a:ext uri="{0D108BD9-81ED-4DB2-BD59-A6C34878D82A}">
                    <a16:rowId xmlns:a16="http://schemas.microsoft.com/office/drawing/2014/main" val="1674342574"/>
                  </a:ext>
                </a:extLst>
              </a:tr>
              <a:tr h="370840">
                <a:tc>
                  <a:txBody>
                    <a:bodyPr/>
                    <a:lstStyle/>
                    <a:p>
                      <a:pPr>
                        <a:lnSpc>
                          <a:spcPct val="150000"/>
                        </a:lnSpc>
                      </a:pPr>
                      <a:r>
                        <a:rPr lang="en-US" sz="1200" dirty="0">
                          <a:solidFill>
                            <a:srgbClr val="000000"/>
                          </a:solidFill>
                        </a:rPr>
                        <a:t>61 to 90 days supply Network Retail Pharmacy</a:t>
                      </a:r>
                    </a:p>
                  </a:txBody>
                  <a:tcPr/>
                </a:tc>
                <a:tc>
                  <a:txBody>
                    <a:bodyPr/>
                    <a:lstStyle/>
                    <a:p>
                      <a:pPr>
                        <a:lnSpc>
                          <a:spcPct val="150000"/>
                        </a:lnSpc>
                      </a:pPr>
                      <a:r>
                        <a:rPr lang="en-US" sz="1200" dirty="0">
                          <a:solidFill>
                            <a:srgbClr val="000000"/>
                          </a:solidFill>
                        </a:rPr>
                        <a:t>$0</a:t>
                      </a:r>
                    </a:p>
                  </a:txBody>
                  <a:tcPr/>
                </a:tc>
                <a:tc>
                  <a:txBody>
                    <a:bodyPr/>
                    <a:lstStyle/>
                    <a:p>
                      <a:pPr>
                        <a:lnSpc>
                          <a:spcPct val="150000"/>
                        </a:lnSpc>
                      </a:pPr>
                      <a:r>
                        <a:rPr lang="en-US" sz="1200" dirty="0">
                          <a:solidFill>
                            <a:srgbClr val="000000"/>
                          </a:solidFill>
                        </a:rPr>
                        <a:t>$60</a:t>
                      </a:r>
                    </a:p>
                  </a:txBody>
                  <a:tcPr>
                    <a:noFill/>
                  </a:tcPr>
                </a:tc>
                <a:extLst>
                  <a:ext uri="{0D108BD9-81ED-4DB2-BD59-A6C34878D82A}">
                    <a16:rowId xmlns:a16="http://schemas.microsoft.com/office/drawing/2014/main" val="3696789565"/>
                  </a:ext>
                </a:extLst>
              </a:tr>
              <a:tr h="370840">
                <a:tc>
                  <a:txBody>
                    <a:bodyPr/>
                    <a:lstStyle/>
                    <a:p>
                      <a:pPr>
                        <a:lnSpc>
                          <a:spcPct val="150000"/>
                        </a:lnSpc>
                      </a:pPr>
                      <a:r>
                        <a:rPr lang="en-US" sz="1200" dirty="0">
                          <a:solidFill>
                            <a:srgbClr val="000000"/>
                          </a:solidFill>
                        </a:rPr>
                        <a:t>1 to 30 days supply Network Mail Order Pharmacy</a:t>
                      </a:r>
                    </a:p>
                  </a:txBody>
                  <a:tcPr/>
                </a:tc>
                <a:tc>
                  <a:txBody>
                    <a:bodyPr/>
                    <a:lstStyle/>
                    <a:p>
                      <a:pPr marL="0" marR="0" lvl="0" indent="0" algn="l" defTabSz="914400" rtl="0" eaLnBrk="1" fontAlgn="auto" latinLnBrk="0" hangingPunct="1">
                        <a:lnSpc>
                          <a:spcPct val="150000"/>
                        </a:lnSpc>
                        <a:spcBef>
                          <a:spcPts val="0"/>
                        </a:spcBef>
                        <a:spcAft>
                          <a:spcPts val="0"/>
                        </a:spcAft>
                        <a:buClrTx/>
                        <a:buSzTx/>
                        <a:buFontTx/>
                        <a:buNone/>
                        <a:tabLst/>
                        <a:defRPr/>
                      </a:pPr>
                      <a:r>
                        <a:rPr lang="en-US" sz="1200" dirty="0">
                          <a:solidFill>
                            <a:srgbClr val="000000"/>
                          </a:solidFill>
                        </a:rPr>
                        <a:t>$0</a:t>
                      </a:r>
                    </a:p>
                  </a:txBody>
                  <a:tcPr/>
                </a:tc>
                <a:tc>
                  <a:txBody>
                    <a:bodyPr/>
                    <a:lstStyle/>
                    <a:p>
                      <a:pPr marL="0" marR="0" lvl="0" indent="0" algn="l" defTabSz="914400" rtl="0" eaLnBrk="1" fontAlgn="auto" latinLnBrk="0" hangingPunct="1">
                        <a:lnSpc>
                          <a:spcPct val="150000"/>
                        </a:lnSpc>
                        <a:spcBef>
                          <a:spcPts val="0"/>
                        </a:spcBef>
                        <a:spcAft>
                          <a:spcPts val="0"/>
                        </a:spcAft>
                        <a:buClrTx/>
                        <a:buSzTx/>
                        <a:buFontTx/>
                        <a:buNone/>
                        <a:tabLst/>
                        <a:defRPr/>
                      </a:pPr>
                      <a:r>
                        <a:rPr lang="en-US" sz="1200" dirty="0">
                          <a:solidFill>
                            <a:srgbClr val="000000"/>
                          </a:solidFill>
                        </a:rPr>
                        <a:t>$20</a:t>
                      </a:r>
                    </a:p>
                  </a:txBody>
                  <a:tcPr>
                    <a:noFill/>
                  </a:tcPr>
                </a:tc>
                <a:extLst>
                  <a:ext uri="{0D108BD9-81ED-4DB2-BD59-A6C34878D82A}">
                    <a16:rowId xmlns:a16="http://schemas.microsoft.com/office/drawing/2014/main" val="3993020499"/>
                  </a:ext>
                </a:extLst>
              </a:tr>
              <a:tr h="370840">
                <a:tc>
                  <a:txBody>
                    <a:bodyPr/>
                    <a:lstStyle/>
                    <a:p>
                      <a:pPr>
                        <a:lnSpc>
                          <a:spcPct val="150000"/>
                        </a:lnSpc>
                      </a:pPr>
                      <a:r>
                        <a:rPr lang="en-US" sz="1200" dirty="0">
                          <a:solidFill>
                            <a:srgbClr val="000000"/>
                          </a:solidFill>
                        </a:rPr>
                        <a:t>31 to 90 days supply Network Mail Order Pharmacy</a:t>
                      </a:r>
                    </a:p>
                  </a:txBody>
                  <a:tcPr/>
                </a:tc>
                <a:tc>
                  <a:txBody>
                    <a:bodyPr/>
                    <a:lstStyle/>
                    <a:p>
                      <a:pPr marL="0" marR="0" lvl="0" indent="0" algn="l" defTabSz="914400" rtl="0" eaLnBrk="1" fontAlgn="auto" latinLnBrk="0" hangingPunct="1">
                        <a:lnSpc>
                          <a:spcPct val="150000"/>
                        </a:lnSpc>
                        <a:spcBef>
                          <a:spcPts val="0"/>
                        </a:spcBef>
                        <a:spcAft>
                          <a:spcPts val="0"/>
                        </a:spcAft>
                        <a:buClrTx/>
                        <a:buSzTx/>
                        <a:buFontTx/>
                        <a:buNone/>
                        <a:tabLst/>
                        <a:defRPr/>
                      </a:pPr>
                      <a:r>
                        <a:rPr lang="en-US" sz="1200" dirty="0">
                          <a:solidFill>
                            <a:srgbClr val="000000"/>
                          </a:solidFill>
                        </a:rPr>
                        <a:t>$0</a:t>
                      </a:r>
                    </a:p>
                  </a:txBody>
                  <a:tcPr/>
                </a:tc>
                <a:tc>
                  <a:txBody>
                    <a:bodyPr/>
                    <a:lstStyle/>
                    <a:p>
                      <a:pPr marL="0" marR="0" lvl="0" indent="0" algn="l" defTabSz="914400" rtl="0" eaLnBrk="1" fontAlgn="auto" latinLnBrk="0" hangingPunct="1">
                        <a:lnSpc>
                          <a:spcPct val="150000"/>
                        </a:lnSpc>
                        <a:spcBef>
                          <a:spcPts val="0"/>
                        </a:spcBef>
                        <a:spcAft>
                          <a:spcPts val="0"/>
                        </a:spcAft>
                        <a:buClrTx/>
                        <a:buSzTx/>
                        <a:buFontTx/>
                        <a:buNone/>
                        <a:tabLst/>
                        <a:defRPr/>
                      </a:pPr>
                      <a:r>
                        <a:rPr lang="en-US" sz="1200" dirty="0">
                          <a:solidFill>
                            <a:srgbClr val="000000"/>
                          </a:solidFill>
                        </a:rPr>
                        <a:t>$50</a:t>
                      </a:r>
                    </a:p>
                  </a:txBody>
                  <a:tcPr>
                    <a:noFill/>
                  </a:tcPr>
                </a:tc>
                <a:extLst>
                  <a:ext uri="{0D108BD9-81ED-4DB2-BD59-A6C34878D82A}">
                    <a16:rowId xmlns:a16="http://schemas.microsoft.com/office/drawing/2014/main" val="1729089149"/>
                  </a:ext>
                </a:extLst>
              </a:tr>
            </a:tbl>
          </a:graphicData>
        </a:graphic>
      </p:graphicFrame>
      <p:sp>
        <p:nvSpPr>
          <p:cNvPr id="10" name="Slide Number Placeholder 3">
            <a:extLst>
              <a:ext uri="{FF2B5EF4-FFF2-40B4-BE49-F238E27FC236}">
                <a16:creationId xmlns:a16="http://schemas.microsoft.com/office/drawing/2014/main" id="{C490299C-A973-EF03-E625-EA0E76402302}"/>
              </a:ext>
            </a:extLst>
          </p:cNvPr>
          <p:cNvSpPr txBox="1">
            <a:spLocks/>
          </p:cNvSpPr>
          <p:nvPr/>
        </p:nvSpPr>
        <p:spPr>
          <a:xfrm>
            <a:off x="8610600" y="6356350"/>
            <a:ext cx="2743200" cy="365125"/>
          </a:xfrm>
          <a:prstGeom prst="rect">
            <a:avLst/>
          </a:prstGeom>
        </p:spPr>
        <p:txBody>
          <a:bodyPr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F91729D4-A164-47A3-830D-E792BCE699E4}" type="slidenum">
              <a:rPr lang="en-US" sz="1000" spc="300" smtClean="0">
                <a:solidFill>
                  <a:schemeClr val="accent1">
                    <a:lumMod val="75000"/>
                  </a:schemeClr>
                </a:solidFill>
              </a:rPr>
              <a:pPr algn="r"/>
              <a:t>12</a:t>
            </a:fld>
            <a:endParaRPr lang="en-US" sz="1000" spc="300" dirty="0">
              <a:solidFill>
                <a:schemeClr val="accent1">
                  <a:lumMod val="75000"/>
                </a:schemeClr>
              </a:solidFill>
            </a:endParaRPr>
          </a:p>
        </p:txBody>
      </p:sp>
      <p:sp>
        <p:nvSpPr>
          <p:cNvPr id="7" name="Title 6">
            <a:extLst>
              <a:ext uri="{FF2B5EF4-FFF2-40B4-BE49-F238E27FC236}">
                <a16:creationId xmlns:a16="http://schemas.microsoft.com/office/drawing/2014/main" id="{30B8DD7F-CAE6-30EF-0CF8-2330AD863331}"/>
              </a:ext>
            </a:extLst>
          </p:cNvPr>
          <p:cNvSpPr>
            <a:spLocks noGrp="1"/>
          </p:cNvSpPr>
          <p:nvPr>
            <p:ph type="title"/>
          </p:nvPr>
        </p:nvSpPr>
        <p:spPr>
          <a:xfrm>
            <a:off x="7505322" y="498928"/>
            <a:ext cx="3848477" cy="1003947"/>
          </a:xfrm>
        </p:spPr>
        <p:txBody>
          <a:bodyPr/>
          <a:lstStyle/>
          <a:p>
            <a:r>
              <a:rPr lang="en-US" dirty="0">
                <a:solidFill>
                  <a:schemeClr val="tx1"/>
                </a:solidFill>
              </a:rPr>
              <a:t>District plan options</a:t>
            </a:r>
            <a:r>
              <a:rPr lang="en-US" sz="1200" dirty="0">
                <a:solidFill>
                  <a:schemeClr val="tx1"/>
                </a:solidFill>
              </a:rPr>
              <a:t> (6)</a:t>
            </a:r>
            <a:endParaRPr lang="en-US" dirty="0"/>
          </a:p>
        </p:txBody>
      </p:sp>
      <p:sp>
        <p:nvSpPr>
          <p:cNvPr id="3" name="Text Placeholder 3">
            <a:extLst>
              <a:ext uri="{FF2B5EF4-FFF2-40B4-BE49-F238E27FC236}">
                <a16:creationId xmlns:a16="http://schemas.microsoft.com/office/drawing/2014/main" id="{EA0DFC65-C72D-4D47-81FE-00BDE3860924}"/>
              </a:ext>
            </a:extLst>
          </p:cNvPr>
          <p:cNvSpPr txBox="1">
            <a:spLocks/>
          </p:cNvSpPr>
          <p:nvPr/>
        </p:nvSpPr>
        <p:spPr>
          <a:xfrm>
            <a:off x="629966" y="1642146"/>
            <a:ext cx="10928643" cy="1997351"/>
          </a:xfrm>
          <a:prstGeom prst="rect">
            <a:avLst/>
          </a:prstGeom>
        </p:spPr>
        <p:txBody>
          <a:bodyPr lIns="91440" tIns="45720" rIns="91440" bIns="45720" anchor="t">
            <a:normAutofit lnSpcReduction="10000"/>
          </a:bodyPr>
          <a:lstStyle>
            <a:lvl1pPr marL="0" indent="0" algn="l" defTabSz="914400" rtl="0" eaLnBrk="1" latinLnBrk="0" hangingPunct="1">
              <a:lnSpc>
                <a:spcPct val="90000"/>
              </a:lnSpc>
              <a:spcBef>
                <a:spcPts val="1000"/>
              </a:spcBef>
              <a:buFont typeface="Arial" panose="020B0604020202020204" pitchFamily="34" charset="0"/>
              <a:buNone/>
              <a:defRPr sz="2000" b="0" i="0" kern="1200" spc="200" baseline="0">
                <a:solidFill>
                  <a:schemeClr val="accent1">
                    <a:lumMod val="50000"/>
                  </a:schemeClr>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b="1" dirty="0"/>
              <a:t>Over age 65 Retirees with Medicare</a:t>
            </a:r>
            <a:r>
              <a:rPr lang="en-US" sz="1400" dirty="0"/>
              <a:t> </a:t>
            </a:r>
          </a:p>
          <a:p>
            <a:pPr marL="342900" indent="-342900">
              <a:buFont typeface="Arial" panose="020B0604020202020204" pitchFamily="34" charset="0"/>
              <a:buChar char="•"/>
            </a:pPr>
            <a:r>
              <a:rPr lang="en-US" sz="1400" dirty="0"/>
              <a:t>Anthem members are enrolled in the Navitus Medicare Rx prescription drug plan.</a:t>
            </a:r>
          </a:p>
          <a:p>
            <a:pPr marL="342900" indent="-342900">
              <a:buFont typeface="Arial" panose="020B0604020202020204" pitchFamily="34" charset="0"/>
              <a:buChar char="•"/>
            </a:pPr>
            <a:r>
              <a:rPr lang="en-US" sz="1400" dirty="0"/>
              <a:t>Medicare Part D premiums are eligible to be reimbursed by the district, contact </a:t>
            </a:r>
            <a:r>
              <a:rPr lang="en-US" sz="1400" dirty="0">
                <a:solidFill>
                  <a:schemeClr val="accent3">
                    <a:lumMod val="75000"/>
                  </a:schemeClr>
                </a:solidFill>
                <a:hlinkClick r:id="rId2">
                  <a:extLst>
                    <a:ext uri="{A12FA001-AC4F-418D-AE19-62706E023703}">
                      <ahyp:hlinkClr xmlns:ahyp="http://schemas.microsoft.com/office/drawing/2018/hyperlinkcolor" val="tx"/>
                    </a:ext>
                  </a:extLst>
                </a:hlinkClick>
              </a:rPr>
              <a:t>benefits@palomar.edu</a:t>
            </a:r>
            <a:r>
              <a:rPr lang="en-US" sz="1400" dirty="0">
                <a:solidFill>
                  <a:schemeClr val="accent3">
                    <a:lumMod val="75000"/>
                  </a:schemeClr>
                </a:solidFill>
              </a:rPr>
              <a:t>.</a:t>
            </a:r>
          </a:p>
          <a:p>
            <a:pPr marL="342900" indent="-342900">
              <a:buFont typeface="Arial" panose="020B0604020202020204" pitchFamily="34" charset="0"/>
              <a:buChar char="•"/>
            </a:pPr>
            <a:r>
              <a:rPr lang="en-US" sz="1400" dirty="0">
                <a:solidFill>
                  <a:schemeClr val="tx1"/>
                </a:solidFill>
              </a:rPr>
              <a:t>Medicare Part D reimbursement requires submission of a request form &amp; proof of expense quarterly or yearly.</a:t>
            </a:r>
          </a:p>
          <a:p>
            <a:pPr marL="342900" indent="-342900">
              <a:buFont typeface="Arial" panose="020B0604020202020204" pitchFamily="34" charset="0"/>
              <a:buChar char="•"/>
            </a:pPr>
            <a:r>
              <a:rPr lang="en-US" sz="1400" dirty="0">
                <a:solidFill>
                  <a:schemeClr val="tx1"/>
                </a:solidFill>
              </a:rPr>
              <a:t>The amounts listed below are for in-network retail/mail-order pharmacies.</a:t>
            </a:r>
          </a:p>
          <a:p>
            <a:pPr marL="342900" indent="-342900">
              <a:buFont typeface="Arial" panose="020B0604020202020204" pitchFamily="34" charset="0"/>
              <a:buChar char="•"/>
            </a:pPr>
            <a:r>
              <a:rPr lang="en-US" sz="1400" dirty="0">
                <a:solidFill>
                  <a:schemeClr val="tx1"/>
                </a:solidFill>
              </a:rPr>
              <a:t>Anthem EGWP Rx Plan Deductible = $0</a:t>
            </a:r>
          </a:p>
        </p:txBody>
      </p:sp>
    </p:spTree>
    <p:extLst>
      <p:ext uri="{BB962C8B-B14F-4D97-AF65-F5344CB8AC3E}">
        <p14:creationId xmlns:p14="http://schemas.microsoft.com/office/powerpoint/2010/main" val="371483228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1CF87E3-00DE-7797-CEFF-1834507A47C5}"/>
            </a:ext>
          </a:extLst>
        </p:cNvPr>
        <p:cNvGrpSpPr/>
        <p:nvPr/>
      </p:nvGrpSpPr>
      <p:grpSpPr>
        <a:xfrm>
          <a:off x="0" y="0"/>
          <a:ext cx="0" cy="0"/>
          <a:chOff x="0" y="0"/>
          <a:chExt cx="0" cy="0"/>
        </a:xfrm>
      </p:grpSpPr>
      <p:sp>
        <p:nvSpPr>
          <p:cNvPr id="8" name="Text Placeholder 7">
            <a:extLst>
              <a:ext uri="{FF2B5EF4-FFF2-40B4-BE49-F238E27FC236}">
                <a16:creationId xmlns:a16="http://schemas.microsoft.com/office/drawing/2014/main" id="{9AFB50AA-45D0-BDD2-E85F-B03C50380C78}"/>
              </a:ext>
            </a:extLst>
          </p:cNvPr>
          <p:cNvSpPr>
            <a:spLocks noGrp="1"/>
          </p:cNvSpPr>
          <p:nvPr>
            <p:ph type="body" sz="quarter" idx="16"/>
          </p:nvPr>
        </p:nvSpPr>
        <p:spPr>
          <a:xfrm>
            <a:off x="760493" y="3313568"/>
            <a:ext cx="10671031" cy="3163199"/>
          </a:xfrm>
        </p:spPr>
        <p:txBody>
          <a:bodyPr lIns="91440" tIns="45720" rIns="91440" bIns="45720" anchor="ctr"/>
          <a:lstStyle/>
          <a:p>
            <a:pPr marL="0" indent="0">
              <a:buNone/>
            </a:pPr>
            <a:r>
              <a:rPr lang="en-US" b="1" dirty="0"/>
              <a:t>Employee Assistance Programs (EAP) offered through Anthem Blue Cross</a:t>
            </a:r>
          </a:p>
          <a:p>
            <a:r>
              <a:rPr lang="en-US" sz="1400" dirty="0"/>
              <a:t>These services are offered to all employees and retirees regardless if you are on Anthem or Kaiser medical coverage. </a:t>
            </a:r>
          </a:p>
          <a:p>
            <a:r>
              <a:rPr lang="en-US" sz="1400" dirty="0"/>
              <a:t>The benefits of this plan cover all employee family members and people living within the employee’s home. </a:t>
            </a:r>
            <a:endParaRPr lang="en-US" sz="1400" dirty="0">
              <a:cs typeface="Segoe UI Light"/>
            </a:endParaRPr>
          </a:p>
          <a:p>
            <a:r>
              <a:rPr lang="en-US" sz="1400" dirty="0"/>
              <a:t>All services are 100% confidential.</a:t>
            </a:r>
          </a:p>
          <a:p>
            <a:r>
              <a:rPr lang="en-US" sz="1400" dirty="0">
                <a:cs typeface="Segoe UI Light"/>
              </a:rPr>
              <a:t>Services include:</a:t>
            </a:r>
          </a:p>
          <a:p>
            <a:pPr lvl="1"/>
            <a:r>
              <a:rPr lang="en-US" sz="1200" dirty="0">
                <a:cs typeface="Segoe UI Light"/>
              </a:rPr>
              <a:t>Six (6) free telephonic, online, or in-person counseling (in-person appointments can cause delays) visits per issue.</a:t>
            </a:r>
          </a:p>
          <a:p>
            <a:pPr lvl="1"/>
            <a:r>
              <a:rPr lang="en-US" sz="1200" dirty="0">
                <a:cs typeface="Segoe UI Light"/>
              </a:rPr>
              <a:t>30-minute free phone or in-person legal consultation.</a:t>
            </a:r>
          </a:p>
          <a:p>
            <a:pPr lvl="1"/>
            <a:r>
              <a:rPr lang="en-US" sz="1200" dirty="0">
                <a:cs typeface="Segoe UI Light"/>
              </a:rPr>
              <a:t>Free phone meeting with financial professionals.</a:t>
            </a:r>
          </a:p>
          <a:p>
            <a:pPr lvl="1"/>
            <a:r>
              <a:rPr lang="en-US" sz="1200" dirty="0">
                <a:cs typeface="Segoe UI Light"/>
              </a:rPr>
              <a:t>Free help with ID recovery and reporting to consumer credit agencies.</a:t>
            </a:r>
          </a:p>
          <a:p>
            <a:pPr lvl="1"/>
            <a:r>
              <a:rPr lang="en-US" sz="1200" dirty="0">
                <a:cs typeface="Segoe UI Light"/>
              </a:rPr>
              <a:t>Many online resources such as articles, workbooks, webinars, dependent and daily living resources.</a:t>
            </a:r>
          </a:p>
          <a:p>
            <a:r>
              <a:rPr lang="en-US" sz="1400" dirty="0">
                <a:cs typeface="Segoe UI Light"/>
              </a:rPr>
              <a:t>Call: 800/999-7222 or go to anthemEAP.com and enter the company code = SISC</a:t>
            </a:r>
          </a:p>
          <a:p>
            <a:pPr lvl="1"/>
            <a:endParaRPr lang="en-US" sz="1200" dirty="0">
              <a:cs typeface="Segoe UI Light"/>
            </a:endParaRPr>
          </a:p>
        </p:txBody>
      </p:sp>
      <p:sp>
        <p:nvSpPr>
          <p:cNvPr id="4" name="Title 6">
            <a:extLst>
              <a:ext uri="{FF2B5EF4-FFF2-40B4-BE49-F238E27FC236}">
                <a16:creationId xmlns:a16="http://schemas.microsoft.com/office/drawing/2014/main" id="{AB56AA88-22E4-237C-9E32-F7D1F4708ED3}"/>
              </a:ext>
            </a:extLst>
          </p:cNvPr>
          <p:cNvSpPr txBox="1">
            <a:spLocks/>
          </p:cNvSpPr>
          <p:nvPr/>
        </p:nvSpPr>
        <p:spPr>
          <a:xfrm>
            <a:off x="6925895" y="1150774"/>
            <a:ext cx="3848477" cy="1003947"/>
          </a:xfrm>
          <a:prstGeom prst="rect">
            <a:avLst/>
          </a:prstGeom>
        </p:spPr>
        <p:txBody>
          <a:bodyPr anchor="ctr"/>
          <a:lstStyle>
            <a:lvl1pPr algn="l" defTabSz="914400" rtl="0" eaLnBrk="1" latinLnBrk="0" hangingPunct="1">
              <a:lnSpc>
                <a:spcPct val="90000"/>
              </a:lnSpc>
              <a:spcBef>
                <a:spcPct val="0"/>
              </a:spcBef>
              <a:buNone/>
              <a:defRPr sz="3200" kern="1200" cap="all" spc="200" baseline="0">
                <a:solidFill>
                  <a:schemeClr val="accent1">
                    <a:lumMod val="75000"/>
                  </a:schemeClr>
                </a:solidFill>
                <a:latin typeface="+mj-lt"/>
                <a:ea typeface="+mj-ea"/>
                <a:cs typeface="+mj-cs"/>
              </a:defRPr>
            </a:lvl1pPr>
          </a:lstStyle>
          <a:p>
            <a:r>
              <a:rPr lang="en-US" dirty="0">
                <a:solidFill>
                  <a:schemeClr val="tx1"/>
                </a:solidFill>
              </a:rPr>
              <a:t>District plan options</a:t>
            </a:r>
            <a:r>
              <a:rPr lang="en-US" sz="1200" dirty="0">
                <a:solidFill>
                  <a:schemeClr val="tx1"/>
                </a:solidFill>
              </a:rPr>
              <a:t> (7)</a:t>
            </a:r>
            <a:endParaRPr lang="en-US" dirty="0"/>
          </a:p>
        </p:txBody>
      </p:sp>
      <p:pic>
        <p:nvPicPr>
          <p:cNvPr id="10" name="Picture 9" descr="A group of people walking in a courtyard&#10;&#10;AI-generated content may be incorrect.">
            <a:extLst>
              <a:ext uri="{FF2B5EF4-FFF2-40B4-BE49-F238E27FC236}">
                <a16:creationId xmlns:a16="http://schemas.microsoft.com/office/drawing/2014/main" id="{ECFAF30E-4744-44A2-480D-61241A62FA9E}"/>
              </a:ext>
            </a:extLst>
          </p:cNvPr>
          <p:cNvPicPr>
            <a:picLocks noChangeAspect="1"/>
          </p:cNvPicPr>
          <p:nvPr/>
        </p:nvPicPr>
        <p:blipFill>
          <a:blip r:embed="rId2"/>
          <a:stretch>
            <a:fillRect/>
          </a:stretch>
        </p:blipFill>
        <p:spPr>
          <a:xfrm>
            <a:off x="1072929" y="374729"/>
            <a:ext cx="4625169" cy="2712505"/>
          </a:xfrm>
          <a:prstGeom prst="rect">
            <a:avLst/>
          </a:prstGeom>
          <a:ln w="88900" cap="sq" cmpd="thickThin">
            <a:solidFill>
              <a:srgbClr val="000000"/>
            </a:solidFill>
            <a:prstDash val="solid"/>
            <a:miter lim="800000"/>
          </a:ln>
          <a:effectLst>
            <a:innerShdw blurRad="76200">
              <a:srgbClr val="000000"/>
            </a:innerShdw>
          </a:effectLst>
        </p:spPr>
      </p:pic>
    </p:spTree>
    <p:extLst>
      <p:ext uri="{BB962C8B-B14F-4D97-AF65-F5344CB8AC3E}">
        <p14:creationId xmlns:p14="http://schemas.microsoft.com/office/powerpoint/2010/main" val="177882691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D9D6336-987F-4E0F-86DD-E2966D73B067}"/>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096313C6-4C35-1A48-5120-D3886B775B70}"/>
              </a:ext>
            </a:extLst>
          </p:cNvPr>
          <p:cNvSpPr>
            <a:spLocks noGrp="1"/>
          </p:cNvSpPr>
          <p:nvPr>
            <p:ph type="body" sz="quarter" idx="13"/>
          </p:nvPr>
        </p:nvSpPr>
        <p:spPr>
          <a:xfrm>
            <a:off x="629967" y="153910"/>
            <a:ext cx="5662191" cy="1213164"/>
          </a:xfrm>
        </p:spPr>
        <p:txBody>
          <a:bodyPr lIns="91440" tIns="45720" rIns="91440" bIns="45720" anchor="t">
            <a:normAutofit/>
          </a:bodyPr>
          <a:lstStyle/>
          <a:p>
            <a:r>
              <a:rPr lang="en-US" dirty="0"/>
              <a:t>Kaiser Medical Options</a:t>
            </a:r>
            <a:endParaRPr lang="en-US" sz="1400" dirty="0"/>
          </a:p>
          <a:p>
            <a:pPr marL="285750" indent="-285750">
              <a:buFont typeface="Arial" panose="020B0604020202020204" pitchFamily="34" charset="0"/>
              <a:buChar char="•"/>
            </a:pPr>
            <a:r>
              <a:rPr lang="en-US" sz="1400" dirty="0">
                <a:cs typeface="Segoe UI Light"/>
              </a:rPr>
              <a:t>Kaiser HMO </a:t>
            </a:r>
          </a:p>
          <a:p>
            <a:pPr marL="285750" indent="-285750">
              <a:buFont typeface="Arial" panose="020B0604020202020204" pitchFamily="34" charset="0"/>
              <a:buChar char="•"/>
            </a:pPr>
            <a:r>
              <a:rPr lang="en-US" sz="1400" dirty="0">
                <a:cs typeface="Segoe UI Light"/>
              </a:rPr>
              <a:t>Kaiser HDHP with Employer Funded HSA</a:t>
            </a:r>
          </a:p>
        </p:txBody>
      </p:sp>
      <p:graphicFrame>
        <p:nvGraphicFramePr>
          <p:cNvPr id="5" name="Table 5">
            <a:extLst>
              <a:ext uri="{FF2B5EF4-FFF2-40B4-BE49-F238E27FC236}">
                <a16:creationId xmlns:a16="http://schemas.microsoft.com/office/drawing/2014/main" id="{660E2909-139C-E26D-00BE-FE0EC9CAF668}"/>
              </a:ext>
            </a:extLst>
          </p:cNvPr>
          <p:cNvGraphicFramePr>
            <a:graphicFrameLocks noGrp="1"/>
          </p:cNvGraphicFramePr>
          <p:nvPr>
            <p:ph sz="quarter" idx="17"/>
            <p:extLst>
              <p:ext uri="{D42A27DB-BD31-4B8C-83A1-F6EECF244321}">
                <p14:modId xmlns:p14="http://schemas.microsoft.com/office/powerpoint/2010/main" val="3426552588"/>
              </p:ext>
            </p:extLst>
          </p:nvPr>
        </p:nvGraphicFramePr>
        <p:xfrm>
          <a:off x="629965" y="1321391"/>
          <a:ext cx="10895095" cy="4726179"/>
        </p:xfrm>
        <a:graphic>
          <a:graphicData uri="http://schemas.openxmlformats.org/drawingml/2006/table">
            <a:tbl>
              <a:tblPr firstRow="1" bandRow="1">
                <a:tableStyleId>{5940675A-B579-460E-94D1-54222C63F5DA}</a:tableStyleId>
              </a:tblPr>
              <a:tblGrid>
                <a:gridCol w="5440880">
                  <a:extLst>
                    <a:ext uri="{9D8B030D-6E8A-4147-A177-3AD203B41FA5}">
                      <a16:colId xmlns:a16="http://schemas.microsoft.com/office/drawing/2014/main" val="906495982"/>
                    </a:ext>
                  </a:extLst>
                </a:gridCol>
                <a:gridCol w="5454215">
                  <a:extLst>
                    <a:ext uri="{9D8B030D-6E8A-4147-A177-3AD203B41FA5}">
                      <a16:colId xmlns:a16="http://schemas.microsoft.com/office/drawing/2014/main" val="1857816867"/>
                    </a:ext>
                  </a:extLst>
                </a:gridCol>
              </a:tblGrid>
              <a:tr h="370840">
                <a:tc>
                  <a:txBody>
                    <a:bodyPr/>
                    <a:lstStyle/>
                    <a:p>
                      <a:pPr>
                        <a:lnSpc>
                          <a:spcPct val="150000"/>
                        </a:lnSpc>
                      </a:pPr>
                      <a:r>
                        <a:rPr lang="en-US" sz="1600" b="1" dirty="0">
                          <a:solidFill>
                            <a:srgbClr val="000000"/>
                          </a:solidFill>
                        </a:rPr>
                        <a:t>Kaiser HMO Costs</a:t>
                      </a:r>
                    </a:p>
                  </a:txBody>
                  <a:tcPr>
                    <a:solidFill>
                      <a:schemeClr val="bg1">
                        <a:lumMod val="95000"/>
                      </a:schemeClr>
                    </a:solidFill>
                  </a:tcPr>
                </a:tc>
                <a:tc>
                  <a:txBody>
                    <a:bodyPr/>
                    <a:lstStyle/>
                    <a:p>
                      <a:pPr>
                        <a:lnSpc>
                          <a:spcPct val="150000"/>
                        </a:lnSpc>
                      </a:pPr>
                      <a:r>
                        <a:rPr lang="en-US" sz="1600" b="1" dirty="0">
                          <a:solidFill>
                            <a:srgbClr val="000000"/>
                          </a:solidFill>
                        </a:rPr>
                        <a:t>Kaiser HDHP with HSA Costs</a:t>
                      </a:r>
                    </a:p>
                  </a:txBody>
                  <a:tcPr>
                    <a:solidFill>
                      <a:schemeClr val="bg1">
                        <a:lumMod val="95000"/>
                      </a:schemeClr>
                    </a:solidFill>
                  </a:tcPr>
                </a:tc>
                <a:extLst>
                  <a:ext uri="{0D108BD9-81ED-4DB2-BD59-A6C34878D82A}">
                    <a16:rowId xmlns:a16="http://schemas.microsoft.com/office/drawing/2014/main" val="3324063139"/>
                  </a:ext>
                </a:extLst>
              </a:tr>
              <a:tr h="370840">
                <a:tc>
                  <a:txBody>
                    <a:bodyPr/>
                    <a:lstStyle/>
                    <a:p>
                      <a:pPr>
                        <a:lnSpc>
                          <a:spcPct val="150000"/>
                        </a:lnSpc>
                      </a:pPr>
                      <a:endParaRPr lang="en-US" sz="1200" dirty="0">
                        <a:solidFill>
                          <a:srgbClr val="000000"/>
                        </a:solidFill>
                      </a:endParaRPr>
                    </a:p>
                    <a:p>
                      <a:pPr>
                        <a:lnSpc>
                          <a:spcPct val="150000"/>
                        </a:lnSpc>
                      </a:pPr>
                      <a:r>
                        <a:rPr lang="en-US" sz="1200" dirty="0">
                          <a:solidFill>
                            <a:srgbClr val="000000"/>
                          </a:solidFill>
                        </a:rPr>
                        <a:t>Out-of-pocket maximum $1,500 single/$3,000 family</a:t>
                      </a:r>
                    </a:p>
                  </a:txBody>
                  <a:tcPr>
                    <a:noFill/>
                  </a:tcPr>
                </a:tc>
                <a:tc>
                  <a:txBody>
                    <a:bodyPr/>
                    <a:lstStyle/>
                    <a:p>
                      <a:pPr>
                        <a:lnSpc>
                          <a:spcPct val="150000"/>
                        </a:lnSpc>
                      </a:pPr>
                      <a:r>
                        <a:rPr lang="en-US" sz="1200" b="0" dirty="0">
                          <a:solidFill>
                            <a:srgbClr val="000000"/>
                          </a:solidFill>
                        </a:rPr>
                        <a:t>Deductible $1,700 single/$3,400 family; 1/1/2027 $1,750 single/$3,500 family *</a:t>
                      </a:r>
                    </a:p>
                    <a:p>
                      <a:pPr>
                        <a:lnSpc>
                          <a:spcPct val="150000"/>
                        </a:lnSpc>
                      </a:pPr>
                      <a:r>
                        <a:rPr lang="en-US" sz="1200" b="0" dirty="0">
                          <a:solidFill>
                            <a:srgbClr val="000000"/>
                          </a:solidFill>
                        </a:rPr>
                        <a:t>Out-of-pocket maximum $3,500 single/$7,000 family *</a:t>
                      </a:r>
                    </a:p>
                  </a:txBody>
                  <a:tcPr>
                    <a:noFill/>
                  </a:tcPr>
                </a:tc>
                <a:extLst>
                  <a:ext uri="{0D108BD9-81ED-4DB2-BD59-A6C34878D82A}">
                    <a16:rowId xmlns:a16="http://schemas.microsoft.com/office/drawing/2014/main" val="90814813"/>
                  </a:ext>
                </a:extLst>
              </a:tr>
              <a:tr h="370840">
                <a:tc>
                  <a:txBody>
                    <a:bodyPr/>
                    <a:lstStyle/>
                    <a:p>
                      <a:pPr>
                        <a:lnSpc>
                          <a:spcPct val="150000"/>
                        </a:lnSpc>
                      </a:pPr>
                      <a:r>
                        <a:rPr lang="en-US" sz="1200" dirty="0">
                          <a:solidFill>
                            <a:srgbClr val="000000"/>
                          </a:solidFill>
                        </a:rPr>
                        <a:t>Employer funded HSA amounts $0</a:t>
                      </a:r>
                    </a:p>
                  </a:txBody>
                  <a:tcPr>
                    <a:noFill/>
                  </a:tcPr>
                </a:tc>
                <a:tc>
                  <a:txBody>
                    <a:bodyPr/>
                    <a:lstStyle/>
                    <a:p>
                      <a:pPr>
                        <a:lnSpc>
                          <a:spcPct val="150000"/>
                        </a:lnSpc>
                      </a:pPr>
                      <a:r>
                        <a:rPr lang="en-US" sz="1200" dirty="0">
                          <a:solidFill>
                            <a:srgbClr val="000000"/>
                          </a:solidFill>
                        </a:rPr>
                        <a:t>Annual HSA amounts $3,400 single/$6,800 family * </a:t>
                      </a:r>
                      <a:r>
                        <a:rPr lang="en-US" sz="1000" dirty="0">
                          <a:solidFill>
                            <a:srgbClr val="000000"/>
                          </a:solidFill>
                        </a:rPr>
                        <a:t>(ER deposits: half Oct/half Apr)</a:t>
                      </a:r>
                      <a:endParaRPr lang="en-US" sz="1000" b="0" dirty="0">
                        <a:solidFill>
                          <a:srgbClr val="000000"/>
                        </a:solidFill>
                      </a:endParaRPr>
                    </a:p>
                  </a:txBody>
                  <a:tcPr>
                    <a:noFill/>
                  </a:tcPr>
                </a:tc>
                <a:extLst>
                  <a:ext uri="{0D108BD9-81ED-4DB2-BD59-A6C34878D82A}">
                    <a16:rowId xmlns:a16="http://schemas.microsoft.com/office/drawing/2014/main" val="3254565425"/>
                  </a:ext>
                </a:extLst>
              </a:tr>
              <a:tr h="370840">
                <a:tc>
                  <a:txBody>
                    <a:bodyPr/>
                    <a:lstStyle/>
                    <a:p>
                      <a:pPr marL="0" marR="0" lvl="0" indent="0" algn="l" defTabSz="914400" rtl="0" eaLnBrk="1" fontAlgn="auto" latinLnBrk="0" hangingPunct="1">
                        <a:lnSpc>
                          <a:spcPct val="150000"/>
                        </a:lnSpc>
                        <a:spcBef>
                          <a:spcPts val="0"/>
                        </a:spcBef>
                        <a:spcAft>
                          <a:spcPts val="0"/>
                        </a:spcAft>
                        <a:buClrTx/>
                        <a:buSzTx/>
                        <a:buFontTx/>
                        <a:buNone/>
                        <a:tabLst/>
                        <a:defRPr/>
                      </a:pPr>
                      <a:r>
                        <a:rPr lang="en-US" sz="1200" dirty="0">
                          <a:solidFill>
                            <a:srgbClr val="000000"/>
                          </a:solidFill>
                        </a:rPr>
                        <a:t>Standard Office Visit (non-specialist) $0</a:t>
                      </a:r>
                    </a:p>
                  </a:txBody>
                  <a:tcPr>
                    <a:noFill/>
                  </a:tcPr>
                </a:tc>
                <a:tc>
                  <a:txBody>
                    <a:bodyPr/>
                    <a:lstStyle/>
                    <a:p>
                      <a:pPr>
                        <a:lnSpc>
                          <a:spcPct val="150000"/>
                        </a:lnSpc>
                      </a:pPr>
                      <a:r>
                        <a:rPr lang="en-US" sz="1200" dirty="0">
                          <a:solidFill>
                            <a:srgbClr val="000000"/>
                          </a:solidFill>
                        </a:rPr>
                        <a:t>Standard Office Visit (non-specialist) 10% coinsurance after deductible</a:t>
                      </a:r>
                      <a:endParaRPr lang="en-US" sz="1200" b="0" dirty="0">
                        <a:solidFill>
                          <a:srgbClr val="000000"/>
                        </a:solidFill>
                      </a:endParaRPr>
                    </a:p>
                  </a:txBody>
                  <a:tcPr>
                    <a:noFill/>
                  </a:tcPr>
                </a:tc>
                <a:extLst>
                  <a:ext uri="{0D108BD9-81ED-4DB2-BD59-A6C34878D82A}">
                    <a16:rowId xmlns:a16="http://schemas.microsoft.com/office/drawing/2014/main" val="1674342574"/>
                  </a:ext>
                </a:extLst>
              </a:tr>
              <a:tr h="370840">
                <a:tc>
                  <a:txBody>
                    <a:bodyPr/>
                    <a:lstStyle/>
                    <a:p>
                      <a:pPr>
                        <a:lnSpc>
                          <a:spcPct val="150000"/>
                        </a:lnSpc>
                      </a:pPr>
                      <a:r>
                        <a:rPr lang="en-US" sz="1200" dirty="0">
                          <a:solidFill>
                            <a:srgbClr val="000000"/>
                          </a:solidFill>
                        </a:rPr>
                        <a:t>Specialist Office Visit $0</a:t>
                      </a:r>
                    </a:p>
                  </a:txBody>
                  <a:tcPr/>
                </a:tc>
                <a:tc>
                  <a:txBody>
                    <a:bodyPr/>
                    <a:lstStyle/>
                    <a:p>
                      <a:pPr>
                        <a:lnSpc>
                          <a:spcPct val="150000"/>
                        </a:lnSpc>
                      </a:pPr>
                      <a:r>
                        <a:rPr lang="en-US" sz="1200" dirty="0">
                          <a:solidFill>
                            <a:srgbClr val="000000"/>
                          </a:solidFill>
                        </a:rPr>
                        <a:t>Specialist Office Visit 10% coinsurance after deductible</a:t>
                      </a:r>
                    </a:p>
                  </a:txBody>
                  <a:tcPr>
                    <a:noFill/>
                  </a:tcPr>
                </a:tc>
                <a:extLst>
                  <a:ext uri="{0D108BD9-81ED-4DB2-BD59-A6C34878D82A}">
                    <a16:rowId xmlns:a16="http://schemas.microsoft.com/office/drawing/2014/main" val="3696789565"/>
                  </a:ext>
                </a:extLst>
              </a:tr>
              <a:tr h="370840">
                <a:tc>
                  <a:txBody>
                    <a:bodyPr/>
                    <a:lstStyle/>
                    <a:p>
                      <a:pPr marL="0" marR="0" lvl="0" indent="0" algn="l" defTabSz="914400" rtl="0" eaLnBrk="1" fontAlgn="auto" latinLnBrk="0" hangingPunct="1">
                        <a:lnSpc>
                          <a:spcPct val="150000"/>
                        </a:lnSpc>
                        <a:spcBef>
                          <a:spcPts val="0"/>
                        </a:spcBef>
                        <a:spcAft>
                          <a:spcPts val="0"/>
                        </a:spcAft>
                        <a:buClrTx/>
                        <a:buSzTx/>
                        <a:buFontTx/>
                        <a:buNone/>
                        <a:tabLst/>
                        <a:defRPr/>
                      </a:pPr>
                      <a:r>
                        <a:rPr lang="en-US" sz="1200" dirty="0">
                          <a:solidFill>
                            <a:srgbClr val="000000"/>
                          </a:solidFill>
                        </a:rPr>
                        <a:t>Scans (CT, CAT, MRI, PET) $0</a:t>
                      </a:r>
                    </a:p>
                  </a:txBody>
                  <a:tcPr/>
                </a:tc>
                <a:tc>
                  <a:txBody>
                    <a:bodyPr/>
                    <a:lstStyle/>
                    <a:p>
                      <a:pPr marL="0" marR="0" lvl="0" indent="0" algn="l" defTabSz="914400" rtl="0" eaLnBrk="1" fontAlgn="auto" latinLnBrk="0" hangingPunct="1">
                        <a:lnSpc>
                          <a:spcPct val="150000"/>
                        </a:lnSpc>
                        <a:spcBef>
                          <a:spcPts val="0"/>
                        </a:spcBef>
                        <a:spcAft>
                          <a:spcPts val="0"/>
                        </a:spcAft>
                        <a:buClrTx/>
                        <a:buSzTx/>
                        <a:buFontTx/>
                        <a:buNone/>
                        <a:tabLst/>
                        <a:defRPr/>
                      </a:pPr>
                      <a:r>
                        <a:rPr lang="en-US" sz="1200" dirty="0">
                          <a:solidFill>
                            <a:srgbClr val="000000"/>
                          </a:solidFill>
                        </a:rPr>
                        <a:t>Scans (CT, CAT, MRI, PET) 10% coinsurance after deductible</a:t>
                      </a:r>
                    </a:p>
                  </a:txBody>
                  <a:tcPr>
                    <a:noFill/>
                  </a:tcPr>
                </a:tc>
                <a:extLst>
                  <a:ext uri="{0D108BD9-81ED-4DB2-BD59-A6C34878D82A}">
                    <a16:rowId xmlns:a16="http://schemas.microsoft.com/office/drawing/2014/main" val="3993020499"/>
                  </a:ext>
                </a:extLst>
              </a:tr>
              <a:tr h="370840">
                <a:tc>
                  <a:txBody>
                    <a:bodyPr/>
                    <a:lstStyle/>
                    <a:p>
                      <a:pPr marL="0" marR="0" lvl="0" indent="0" algn="l" defTabSz="914400" rtl="0" eaLnBrk="1" fontAlgn="auto" latinLnBrk="0" hangingPunct="1">
                        <a:lnSpc>
                          <a:spcPct val="150000"/>
                        </a:lnSpc>
                        <a:spcBef>
                          <a:spcPts val="0"/>
                        </a:spcBef>
                        <a:spcAft>
                          <a:spcPts val="0"/>
                        </a:spcAft>
                        <a:buClrTx/>
                        <a:buSzTx/>
                        <a:buFontTx/>
                        <a:buNone/>
                        <a:tabLst/>
                        <a:defRPr/>
                      </a:pPr>
                      <a:r>
                        <a:rPr lang="en-US" sz="1200" dirty="0">
                          <a:solidFill>
                            <a:srgbClr val="000000"/>
                          </a:solidFill>
                        </a:rPr>
                        <a:t>Diagnostic X-ray &amp; Labs $0</a:t>
                      </a:r>
                    </a:p>
                  </a:txBody>
                  <a:tcPr/>
                </a:tc>
                <a:tc>
                  <a:txBody>
                    <a:bodyPr/>
                    <a:lstStyle/>
                    <a:p>
                      <a:pPr>
                        <a:lnSpc>
                          <a:spcPct val="150000"/>
                        </a:lnSpc>
                      </a:pPr>
                      <a:r>
                        <a:rPr lang="en-US" sz="1200" dirty="0">
                          <a:solidFill>
                            <a:srgbClr val="000000"/>
                          </a:solidFill>
                        </a:rPr>
                        <a:t>Diagnostic X-ray &amp; Labs 10% coinsurance after deductible</a:t>
                      </a:r>
                      <a:endParaRPr lang="en-US" sz="1200" b="0" dirty="0">
                        <a:solidFill>
                          <a:srgbClr val="000000"/>
                        </a:solidFill>
                      </a:endParaRPr>
                    </a:p>
                  </a:txBody>
                  <a:tcPr>
                    <a:noFill/>
                  </a:tcPr>
                </a:tc>
                <a:extLst>
                  <a:ext uri="{0D108BD9-81ED-4DB2-BD59-A6C34878D82A}">
                    <a16:rowId xmlns:a16="http://schemas.microsoft.com/office/drawing/2014/main" val="2845796280"/>
                  </a:ext>
                </a:extLst>
              </a:tr>
              <a:tr h="370840">
                <a:tc>
                  <a:txBody>
                    <a:bodyPr/>
                    <a:lstStyle/>
                    <a:p>
                      <a:pPr marL="0" marR="0" lvl="0" indent="0" algn="l" defTabSz="914400" rtl="0" eaLnBrk="1" fontAlgn="auto" latinLnBrk="0" hangingPunct="1">
                        <a:lnSpc>
                          <a:spcPct val="150000"/>
                        </a:lnSpc>
                        <a:spcBef>
                          <a:spcPts val="0"/>
                        </a:spcBef>
                        <a:spcAft>
                          <a:spcPts val="0"/>
                        </a:spcAft>
                        <a:buClrTx/>
                        <a:buSzTx/>
                        <a:buFontTx/>
                        <a:buNone/>
                        <a:tabLst/>
                        <a:defRPr/>
                      </a:pPr>
                      <a:r>
                        <a:rPr lang="en-US" sz="1200" dirty="0">
                          <a:solidFill>
                            <a:srgbClr val="000000"/>
                          </a:solidFill>
                        </a:rPr>
                        <a:t>Emergency Room Visit (if not admitted) $100 per visit</a:t>
                      </a:r>
                    </a:p>
                  </a:txBody>
                  <a:tcPr/>
                </a:tc>
                <a:tc>
                  <a:txBody>
                    <a:bodyPr/>
                    <a:lstStyle/>
                    <a:p>
                      <a:pPr>
                        <a:lnSpc>
                          <a:spcPct val="150000"/>
                        </a:lnSpc>
                      </a:pPr>
                      <a:r>
                        <a:rPr lang="en-US" sz="1200" dirty="0">
                          <a:solidFill>
                            <a:srgbClr val="000000"/>
                          </a:solidFill>
                        </a:rPr>
                        <a:t>Emergency Room Visit (if not admitted) 10% coinsurance after deductible</a:t>
                      </a:r>
                      <a:endParaRPr lang="en-US" sz="1200" b="0" dirty="0">
                        <a:solidFill>
                          <a:srgbClr val="000000"/>
                        </a:solidFill>
                      </a:endParaRPr>
                    </a:p>
                  </a:txBody>
                  <a:tcPr>
                    <a:noFill/>
                  </a:tcPr>
                </a:tc>
                <a:extLst>
                  <a:ext uri="{0D108BD9-81ED-4DB2-BD59-A6C34878D82A}">
                    <a16:rowId xmlns:a16="http://schemas.microsoft.com/office/drawing/2014/main" val="3852297573"/>
                  </a:ext>
                </a:extLst>
              </a:tr>
              <a:tr h="370840">
                <a:tc>
                  <a:txBody>
                    <a:bodyPr/>
                    <a:lstStyle/>
                    <a:p>
                      <a:pPr marL="0" marR="0" lvl="0" indent="0" algn="l" defTabSz="914400" rtl="0" eaLnBrk="1" fontAlgn="auto" latinLnBrk="0" hangingPunct="1">
                        <a:lnSpc>
                          <a:spcPct val="150000"/>
                        </a:lnSpc>
                        <a:spcBef>
                          <a:spcPts val="0"/>
                        </a:spcBef>
                        <a:spcAft>
                          <a:spcPts val="0"/>
                        </a:spcAft>
                        <a:buClrTx/>
                        <a:buSzTx/>
                        <a:buFontTx/>
                        <a:buNone/>
                        <a:tabLst/>
                        <a:defRPr/>
                      </a:pPr>
                      <a:r>
                        <a:rPr lang="en-US" sz="1200" dirty="0">
                          <a:solidFill>
                            <a:srgbClr val="000000"/>
                          </a:solidFill>
                        </a:rPr>
                        <a:t>Inpatient Care $0</a:t>
                      </a:r>
                    </a:p>
                  </a:txBody>
                  <a:tcPr/>
                </a:tc>
                <a:tc>
                  <a:txBody>
                    <a:bodyPr/>
                    <a:lstStyle/>
                    <a:p>
                      <a:pPr>
                        <a:lnSpc>
                          <a:spcPct val="150000"/>
                        </a:lnSpc>
                      </a:pPr>
                      <a:r>
                        <a:rPr lang="en-US" sz="1200" dirty="0">
                          <a:solidFill>
                            <a:srgbClr val="000000"/>
                          </a:solidFill>
                        </a:rPr>
                        <a:t>Inpatient Care 10% coinsurance after deductible</a:t>
                      </a:r>
                      <a:endParaRPr lang="en-US" sz="1200" b="0" dirty="0">
                        <a:solidFill>
                          <a:srgbClr val="000000"/>
                        </a:solidFill>
                      </a:endParaRPr>
                    </a:p>
                  </a:txBody>
                  <a:tcPr>
                    <a:noFill/>
                  </a:tcPr>
                </a:tc>
                <a:extLst>
                  <a:ext uri="{0D108BD9-81ED-4DB2-BD59-A6C34878D82A}">
                    <a16:rowId xmlns:a16="http://schemas.microsoft.com/office/drawing/2014/main" val="615329752"/>
                  </a:ext>
                </a:extLst>
              </a:tr>
              <a:tr h="370840">
                <a:tc>
                  <a:txBody>
                    <a:bodyPr/>
                    <a:lstStyle/>
                    <a:p>
                      <a:pPr marL="0" marR="0" lvl="0" indent="0" algn="l" defTabSz="914400" rtl="0" eaLnBrk="1" fontAlgn="auto" latinLnBrk="0" hangingPunct="1">
                        <a:lnSpc>
                          <a:spcPct val="150000"/>
                        </a:lnSpc>
                        <a:spcBef>
                          <a:spcPts val="0"/>
                        </a:spcBef>
                        <a:spcAft>
                          <a:spcPts val="0"/>
                        </a:spcAft>
                        <a:buClrTx/>
                        <a:buSzTx/>
                        <a:buFontTx/>
                        <a:buNone/>
                        <a:tabLst/>
                        <a:defRPr/>
                      </a:pPr>
                      <a:r>
                        <a:rPr lang="en-US" sz="1200" dirty="0">
                          <a:solidFill>
                            <a:srgbClr val="000000"/>
                          </a:solidFill>
                        </a:rPr>
                        <a:t>Outpatient Care $0</a:t>
                      </a:r>
                    </a:p>
                  </a:txBody>
                  <a:tcPr/>
                </a:tc>
                <a:tc>
                  <a:txBody>
                    <a:bodyPr/>
                    <a:lstStyle/>
                    <a:p>
                      <a:pPr>
                        <a:lnSpc>
                          <a:spcPct val="150000"/>
                        </a:lnSpc>
                      </a:pPr>
                      <a:r>
                        <a:rPr lang="en-US" sz="1200" b="0" dirty="0">
                          <a:solidFill>
                            <a:srgbClr val="000000"/>
                          </a:solidFill>
                        </a:rPr>
                        <a:t>Outpatient Care </a:t>
                      </a:r>
                      <a:r>
                        <a:rPr lang="en-US" sz="1200" dirty="0">
                          <a:solidFill>
                            <a:srgbClr val="000000"/>
                          </a:solidFill>
                        </a:rPr>
                        <a:t>10% coinsurance after deductible</a:t>
                      </a:r>
                      <a:endParaRPr lang="en-US" sz="1200" b="0" dirty="0">
                        <a:solidFill>
                          <a:srgbClr val="000000"/>
                        </a:solidFill>
                      </a:endParaRPr>
                    </a:p>
                  </a:txBody>
                  <a:tcPr>
                    <a:noFill/>
                  </a:tcPr>
                </a:tc>
                <a:extLst>
                  <a:ext uri="{0D108BD9-81ED-4DB2-BD59-A6C34878D82A}">
                    <a16:rowId xmlns:a16="http://schemas.microsoft.com/office/drawing/2014/main" val="1231805032"/>
                  </a:ext>
                </a:extLst>
              </a:tr>
              <a:tr h="370840">
                <a:tc>
                  <a:txBody>
                    <a:bodyPr/>
                    <a:lstStyle/>
                    <a:p>
                      <a:pPr marL="0" marR="0" lvl="0" indent="0" algn="l" defTabSz="914400" rtl="0" eaLnBrk="1" fontAlgn="auto" latinLnBrk="0" hangingPunct="1">
                        <a:lnSpc>
                          <a:spcPct val="150000"/>
                        </a:lnSpc>
                        <a:spcBef>
                          <a:spcPts val="0"/>
                        </a:spcBef>
                        <a:spcAft>
                          <a:spcPts val="0"/>
                        </a:spcAft>
                        <a:buClrTx/>
                        <a:buSzTx/>
                        <a:buFontTx/>
                        <a:buNone/>
                        <a:tabLst/>
                        <a:defRPr/>
                      </a:pPr>
                      <a:r>
                        <a:rPr lang="en-US" sz="1200" dirty="0">
                          <a:solidFill>
                            <a:srgbClr val="000000"/>
                          </a:solidFill>
                        </a:rPr>
                        <a:t>Acupuncture &amp; Chiropractic $10</a:t>
                      </a:r>
                    </a:p>
                  </a:txBody>
                  <a:tcPr/>
                </a:tc>
                <a:tc>
                  <a:txBody>
                    <a:bodyPr/>
                    <a:lstStyle/>
                    <a:p>
                      <a:pPr>
                        <a:lnSpc>
                          <a:spcPct val="150000"/>
                        </a:lnSpc>
                      </a:pPr>
                      <a:r>
                        <a:rPr lang="en-US" sz="1200" dirty="0">
                          <a:solidFill>
                            <a:srgbClr val="000000"/>
                          </a:solidFill>
                        </a:rPr>
                        <a:t>Acupuncture 10% coinsurance after deductible (no chiropractic coverage)</a:t>
                      </a:r>
                      <a:endParaRPr lang="en-US" sz="1200" b="0" dirty="0">
                        <a:solidFill>
                          <a:srgbClr val="000000"/>
                        </a:solidFill>
                      </a:endParaRPr>
                    </a:p>
                  </a:txBody>
                  <a:tcPr>
                    <a:noFill/>
                  </a:tcPr>
                </a:tc>
                <a:extLst>
                  <a:ext uri="{0D108BD9-81ED-4DB2-BD59-A6C34878D82A}">
                    <a16:rowId xmlns:a16="http://schemas.microsoft.com/office/drawing/2014/main" val="326607038"/>
                  </a:ext>
                </a:extLst>
              </a:tr>
              <a:tr h="370840">
                <a:tc>
                  <a:txBody>
                    <a:bodyPr/>
                    <a:lstStyle/>
                    <a:p>
                      <a:pPr marL="0" marR="0" lvl="0" indent="0" algn="l" defTabSz="914400" rtl="0" eaLnBrk="1" fontAlgn="auto" latinLnBrk="0" hangingPunct="1">
                        <a:lnSpc>
                          <a:spcPct val="150000"/>
                        </a:lnSpc>
                        <a:spcBef>
                          <a:spcPts val="0"/>
                        </a:spcBef>
                        <a:spcAft>
                          <a:spcPts val="0"/>
                        </a:spcAft>
                        <a:buClrTx/>
                        <a:buSzTx/>
                        <a:buFontTx/>
                        <a:buNone/>
                        <a:tabLst/>
                        <a:defRPr/>
                      </a:pPr>
                      <a:r>
                        <a:rPr lang="en-US" sz="1200" dirty="0">
                          <a:solidFill>
                            <a:srgbClr val="000000"/>
                          </a:solidFill>
                        </a:rPr>
                        <a:t>Pharmacy $5</a:t>
                      </a:r>
                    </a:p>
                  </a:txBody>
                  <a:tcPr/>
                </a:tc>
                <a:tc>
                  <a:txBody>
                    <a:bodyPr/>
                    <a:lstStyle/>
                    <a:p>
                      <a:pPr>
                        <a:lnSpc>
                          <a:spcPct val="150000"/>
                        </a:lnSpc>
                      </a:pPr>
                      <a:r>
                        <a:rPr lang="en-US" sz="1200" dirty="0">
                          <a:solidFill>
                            <a:srgbClr val="000000"/>
                          </a:solidFill>
                        </a:rPr>
                        <a:t>Pharmacy $10-$30 after deductible</a:t>
                      </a:r>
                      <a:endParaRPr lang="en-US" sz="1200" b="0" dirty="0">
                        <a:solidFill>
                          <a:srgbClr val="000000"/>
                        </a:solidFill>
                      </a:endParaRPr>
                    </a:p>
                  </a:txBody>
                  <a:tcPr>
                    <a:noFill/>
                  </a:tcPr>
                </a:tc>
                <a:extLst>
                  <a:ext uri="{0D108BD9-81ED-4DB2-BD59-A6C34878D82A}">
                    <a16:rowId xmlns:a16="http://schemas.microsoft.com/office/drawing/2014/main" val="2609508906"/>
                  </a:ext>
                </a:extLst>
              </a:tr>
            </a:tbl>
          </a:graphicData>
        </a:graphic>
      </p:graphicFrame>
      <p:sp>
        <p:nvSpPr>
          <p:cNvPr id="10" name="Slide Number Placeholder 3">
            <a:extLst>
              <a:ext uri="{FF2B5EF4-FFF2-40B4-BE49-F238E27FC236}">
                <a16:creationId xmlns:a16="http://schemas.microsoft.com/office/drawing/2014/main" id="{CD339AFA-1813-8439-5F4C-6C364190315D}"/>
              </a:ext>
            </a:extLst>
          </p:cNvPr>
          <p:cNvSpPr txBox="1">
            <a:spLocks/>
          </p:cNvSpPr>
          <p:nvPr/>
        </p:nvSpPr>
        <p:spPr>
          <a:xfrm>
            <a:off x="8610600" y="6356350"/>
            <a:ext cx="2743200" cy="365125"/>
          </a:xfrm>
          <a:prstGeom prst="rect">
            <a:avLst/>
          </a:prstGeom>
        </p:spPr>
        <p:txBody>
          <a:bodyPr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F91729D4-A164-47A3-830D-E792BCE699E4}" type="slidenum">
              <a:rPr lang="en-US" sz="1000" spc="300" smtClean="0">
                <a:solidFill>
                  <a:schemeClr val="accent1">
                    <a:lumMod val="75000"/>
                  </a:schemeClr>
                </a:solidFill>
              </a:rPr>
              <a:pPr algn="r"/>
              <a:t>14</a:t>
            </a:fld>
            <a:endParaRPr lang="en-US" sz="1000" spc="300" dirty="0">
              <a:solidFill>
                <a:schemeClr val="accent1">
                  <a:lumMod val="75000"/>
                </a:schemeClr>
              </a:solidFill>
            </a:endParaRPr>
          </a:p>
        </p:txBody>
      </p:sp>
      <p:sp>
        <p:nvSpPr>
          <p:cNvPr id="2" name="Text Placeholder 3">
            <a:extLst>
              <a:ext uri="{FF2B5EF4-FFF2-40B4-BE49-F238E27FC236}">
                <a16:creationId xmlns:a16="http://schemas.microsoft.com/office/drawing/2014/main" id="{1469A0CE-9AEA-14D1-8A1B-107118A48257}"/>
              </a:ext>
            </a:extLst>
          </p:cNvPr>
          <p:cNvSpPr txBox="1">
            <a:spLocks/>
          </p:cNvSpPr>
          <p:nvPr/>
        </p:nvSpPr>
        <p:spPr>
          <a:xfrm>
            <a:off x="421750" y="6030403"/>
            <a:ext cx="10958461" cy="619369"/>
          </a:xfrm>
          <a:prstGeom prst="rect">
            <a:avLst/>
          </a:prstGeom>
        </p:spPr>
        <p:txBody>
          <a:bodyPr lIns="91440" tIns="45720" rIns="91440" bIns="45720" anchor="t">
            <a:normAutofit/>
          </a:bodyPr>
          <a:lstStyle>
            <a:lvl1pPr marL="0" indent="0" algn="l" defTabSz="914400" rtl="0" eaLnBrk="1" latinLnBrk="0" hangingPunct="1">
              <a:lnSpc>
                <a:spcPct val="90000"/>
              </a:lnSpc>
              <a:spcBef>
                <a:spcPts val="1000"/>
              </a:spcBef>
              <a:buFont typeface="Arial" panose="020B0604020202020204" pitchFamily="34" charset="0"/>
              <a:buNone/>
              <a:defRPr sz="2000" b="0" i="0" kern="1200" spc="200" baseline="0">
                <a:solidFill>
                  <a:schemeClr val="accent1">
                    <a:lumMod val="50000"/>
                  </a:schemeClr>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1400" dirty="0"/>
              <a:t>*</a:t>
            </a:r>
            <a:r>
              <a:rPr lang="en-US" sz="1200" dirty="0"/>
              <a:t>Per IRS code the deductible and out-of-pocket maximum will reset to zero as of January 1</a:t>
            </a:r>
            <a:r>
              <a:rPr lang="en-US" sz="1200" baseline="30000" dirty="0"/>
              <a:t>st</a:t>
            </a:r>
            <a:r>
              <a:rPr lang="en-US" sz="1200" dirty="0"/>
              <a:t> regardless of the plan year. </a:t>
            </a:r>
          </a:p>
        </p:txBody>
      </p:sp>
      <p:sp>
        <p:nvSpPr>
          <p:cNvPr id="7" name="Title 6">
            <a:extLst>
              <a:ext uri="{FF2B5EF4-FFF2-40B4-BE49-F238E27FC236}">
                <a16:creationId xmlns:a16="http://schemas.microsoft.com/office/drawing/2014/main" id="{C1CA37E4-80EF-EAB1-9661-ABF6CD27F3EB}"/>
              </a:ext>
            </a:extLst>
          </p:cNvPr>
          <p:cNvSpPr>
            <a:spLocks noGrp="1"/>
          </p:cNvSpPr>
          <p:nvPr>
            <p:ph type="title"/>
          </p:nvPr>
        </p:nvSpPr>
        <p:spPr>
          <a:xfrm>
            <a:off x="7505322" y="227328"/>
            <a:ext cx="3848477" cy="1003947"/>
          </a:xfrm>
        </p:spPr>
        <p:txBody>
          <a:bodyPr/>
          <a:lstStyle/>
          <a:p>
            <a:r>
              <a:rPr lang="en-US" dirty="0">
                <a:solidFill>
                  <a:schemeClr val="tx1"/>
                </a:solidFill>
              </a:rPr>
              <a:t>District plan options</a:t>
            </a:r>
            <a:r>
              <a:rPr lang="en-US" sz="1200" dirty="0">
                <a:solidFill>
                  <a:schemeClr val="tx1"/>
                </a:solidFill>
              </a:rPr>
              <a:t> (8)</a:t>
            </a:r>
            <a:endParaRPr lang="en-US" dirty="0"/>
          </a:p>
        </p:txBody>
      </p:sp>
    </p:spTree>
    <p:extLst>
      <p:ext uri="{BB962C8B-B14F-4D97-AF65-F5344CB8AC3E}">
        <p14:creationId xmlns:p14="http://schemas.microsoft.com/office/powerpoint/2010/main" val="88442388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F27660A-8A4D-73CD-A24A-893A484A412C}"/>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B285A3B5-AD7E-FB17-177F-3931B6F491EE}"/>
              </a:ext>
            </a:extLst>
          </p:cNvPr>
          <p:cNvSpPr>
            <a:spLocks noGrp="1"/>
          </p:cNvSpPr>
          <p:nvPr>
            <p:ph type="body" sz="quarter" idx="13"/>
          </p:nvPr>
        </p:nvSpPr>
        <p:spPr>
          <a:xfrm>
            <a:off x="629966" y="242140"/>
            <a:ext cx="6178239" cy="1430447"/>
          </a:xfrm>
        </p:spPr>
        <p:txBody>
          <a:bodyPr lIns="91440" tIns="45720" rIns="91440" bIns="45720" anchor="t">
            <a:normAutofit fontScale="92500" lnSpcReduction="10000"/>
          </a:bodyPr>
          <a:lstStyle/>
          <a:p>
            <a:r>
              <a:rPr lang="en-US" dirty="0"/>
              <a:t>Dental Options</a:t>
            </a:r>
            <a:endParaRPr lang="en-US" sz="1400" dirty="0"/>
          </a:p>
          <a:p>
            <a:pPr marL="285750" indent="-285750">
              <a:buFont typeface="Arial" panose="020B0604020202020204" pitchFamily="34" charset="0"/>
              <a:buChar char="•"/>
            </a:pPr>
            <a:r>
              <a:rPr lang="en-US" sz="1400" dirty="0">
                <a:cs typeface="Segoe UI Light"/>
              </a:rPr>
              <a:t>DeltaCare USA DHMO (requires provider/group selection)</a:t>
            </a:r>
          </a:p>
          <a:p>
            <a:pPr marL="971550" lvl="1" indent="-285750"/>
            <a:r>
              <a:rPr lang="en-US" sz="1300" dirty="0">
                <a:solidFill>
                  <a:schemeClr val="accent3">
                    <a:lumMod val="75000"/>
                  </a:schemeClr>
                </a:solidFill>
                <a:cs typeface="Segoe UI Light"/>
                <a:hlinkClick r:id="rId2">
                  <a:extLst>
                    <a:ext uri="{A12FA001-AC4F-418D-AE19-62706E023703}">
                      <ahyp:hlinkClr xmlns:ahyp="http://schemas.microsoft.com/office/drawing/2018/hyperlinkcolor" val="tx"/>
                    </a:ext>
                  </a:extLst>
                </a:hlinkClick>
              </a:rPr>
              <a:t>Delta Dental Insurance Provider Search – DeltaCare USA Network</a:t>
            </a:r>
            <a:endParaRPr lang="en-US" sz="1300" dirty="0">
              <a:solidFill>
                <a:schemeClr val="accent3">
                  <a:lumMod val="75000"/>
                </a:schemeClr>
              </a:solidFill>
              <a:cs typeface="Segoe UI Light"/>
            </a:endParaRPr>
          </a:p>
          <a:p>
            <a:pPr marL="285750" indent="-285750">
              <a:buFont typeface="Arial" panose="020B0604020202020204" pitchFamily="34" charset="0"/>
              <a:buChar char="•"/>
            </a:pPr>
            <a:r>
              <a:rPr lang="en-US" sz="1400" dirty="0">
                <a:cs typeface="Segoe UI Light"/>
              </a:rPr>
              <a:t>Delta PPO (requires $44.30 monthly contribution)</a:t>
            </a:r>
          </a:p>
          <a:p>
            <a:pPr marL="285750" indent="-285750">
              <a:buFont typeface="Arial" panose="020B0604020202020204" pitchFamily="34" charset="0"/>
              <a:buChar char="•"/>
            </a:pPr>
            <a:r>
              <a:rPr lang="en-US" sz="1400" dirty="0">
                <a:cs typeface="Segoe UI Light"/>
              </a:rPr>
              <a:t>Delta Premier (requires $71.00 monthly contribution)</a:t>
            </a:r>
          </a:p>
        </p:txBody>
      </p:sp>
      <p:graphicFrame>
        <p:nvGraphicFramePr>
          <p:cNvPr id="5" name="Table 5">
            <a:extLst>
              <a:ext uri="{FF2B5EF4-FFF2-40B4-BE49-F238E27FC236}">
                <a16:creationId xmlns:a16="http://schemas.microsoft.com/office/drawing/2014/main" id="{9B3A132E-3C6F-CD38-74DD-58BD2FDC0980}"/>
              </a:ext>
            </a:extLst>
          </p:cNvPr>
          <p:cNvGraphicFramePr>
            <a:graphicFrameLocks noGrp="1"/>
          </p:cNvGraphicFramePr>
          <p:nvPr>
            <p:ph sz="quarter" idx="17"/>
            <p:extLst>
              <p:ext uri="{D42A27DB-BD31-4B8C-83A1-F6EECF244321}">
                <p14:modId xmlns:p14="http://schemas.microsoft.com/office/powerpoint/2010/main" val="459621188"/>
              </p:ext>
            </p:extLst>
          </p:nvPr>
        </p:nvGraphicFramePr>
        <p:xfrm>
          <a:off x="629966" y="1710681"/>
          <a:ext cx="11016602" cy="4258819"/>
        </p:xfrm>
        <a:graphic>
          <a:graphicData uri="http://schemas.openxmlformats.org/drawingml/2006/table">
            <a:tbl>
              <a:tblPr firstRow="1" bandRow="1">
                <a:tableStyleId>{5940675A-B579-460E-94D1-54222C63F5DA}</a:tableStyleId>
              </a:tblPr>
              <a:tblGrid>
                <a:gridCol w="3532960">
                  <a:extLst>
                    <a:ext uri="{9D8B030D-6E8A-4147-A177-3AD203B41FA5}">
                      <a16:colId xmlns:a16="http://schemas.microsoft.com/office/drawing/2014/main" val="3709376356"/>
                    </a:ext>
                  </a:extLst>
                </a:gridCol>
                <a:gridCol w="3769895">
                  <a:extLst>
                    <a:ext uri="{9D8B030D-6E8A-4147-A177-3AD203B41FA5}">
                      <a16:colId xmlns:a16="http://schemas.microsoft.com/office/drawing/2014/main" val="906495982"/>
                    </a:ext>
                  </a:extLst>
                </a:gridCol>
                <a:gridCol w="3713747">
                  <a:extLst>
                    <a:ext uri="{9D8B030D-6E8A-4147-A177-3AD203B41FA5}">
                      <a16:colId xmlns:a16="http://schemas.microsoft.com/office/drawing/2014/main" val="1857816867"/>
                    </a:ext>
                  </a:extLst>
                </a:gridCol>
              </a:tblGrid>
              <a:tr h="370840">
                <a:tc>
                  <a:txBody>
                    <a:bodyPr/>
                    <a:lstStyle/>
                    <a:p>
                      <a:pPr>
                        <a:lnSpc>
                          <a:spcPct val="150000"/>
                        </a:lnSpc>
                      </a:pPr>
                      <a:r>
                        <a:rPr lang="en-US" sz="1600" b="1" dirty="0">
                          <a:solidFill>
                            <a:srgbClr val="000000"/>
                          </a:solidFill>
                        </a:rPr>
                        <a:t>DeltaCare USA DHMO Costs</a:t>
                      </a:r>
                    </a:p>
                  </a:txBody>
                  <a:tcPr>
                    <a:solidFill>
                      <a:schemeClr val="bg1">
                        <a:lumMod val="95000"/>
                      </a:schemeClr>
                    </a:solidFill>
                  </a:tcPr>
                </a:tc>
                <a:tc>
                  <a:txBody>
                    <a:bodyPr/>
                    <a:lstStyle/>
                    <a:p>
                      <a:pPr>
                        <a:lnSpc>
                          <a:spcPct val="150000"/>
                        </a:lnSpc>
                      </a:pPr>
                      <a:r>
                        <a:rPr lang="en-US" sz="1600" b="1" dirty="0">
                          <a:solidFill>
                            <a:srgbClr val="000000"/>
                          </a:solidFill>
                        </a:rPr>
                        <a:t>Delta PPO Costs *</a:t>
                      </a:r>
                    </a:p>
                  </a:txBody>
                  <a:tcPr>
                    <a:solidFill>
                      <a:schemeClr val="bg1">
                        <a:lumMod val="95000"/>
                      </a:schemeClr>
                    </a:solidFill>
                  </a:tcPr>
                </a:tc>
                <a:tc>
                  <a:txBody>
                    <a:bodyPr/>
                    <a:lstStyle/>
                    <a:p>
                      <a:pPr>
                        <a:lnSpc>
                          <a:spcPct val="150000"/>
                        </a:lnSpc>
                      </a:pPr>
                      <a:r>
                        <a:rPr lang="en-US" sz="1600" b="1" dirty="0">
                          <a:solidFill>
                            <a:srgbClr val="000000"/>
                          </a:solidFill>
                        </a:rPr>
                        <a:t>Delta Premier Costs *</a:t>
                      </a:r>
                    </a:p>
                  </a:txBody>
                  <a:tcPr>
                    <a:solidFill>
                      <a:schemeClr val="bg1">
                        <a:lumMod val="95000"/>
                      </a:schemeClr>
                    </a:solidFill>
                  </a:tcPr>
                </a:tc>
                <a:extLst>
                  <a:ext uri="{0D108BD9-81ED-4DB2-BD59-A6C34878D82A}">
                    <a16:rowId xmlns:a16="http://schemas.microsoft.com/office/drawing/2014/main" val="3324063139"/>
                  </a:ext>
                </a:extLst>
              </a:tr>
              <a:tr h="370840">
                <a:tc>
                  <a:txBody>
                    <a:bodyPr/>
                    <a:lstStyle/>
                    <a:p>
                      <a:pPr>
                        <a:lnSpc>
                          <a:spcPct val="150000"/>
                        </a:lnSpc>
                      </a:pPr>
                      <a:r>
                        <a:rPr lang="en-US" sz="1200" dirty="0">
                          <a:solidFill>
                            <a:srgbClr val="000000"/>
                          </a:solidFill>
                        </a:rPr>
                        <a:t>Provider or Medical Group ID must be listed on the enrollment form (</a:t>
                      </a:r>
                      <a:r>
                        <a:rPr lang="en-US" sz="1200" dirty="0">
                          <a:solidFill>
                            <a:srgbClr val="002060"/>
                          </a:solidFill>
                          <a:hlinkClick r:id="rId3">
                            <a:extLst>
                              <a:ext uri="{A12FA001-AC4F-418D-AE19-62706E023703}">
                                <ahyp:hlinkClr xmlns:ahyp="http://schemas.microsoft.com/office/drawing/2018/hyperlinkcolor" val="tx"/>
                              </a:ext>
                            </a:extLst>
                          </a:hlinkClick>
                        </a:rPr>
                        <a:t>Delta Dental Provider Search</a:t>
                      </a:r>
                      <a:r>
                        <a:rPr lang="en-US" sz="1200" dirty="0">
                          <a:solidFill>
                            <a:srgbClr val="000000"/>
                          </a:solidFill>
                        </a:rPr>
                        <a:t>)</a:t>
                      </a:r>
                    </a:p>
                  </a:txBody>
                  <a:tcPr>
                    <a:noFill/>
                  </a:tcPr>
                </a:tc>
                <a:tc>
                  <a:txBody>
                    <a:bodyPr/>
                    <a:lstStyle/>
                    <a:p>
                      <a:pPr>
                        <a:lnSpc>
                          <a:spcPct val="150000"/>
                        </a:lnSpc>
                      </a:pPr>
                      <a:r>
                        <a:rPr lang="en-US" sz="1200" dirty="0">
                          <a:solidFill>
                            <a:srgbClr val="000000"/>
                          </a:solidFill>
                        </a:rPr>
                        <a:t>Deductible $0 in-network/$25 out of network</a:t>
                      </a:r>
                    </a:p>
                    <a:p>
                      <a:pPr>
                        <a:lnSpc>
                          <a:spcPct val="150000"/>
                        </a:lnSpc>
                      </a:pPr>
                      <a:r>
                        <a:rPr lang="en-US" sz="1200" dirty="0">
                          <a:solidFill>
                            <a:srgbClr val="000000"/>
                          </a:solidFill>
                        </a:rPr>
                        <a:t>Annual coverage maximum $2,000 in-network &amp; $1,500 out of network</a:t>
                      </a:r>
                    </a:p>
                  </a:txBody>
                  <a:tcPr>
                    <a:noFill/>
                  </a:tcPr>
                </a:tc>
                <a:tc>
                  <a:txBody>
                    <a:bodyPr/>
                    <a:lstStyle/>
                    <a:p>
                      <a:pPr>
                        <a:lnSpc>
                          <a:spcPct val="150000"/>
                        </a:lnSpc>
                      </a:pPr>
                      <a:r>
                        <a:rPr lang="en-US" sz="1200" b="0" dirty="0">
                          <a:solidFill>
                            <a:srgbClr val="000000"/>
                          </a:solidFill>
                        </a:rPr>
                        <a:t>Deductible $0; Annual coverage maximum $1,500</a:t>
                      </a:r>
                    </a:p>
                  </a:txBody>
                  <a:tcPr>
                    <a:noFill/>
                  </a:tcPr>
                </a:tc>
                <a:extLst>
                  <a:ext uri="{0D108BD9-81ED-4DB2-BD59-A6C34878D82A}">
                    <a16:rowId xmlns:a16="http://schemas.microsoft.com/office/drawing/2014/main" val="90814813"/>
                  </a:ext>
                </a:extLst>
              </a:tr>
              <a:tr h="370840">
                <a:tc>
                  <a:txBody>
                    <a:bodyPr/>
                    <a:lstStyle/>
                    <a:p>
                      <a:pPr>
                        <a:lnSpc>
                          <a:spcPct val="150000"/>
                        </a:lnSpc>
                      </a:pPr>
                      <a:r>
                        <a:rPr lang="en-US" sz="1200" dirty="0">
                          <a:solidFill>
                            <a:srgbClr val="000000"/>
                          </a:solidFill>
                        </a:rPr>
                        <a:t>Preventative Care is covered 100%</a:t>
                      </a:r>
                    </a:p>
                  </a:txBody>
                  <a:tcPr>
                    <a:noFill/>
                  </a:tcPr>
                </a:tc>
                <a:tc>
                  <a:txBody>
                    <a:bodyPr/>
                    <a:lstStyle/>
                    <a:p>
                      <a:pPr>
                        <a:lnSpc>
                          <a:spcPct val="150000"/>
                        </a:lnSpc>
                      </a:pPr>
                      <a:r>
                        <a:rPr lang="en-US" sz="1200" dirty="0">
                          <a:solidFill>
                            <a:srgbClr val="000000"/>
                          </a:solidFill>
                        </a:rPr>
                        <a:t>Preventative Care is covered 100%</a:t>
                      </a:r>
                    </a:p>
                  </a:txBody>
                  <a:tcPr>
                    <a:noFill/>
                  </a:tcPr>
                </a:tc>
                <a:tc>
                  <a:txBody>
                    <a:bodyPr/>
                    <a:lstStyle/>
                    <a:p>
                      <a:pPr>
                        <a:lnSpc>
                          <a:spcPct val="150000"/>
                        </a:lnSpc>
                      </a:pPr>
                      <a:r>
                        <a:rPr lang="en-US" sz="1200" dirty="0">
                          <a:solidFill>
                            <a:srgbClr val="000000"/>
                          </a:solidFill>
                        </a:rPr>
                        <a:t>Preventative Care is covered 100%</a:t>
                      </a:r>
                      <a:endParaRPr lang="en-US" sz="1200" b="0" dirty="0">
                        <a:solidFill>
                          <a:srgbClr val="000000"/>
                        </a:solidFill>
                      </a:endParaRPr>
                    </a:p>
                  </a:txBody>
                  <a:tcPr>
                    <a:noFill/>
                  </a:tcPr>
                </a:tc>
                <a:extLst>
                  <a:ext uri="{0D108BD9-81ED-4DB2-BD59-A6C34878D82A}">
                    <a16:rowId xmlns:a16="http://schemas.microsoft.com/office/drawing/2014/main" val="3254565425"/>
                  </a:ext>
                </a:extLst>
              </a:tr>
              <a:tr h="370840">
                <a:tc>
                  <a:txBody>
                    <a:bodyPr/>
                    <a:lstStyle/>
                    <a:p>
                      <a:pPr>
                        <a:lnSpc>
                          <a:spcPct val="150000"/>
                        </a:lnSpc>
                      </a:pPr>
                      <a:r>
                        <a:rPr lang="en-US" sz="1200" dirty="0">
                          <a:solidFill>
                            <a:srgbClr val="000000"/>
                          </a:solidFill>
                        </a:rPr>
                        <a:t>Patient coverage is unlimited</a:t>
                      </a:r>
                    </a:p>
                  </a:txBody>
                  <a:tcPr>
                    <a:noFill/>
                  </a:tcPr>
                </a:tc>
                <a:tc>
                  <a:txBody>
                    <a:bodyPr/>
                    <a:lstStyle/>
                    <a:p>
                      <a:pPr marL="0" marR="0" lvl="0" indent="0" algn="l" defTabSz="914400" rtl="0" eaLnBrk="1" fontAlgn="auto" latinLnBrk="0" hangingPunct="1">
                        <a:lnSpc>
                          <a:spcPct val="150000"/>
                        </a:lnSpc>
                        <a:spcBef>
                          <a:spcPts val="0"/>
                        </a:spcBef>
                        <a:spcAft>
                          <a:spcPts val="0"/>
                        </a:spcAft>
                        <a:buClrTx/>
                        <a:buSzTx/>
                        <a:buFontTx/>
                        <a:buNone/>
                        <a:tabLst/>
                        <a:defRPr/>
                      </a:pPr>
                      <a:r>
                        <a:rPr lang="en-US" sz="1200" dirty="0">
                          <a:solidFill>
                            <a:srgbClr val="000000"/>
                          </a:solidFill>
                        </a:rPr>
                        <a:t>Patient coverage maximum $2,000/yr. (PPO network)</a:t>
                      </a:r>
                    </a:p>
                  </a:txBody>
                  <a:tcPr>
                    <a:noFill/>
                  </a:tcPr>
                </a:tc>
                <a:tc>
                  <a:txBody>
                    <a:bodyPr/>
                    <a:lstStyle/>
                    <a:p>
                      <a:pPr>
                        <a:lnSpc>
                          <a:spcPct val="150000"/>
                        </a:lnSpc>
                      </a:pPr>
                      <a:r>
                        <a:rPr lang="en-US" sz="1200" dirty="0">
                          <a:solidFill>
                            <a:srgbClr val="000000"/>
                          </a:solidFill>
                        </a:rPr>
                        <a:t>Patient coverage maximum is $1,500/yr.</a:t>
                      </a:r>
                      <a:endParaRPr lang="en-US" sz="1200" b="0" dirty="0">
                        <a:solidFill>
                          <a:srgbClr val="000000"/>
                        </a:solidFill>
                      </a:endParaRPr>
                    </a:p>
                  </a:txBody>
                  <a:tcPr>
                    <a:noFill/>
                  </a:tcPr>
                </a:tc>
                <a:extLst>
                  <a:ext uri="{0D108BD9-81ED-4DB2-BD59-A6C34878D82A}">
                    <a16:rowId xmlns:a16="http://schemas.microsoft.com/office/drawing/2014/main" val="1674342574"/>
                  </a:ext>
                </a:extLst>
              </a:tr>
              <a:tr h="370840">
                <a:tc>
                  <a:txBody>
                    <a:bodyPr/>
                    <a:lstStyle/>
                    <a:p>
                      <a:pPr>
                        <a:lnSpc>
                          <a:spcPct val="150000"/>
                        </a:lnSpc>
                      </a:pPr>
                      <a:r>
                        <a:rPr lang="en-US" sz="1200" dirty="0">
                          <a:solidFill>
                            <a:srgbClr val="000000"/>
                          </a:solidFill>
                        </a:rPr>
                        <a:t>Fillings: $0 - $220 (one to four+ surfaces)</a:t>
                      </a:r>
                    </a:p>
                  </a:txBody>
                  <a:tcPr/>
                </a:tc>
                <a:tc>
                  <a:txBody>
                    <a:bodyPr/>
                    <a:lstStyle/>
                    <a:p>
                      <a:pPr>
                        <a:lnSpc>
                          <a:spcPct val="150000"/>
                        </a:lnSpc>
                      </a:pPr>
                      <a:r>
                        <a:rPr lang="en-US" sz="1200" dirty="0">
                          <a:solidFill>
                            <a:srgbClr val="000000"/>
                          </a:solidFill>
                        </a:rPr>
                        <a:t>Fillings: member pays 10% of service cost (in-network)</a:t>
                      </a:r>
                    </a:p>
                  </a:txBody>
                  <a:tcPr/>
                </a:tc>
                <a:tc>
                  <a:txBody>
                    <a:bodyPr/>
                    <a:lstStyle/>
                    <a:p>
                      <a:pPr>
                        <a:lnSpc>
                          <a:spcPct val="150000"/>
                        </a:lnSpc>
                      </a:pPr>
                      <a:r>
                        <a:rPr lang="en-US" sz="1200" dirty="0">
                          <a:solidFill>
                            <a:srgbClr val="000000"/>
                          </a:solidFill>
                        </a:rPr>
                        <a:t>Fillings member pays 0%-30%(% decreases over time)</a:t>
                      </a:r>
                    </a:p>
                  </a:txBody>
                  <a:tcPr>
                    <a:noFill/>
                  </a:tcPr>
                </a:tc>
                <a:extLst>
                  <a:ext uri="{0D108BD9-81ED-4DB2-BD59-A6C34878D82A}">
                    <a16:rowId xmlns:a16="http://schemas.microsoft.com/office/drawing/2014/main" val="3696789565"/>
                  </a:ext>
                </a:extLst>
              </a:tr>
              <a:tr h="370840">
                <a:tc>
                  <a:txBody>
                    <a:bodyPr/>
                    <a:lstStyle/>
                    <a:p>
                      <a:pPr>
                        <a:lnSpc>
                          <a:spcPct val="150000"/>
                        </a:lnSpc>
                      </a:pPr>
                      <a:r>
                        <a:rPr lang="en-US" sz="1200" dirty="0">
                          <a:solidFill>
                            <a:srgbClr val="000000"/>
                          </a:solidFill>
                        </a:rPr>
                        <a:t>Crowns: $50 - $240 (based on severity)</a:t>
                      </a:r>
                    </a:p>
                  </a:txBody>
                  <a:tcPr/>
                </a:tc>
                <a:tc>
                  <a:txBody>
                    <a:bodyPr/>
                    <a:lstStyle/>
                    <a:p>
                      <a:pPr marL="0" marR="0" lvl="0" indent="0" algn="l" defTabSz="914400" rtl="0" eaLnBrk="1" fontAlgn="auto" latinLnBrk="0" hangingPunct="1">
                        <a:lnSpc>
                          <a:spcPct val="150000"/>
                        </a:lnSpc>
                        <a:spcBef>
                          <a:spcPts val="0"/>
                        </a:spcBef>
                        <a:spcAft>
                          <a:spcPts val="0"/>
                        </a:spcAft>
                        <a:buClrTx/>
                        <a:buSzTx/>
                        <a:buFontTx/>
                        <a:buNone/>
                        <a:tabLst/>
                        <a:defRPr/>
                      </a:pPr>
                      <a:r>
                        <a:rPr lang="en-US" sz="1200" dirty="0">
                          <a:solidFill>
                            <a:srgbClr val="000000"/>
                          </a:solidFill>
                        </a:rPr>
                        <a:t>Crowns: member pays 40% of service cost (in-network)</a:t>
                      </a:r>
                    </a:p>
                  </a:txBody>
                  <a:tcPr/>
                </a:tc>
                <a:tc>
                  <a:txBody>
                    <a:bodyPr/>
                    <a:lstStyle/>
                    <a:p>
                      <a:pPr marL="0" marR="0" lvl="0" indent="0" algn="l" defTabSz="914400" rtl="0" eaLnBrk="1" fontAlgn="auto" latinLnBrk="0" hangingPunct="1">
                        <a:lnSpc>
                          <a:spcPct val="150000"/>
                        </a:lnSpc>
                        <a:spcBef>
                          <a:spcPts val="0"/>
                        </a:spcBef>
                        <a:spcAft>
                          <a:spcPts val="0"/>
                        </a:spcAft>
                        <a:buClrTx/>
                        <a:buSzTx/>
                        <a:buFontTx/>
                        <a:buNone/>
                        <a:tabLst/>
                        <a:defRPr/>
                      </a:pPr>
                      <a:r>
                        <a:rPr lang="en-US" sz="1200" dirty="0">
                          <a:solidFill>
                            <a:srgbClr val="000000"/>
                          </a:solidFill>
                        </a:rPr>
                        <a:t>Crowns member pays 0%-30%(% decreases over time)</a:t>
                      </a:r>
                    </a:p>
                  </a:txBody>
                  <a:tcPr>
                    <a:noFill/>
                  </a:tcPr>
                </a:tc>
                <a:extLst>
                  <a:ext uri="{0D108BD9-81ED-4DB2-BD59-A6C34878D82A}">
                    <a16:rowId xmlns:a16="http://schemas.microsoft.com/office/drawing/2014/main" val="3993020499"/>
                  </a:ext>
                </a:extLst>
              </a:tr>
              <a:tr h="370840">
                <a:tc>
                  <a:txBody>
                    <a:bodyPr/>
                    <a:lstStyle/>
                    <a:p>
                      <a:pPr>
                        <a:lnSpc>
                          <a:spcPct val="150000"/>
                        </a:lnSpc>
                      </a:pPr>
                      <a:r>
                        <a:rPr lang="en-US" sz="1200" dirty="0">
                          <a:solidFill>
                            <a:srgbClr val="000000"/>
                          </a:solidFill>
                        </a:rPr>
                        <a:t>Prosthodontics: $120 - $210 (based on severity)</a:t>
                      </a:r>
                    </a:p>
                  </a:txBody>
                  <a:tcPr/>
                </a:tc>
                <a:tc>
                  <a:txBody>
                    <a:bodyPr/>
                    <a:lstStyle/>
                    <a:p>
                      <a:pPr marL="0" marR="0" lvl="0" indent="0" algn="l" defTabSz="914400" rtl="0" eaLnBrk="1" fontAlgn="auto" latinLnBrk="0" hangingPunct="1">
                        <a:lnSpc>
                          <a:spcPct val="150000"/>
                        </a:lnSpc>
                        <a:spcBef>
                          <a:spcPts val="0"/>
                        </a:spcBef>
                        <a:spcAft>
                          <a:spcPts val="0"/>
                        </a:spcAft>
                        <a:buClrTx/>
                        <a:buSzTx/>
                        <a:buFontTx/>
                        <a:buNone/>
                        <a:tabLst/>
                        <a:defRPr/>
                      </a:pPr>
                      <a:r>
                        <a:rPr lang="en-US" sz="1200" dirty="0">
                          <a:solidFill>
                            <a:srgbClr val="000000"/>
                          </a:solidFill>
                        </a:rPr>
                        <a:t>Prosthodontics: member pays 40% of service cost</a:t>
                      </a:r>
                    </a:p>
                  </a:txBody>
                  <a:tcPr/>
                </a:tc>
                <a:tc>
                  <a:txBody>
                    <a:bodyPr/>
                    <a:lstStyle/>
                    <a:p>
                      <a:pPr>
                        <a:lnSpc>
                          <a:spcPct val="150000"/>
                        </a:lnSpc>
                      </a:pPr>
                      <a:r>
                        <a:rPr lang="en-US" sz="1200" dirty="0">
                          <a:solidFill>
                            <a:srgbClr val="000000"/>
                          </a:solidFill>
                        </a:rPr>
                        <a:t>Prosthodontics: 50%</a:t>
                      </a:r>
                      <a:endParaRPr lang="en-US" sz="1200" b="0" dirty="0">
                        <a:solidFill>
                          <a:srgbClr val="000000"/>
                        </a:solidFill>
                      </a:endParaRPr>
                    </a:p>
                  </a:txBody>
                  <a:tcPr>
                    <a:noFill/>
                  </a:tcPr>
                </a:tc>
                <a:extLst>
                  <a:ext uri="{0D108BD9-81ED-4DB2-BD59-A6C34878D82A}">
                    <a16:rowId xmlns:a16="http://schemas.microsoft.com/office/drawing/2014/main" val="2845796280"/>
                  </a:ext>
                </a:extLst>
              </a:tr>
              <a:tr h="370840">
                <a:tc>
                  <a:txBody>
                    <a:bodyPr/>
                    <a:lstStyle/>
                    <a:p>
                      <a:pPr>
                        <a:lnSpc>
                          <a:spcPct val="150000"/>
                        </a:lnSpc>
                      </a:pPr>
                      <a:r>
                        <a:rPr lang="en-US" sz="1200" dirty="0">
                          <a:solidFill>
                            <a:srgbClr val="000000"/>
                          </a:solidFill>
                        </a:rPr>
                        <a:t>Endodontics: $0 - $280 (based on severity)</a:t>
                      </a:r>
                    </a:p>
                  </a:txBody>
                  <a:tcPr/>
                </a:tc>
                <a:tc>
                  <a:txBody>
                    <a:bodyPr/>
                    <a:lstStyle/>
                    <a:p>
                      <a:pPr marL="0" marR="0" lvl="0" indent="0" algn="l" defTabSz="914400" rtl="0" eaLnBrk="1" fontAlgn="auto" latinLnBrk="0" hangingPunct="1">
                        <a:lnSpc>
                          <a:spcPct val="150000"/>
                        </a:lnSpc>
                        <a:spcBef>
                          <a:spcPts val="0"/>
                        </a:spcBef>
                        <a:spcAft>
                          <a:spcPts val="0"/>
                        </a:spcAft>
                        <a:buClrTx/>
                        <a:buSzTx/>
                        <a:buFontTx/>
                        <a:buNone/>
                        <a:tabLst/>
                        <a:defRPr/>
                      </a:pPr>
                      <a:r>
                        <a:rPr lang="en-US" sz="1200" dirty="0">
                          <a:solidFill>
                            <a:srgbClr val="000000"/>
                          </a:solidFill>
                        </a:rPr>
                        <a:t>Endodontics: member pays 40% of service cost</a:t>
                      </a:r>
                    </a:p>
                  </a:txBody>
                  <a:tcPr/>
                </a:tc>
                <a:tc>
                  <a:txBody>
                    <a:bodyPr/>
                    <a:lstStyle/>
                    <a:p>
                      <a:pPr>
                        <a:lnSpc>
                          <a:spcPct val="150000"/>
                        </a:lnSpc>
                      </a:pPr>
                      <a:r>
                        <a:rPr lang="en-US" sz="1200" dirty="0">
                          <a:solidFill>
                            <a:srgbClr val="000000"/>
                          </a:solidFill>
                        </a:rPr>
                        <a:t>Endodontics: 0%-30% (% decreases over time)</a:t>
                      </a:r>
                      <a:endParaRPr lang="en-US" sz="1200" b="0" dirty="0">
                        <a:solidFill>
                          <a:srgbClr val="000000"/>
                        </a:solidFill>
                      </a:endParaRPr>
                    </a:p>
                  </a:txBody>
                  <a:tcPr>
                    <a:noFill/>
                  </a:tcPr>
                </a:tc>
                <a:extLst>
                  <a:ext uri="{0D108BD9-81ED-4DB2-BD59-A6C34878D82A}">
                    <a16:rowId xmlns:a16="http://schemas.microsoft.com/office/drawing/2014/main" val="3852297573"/>
                  </a:ext>
                </a:extLst>
              </a:tr>
              <a:tr h="370840">
                <a:tc>
                  <a:txBody>
                    <a:bodyPr/>
                    <a:lstStyle/>
                    <a:p>
                      <a:pPr>
                        <a:lnSpc>
                          <a:spcPct val="150000"/>
                        </a:lnSpc>
                      </a:pPr>
                      <a:r>
                        <a:rPr lang="en-US" sz="1200" dirty="0">
                          <a:solidFill>
                            <a:srgbClr val="000000"/>
                          </a:solidFill>
                        </a:rPr>
                        <a:t>Periodontics: $0 - $280 (based on severity)</a:t>
                      </a:r>
                    </a:p>
                  </a:txBody>
                  <a:tcPr/>
                </a:tc>
                <a:tc>
                  <a:txBody>
                    <a:bodyPr/>
                    <a:lstStyle/>
                    <a:p>
                      <a:pPr marL="0" marR="0" lvl="0" indent="0" algn="l" defTabSz="914400" rtl="0" eaLnBrk="1" fontAlgn="auto" latinLnBrk="0" hangingPunct="1">
                        <a:lnSpc>
                          <a:spcPct val="150000"/>
                        </a:lnSpc>
                        <a:spcBef>
                          <a:spcPts val="0"/>
                        </a:spcBef>
                        <a:spcAft>
                          <a:spcPts val="0"/>
                        </a:spcAft>
                        <a:buClrTx/>
                        <a:buSzTx/>
                        <a:buFontTx/>
                        <a:buNone/>
                        <a:tabLst/>
                        <a:defRPr/>
                      </a:pPr>
                      <a:r>
                        <a:rPr lang="en-US" sz="1200" dirty="0">
                          <a:solidFill>
                            <a:srgbClr val="000000"/>
                          </a:solidFill>
                        </a:rPr>
                        <a:t>Periodontics: member pays 40% of service cost</a:t>
                      </a:r>
                    </a:p>
                  </a:txBody>
                  <a:tcPr/>
                </a:tc>
                <a:tc>
                  <a:txBody>
                    <a:bodyPr/>
                    <a:lstStyle/>
                    <a:p>
                      <a:pPr>
                        <a:lnSpc>
                          <a:spcPct val="150000"/>
                        </a:lnSpc>
                      </a:pPr>
                      <a:r>
                        <a:rPr lang="en-US" sz="1200" dirty="0">
                          <a:solidFill>
                            <a:srgbClr val="000000"/>
                          </a:solidFill>
                        </a:rPr>
                        <a:t>Periodontics: 0%-30% (% decreases over time)</a:t>
                      </a:r>
                      <a:endParaRPr lang="en-US" sz="1200" b="0" dirty="0">
                        <a:solidFill>
                          <a:srgbClr val="000000"/>
                        </a:solidFill>
                      </a:endParaRPr>
                    </a:p>
                  </a:txBody>
                  <a:tcPr>
                    <a:noFill/>
                  </a:tcPr>
                </a:tc>
                <a:extLst>
                  <a:ext uri="{0D108BD9-81ED-4DB2-BD59-A6C34878D82A}">
                    <a16:rowId xmlns:a16="http://schemas.microsoft.com/office/drawing/2014/main" val="615329752"/>
                  </a:ext>
                </a:extLst>
              </a:tr>
              <a:tr h="370840">
                <a:tc>
                  <a:txBody>
                    <a:bodyPr/>
                    <a:lstStyle/>
                    <a:p>
                      <a:pPr>
                        <a:lnSpc>
                          <a:spcPct val="150000"/>
                        </a:lnSpc>
                      </a:pPr>
                      <a:r>
                        <a:rPr lang="en-US" sz="1200" dirty="0">
                          <a:solidFill>
                            <a:srgbClr val="000000"/>
                          </a:solidFill>
                        </a:rPr>
                        <a:t>Orthodontics: $950 - $1,900 copay</a:t>
                      </a:r>
                    </a:p>
                  </a:txBody>
                  <a:tcPr/>
                </a:tc>
                <a:tc>
                  <a:txBody>
                    <a:bodyPr/>
                    <a:lstStyle/>
                    <a:p>
                      <a:pPr marL="0" marR="0" lvl="0" indent="0" algn="l" defTabSz="914400" rtl="0" eaLnBrk="1" fontAlgn="auto" latinLnBrk="0" hangingPunct="1">
                        <a:lnSpc>
                          <a:spcPct val="150000"/>
                        </a:lnSpc>
                        <a:spcBef>
                          <a:spcPts val="0"/>
                        </a:spcBef>
                        <a:spcAft>
                          <a:spcPts val="0"/>
                        </a:spcAft>
                        <a:buClrTx/>
                        <a:buSzTx/>
                        <a:buFontTx/>
                        <a:buNone/>
                        <a:tabLst/>
                        <a:defRPr/>
                      </a:pPr>
                      <a:r>
                        <a:rPr lang="en-US" sz="1200" dirty="0">
                          <a:solidFill>
                            <a:srgbClr val="000000"/>
                          </a:solidFill>
                        </a:rPr>
                        <a:t>Orthodontics: plan pays a maximum of $1,000 </a:t>
                      </a:r>
                      <a:r>
                        <a:rPr lang="en-US" sz="1000" dirty="0">
                          <a:solidFill>
                            <a:srgbClr val="000000"/>
                          </a:solidFill>
                        </a:rPr>
                        <a:t>(lifetime)</a:t>
                      </a:r>
                      <a:endParaRPr lang="en-US" sz="1200" dirty="0">
                        <a:solidFill>
                          <a:srgbClr val="000000"/>
                        </a:solidFill>
                      </a:endParaRPr>
                    </a:p>
                  </a:txBody>
                  <a:tcPr/>
                </a:tc>
                <a:tc>
                  <a:txBody>
                    <a:bodyPr/>
                    <a:lstStyle/>
                    <a:p>
                      <a:pPr>
                        <a:lnSpc>
                          <a:spcPct val="150000"/>
                        </a:lnSpc>
                      </a:pPr>
                      <a:r>
                        <a:rPr lang="en-US" sz="1200" b="0" dirty="0">
                          <a:solidFill>
                            <a:srgbClr val="000000"/>
                          </a:solidFill>
                        </a:rPr>
                        <a:t>No orthodontic coverage</a:t>
                      </a:r>
                    </a:p>
                  </a:txBody>
                  <a:tcPr>
                    <a:noFill/>
                  </a:tcPr>
                </a:tc>
                <a:extLst>
                  <a:ext uri="{0D108BD9-81ED-4DB2-BD59-A6C34878D82A}">
                    <a16:rowId xmlns:a16="http://schemas.microsoft.com/office/drawing/2014/main" val="1231805032"/>
                  </a:ext>
                </a:extLst>
              </a:tr>
            </a:tbl>
          </a:graphicData>
        </a:graphic>
      </p:graphicFrame>
      <p:sp>
        <p:nvSpPr>
          <p:cNvPr id="10" name="Slide Number Placeholder 3">
            <a:extLst>
              <a:ext uri="{FF2B5EF4-FFF2-40B4-BE49-F238E27FC236}">
                <a16:creationId xmlns:a16="http://schemas.microsoft.com/office/drawing/2014/main" id="{A0CECE56-1CB4-34B5-2036-A0DF0A583083}"/>
              </a:ext>
            </a:extLst>
          </p:cNvPr>
          <p:cNvSpPr txBox="1">
            <a:spLocks/>
          </p:cNvSpPr>
          <p:nvPr/>
        </p:nvSpPr>
        <p:spPr>
          <a:xfrm>
            <a:off x="8610600" y="6356350"/>
            <a:ext cx="2743200" cy="365125"/>
          </a:xfrm>
          <a:prstGeom prst="rect">
            <a:avLst/>
          </a:prstGeom>
        </p:spPr>
        <p:txBody>
          <a:bodyPr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F91729D4-A164-47A3-830D-E792BCE699E4}" type="slidenum">
              <a:rPr lang="en-US" sz="1000" spc="300" smtClean="0">
                <a:solidFill>
                  <a:schemeClr val="accent1">
                    <a:lumMod val="75000"/>
                  </a:schemeClr>
                </a:solidFill>
              </a:rPr>
              <a:pPr algn="r"/>
              <a:t>15</a:t>
            </a:fld>
            <a:endParaRPr lang="en-US" sz="1000" spc="300" dirty="0">
              <a:solidFill>
                <a:schemeClr val="accent1">
                  <a:lumMod val="75000"/>
                </a:schemeClr>
              </a:solidFill>
            </a:endParaRPr>
          </a:p>
        </p:txBody>
      </p:sp>
      <p:sp>
        <p:nvSpPr>
          <p:cNvPr id="7" name="Title 6">
            <a:extLst>
              <a:ext uri="{FF2B5EF4-FFF2-40B4-BE49-F238E27FC236}">
                <a16:creationId xmlns:a16="http://schemas.microsoft.com/office/drawing/2014/main" id="{0AEEBF59-8FB4-8547-1642-620EE01F2F75}"/>
              </a:ext>
            </a:extLst>
          </p:cNvPr>
          <p:cNvSpPr>
            <a:spLocks noGrp="1"/>
          </p:cNvSpPr>
          <p:nvPr>
            <p:ph type="title"/>
          </p:nvPr>
        </p:nvSpPr>
        <p:spPr>
          <a:xfrm>
            <a:off x="7505322" y="498928"/>
            <a:ext cx="3848477" cy="1003947"/>
          </a:xfrm>
        </p:spPr>
        <p:txBody>
          <a:bodyPr/>
          <a:lstStyle/>
          <a:p>
            <a:r>
              <a:rPr lang="en-US" dirty="0">
                <a:solidFill>
                  <a:schemeClr val="tx1"/>
                </a:solidFill>
              </a:rPr>
              <a:t>District plan options</a:t>
            </a:r>
            <a:r>
              <a:rPr lang="en-US" sz="1200" dirty="0">
                <a:solidFill>
                  <a:schemeClr val="tx1"/>
                </a:solidFill>
              </a:rPr>
              <a:t> (9)</a:t>
            </a:r>
            <a:endParaRPr lang="en-US" dirty="0"/>
          </a:p>
        </p:txBody>
      </p:sp>
    </p:spTree>
    <p:extLst>
      <p:ext uri="{BB962C8B-B14F-4D97-AF65-F5344CB8AC3E}">
        <p14:creationId xmlns:p14="http://schemas.microsoft.com/office/powerpoint/2010/main" val="349641113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D1C86F3-7D8B-3C10-DF08-EDF45E7F92C0}"/>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9E52688A-117D-FE8B-2C56-C3169033C373}"/>
              </a:ext>
            </a:extLst>
          </p:cNvPr>
          <p:cNvSpPr>
            <a:spLocks noGrp="1"/>
          </p:cNvSpPr>
          <p:nvPr>
            <p:ph type="body" sz="quarter" idx="13"/>
          </p:nvPr>
        </p:nvSpPr>
        <p:spPr>
          <a:xfrm>
            <a:off x="629968" y="398346"/>
            <a:ext cx="4630096" cy="1213164"/>
          </a:xfrm>
        </p:spPr>
        <p:txBody>
          <a:bodyPr lIns="91440" tIns="45720" rIns="91440" bIns="45720" anchor="t">
            <a:normAutofit/>
          </a:bodyPr>
          <a:lstStyle/>
          <a:p>
            <a:r>
              <a:rPr lang="en-US" dirty="0"/>
              <a:t>Palomar College Retirement Benefits</a:t>
            </a:r>
          </a:p>
          <a:p>
            <a:r>
              <a:rPr lang="en-US" sz="1400" dirty="0"/>
              <a:t>Medicare Part A and Part B are required for plan participants who are age eligible.</a:t>
            </a:r>
          </a:p>
        </p:txBody>
      </p:sp>
      <p:graphicFrame>
        <p:nvGraphicFramePr>
          <p:cNvPr id="5" name="Table 5">
            <a:extLst>
              <a:ext uri="{FF2B5EF4-FFF2-40B4-BE49-F238E27FC236}">
                <a16:creationId xmlns:a16="http://schemas.microsoft.com/office/drawing/2014/main" id="{8EEDCBC9-7265-743C-1381-6D4494F156DB}"/>
              </a:ext>
            </a:extLst>
          </p:cNvPr>
          <p:cNvGraphicFramePr>
            <a:graphicFrameLocks noGrp="1"/>
          </p:cNvGraphicFramePr>
          <p:nvPr>
            <p:ph sz="quarter" idx="17"/>
            <p:extLst>
              <p:ext uri="{D42A27DB-BD31-4B8C-83A1-F6EECF244321}">
                <p14:modId xmlns:p14="http://schemas.microsoft.com/office/powerpoint/2010/main" val="3200873533"/>
              </p:ext>
            </p:extLst>
          </p:nvPr>
        </p:nvGraphicFramePr>
        <p:xfrm>
          <a:off x="629965" y="2090932"/>
          <a:ext cx="10895095" cy="4224658"/>
        </p:xfrm>
        <a:graphic>
          <a:graphicData uri="http://schemas.openxmlformats.org/drawingml/2006/table">
            <a:tbl>
              <a:tblPr firstRow="1" bandRow="1">
                <a:tableStyleId>{5940675A-B579-460E-94D1-54222C63F5DA}</a:tableStyleId>
              </a:tblPr>
              <a:tblGrid>
                <a:gridCol w="5440880">
                  <a:extLst>
                    <a:ext uri="{9D8B030D-6E8A-4147-A177-3AD203B41FA5}">
                      <a16:colId xmlns:a16="http://schemas.microsoft.com/office/drawing/2014/main" val="906495982"/>
                    </a:ext>
                  </a:extLst>
                </a:gridCol>
                <a:gridCol w="5454215">
                  <a:extLst>
                    <a:ext uri="{9D8B030D-6E8A-4147-A177-3AD203B41FA5}">
                      <a16:colId xmlns:a16="http://schemas.microsoft.com/office/drawing/2014/main" val="1857816867"/>
                    </a:ext>
                  </a:extLst>
                </a:gridCol>
              </a:tblGrid>
              <a:tr h="370840">
                <a:tc>
                  <a:txBody>
                    <a:bodyPr/>
                    <a:lstStyle/>
                    <a:p>
                      <a:pPr>
                        <a:lnSpc>
                          <a:spcPct val="150000"/>
                        </a:lnSpc>
                      </a:pPr>
                      <a:r>
                        <a:rPr lang="en-US" sz="1600" b="1" dirty="0">
                          <a:solidFill>
                            <a:srgbClr val="000000"/>
                          </a:solidFill>
                        </a:rPr>
                        <a:t>Palomar College Group 1 Retiree/Group 1 &amp; 2 Dependent</a:t>
                      </a:r>
                    </a:p>
                  </a:txBody>
                  <a:tcPr>
                    <a:solidFill>
                      <a:schemeClr val="bg1">
                        <a:lumMod val="95000"/>
                      </a:schemeClr>
                    </a:solidFill>
                  </a:tcPr>
                </a:tc>
                <a:tc>
                  <a:txBody>
                    <a:bodyPr/>
                    <a:lstStyle/>
                    <a:p>
                      <a:pPr>
                        <a:lnSpc>
                          <a:spcPct val="150000"/>
                        </a:lnSpc>
                      </a:pPr>
                      <a:r>
                        <a:rPr lang="en-US" sz="1600" b="1" dirty="0">
                          <a:solidFill>
                            <a:srgbClr val="000000"/>
                          </a:solidFill>
                        </a:rPr>
                        <a:t>Palomar College Group 2 Retiree</a:t>
                      </a:r>
                    </a:p>
                  </a:txBody>
                  <a:tcPr>
                    <a:solidFill>
                      <a:schemeClr val="bg1">
                        <a:lumMod val="95000"/>
                      </a:schemeClr>
                    </a:solidFill>
                  </a:tcPr>
                </a:tc>
                <a:extLst>
                  <a:ext uri="{0D108BD9-81ED-4DB2-BD59-A6C34878D82A}">
                    <a16:rowId xmlns:a16="http://schemas.microsoft.com/office/drawing/2014/main" val="3324063139"/>
                  </a:ext>
                </a:extLst>
              </a:tr>
              <a:tr h="370840">
                <a:tc>
                  <a:txBody>
                    <a:bodyPr/>
                    <a:lstStyle/>
                    <a:p>
                      <a:pPr>
                        <a:lnSpc>
                          <a:spcPct val="150000"/>
                        </a:lnSpc>
                      </a:pPr>
                      <a:r>
                        <a:rPr lang="en-US" sz="1200" dirty="0">
                          <a:solidFill>
                            <a:srgbClr val="000000"/>
                          </a:solidFill>
                        </a:rPr>
                        <a:t>Enroll in Medicare Part A &amp; Part B at the local Social Security Office, or online, 2-3 months before your 65</a:t>
                      </a:r>
                      <a:r>
                        <a:rPr lang="en-US" sz="1200" baseline="30000" dirty="0">
                          <a:solidFill>
                            <a:srgbClr val="000000"/>
                          </a:solidFill>
                        </a:rPr>
                        <a:t>th</a:t>
                      </a:r>
                      <a:r>
                        <a:rPr lang="en-US" sz="1200" dirty="0">
                          <a:solidFill>
                            <a:srgbClr val="000000"/>
                          </a:solidFill>
                        </a:rPr>
                        <a:t> birthday.</a:t>
                      </a:r>
                    </a:p>
                  </a:txBody>
                  <a:tcPr>
                    <a:noFill/>
                  </a:tcPr>
                </a:tc>
                <a:tc>
                  <a:txBody>
                    <a:bodyPr/>
                    <a:lstStyle/>
                    <a:p>
                      <a:pPr>
                        <a:lnSpc>
                          <a:spcPct val="150000"/>
                        </a:lnSpc>
                      </a:pPr>
                      <a:r>
                        <a:rPr lang="en-US" sz="1200" b="0" dirty="0">
                          <a:solidFill>
                            <a:srgbClr val="000000"/>
                          </a:solidFill>
                        </a:rPr>
                        <a:t>For the Retiree, and their dependents, medical coverage ends the first of the month in which the retiree turns 65. If the retiree’s birthday is on the first of the month the coverage will end the first of the previous month.</a:t>
                      </a:r>
                    </a:p>
                  </a:txBody>
                  <a:tcPr>
                    <a:noFill/>
                  </a:tcPr>
                </a:tc>
                <a:extLst>
                  <a:ext uri="{0D108BD9-81ED-4DB2-BD59-A6C34878D82A}">
                    <a16:rowId xmlns:a16="http://schemas.microsoft.com/office/drawing/2014/main" val="90814813"/>
                  </a:ext>
                </a:extLst>
              </a:tr>
              <a:tr h="370840">
                <a:tc>
                  <a:txBody>
                    <a:bodyPr/>
                    <a:lstStyle/>
                    <a:p>
                      <a:pPr>
                        <a:lnSpc>
                          <a:spcPct val="150000"/>
                        </a:lnSpc>
                      </a:pPr>
                      <a:r>
                        <a:rPr lang="en-US" sz="1200" dirty="0">
                          <a:solidFill>
                            <a:srgbClr val="000000"/>
                          </a:solidFill>
                        </a:rPr>
                        <a:t>Provide the Benefits Office with a copy of the Medicare card</a:t>
                      </a:r>
                    </a:p>
                  </a:txBody>
                  <a:tcPr>
                    <a:noFill/>
                  </a:tcPr>
                </a:tc>
                <a:tc>
                  <a:txBody>
                    <a:bodyPr/>
                    <a:lstStyle/>
                    <a:p>
                      <a:pPr>
                        <a:lnSpc>
                          <a:spcPct val="150000"/>
                        </a:lnSpc>
                      </a:pPr>
                      <a:r>
                        <a:rPr lang="en-US" sz="1200" dirty="0">
                          <a:solidFill>
                            <a:srgbClr val="000000"/>
                          </a:solidFill>
                        </a:rPr>
                        <a:t>For additional Medicare counseling contact:</a:t>
                      </a:r>
                    </a:p>
                    <a:p>
                      <a:pPr>
                        <a:lnSpc>
                          <a:spcPct val="150000"/>
                        </a:lnSpc>
                      </a:pPr>
                      <a:r>
                        <a:rPr lang="en-US" sz="1200" b="0" dirty="0">
                          <a:solidFill>
                            <a:srgbClr val="000000"/>
                          </a:solidFill>
                        </a:rPr>
                        <a:t>HICAP Medicare Counseling (858)565-8772</a:t>
                      </a:r>
                    </a:p>
                    <a:p>
                      <a:pPr>
                        <a:lnSpc>
                          <a:spcPct val="150000"/>
                        </a:lnSpc>
                      </a:pPr>
                      <a:r>
                        <a:rPr lang="en-US" sz="1000" b="0" dirty="0">
                          <a:solidFill>
                            <a:srgbClr val="000000"/>
                          </a:solidFill>
                        </a:rPr>
                        <a:t>5151 Murphy Canyon Rd Ste 110, San Diego, CA 92123</a:t>
                      </a:r>
                    </a:p>
                  </a:txBody>
                  <a:tcPr>
                    <a:noFill/>
                  </a:tcPr>
                </a:tc>
                <a:extLst>
                  <a:ext uri="{0D108BD9-81ED-4DB2-BD59-A6C34878D82A}">
                    <a16:rowId xmlns:a16="http://schemas.microsoft.com/office/drawing/2014/main" val="3254565425"/>
                  </a:ext>
                </a:extLst>
              </a:tr>
              <a:tr h="370840">
                <a:tc>
                  <a:txBody>
                    <a:bodyPr/>
                    <a:lstStyle/>
                    <a:p>
                      <a:pPr marL="0" marR="0" lvl="0" indent="0" algn="l" defTabSz="914400" rtl="0" eaLnBrk="1" fontAlgn="auto" latinLnBrk="0" hangingPunct="1">
                        <a:lnSpc>
                          <a:spcPct val="150000"/>
                        </a:lnSpc>
                        <a:spcBef>
                          <a:spcPts val="0"/>
                        </a:spcBef>
                        <a:spcAft>
                          <a:spcPts val="0"/>
                        </a:spcAft>
                        <a:buClrTx/>
                        <a:buSzTx/>
                        <a:buFontTx/>
                        <a:buNone/>
                        <a:tabLst/>
                        <a:defRPr/>
                      </a:pPr>
                      <a:r>
                        <a:rPr lang="en-US" sz="1200" dirty="0">
                          <a:solidFill>
                            <a:srgbClr val="000000"/>
                          </a:solidFill>
                        </a:rPr>
                        <a:t>The benefits office will provide you with additional forms to complete, if that is needed.</a:t>
                      </a:r>
                    </a:p>
                  </a:txBody>
                  <a:tcPr>
                    <a:noFill/>
                  </a:tcPr>
                </a:tc>
                <a:tc>
                  <a:txBody>
                    <a:bodyPr/>
                    <a:lstStyle/>
                    <a:p>
                      <a:pPr>
                        <a:lnSpc>
                          <a:spcPct val="150000"/>
                        </a:lnSpc>
                      </a:pPr>
                      <a:r>
                        <a:rPr lang="en-US" sz="1200" dirty="0">
                          <a:solidFill>
                            <a:srgbClr val="000000"/>
                          </a:solidFill>
                        </a:rPr>
                        <a:t>Dependents who become Medicare eligible before the Group 2 retiree must follow the directions listed for Group 1 Retiree &amp; Dependents.</a:t>
                      </a:r>
                      <a:endParaRPr lang="en-US" sz="1200" b="0" dirty="0">
                        <a:solidFill>
                          <a:srgbClr val="000000"/>
                        </a:solidFill>
                      </a:endParaRPr>
                    </a:p>
                  </a:txBody>
                  <a:tcPr>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674342574"/>
                  </a:ext>
                </a:extLst>
              </a:tr>
              <a:tr h="370840">
                <a:tc>
                  <a:txBody>
                    <a:bodyPr/>
                    <a:lstStyle/>
                    <a:p>
                      <a:pPr>
                        <a:lnSpc>
                          <a:spcPct val="150000"/>
                        </a:lnSpc>
                      </a:pPr>
                      <a:r>
                        <a:rPr lang="en-US" sz="1200" dirty="0">
                          <a:solidFill>
                            <a:srgbClr val="000000"/>
                          </a:solidFill>
                        </a:rPr>
                        <a:t>New member ID card(s) will be issued, and you should present your Medicare card and insurance ID card when obtaining medical or pharmacy services.</a:t>
                      </a:r>
                    </a:p>
                  </a:txBody>
                  <a:tcPr>
                    <a:lnR w="12700" cap="flat" cmpd="sng" algn="ctr">
                      <a:solidFill>
                        <a:schemeClr val="tx1"/>
                      </a:solidFill>
                      <a:prstDash val="solid"/>
                      <a:round/>
                      <a:headEnd type="none" w="med" len="med"/>
                      <a:tailEnd type="none" w="med" len="med"/>
                    </a:lnR>
                  </a:tcPr>
                </a:tc>
                <a:tc>
                  <a:txBody>
                    <a:bodyPr/>
                    <a:lstStyle/>
                    <a:p>
                      <a:pPr>
                        <a:lnSpc>
                          <a:spcPct val="150000"/>
                        </a:lnSpc>
                      </a:pPr>
                      <a:endParaRPr lang="en-US" sz="1200" dirty="0">
                        <a:solidFill>
                          <a:srgbClr val="000000"/>
                        </a:solidFill>
                      </a:endParaRPr>
                    </a:p>
                  </a:txBody>
                  <a:tcPr>
                    <a:lnL w="12700" cap="flat" cmpd="sng" algn="ctr">
                      <a:solidFill>
                        <a:schemeClr val="tx1"/>
                      </a:solidFill>
                      <a:prstDash val="solid"/>
                      <a:round/>
                      <a:headEnd type="none" w="med" len="med"/>
                      <a:tailEnd type="none" w="med" len="med"/>
                    </a:lnL>
                    <a:lnR w="12700" cmpd="sng">
                      <a:noFill/>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696789565"/>
                  </a:ext>
                </a:extLst>
              </a:tr>
              <a:tr h="370840">
                <a:tc>
                  <a:txBody>
                    <a:bodyPr/>
                    <a:lstStyle/>
                    <a:p>
                      <a:pPr marL="0" marR="0" lvl="0" indent="0" algn="l" defTabSz="914400" rtl="0" eaLnBrk="1" fontAlgn="auto" latinLnBrk="0" hangingPunct="1">
                        <a:lnSpc>
                          <a:spcPct val="150000"/>
                        </a:lnSpc>
                        <a:spcBef>
                          <a:spcPts val="0"/>
                        </a:spcBef>
                        <a:spcAft>
                          <a:spcPts val="0"/>
                        </a:spcAft>
                        <a:buClrTx/>
                        <a:buSzTx/>
                        <a:buFontTx/>
                        <a:buNone/>
                        <a:tabLst/>
                        <a:defRPr/>
                      </a:pPr>
                      <a:r>
                        <a:rPr lang="en-US" sz="1200" dirty="0">
                          <a:solidFill>
                            <a:srgbClr val="000000"/>
                          </a:solidFill>
                        </a:rPr>
                        <a:t>The district will reimburse the retiree for Medicare Part D premiums quarterly or annually. A reimbursement request form and proof of Medicare expense must be submitted to receive reimbursement. (</a:t>
                      </a:r>
                      <a:r>
                        <a:rPr lang="en-US" sz="1200" dirty="0">
                          <a:solidFill>
                            <a:schemeClr val="accent3">
                              <a:lumMod val="75000"/>
                            </a:schemeClr>
                          </a:solidFill>
                          <a:hlinkClick r:id="rId2">
                            <a:extLst>
                              <a:ext uri="{A12FA001-AC4F-418D-AE19-62706E023703}">
                                <ahyp:hlinkClr xmlns:ahyp="http://schemas.microsoft.com/office/drawing/2018/hyperlinkcolor" val="tx"/>
                              </a:ext>
                            </a:extLst>
                          </a:hlinkClick>
                        </a:rPr>
                        <a:t>Medicare Part D Reimbursement Form</a:t>
                      </a:r>
                      <a:r>
                        <a:rPr lang="en-US" sz="1200" dirty="0">
                          <a:solidFill>
                            <a:srgbClr val="000000"/>
                          </a:solidFill>
                        </a:rPr>
                        <a:t>)</a:t>
                      </a:r>
                    </a:p>
                  </a:txBody>
                  <a:tcPr>
                    <a:lnR w="12700" cap="flat" cmpd="sng" algn="ctr">
                      <a:solidFill>
                        <a:schemeClr val="tx1"/>
                      </a:solidFill>
                      <a:prstDash val="solid"/>
                      <a:round/>
                      <a:headEnd type="none" w="med" len="med"/>
                      <a:tailEnd type="none" w="med" len="med"/>
                    </a:lnR>
                  </a:tcPr>
                </a:tc>
                <a:tc>
                  <a:txBody>
                    <a:bodyPr/>
                    <a:lstStyle/>
                    <a:p>
                      <a:pPr marL="0" marR="0" lvl="0" indent="0" algn="l" defTabSz="914400" rtl="0" eaLnBrk="1" fontAlgn="auto" latinLnBrk="0" hangingPunct="1">
                        <a:lnSpc>
                          <a:spcPct val="150000"/>
                        </a:lnSpc>
                        <a:spcBef>
                          <a:spcPts val="0"/>
                        </a:spcBef>
                        <a:spcAft>
                          <a:spcPts val="0"/>
                        </a:spcAft>
                        <a:buClrTx/>
                        <a:buSzTx/>
                        <a:buFontTx/>
                        <a:buNone/>
                        <a:tabLst/>
                        <a:defRPr/>
                      </a:pPr>
                      <a:endParaRPr lang="en-US" sz="1200" dirty="0">
                        <a:solidFill>
                          <a:srgbClr val="000000"/>
                        </a:solidFill>
                      </a:endParaRPr>
                    </a:p>
                  </a:txBody>
                  <a:tcPr>
                    <a:lnL w="12700" cap="flat" cmpd="sng" algn="ctr">
                      <a:solidFill>
                        <a:schemeClr val="tx1"/>
                      </a:solidFill>
                      <a:prstDash val="solid"/>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993020499"/>
                  </a:ext>
                </a:extLst>
              </a:tr>
            </a:tbl>
          </a:graphicData>
        </a:graphic>
      </p:graphicFrame>
      <p:sp>
        <p:nvSpPr>
          <p:cNvPr id="10" name="Slide Number Placeholder 3">
            <a:extLst>
              <a:ext uri="{FF2B5EF4-FFF2-40B4-BE49-F238E27FC236}">
                <a16:creationId xmlns:a16="http://schemas.microsoft.com/office/drawing/2014/main" id="{648AF7DD-84F4-E210-2FD3-CEAE1D7AED31}"/>
              </a:ext>
            </a:extLst>
          </p:cNvPr>
          <p:cNvSpPr txBox="1">
            <a:spLocks/>
          </p:cNvSpPr>
          <p:nvPr/>
        </p:nvSpPr>
        <p:spPr>
          <a:xfrm>
            <a:off x="8610600" y="6356350"/>
            <a:ext cx="2743200" cy="365125"/>
          </a:xfrm>
          <a:prstGeom prst="rect">
            <a:avLst/>
          </a:prstGeom>
        </p:spPr>
        <p:txBody>
          <a:bodyPr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F91729D4-A164-47A3-830D-E792BCE699E4}" type="slidenum">
              <a:rPr lang="en-US" sz="1000" spc="300" smtClean="0">
                <a:solidFill>
                  <a:schemeClr val="accent1">
                    <a:lumMod val="75000"/>
                  </a:schemeClr>
                </a:solidFill>
              </a:rPr>
              <a:pPr algn="r"/>
              <a:t>16</a:t>
            </a:fld>
            <a:endParaRPr lang="en-US" sz="1000" spc="300" dirty="0">
              <a:solidFill>
                <a:schemeClr val="accent1">
                  <a:lumMod val="75000"/>
                </a:schemeClr>
              </a:solidFill>
            </a:endParaRPr>
          </a:p>
        </p:txBody>
      </p:sp>
      <p:sp>
        <p:nvSpPr>
          <p:cNvPr id="7" name="Title 6">
            <a:extLst>
              <a:ext uri="{FF2B5EF4-FFF2-40B4-BE49-F238E27FC236}">
                <a16:creationId xmlns:a16="http://schemas.microsoft.com/office/drawing/2014/main" id="{29BD1BDD-F4E8-F5DA-59A5-A4E8541913E2}"/>
              </a:ext>
            </a:extLst>
          </p:cNvPr>
          <p:cNvSpPr>
            <a:spLocks noGrp="1"/>
          </p:cNvSpPr>
          <p:nvPr>
            <p:ph type="title"/>
          </p:nvPr>
        </p:nvSpPr>
        <p:spPr>
          <a:xfrm>
            <a:off x="5359652" y="227328"/>
            <a:ext cx="5994148" cy="1003947"/>
          </a:xfrm>
        </p:spPr>
        <p:txBody>
          <a:bodyPr/>
          <a:lstStyle/>
          <a:p>
            <a:r>
              <a:rPr lang="en-US" dirty="0">
                <a:solidFill>
                  <a:schemeClr val="tx1"/>
                </a:solidFill>
              </a:rPr>
              <a:t>Retiree transition to </a:t>
            </a:r>
            <a:r>
              <a:rPr lang="en-US" dirty="0" err="1">
                <a:solidFill>
                  <a:schemeClr val="tx1"/>
                </a:solidFill>
              </a:rPr>
              <a:t>medicare</a:t>
            </a:r>
            <a:endParaRPr lang="en-US" dirty="0"/>
          </a:p>
        </p:txBody>
      </p:sp>
    </p:spTree>
    <p:extLst>
      <p:ext uri="{BB962C8B-B14F-4D97-AF65-F5344CB8AC3E}">
        <p14:creationId xmlns:p14="http://schemas.microsoft.com/office/powerpoint/2010/main" val="385159045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40E6E2C-F552-439B-230C-A61C6F888F7B}"/>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CDA6CE17-1551-671F-8AA3-5E3CA0FC6EF0}"/>
              </a:ext>
            </a:extLst>
          </p:cNvPr>
          <p:cNvSpPr>
            <a:spLocks noGrp="1"/>
          </p:cNvSpPr>
          <p:nvPr>
            <p:ph type="body" sz="quarter" idx="13"/>
          </p:nvPr>
        </p:nvSpPr>
        <p:spPr>
          <a:xfrm>
            <a:off x="629968" y="398346"/>
            <a:ext cx="4630096" cy="1430454"/>
          </a:xfrm>
        </p:spPr>
        <p:txBody>
          <a:bodyPr lIns="91440" tIns="45720" rIns="91440" bIns="45720" anchor="t">
            <a:normAutofit lnSpcReduction="10000"/>
          </a:bodyPr>
          <a:lstStyle/>
          <a:p>
            <a:r>
              <a:rPr lang="en-US" dirty="0"/>
              <a:t>What is an appeal?</a:t>
            </a:r>
          </a:p>
          <a:p>
            <a:r>
              <a:rPr lang="en-US" sz="1400" dirty="0"/>
              <a:t>An appeal is when you ask Medicare, or the insurance carrier, to review a decision they made about coverage of a service, the amount they paid or will pay for a service, or the amount you must pay for a service.</a:t>
            </a:r>
          </a:p>
        </p:txBody>
      </p:sp>
      <p:graphicFrame>
        <p:nvGraphicFramePr>
          <p:cNvPr id="5" name="Table 5">
            <a:extLst>
              <a:ext uri="{FF2B5EF4-FFF2-40B4-BE49-F238E27FC236}">
                <a16:creationId xmlns:a16="http://schemas.microsoft.com/office/drawing/2014/main" id="{DCB072EC-DF8F-A0CE-FCD3-B68C9DD6E92B}"/>
              </a:ext>
            </a:extLst>
          </p:cNvPr>
          <p:cNvGraphicFramePr>
            <a:graphicFrameLocks noGrp="1"/>
          </p:cNvGraphicFramePr>
          <p:nvPr>
            <p:ph sz="quarter" idx="17"/>
            <p:extLst>
              <p:ext uri="{D42A27DB-BD31-4B8C-83A1-F6EECF244321}">
                <p14:modId xmlns:p14="http://schemas.microsoft.com/office/powerpoint/2010/main" val="977193489"/>
              </p:ext>
            </p:extLst>
          </p:nvPr>
        </p:nvGraphicFramePr>
        <p:xfrm>
          <a:off x="629965" y="1973233"/>
          <a:ext cx="10895095" cy="4303842"/>
        </p:xfrm>
        <a:graphic>
          <a:graphicData uri="http://schemas.openxmlformats.org/drawingml/2006/table">
            <a:tbl>
              <a:tblPr firstRow="1" bandRow="1">
                <a:tableStyleId>{5940675A-B579-460E-94D1-54222C63F5DA}</a:tableStyleId>
              </a:tblPr>
              <a:tblGrid>
                <a:gridCol w="5440880">
                  <a:extLst>
                    <a:ext uri="{9D8B030D-6E8A-4147-A177-3AD203B41FA5}">
                      <a16:colId xmlns:a16="http://schemas.microsoft.com/office/drawing/2014/main" val="906495982"/>
                    </a:ext>
                  </a:extLst>
                </a:gridCol>
                <a:gridCol w="5454215">
                  <a:extLst>
                    <a:ext uri="{9D8B030D-6E8A-4147-A177-3AD203B41FA5}">
                      <a16:colId xmlns:a16="http://schemas.microsoft.com/office/drawing/2014/main" val="1857816867"/>
                    </a:ext>
                  </a:extLst>
                </a:gridCol>
              </a:tblGrid>
              <a:tr h="370840">
                <a:tc>
                  <a:txBody>
                    <a:bodyPr/>
                    <a:lstStyle/>
                    <a:p>
                      <a:pPr>
                        <a:lnSpc>
                          <a:spcPct val="150000"/>
                        </a:lnSpc>
                      </a:pPr>
                      <a:r>
                        <a:rPr lang="en-US" sz="1600" b="1" dirty="0">
                          <a:solidFill>
                            <a:srgbClr val="000000"/>
                          </a:solidFill>
                        </a:rPr>
                        <a:t>How and when can an appeal be filed? Where do I file?</a:t>
                      </a:r>
                    </a:p>
                  </a:txBody>
                  <a:tcPr>
                    <a:solidFill>
                      <a:schemeClr val="bg1">
                        <a:lumMod val="95000"/>
                      </a:schemeClr>
                    </a:solidFill>
                  </a:tcPr>
                </a:tc>
                <a:tc>
                  <a:txBody>
                    <a:bodyPr/>
                    <a:lstStyle/>
                    <a:p>
                      <a:pPr>
                        <a:lnSpc>
                          <a:spcPct val="150000"/>
                        </a:lnSpc>
                      </a:pPr>
                      <a:r>
                        <a:rPr lang="en-US" sz="1600" b="1" dirty="0">
                          <a:solidFill>
                            <a:srgbClr val="000000"/>
                          </a:solidFill>
                        </a:rPr>
                        <a:t>Who can file an appeal? What do I include with my appeal?</a:t>
                      </a:r>
                    </a:p>
                  </a:txBody>
                  <a:tcPr>
                    <a:solidFill>
                      <a:schemeClr val="bg1">
                        <a:lumMod val="95000"/>
                      </a:schemeClr>
                    </a:solidFill>
                  </a:tcPr>
                </a:tc>
                <a:extLst>
                  <a:ext uri="{0D108BD9-81ED-4DB2-BD59-A6C34878D82A}">
                    <a16:rowId xmlns:a16="http://schemas.microsoft.com/office/drawing/2014/main" val="3324063139"/>
                  </a:ext>
                </a:extLst>
              </a:tr>
              <a:tr h="370840">
                <a:tc>
                  <a:txBody>
                    <a:bodyPr/>
                    <a:lstStyle/>
                    <a:p>
                      <a:pPr>
                        <a:lnSpc>
                          <a:spcPct val="150000"/>
                        </a:lnSpc>
                      </a:pPr>
                      <a:r>
                        <a:rPr lang="en-US" sz="1200" dirty="0">
                          <a:solidFill>
                            <a:srgbClr val="000000"/>
                          </a:solidFill>
                        </a:rPr>
                        <a:t>Medicare, or the insurance carrier, will notify you of their coverage decision. Contact Medicare, or your insurance carrier, for clarification related to timelines. </a:t>
                      </a:r>
                    </a:p>
                  </a:txBody>
                  <a:tcPr>
                    <a:noFill/>
                  </a:tcPr>
                </a:tc>
                <a:tc>
                  <a:txBody>
                    <a:bodyPr/>
                    <a:lstStyle/>
                    <a:p>
                      <a:pPr>
                        <a:lnSpc>
                          <a:spcPct val="150000"/>
                        </a:lnSpc>
                      </a:pPr>
                      <a:r>
                        <a:rPr lang="en-US" sz="1200" b="0" dirty="0">
                          <a:solidFill>
                            <a:srgbClr val="000000"/>
                          </a:solidFill>
                        </a:rPr>
                        <a:t>Your doctor or another provider can make an appeal for you. A person can complete an “Appointment Representative” form to appeal on your behalf. A legal surrogate under court order, or state law, can file an appeal.</a:t>
                      </a:r>
                    </a:p>
                  </a:txBody>
                  <a:tcPr>
                    <a:noFill/>
                  </a:tcPr>
                </a:tc>
                <a:extLst>
                  <a:ext uri="{0D108BD9-81ED-4DB2-BD59-A6C34878D82A}">
                    <a16:rowId xmlns:a16="http://schemas.microsoft.com/office/drawing/2014/main" val="90814813"/>
                  </a:ext>
                </a:extLst>
              </a:tr>
              <a:tr h="370840">
                <a:tc>
                  <a:txBody>
                    <a:bodyPr/>
                    <a:lstStyle/>
                    <a:p>
                      <a:pPr>
                        <a:lnSpc>
                          <a:spcPct val="150000"/>
                        </a:lnSpc>
                      </a:pPr>
                      <a:r>
                        <a:rPr lang="en-US" sz="1200" dirty="0">
                          <a:solidFill>
                            <a:srgbClr val="000000"/>
                          </a:solidFill>
                        </a:rPr>
                        <a:t>You, or your doctor, can ask for an expedited appeal if the delay in services could cause serious harm to your health, or hurt your ability to perform daily functions. </a:t>
                      </a:r>
                    </a:p>
                  </a:txBody>
                  <a:tcPr>
                    <a:noFill/>
                  </a:tcPr>
                </a:tc>
                <a:tc>
                  <a:txBody>
                    <a:bodyPr/>
                    <a:lstStyle/>
                    <a:p>
                      <a:pPr>
                        <a:lnSpc>
                          <a:spcPct val="150000"/>
                        </a:lnSpc>
                      </a:pPr>
                      <a:r>
                        <a:rPr lang="en-US" sz="1200" dirty="0">
                          <a:solidFill>
                            <a:srgbClr val="000000"/>
                          </a:solidFill>
                        </a:rPr>
                        <a:t>You should include the following information within the appeal:</a:t>
                      </a:r>
                    </a:p>
                    <a:p>
                      <a:pPr marL="171450" indent="-171450">
                        <a:lnSpc>
                          <a:spcPct val="150000"/>
                        </a:lnSpc>
                        <a:buFont typeface="Arial" panose="020B0604020202020204" pitchFamily="34" charset="0"/>
                        <a:buChar char="•"/>
                      </a:pPr>
                      <a:r>
                        <a:rPr lang="en-US" sz="1200" b="0" dirty="0">
                          <a:solidFill>
                            <a:srgbClr val="000000"/>
                          </a:solidFill>
                        </a:rPr>
                        <a:t>Name, address, and Medicare and/or insurance member ID number</a:t>
                      </a:r>
                    </a:p>
                    <a:p>
                      <a:pPr marL="171450" indent="-171450">
                        <a:lnSpc>
                          <a:spcPct val="150000"/>
                        </a:lnSpc>
                        <a:buFont typeface="Arial" panose="020B0604020202020204" pitchFamily="34" charset="0"/>
                        <a:buChar char="•"/>
                      </a:pPr>
                      <a:r>
                        <a:rPr lang="en-US" sz="1200" b="0" dirty="0">
                          <a:solidFill>
                            <a:srgbClr val="000000"/>
                          </a:solidFill>
                        </a:rPr>
                        <a:t>Detail about the reason(s) for submitting the appeal</a:t>
                      </a:r>
                    </a:p>
                    <a:p>
                      <a:pPr marL="171450" indent="-171450">
                        <a:lnSpc>
                          <a:spcPct val="150000"/>
                        </a:lnSpc>
                        <a:buFont typeface="Arial" panose="020B0604020202020204" pitchFamily="34" charset="0"/>
                        <a:buChar char="•"/>
                      </a:pPr>
                      <a:r>
                        <a:rPr lang="en-US" sz="1200" b="0" dirty="0">
                          <a:solidFill>
                            <a:srgbClr val="000000"/>
                          </a:solidFill>
                        </a:rPr>
                        <a:t>Any additional information or evidence to support your appeal (documents/records)</a:t>
                      </a:r>
                    </a:p>
                  </a:txBody>
                  <a:tcPr>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254565425"/>
                  </a:ext>
                </a:extLst>
              </a:tr>
              <a:tr h="370840">
                <a:tc>
                  <a:txBody>
                    <a:bodyPr/>
                    <a:lstStyle/>
                    <a:p>
                      <a:pPr marL="0" marR="0" lvl="0" indent="0" algn="l" defTabSz="914400" rtl="0" eaLnBrk="1" fontAlgn="auto" latinLnBrk="0" hangingPunct="1">
                        <a:lnSpc>
                          <a:spcPct val="150000"/>
                        </a:lnSpc>
                        <a:spcBef>
                          <a:spcPts val="0"/>
                        </a:spcBef>
                        <a:spcAft>
                          <a:spcPts val="0"/>
                        </a:spcAft>
                        <a:buClrTx/>
                        <a:buSzTx/>
                        <a:buFontTx/>
                        <a:buNone/>
                        <a:tabLst/>
                        <a:defRPr/>
                      </a:pPr>
                      <a:r>
                        <a:rPr lang="en-US" sz="1200" dirty="0">
                          <a:solidFill>
                            <a:srgbClr val="000000"/>
                          </a:solidFill>
                        </a:rPr>
                        <a:t>Appeals related to payment for services that have already been received are not eligible for consideration under the expedited appeal process.</a:t>
                      </a:r>
                    </a:p>
                  </a:txBody>
                  <a:tcPr>
                    <a:lnR w="12700" cap="flat" cmpd="sng" algn="ctr">
                      <a:solidFill>
                        <a:schemeClr val="tx1"/>
                      </a:solidFill>
                      <a:prstDash val="solid"/>
                      <a:round/>
                      <a:headEnd type="none" w="med" len="med"/>
                      <a:tailEnd type="none" w="med" len="med"/>
                    </a:lnR>
                    <a:noFill/>
                  </a:tcPr>
                </a:tc>
                <a:tc>
                  <a:txBody>
                    <a:bodyPr/>
                    <a:lstStyle/>
                    <a:p>
                      <a:pPr>
                        <a:lnSpc>
                          <a:spcPct val="150000"/>
                        </a:lnSpc>
                      </a:pPr>
                      <a:endParaRPr lang="en-US" sz="1200" b="0" dirty="0">
                        <a:solidFill>
                          <a:srgbClr val="000000"/>
                        </a:solidFill>
                      </a:endParaRPr>
                    </a:p>
                  </a:txBody>
                  <a:tcP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674342574"/>
                  </a:ext>
                </a:extLst>
              </a:tr>
              <a:tr h="370840">
                <a:tc>
                  <a:txBody>
                    <a:bodyPr/>
                    <a:lstStyle/>
                    <a:p>
                      <a:pPr>
                        <a:lnSpc>
                          <a:spcPct val="150000"/>
                        </a:lnSpc>
                      </a:pPr>
                      <a:r>
                        <a:rPr lang="en-US" sz="1200" dirty="0">
                          <a:solidFill>
                            <a:srgbClr val="000000"/>
                          </a:solidFill>
                        </a:rPr>
                        <a:t>Appeal information is also available in the plan’s Evidence of Coverage document.</a:t>
                      </a:r>
                    </a:p>
                  </a:txBody>
                  <a:tcPr>
                    <a:lnR w="12700" cap="flat" cmpd="sng" algn="ctr">
                      <a:solidFill>
                        <a:schemeClr val="tx1"/>
                      </a:solidFill>
                      <a:prstDash val="solid"/>
                      <a:round/>
                      <a:headEnd type="none" w="med" len="med"/>
                      <a:tailEnd type="none" w="med" len="med"/>
                    </a:lnR>
                  </a:tcPr>
                </a:tc>
                <a:tc>
                  <a:txBody>
                    <a:bodyPr/>
                    <a:lstStyle/>
                    <a:p>
                      <a:pPr>
                        <a:lnSpc>
                          <a:spcPct val="150000"/>
                        </a:lnSpc>
                      </a:pPr>
                      <a:endParaRPr lang="en-US" sz="1200" dirty="0">
                        <a:solidFill>
                          <a:srgbClr val="000000"/>
                        </a:solidFill>
                      </a:endParaRPr>
                    </a:p>
                  </a:txBody>
                  <a:tcP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696789565"/>
                  </a:ext>
                </a:extLst>
              </a:tr>
              <a:tr h="370840">
                <a:tc>
                  <a:txBody>
                    <a:bodyPr/>
                    <a:lstStyle/>
                    <a:p>
                      <a:pPr marL="0" marR="0" lvl="0" indent="0" algn="l" defTabSz="914400" rtl="0" eaLnBrk="1" fontAlgn="auto" latinLnBrk="0" hangingPunct="1">
                        <a:lnSpc>
                          <a:spcPct val="150000"/>
                        </a:lnSpc>
                        <a:spcBef>
                          <a:spcPts val="0"/>
                        </a:spcBef>
                        <a:spcAft>
                          <a:spcPts val="0"/>
                        </a:spcAft>
                        <a:buClrTx/>
                        <a:buSzTx/>
                        <a:buFontTx/>
                        <a:buNone/>
                        <a:tabLst/>
                        <a:defRPr/>
                      </a:pPr>
                      <a:r>
                        <a:rPr lang="en-US" sz="1200" dirty="0">
                          <a:solidFill>
                            <a:srgbClr val="000000"/>
                          </a:solidFill>
                        </a:rPr>
                        <a:t>The letter that you receive from Medicare, or the insurance carrier, should instruct you where to file the appeal. Call Medicare, or the insurance carrier, with questions.</a:t>
                      </a:r>
                    </a:p>
                  </a:txBody>
                  <a:tcPr>
                    <a:lnR w="12700" cap="flat" cmpd="sng" algn="ctr">
                      <a:solidFill>
                        <a:schemeClr val="tx1"/>
                      </a:solidFill>
                      <a:prstDash val="solid"/>
                      <a:round/>
                      <a:headEnd type="none" w="med" len="med"/>
                      <a:tailEnd type="none" w="med" len="med"/>
                    </a:lnR>
                  </a:tcPr>
                </a:tc>
                <a:tc>
                  <a:txBody>
                    <a:bodyPr/>
                    <a:lstStyle/>
                    <a:p>
                      <a:pPr marL="0" marR="0" lvl="0" indent="0" algn="l" defTabSz="914400" rtl="0" eaLnBrk="1" fontAlgn="auto" latinLnBrk="0" hangingPunct="1">
                        <a:lnSpc>
                          <a:spcPct val="150000"/>
                        </a:lnSpc>
                        <a:spcBef>
                          <a:spcPts val="0"/>
                        </a:spcBef>
                        <a:spcAft>
                          <a:spcPts val="0"/>
                        </a:spcAft>
                        <a:buClrTx/>
                        <a:buSzTx/>
                        <a:buFontTx/>
                        <a:buNone/>
                        <a:tabLst/>
                        <a:defRPr/>
                      </a:pPr>
                      <a:endParaRPr lang="en-US" sz="1200" dirty="0">
                        <a:solidFill>
                          <a:srgbClr val="000000"/>
                        </a:solidFill>
                      </a:endParaRPr>
                    </a:p>
                  </a:txBody>
                  <a:tcP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993020499"/>
                  </a:ext>
                </a:extLst>
              </a:tr>
            </a:tbl>
          </a:graphicData>
        </a:graphic>
      </p:graphicFrame>
      <p:sp>
        <p:nvSpPr>
          <p:cNvPr id="10" name="Slide Number Placeholder 3">
            <a:extLst>
              <a:ext uri="{FF2B5EF4-FFF2-40B4-BE49-F238E27FC236}">
                <a16:creationId xmlns:a16="http://schemas.microsoft.com/office/drawing/2014/main" id="{58F44E4D-BA30-9638-265D-8E6E68AF5D28}"/>
              </a:ext>
            </a:extLst>
          </p:cNvPr>
          <p:cNvSpPr txBox="1">
            <a:spLocks/>
          </p:cNvSpPr>
          <p:nvPr/>
        </p:nvSpPr>
        <p:spPr>
          <a:xfrm>
            <a:off x="8610600" y="6356350"/>
            <a:ext cx="2743200" cy="365125"/>
          </a:xfrm>
          <a:prstGeom prst="rect">
            <a:avLst/>
          </a:prstGeom>
        </p:spPr>
        <p:txBody>
          <a:bodyPr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F91729D4-A164-47A3-830D-E792BCE699E4}" type="slidenum">
              <a:rPr lang="en-US" sz="1000" spc="300" smtClean="0">
                <a:solidFill>
                  <a:schemeClr val="accent1">
                    <a:lumMod val="75000"/>
                  </a:schemeClr>
                </a:solidFill>
              </a:rPr>
              <a:pPr algn="r"/>
              <a:t>17</a:t>
            </a:fld>
            <a:endParaRPr lang="en-US" sz="1000" spc="300" dirty="0">
              <a:solidFill>
                <a:schemeClr val="accent1">
                  <a:lumMod val="75000"/>
                </a:schemeClr>
              </a:solidFill>
            </a:endParaRPr>
          </a:p>
        </p:txBody>
      </p:sp>
      <p:sp>
        <p:nvSpPr>
          <p:cNvPr id="7" name="Title 6">
            <a:extLst>
              <a:ext uri="{FF2B5EF4-FFF2-40B4-BE49-F238E27FC236}">
                <a16:creationId xmlns:a16="http://schemas.microsoft.com/office/drawing/2014/main" id="{ED4047BD-A41B-497C-8382-296DFE9412B8}"/>
              </a:ext>
            </a:extLst>
          </p:cNvPr>
          <p:cNvSpPr>
            <a:spLocks noGrp="1"/>
          </p:cNvSpPr>
          <p:nvPr>
            <p:ph type="title"/>
          </p:nvPr>
        </p:nvSpPr>
        <p:spPr>
          <a:xfrm>
            <a:off x="5359652" y="227328"/>
            <a:ext cx="5994148" cy="1003947"/>
          </a:xfrm>
        </p:spPr>
        <p:txBody>
          <a:bodyPr/>
          <a:lstStyle/>
          <a:p>
            <a:r>
              <a:rPr lang="en-US" dirty="0">
                <a:solidFill>
                  <a:schemeClr val="tx1"/>
                </a:solidFill>
              </a:rPr>
              <a:t>appeals processes</a:t>
            </a:r>
            <a:r>
              <a:rPr lang="en-US" sz="1000" dirty="0">
                <a:solidFill>
                  <a:schemeClr val="tx1"/>
                </a:solidFill>
              </a:rPr>
              <a:t> (1)</a:t>
            </a:r>
            <a:endParaRPr lang="en-US" dirty="0"/>
          </a:p>
        </p:txBody>
      </p:sp>
    </p:spTree>
    <p:extLst>
      <p:ext uri="{BB962C8B-B14F-4D97-AF65-F5344CB8AC3E}">
        <p14:creationId xmlns:p14="http://schemas.microsoft.com/office/powerpoint/2010/main" val="163998242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8943529-180E-1F63-4241-982CC52D17C2}"/>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00AD9B16-1A1F-659E-BFBF-4639A4E55729}"/>
              </a:ext>
            </a:extLst>
          </p:cNvPr>
          <p:cNvSpPr>
            <a:spLocks noGrp="1"/>
          </p:cNvSpPr>
          <p:nvPr>
            <p:ph type="body" sz="quarter" idx="13"/>
          </p:nvPr>
        </p:nvSpPr>
        <p:spPr>
          <a:xfrm>
            <a:off x="629968" y="398346"/>
            <a:ext cx="4630096" cy="1430454"/>
          </a:xfrm>
        </p:spPr>
        <p:txBody>
          <a:bodyPr lIns="91440" tIns="45720" rIns="91440" bIns="45720" anchor="t">
            <a:normAutofit lnSpcReduction="10000"/>
          </a:bodyPr>
          <a:lstStyle/>
          <a:p>
            <a:r>
              <a:rPr lang="en-US" dirty="0"/>
              <a:t>Medicare Appeals Process</a:t>
            </a:r>
          </a:p>
          <a:p>
            <a:r>
              <a:rPr lang="en-US" sz="1400" dirty="0"/>
              <a:t>Keep a copy of everything you send to Medicare as part of your appeal. For more information visit Medicare.gov/appeals, or call 1(800)633-4227, TYY users 1(877)486-2048</a:t>
            </a:r>
          </a:p>
        </p:txBody>
      </p:sp>
      <p:graphicFrame>
        <p:nvGraphicFramePr>
          <p:cNvPr id="5" name="Table 5">
            <a:extLst>
              <a:ext uri="{FF2B5EF4-FFF2-40B4-BE49-F238E27FC236}">
                <a16:creationId xmlns:a16="http://schemas.microsoft.com/office/drawing/2014/main" id="{4769E1C1-00B7-DEBB-E819-E644DC2403A8}"/>
              </a:ext>
            </a:extLst>
          </p:cNvPr>
          <p:cNvGraphicFramePr>
            <a:graphicFrameLocks noGrp="1"/>
          </p:cNvGraphicFramePr>
          <p:nvPr>
            <p:ph sz="quarter" idx="17"/>
            <p:extLst>
              <p:ext uri="{D42A27DB-BD31-4B8C-83A1-F6EECF244321}">
                <p14:modId xmlns:p14="http://schemas.microsoft.com/office/powerpoint/2010/main" val="755461122"/>
              </p:ext>
            </p:extLst>
          </p:nvPr>
        </p:nvGraphicFramePr>
        <p:xfrm>
          <a:off x="629965" y="2923848"/>
          <a:ext cx="10895095" cy="2265998"/>
        </p:xfrm>
        <a:graphic>
          <a:graphicData uri="http://schemas.openxmlformats.org/drawingml/2006/table">
            <a:tbl>
              <a:tblPr firstRow="1" bandRow="1">
                <a:tableStyleId>{5940675A-B579-460E-94D1-54222C63F5DA}</a:tableStyleId>
              </a:tblPr>
              <a:tblGrid>
                <a:gridCol w="5440880">
                  <a:extLst>
                    <a:ext uri="{9D8B030D-6E8A-4147-A177-3AD203B41FA5}">
                      <a16:colId xmlns:a16="http://schemas.microsoft.com/office/drawing/2014/main" val="906495982"/>
                    </a:ext>
                  </a:extLst>
                </a:gridCol>
                <a:gridCol w="5454215">
                  <a:extLst>
                    <a:ext uri="{9D8B030D-6E8A-4147-A177-3AD203B41FA5}">
                      <a16:colId xmlns:a16="http://schemas.microsoft.com/office/drawing/2014/main" val="1857816867"/>
                    </a:ext>
                  </a:extLst>
                </a:gridCol>
              </a:tblGrid>
              <a:tr h="370840">
                <a:tc>
                  <a:txBody>
                    <a:bodyPr/>
                    <a:lstStyle/>
                    <a:p>
                      <a:pPr>
                        <a:lnSpc>
                          <a:spcPct val="150000"/>
                        </a:lnSpc>
                      </a:pPr>
                      <a:r>
                        <a:rPr lang="en-US" sz="1600" b="1" dirty="0">
                          <a:solidFill>
                            <a:srgbClr val="000000"/>
                          </a:solidFill>
                        </a:rPr>
                        <a:t>5 Levels of the Medicare appeals process</a:t>
                      </a:r>
                    </a:p>
                  </a:txBody>
                  <a:tcPr>
                    <a:solidFill>
                      <a:schemeClr val="bg1">
                        <a:lumMod val="95000"/>
                      </a:schemeClr>
                    </a:solidFill>
                  </a:tcPr>
                </a:tc>
                <a:tc>
                  <a:txBody>
                    <a:bodyPr/>
                    <a:lstStyle/>
                    <a:p>
                      <a:pPr>
                        <a:lnSpc>
                          <a:spcPct val="150000"/>
                        </a:lnSpc>
                      </a:pPr>
                      <a:r>
                        <a:rPr lang="en-US" sz="1600" b="1" dirty="0">
                          <a:solidFill>
                            <a:srgbClr val="000000"/>
                          </a:solidFill>
                        </a:rPr>
                        <a:t>Important information to know</a:t>
                      </a:r>
                    </a:p>
                  </a:txBody>
                  <a:tcPr>
                    <a:solidFill>
                      <a:schemeClr val="bg1">
                        <a:lumMod val="95000"/>
                      </a:schemeClr>
                    </a:solidFill>
                  </a:tcPr>
                </a:tc>
                <a:extLst>
                  <a:ext uri="{0D108BD9-81ED-4DB2-BD59-A6C34878D82A}">
                    <a16:rowId xmlns:a16="http://schemas.microsoft.com/office/drawing/2014/main" val="3324063139"/>
                  </a:ext>
                </a:extLst>
              </a:tr>
              <a:tr h="370840">
                <a:tc>
                  <a:txBody>
                    <a:bodyPr/>
                    <a:lstStyle/>
                    <a:p>
                      <a:pPr marL="0" indent="0">
                        <a:lnSpc>
                          <a:spcPct val="150000"/>
                        </a:lnSpc>
                        <a:buFont typeface="+mj-lt"/>
                        <a:buNone/>
                      </a:pPr>
                      <a:r>
                        <a:rPr lang="en-US" sz="1200" dirty="0">
                          <a:solidFill>
                            <a:srgbClr val="000000"/>
                          </a:solidFill>
                        </a:rPr>
                        <a:t>Level 1: Redetermination by the Medicare Administrative Contractor (MAC)</a:t>
                      </a:r>
                    </a:p>
                  </a:txBody>
                  <a:tcPr>
                    <a:noFill/>
                  </a:tcPr>
                </a:tc>
                <a:tc>
                  <a:txBody>
                    <a:bodyPr/>
                    <a:lstStyle/>
                    <a:p>
                      <a:pPr>
                        <a:lnSpc>
                          <a:spcPct val="150000"/>
                        </a:lnSpc>
                      </a:pPr>
                      <a:r>
                        <a:rPr lang="en-US" sz="1200" b="0" dirty="0">
                          <a:solidFill>
                            <a:srgbClr val="000000"/>
                          </a:solidFill>
                        </a:rPr>
                        <a:t>At each level you will receive a decision letter with instructions on next steps.</a:t>
                      </a:r>
                    </a:p>
                  </a:txBody>
                  <a:tcPr>
                    <a:noFill/>
                  </a:tcPr>
                </a:tc>
                <a:extLst>
                  <a:ext uri="{0D108BD9-81ED-4DB2-BD59-A6C34878D82A}">
                    <a16:rowId xmlns:a16="http://schemas.microsoft.com/office/drawing/2014/main" val="90814813"/>
                  </a:ext>
                </a:extLst>
              </a:tr>
              <a:tr h="370840">
                <a:tc>
                  <a:txBody>
                    <a:bodyPr/>
                    <a:lstStyle/>
                    <a:p>
                      <a:pPr>
                        <a:lnSpc>
                          <a:spcPct val="150000"/>
                        </a:lnSpc>
                      </a:pPr>
                      <a:r>
                        <a:rPr lang="en-US" sz="1200" dirty="0">
                          <a:solidFill>
                            <a:srgbClr val="000000"/>
                          </a:solidFill>
                        </a:rPr>
                        <a:t>Level 2: Reconsideration by a Qualified Independent Contractor (QIC) </a:t>
                      </a:r>
                    </a:p>
                  </a:txBody>
                  <a:tcPr>
                    <a:noFill/>
                  </a:tcPr>
                </a:tc>
                <a:tc>
                  <a:txBody>
                    <a:bodyPr/>
                    <a:lstStyle/>
                    <a:p>
                      <a:pPr>
                        <a:lnSpc>
                          <a:spcPct val="150000"/>
                        </a:lnSpc>
                      </a:pPr>
                      <a:r>
                        <a:rPr lang="en-US" sz="1200" b="0" dirty="0">
                          <a:solidFill>
                            <a:srgbClr val="000000"/>
                          </a:solidFill>
                        </a:rPr>
                        <a:t>Each level of appeal has a specific timeline to submit your rebuttal.</a:t>
                      </a:r>
                    </a:p>
                  </a:txBody>
                  <a:tcPr>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254565425"/>
                  </a:ext>
                </a:extLst>
              </a:tr>
              <a:tr h="370840">
                <a:tc>
                  <a:txBody>
                    <a:bodyPr/>
                    <a:lstStyle/>
                    <a:p>
                      <a:pPr marL="0" marR="0" lvl="0" indent="0" algn="l" defTabSz="914400" rtl="0" eaLnBrk="1" fontAlgn="auto" latinLnBrk="0" hangingPunct="1">
                        <a:lnSpc>
                          <a:spcPct val="150000"/>
                        </a:lnSpc>
                        <a:spcBef>
                          <a:spcPts val="0"/>
                        </a:spcBef>
                        <a:spcAft>
                          <a:spcPts val="0"/>
                        </a:spcAft>
                        <a:buClrTx/>
                        <a:buSzTx/>
                        <a:buFontTx/>
                        <a:buNone/>
                        <a:tabLst/>
                        <a:defRPr/>
                      </a:pPr>
                      <a:r>
                        <a:rPr lang="en-US" sz="1200" dirty="0">
                          <a:solidFill>
                            <a:srgbClr val="000000"/>
                          </a:solidFill>
                        </a:rPr>
                        <a:t>Level 3: Decision by the Office of Medicare Hearings and Appeals (OMHA)</a:t>
                      </a:r>
                    </a:p>
                  </a:txBody>
                  <a:tcPr>
                    <a:lnR w="12700" cap="flat" cmpd="sng" algn="ctr">
                      <a:solidFill>
                        <a:schemeClr val="tx1"/>
                      </a:solidFill>
                      <a:prstDash val="solid"/>
                      <a:round/>
                      <a:headEnd type="none" w="med" len="med"/>
                      <a:tailEnd type="none" w="med" len="med"/>
                    </a:lnR>
                    <a:noFill/>
                  </a:tcPr>
                </a:tc>
                <a:tc>
                  <a:txBody>
                    <a:bodyPr/>
                    <a:lstStyle/>
                    <a:p>
                      <a:pPr>
                        <a:lnSpc>
                          <a:spcPct val="150000"/>
                        </a:lnSpc>
                      </a:pPr>
                      <a:r>
                        <a:rPr lang="en-US" sz="1200" b="0" dirty="0">
                          <a:solidFill>
                            <a:srgbClr val="000000"/>
                          </a:solidFill>
                        </a:rPr>
                        <a:t>You will have to provide an explanation if you miss any of the published deadlines.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674342574"/>
                  </a:ext>
                </a:extLst>
              </a:tr>
              <a:tr h="370840">
                <a:tc>
                  <a:txBody>
                    <a:bodyPr/>
                    <a:lstStyle/>
                    <a:p>
                      <a:pPr>
                        <a:lnSpc>
                          <a:spcPct val="150000"/>
                        </a:lnSpc>
                      </a:pPr>
                      <a:r>
                        <a:rPr lang="en-US" sz="1200" dirty="0">
                          <a:solidFill>
                            <a:srgbClr val="000000"/>
                          </a:solidFill>
                        </a:rPr>
                        <a:t>Level 4: Review by the Medicare Appeals Council (Appeals Council)</a:t>
                      </a:r>
                    </a:p>
                  </a:txBody>
                  <a:tcPr>
                    <a:lnR w="12700" cap="flat" cmpd="sng" algn="ctr">
                      <a:solidFill>
                        <a:schemeClr val="tx1"/>
                      </a:solidFill>
                      <a:prstDash val="solid"/>
                      <a:round/>
                      <a:headEnd type="none" w="med" len="med"/>
                      <a:tailEnd type="none" w="med" len="med"/>
                    </a:lnR>
                  </a:tcPr>
                </a:tc>
                <a:tc>
                  <a:txBody>
                    <a:bodyPr/>
                    <a:lstStyle/>
                    <a:p>
                      <a:pPr>
                        <a:lnSpc>
                          <a:spcPct val="150000"/>
                        </a:lnSpc>
                      </a:pPr>
                      <a:r>
                        <a:rPr lang="en-US" sz="1200" dirty="0">
                          <a:solidFill>
                            <a:srgbClr val="000000"/>
                          </a:solidFill>
                        </a:rPr>
                        <a:t>Acceptance of late submission is at the discretion of Medicare.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696789565"/>
                  </a:ext>
                </a:extLst>
              </a:tr>
              <a:tr h="370840">
                <a:tc>
                  <a:txBody>
                    <a:bodyPr/>
                    <a:lstStyle/>
                    <a:p>
                      <a:pPr marL="0" marR="0" lvl="0" indent="0" algn="l" defTabSz="914400" rtl="0" eaLnBrk="1" fontAlgn="auto" latinLnBrk="0" hangingPunct="1">
                        <a:lnSpc>
                          <a:spcPct val="150000"/>
                        </a:lnSpc>
                        <a:spcBef>
                          <a:spcPts val="0"/>
                        </a:spcBef>
                        <a:spcAft>
                          <a:spcPts val="0"/>
                        </a:spcAft>
                        <a:buClrTx/>
                        <a:buSzTx/>
                        <a:buFontTx/>
                        <a:buNone/>
                        <a:tabLst/>
                        <a:defRPr/>
                      </a:pPr>
                      <a:r>
                        <a:rPr lang="en-US" sz="1200" dirty="0">
                          <a:solidFill>
                            <a:srgbClr val="000000"/>
                          </a:solidFill>
                        </a:rPr>
                        <a:t>Level 5: Judicial Review by a Federal District Court</a:t>
                      </a:r>
                    </a:p>
                  </a:txBody>
                  <a:tcPr>
                    <a:lnR w="12700" cap="flat" cmpd="sng" algn="ctr">
                      <a:solidFill>
                        <a:schemeClr val="tx1"/>
                      </a:solidFill>
                      <a:prstDash val="solid"/>
                      <a:round/>
                      <a:headEnd type="none" w="med" len="med"/>
                      <a:tailEnd type="none" w="med" len="med"/>
                    </a:lnR>
                  </a:tcPr>
                </a:tc>
                <a:tc>
                  <a:txBody>
                    <a:bodyPr/>
                    <a:lstStyle/>
                    <a:p>
                      <a:pPr marL="0" marR="0" lvl="0" indent="0" algn="l" defTabSz="914400" rtl="0" eaLnBrk="1" fontAlgn="auto" latinLnBrk="0" hangingPunct="1">
                        <a:lnSpc>
                          <a:spcPct val="150000"/>
                        </a:lnSpc>
                        <a:spcBef>
                          <a:spcPts val="0"/>
                        </a:spcBef>
                        <a:spcAft>
                          <a:spcPts val="0"/>
                        </a:spcAft>
                        <a:buClrTx/>
                        <a:buSzTx/>
                        <a:buFontTx/>
                        <a:buNone/>
                        <a:tabLst/>
                        <a:defRPr/>
                      </a:pPr>
                      <a:endParaRPr lang="en-US" sz="1200" dirty="0">
                        <a:solidFill>
                          <a:srgbClr val="000000"/>
                        </a:solidFill>
                      </a:endParaRPr>
                    </a:p>
                  </a:txBody>
                  <a:tcP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993020499"/>
                  </a:ext>
                </a:extLst>
              </a:tr>
            </a:tbl>
          </a:graphicData>
        </a:graphic>
      </p:graphicFrame>
      <p:sp>
        <p:nvSpPr>
          <p:cNvPr id="10" name="Slide Number Placeholder 3">
            <a:extLst>
              <a:ext uri="{FF2B5EF4-FFF2-40B4-BE49-F238E27FC236}">
                <a16:creationId xmlns:a16="http://schemas.microsoft.com/office/drawing/2014/main" id="{93C69EDA-D7C4-D137-5131-604928838008}"/>
              </a:ext>
            </a:extLst>
          </p:cNvPr>
          <p:cNvSpPr txBox="1">
            <a:spLocks/>
          </p:cNvSpPr>
          <p:nvPr/>
        </p:nvSpPr>
        <p:spPr>
          <a:xfrm>
            <a:off x="8610600" y="6356350"/>
            <a:ext cx="2743200" cy="365125"/>
          </a:xfrm>
          <a:prstGeom prst="rect">
            <a:avLst/>
          </a:prstGeom>
        </p:spPr>
        <p:txBody>
          <a:bodyPr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F91729D4-A164-47A3-830D-E792BCE699E4}" type="slidenum">
              <a:rPr lang="en-US" sz="1000" spc="300" smtClean="0">
                <a:solidFill>
                  <a:schemeClr val="accent1">
                    <a:lumMod val="75000"/>
                  </a:schemeClr>
                </a:solidFill>
              </a:rPr>
              <a:pPr algn="r"/>
              <a:t>18</a:t>
            </a:fld>
            <a:endParaRPr lang="en-US" sz="1000" spc="300" dirty="0">
              <a:solidFill>
                <a:schemeClr val="accent1">
                  <a:lumMod val="75000"/>
                </a:schemeClr>
              </a:solidFill>
            </a:endParaRPr>
          </a:p>
        </p:txBody>
      </p:sp>
      <p:sp>
        <p:nvSpPr>
          <p:cNvPr id="7" name="Title 6">
            <a:extLst>
              <a:ext uri="{FF2B5EF4-FFF2-40B4-BE49-F238E27FC236}">
                <a16:creationId xmlns:a16="http://schemas.microsoft.com/office/drawing/2014/main" id="{997ED6CA-D32E-46AF-7A25-4147E5782B60}"/>
              </a:ext>
            </a:extLst>
          </p:cNvPr>
          <p:cNvSpPr>
            <a:spLocks noGrp="1"/>
          </p:cNvSpPr>
          <p:nvPr>
            <p:ph type="title"/>
          </p:nvPr>
        </p:nvSpPr>
        <p:spPr>
          <a:xfrm>
            <a:off x="5359652" y="227328"/>
            <a:ext cx="5994148" cy="1003947"/>
          </a:xfrm>
        </p:spPr>
        <p:txBody>
          <a:bodyPr/>
          <a:lstStyle/>
          <a:p>
            <a:r>
              <a:rPr lang="en-US" dirty="0">
                <a:solidFill>
                  <a:schemeClr val="tx1"/>
                </a:solidFill>
              </a:rPr>
              <a:t>appeals processes</a:t>
            </a:r>
            <a:r>
              <a:rPr lang="en-US" sz="1000" dirty="0">
                <a:solidFill>
                  <a:schemeClr val="tx1"/>
                </a:solidFill>
              </a:rPr>
              <a:t> (2)</a:t>
            </a:r>
            <a:endParaRPr lang="en-US" dirty="0"/>
          </a:p>
        </p:txBody>
      </p:sp>
    </p:spTree>
    <p:extLst>
      <p:ext uri="{BB962C8B-B14F-4D97-AF65-F5344CB8AC3E}">
        <p14:creationId xmlns:p14="http://schemas.microsoft.com/office/powerpoint/2010/main" val="242936186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BB25168-88C0-AF05-270E-58D301A94E28}"/>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16E205D8-8B29-40BA-DD6A-9CDCE97A78C6}"/>
              </a:ext>
            </a:extLst>
          </p:cNvPr>
          <p:cNvSpPr>
            <a:spLocks noGrp="1"/>
          </p:cNvSpPr>
          <p:nvPr>
            <p:ph type="body" sz="quarter" idx="13"/>
          </p:nvPr>
        </p:nvSpPr>
        <p:spPr>
          <a:xfrm>
            <a:off x="629968" y="398346"/>
            <a:ext cx="4630096" cy="1003947"/>
          </a:xfrm>
        </p:spPr>
        <p:txBody>
          <a:bodyPr lIns="91440" tIns="45720" rIns="91440" bIns="45720" anchor="t">
            <a:normAutofit/>
          </a:bodyPr>
          <a:lstStyle/>
          <a:p>
            <a:r>
              <a:rPr lang="en-US" dirty="0"/>
              <a:t>Kaiser &amp; Anthem/Navitus Appeals</a:t>
            </a:r>
          </a:p>
          <a:p>
            <a:r>
              <a:rPr lang="en-US" sz="1400" dirty="0"/>
              <a:t>Keep a copy of everything you send as part of your appeal. </a:t>
            </a:r>
          </a:p>
        </p:txBody>
      </p:sp>
      <p:graphicFrame>
        <p:nvGraphicFramePr>
          <p:cNvPr id="5" name="Table 5">
            <a:extLst>
              <a:ext uri="{FF2B5EF4-FFF2-40B4-BE49-F238E27FC236}">
                <a16:creationId xmlns:a16="http://schemas.microsoft.com/office/drawing/2014/main" id="{0790D376-2F4F-997F-2607-E0F0DDBF5180}"/>
              </a:ext>
            </a:extLst>
          </p:cNvPr>
          <p:cNvGraphicFramePr>
            <a:graphicFrameLocks noGrp="1"/>
          </p:cNvGraphicFramePr>
          <p:nvPr>
            <p:ph sz="quarter" idx="17"/>
            <p:extLst>
              <p:ext uri="{D42A27DB-BD31-4B8C-83A1-F6EECF244321}">
                <p14:modId xmlns:p14="http://schemas.microsoft.com/office/powerpoint/2010/main" val="4126018591"/>
              </p:ext>
            </p:extLst>
          </p:nvPr>
        </p:nvGraphicFramePr>
        <p:xfrm>
          <a:off x="629965" y="2099986"/>
          <a:ext cx="10895095" cy="3441703"/>
        </p:xfrm>
        <a:graphic>
          <a:graphicData uri="http://schemas.openxmlformats.org/drawingml/2006/table">
            <a:tbl>
              <a:tblPr firstRow="1" bandRow="1">
                <a:tableStyleId>{5940675A-B579-460E-94D1-54222C63F5DA}</a:tableStyleId>
              </a:tblPr>
              <a:tblGrid>
                <a:gridCol w="5440880">
                  <a:extLst>
                    <a:ext uri="{9D8B030D-6E8A-4147-A177-3AD203B41FA5}">
                      <a16:colId xmlns:a16="http://schemas.microsoft.com/office/drawing/2014/main" val="906495982"/>
                    </a:ext>
                  </a:extLst>
                </a:gridCol>
                <a:gridCol w="5454215">
                  <a:extLst>
                    <a:ext uri="{9D8B030D-6E8A-4147-A177-3AD203B41FA5}">
                      <a16:colId xmlns:a16="http://schemas.microsoft.com/office/drawing/2014/main" val="1857816867"/>
                    </a:ext>
                  </a:extLst>
                </a:gridCol>
              </a:tblGrid>
              <a:tr h="370840">
                <a:tc>
                  <a:txBody>
                    <a:bodyPr/>
                    <a:lstStyle/>
                    <a:p>
                      <a:pPr>
                        <a:lnSpc>
                          <a:spcPct val="150000"/>
                        </a:lnSpc>
                      </a:pPr>
                      <a:r>
                        <a:rPr lang="en-US" sz="1600" b="1" dirty="0">
                          <a:solidFill>
                            <a:srgbClr val="000000"/>
                          </a:solidFill>
                        </a:rPr>
                        <a:t>Kaiser Appeals Process</a:t>
                      </a:r>
                    </a:p>
                  </a:txBody>
                  <a:tcPr>
                    <a:solidFill>
                      <a:schemeClr val="bg1">
                        <a:lumMod val="95000"/>
                      </a:schemeClr>
                    </a:solidFill>
                  </a:tcPr>
                </a:tc>
                <a:tc>
                  <a:txBody>
                    <a:bodyPr/>
                    <a:lstStyle/>
                    <a:p>
                      <a:pPr>
                        <a:lnSpc>
                          <a:spcPct val="150000"/>
                        </a:lnSpc>
                      </a:pPr>
                      <a:r>
                        <a:rPr lang="en-US" sz="1600" b="1" dirty="0">
                          <a:solidFill>
                            <a:srgbClr val="000000"/>
                          </a:solidFill>
                        </a:rPr>
                        <a:t>Anthem &amp; Navitus Appeals Process</a:t>
                      </a:r>
                    </a:p>
                  </a:txBody>
                  <a:tcPr>
                    <a:solidFill>
                      <a:schemeClr val="bg1">
                        <a:lumMod val="95000"/>
                      </a:schemeClr>
                    </a:solidFill>
                  </a:tcPr>
                </a:tc>
                <a:extLst>
                  <a:ext uri="{0D108BD9-81ED-4DB2-BD59-A6C34878D82A}">
                    <a16:rowId xmlns:a16="http://schemas.microsoft.com/office/drawing/2014/main" val="3324063139"/>
                  </a:ext>
                </a:extLst>
              </a:tr>
              <a:tr h="370840">
                <a:tc>
                  <a:txBody>
                    <a:bodyPr/>
                    <a:lstStyle/>
                    <a:p>
                      <a:pPr marL="0" indent="0">
                        <a:lnSpc>
                          <a:spcPct val="150000"/>
                        </a:lnSpc>
                        <a:buFont typeface="+mj-lt"/>
                        <a:buNone/>
                      </a:pPr>
                      <a:r>
                        <a:rPr lang="en-US" sz="1200" dirty="0">
                          <a:solidFill>
                            <a:srgbClr val="000000"/>
                          </a:solidFill>
                        </a:rPr>
                        <a:t>Level 1: Member or their representative files an appeal directly with Kaiser Permanente.</a:t>
                      </a:r>
                    </a:p>
                  </a:txBody>
                  <a:tcPr>
                    <a:noFill/>
                  </a:tcPr>
                </a:tc>
                <a:tc>
                  <a:txBody>
                    <a:bodyPr/>
                    <a:lstStyle/>
                    <a:p>
                      <a:pPr>
                        <a:lnSpc>
                          <a:spcPct val="150000"/>
                        </a:lnSpc>
                      </a:pPr>
                      <a:r>
                        <a:rPr lang="en-US" sz="1200" b="0" dirty="0">
                          <a:solidFill>
                            <a:srgbClr val="000000"/>
                          </a:solidFill>
                        </a:rPr>
                        <a:t>Level 1: Member or their representative files an appeal directly with Anthem Blue Cross or Navitus.</a:t>
                      </a:r>
                    </a:p>
                  </a:txBody>
                  <a:tcPr>
                    <a:noFill/>
                  </a:tcPr>
                </a:tc>
                <a:extLst>
                  <a:ext uri="{0D108BD9-81ED-4DB2-BD59-A6C34878D82A}">
                    <a16:rowId xmlns:a16="http://schemas.microsoft.com/office/drawing/2014/main" val="90814813"/>
                  </a:ext>
                </a:extLst>
              </a:tr>
              <a:tr h="370840">
                <a:tc>
                  <a:txBody>
                    <a:bodyPr/>
                    <a:lstStyle/>
                    <a:p>
                      <a:pPr>
                        <a:lnSpc>
                          <a:spcPct val="150000"/>
                        </a:lnSpc>
                      </a:pPr>
                      <a:r>
                        <a:rPr lang="en-US" sz="1200" dirty="0">
                          <a:solidFill>
                            <a:srgbClr val="000000"/>
                          </a:solidFill>
                        </a:rPr>
                        <a:t>Level 2: Member reaches out to Kaiser Permanente and requests an external review by an independent review organization (IRO).</a:t>
                      </a:r>
                    </a:p>
                  </a:txBody>
                  <a:tcPr>
                    <a:noFill/>
                  </a:tcPr>
                </a:tc>
                <a:tc>
                  <a:txBody>
                    <a:bodyPr/>
                    <a:lstStyle/>
                    <a:p>
                      <a:pPr>
                        <a:lnSpc>
                          <a:spcPct val="150000"/>
                        </a:lnSpc>
                      </a:pPr>
                      <a:r>
                        <a:rPr lang="en-US" sz="1200" b="0" dirty="0">
                          <a:solidFill>
                            <a:srgbClr val="000000"/>
                          </a:solidFill>
                        </a:rPr>
                        <a:t>Level 2: Member or their representative reaches out to SISC III JPA for a review of Anthem or Navitus level 1 appeal denial. </a:t>
                      </a:r>
                    </a:p>
                  </a:txBody>
                  <a:tcPr>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254565425"/>
                  </a:ext>
                </a:extLst>
              </a:tr>
              <a:tr h="370840">
                <a:tc>
                  <a:txBody>
                    <a:bodyPr/>
                    <a:lstStyle/>
                    <a:p>
                      <a:pPr marL="0" marR="0" lvl="0" indent="0" algn="l" defTabSz="914400" rtl="0" eaLnBrk="1" fontAlgn="auto" latinLnBrk="0" hangingPunct="1">
                        <a:lnSpc>
                          <a:spcPct val="150000"/>
                        </a:lnSpc>
                        <a:spcBef>
                          <a:spcPts val="0"/>
                        </a:spcBef>
                        <a:spcAft>
                          <a:spcPts val="0"/>
                        </a:spcAft>
                        <a:buClrTx/>
                        <a:buSzTx/>
                        <a:buFontTx/>
                        <a:buNone/>
                        <a:tabLst/>
                        <a:defRPr/>
                      </a:pPr>
                      <a:r>
                        <a:rPr lang="en-US" sz="1200" dirty="0">
                          <a:solidFill>
                            <a:srgbClr val="000000"/>
                          </a:solidFill>
                        </a:rPr>
                        <a:t>At each level of the appeals process you will receive a letter with instructions on how to move to the next level of appeal.</a:t>
                      </a:r>
                    </a:p>
                  </a:txBody>
                  <a:tcPr>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noFill/>
                  </a:tcPr>
                </a:tc>
                <a:tc>
                  <a:txBody>
                    <a:bodyPr/>
                    <a:lstStyle/>
                    <a:p>
                      <a:pPr>
                        <a:lnSpc>
                          <a:spcPct val="150000"/>
                        </a:lnSpc>
                      </a:pPr>
                      <a:r>
                        <a:rPr lang="en-US" sz="1200" b="0" dirty="0">
                          <a:solidFill>
                            <a:srgbClr val="000000"/>
                          </a:solidFill>
                        </a:rPr>
                        <a:t>Level 3: Member reaches out to Anthem Blue Cross or Navitus and requests an external review by an independent review organization (IRO).</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674342574"/>
                  </a:ext>
                </a:extLst>
              </a:tr>
              <a:tr h="370840">
                <a:tc>
                  <a:txBody>
                    <a:bodyPr/>
                    <a:lstStyle/>
                    <a:p>
                      <a:pPr>
                        <a:lnSpc>
                          <a:spcPct val="150000"/>
                        </a:lnSpc>
                      </a:pPr>
                      <a:endParaRPr lang="en-US" sz="1200" dirty="0">
                        <a:solidFill>
                          <a:srgbClr val="000000"/>
                        </a:solidFill>
                      </a:endParaRPr>
                    </a:p>
                  </a:txBody>
                  <a:tcPr>
                    <a:lnL w="12700" cmpd="sng">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tcPr>
                </a:tc>
                <a:tc>
                  <a:txBody>
                    <a:bodyPr/>
                    <a:lstStyle/>
                    <a:p>
                      <a:pPr>
                        <a:lnSpc>
                          <a:spcPct val="150000"/>
                        </a:lnSpc>
                      </a:pPr>
                      <a:r>
                        <a:rPr lang="en-US" sz="1200" dirty="0">
                          <a:solidFill>
                            <a:srgbClr val="000000"/>
                          </a:solidFill>
                        </a:rPr>
                        <a:t>Level 4: Official legal review of the case by an arbitrator. This dispute is directly between SISC and the member.</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696789565"/>
                  </a:ext>
                </a:extLst>
              </a:tr>
              <a:tr h="370840">
                <a:tc>
                  <a:txBody>
                    <a:bodyPr/>
                    <a:lstStyle/>
                    <a:p>
                      <a:pPr marL="0" marR="0" lvl="0" indent="0" algn="l" defTabSz="914400" rtl="0" eaLnBrk="1" fontAlgn="auto" latinLnBrk="0" hangingPunct="1">
                        <a:lnSpc>
                          <a:spcPct val="150000"/>
                        </a:lnSpc>
                        <a:spcBef>
                          <a:spcPts val="0"/>
                        </a:spcBef>
                        <a:spcAft>
                          <a:spcPts val="0"/>
                        </a:spcAft>
                        <a:buClrTx/>
                        <a:buSzTx/>
                        <a:buFontTx/>
                        <a:buNone/>
                        <a:tabLst/>
                        <a:defRPr/>
                      </a:pPr>
                      <a:endParaRPr lang="en-US" sz="1200" dirty="0">
                        <a:solidFill>
                          <a:srgbClr val="000000"/>
                        </a:solidFill>
                      </a:endParaRPr>
                    </a:p>
                  </a:txBody>
                  <a:tcPr>
                    <a:lnL w="12700" cmpd="sng">
                      <a:noFill/>
                    </a:lnL>
                    <a:lnR w="12700" cap="flat" cmpd="sng" algn="ctr">
                      <a:solidFill>
                        <a:schemeClr val="tx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c>
                  <a:txBody>
                    <a:bodyPr/>
                    <a:lstStyle/>
                    <a:p>
                      <a:pPr marL="0" marR="0" lvl="0" indent="0" algn="l" defTabSz="914400" rtl="0" eaLnBrk="1" fontAlgn="auto" latinLnBrk="0" hangingPunct="1">
                        <a:lnSpc>
                          <a:spcPct val="150000"/>
                        </a:lnSpc>
                        <a:spcBef>
                          <a:spcPts val="0"/>
                        </a:spcBef>
                        <a:spcAft>
                          <a:spcPts val="0"/>
                        </a:spcAft>
                        <a:buClrTx/>
                        <a:buSzTx/>
                        <a:buFontTx/>
                        <a:buNone/>
                        <a:tabLst/>
                        <a:defRPr/>
                      </a:pPr>
                      <a:r>
                        <a:rPr lang="en-US" sz="1200" dirty="0">
                          <a:solidFill>
                            <a:srgbClr val="000000"/>
                          </a:solidFill>
                        </a:rPr>
                        <a:t>At each level of the appeals process you will receive a letter with instructions on how to move to the next level of appeal.</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993020499"/>
                  </a:ext>
                </a:extLst>
              </a:tr>
            </a:tbl>
          </a:graphicData>
        </a:graphic>
      </p:graphicFrame>
      <p:sp>
        <p:nvSpPr>
          <p:cNvPr id="10" name="Slide Number Placeholder 3">
            <a:extLst>
              <a:ext uri="{FF2B5EF4-FFF2-40B4-BE49-F238E27FC236}">
                <a16:creationId xmlns:a16="http://schemas.microsoft.com/office/drawing/2014/main" id="{6DF7EC9B-2DAE-ECEA-EF47-BF7E5C8E5C26}"/>
              </a:ext>
            </a:extLst>
          </p:cNvPr>
          <p:cNvSpPr txBox="1">
            <a:spLocks/>
          </p:cNvSpPr>
          <p:nvPr/>
        </p:nvSpPr>
        <p:spPr>
          <a:xfrm>
            <a:off x="8610600" y="6356350"/>
            <a:ext cx="2743200" cy="365125"/>
          </a:xfrm>
          <a:prstGeom prst="rect">
            <a:avLst/>
          </a:prstGeom>
        </p:spPr>
        <p:txBody>
          <a:bodyPr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F91729D4-A164-47A3-830D-E792BCE699E4}" type="slidenum">
              <a:rPr lang="en-US" sz="1000" spc="300" smtClean="0">
                <a:solidFill>
                  <a:schemeClr val="accent1">
                    <a:lumMod val="75000"/>
                  </a:schemeClr>
                </a:solidFill>
              </a:rPr>
              <a:pPr algn="r"/>
              <a:t>19</a:t>
            </a:fld>
            <a:endParaRPr lang="en-US" sz="1000" spc="300" dirty="0">
              <a:solidFill>
                <a:schemeClr val="accent1">
                  <a:lumMod val="75000"/>
                </a:schemeClr>
              </a:solidFill>
            </a:endParaRPr>
          </a:p>
        </p:txBody>
      </p:sp>
      <p:sp>
        <p:nvSpPr>
          <p:cNvPr id="7" name="Title 6">
            <a:extLst>
              <a:ext uri="{FF2B5EF4-FFF2-40B4-BE49-F238E27FC236}">
                <a16:creationId xmlns:a16="http://schemas.microsoft.com/office/drawing/2014/main" id="{49BFDD04-7816-0048-C54D-15FAE94610F5}"/>
              </a:ext>
            </a:extLst>
          </p:cNvPr>
          <p:cNvSpPr>
            <a:spLocks noGrp="1"/>
          </p:cNvSpPr>
          <p:nvPr>
            <p:ph type="title"/>
          </p:nvPr>
        </p:nvSpPr>
        <p:spPr>
          <a:xfrm>
            <a:off x="5359652" y="227328"/>
            <a:ext cx="5994148" cy="1003947"/>
          </a:xfrm>
        </p:spPr>
        <p:txBody>
          <a:bodyPr/>
          <a:lstStyle/>
          <a:p>
            <a:r>
              <a:rPr lang="en-US" dirty="0">
                <a:solidFill>
                  <a:schemeClr val="tx1"/>
                </a:solidFill>
              </a:rPr>
              <a:t>appeals processes</a:t>
            </a:r>
            <a:r>
              <a:rPr lang="en-US" sz="1000" dirty="0">
                <a:solidFill>
                  <a:schemeClr val="tx1"/>
                </a:solidFill>
              </a:rPr>
              <a:t> (3)</a:t>
            </a:r>
            <a:endParaRPr lang="en-US" dirty="0"/>
          </a:p>
        </p:txBody>
      </p:sp>
    </p:spTree>
    <p:extLst>
      <p:ext uri="{BB962C8B-B14F-4D97-AF65-F5344CB8AC3E}">
        <p14:creationId xmlns:p14="http://schemas.microsoft.com/office/powerpoint/2010/main" val="4943066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3F856148-3910-0BC3-79A0-D0A794C6D523}"/>
              </a:ext>
            </a:extLst>
          </p:cNvPr>
          <p:cNvSpPr>
            <a:spLocks noGrp="1"/>
          </p:cNvSpPr>
          <p:nvPr>
            <p:ph type="title"/>
          </p:nvPr>
        </p:nvSpPr>
        <p:spPr>
          <a:xfrm>
            <a:off x="838200" y="365125"/>
            <a:ext cx="5393361" cy="1325563"/>
          </a:xfrm>
        </p:spPr>
        <p:txBody>
          <a:bodyPr vert="horz" lIns="91440" tIns="45720" rIns="91440" bIns="45720" rtlCol="0" anchor="ctr">
            <a:normAutofit/>
          </a:bodyPr>
          <a:lstStyle/>
          <a:p>
            <a:r>
              <a:rPr lang="en-US" sz="4400">
                <a:solidFill>
                  <a:schemeClr val="tx1"/>
                </a:solidFill>
              </a:rPr>
              <a:t>Accessibility services</a:t>
            </a:r>
          </a:p>
        </p:txBody>
      </p:sp>
      <p:sp>
        <p:nvSpPr>
          <p:cNvPr id="8" name="Text Placeholder 7">
            <a:extLst>
              <a:ext uri="{FF2B5EF4-FFF2-40B4-BE49-F238E27FC236}">
                <a16:creationId xmlns:a16="http://schemas.microsoft.com/office/drawing/2014/main" id="{36E72FF0-3C0E-499A-8DA6-324675513B3E}"/>
              </a:ext>
            </a:extLst>
          </p:cNvPr>
          <p:cNvSpPr>
            <a:spLocks noGrp="1"/>
          </p:cNvSpPr>
          <p:nvPr>
            <p:ph type="body" sz="quarter" idx="16"/>
          </p:nvPr>
        </p:nvSpPr>
        <p:spPr>
          <a:xfrm>
            <a:off x="838200" y="1825625"/>
            <a:ext cx="5393361" cy="4351338"/>
          </a:xfrm>
        </p:spPr>
        <p:txBody>
          <a:bodyPr vert="horz" lIns="91440" tIns="45720" rIns="91440" bIns="45720" rtlCol="0">
            <a:normAutofit/>
          </a:bodyPr>
          <a:lstStyle/>
          <a:p>
            <a:pPr indent="-228600">
              <a:lnSpc>
                <a:spcPct val="90000"/>
              </a:lnSpc>
              <a:spcAft>
                <a:spcPts val="600"/>
              </a:spcAft>
            </a:pPr>
            <a:r>
              <a:rPr lang="en-US" dirty="0"/>
              <a:t>Contact </a:t>
            </a:r>
            <a:r>
              <a:rPr lang="en-US">
                <a:hlinkClick r:id="rId2">
                  <a:extLst>
                    <a:ext uri="{A12FA001-AC4F-418D-AE19-62706E023703}">
                      <ahyp:hlinkClr xmlns:ahyp="http://schemas.microsoft.com/office/drawing/2018/hyperlinkcolor" val="tx"/>
                    </a:ext>
                  </a:extLst>
                </a:hlinkClick>
              </a:rPr>
              <a:t>benefits@palomar.edu</a:t>
            </a:r>
            <a:r>
              <a:rPr lang="en-US" dirty="0"/>
              <a:t> for language interpreting support </a:t>
            </a:r>
            <a:endParaRPr lang="en-US"/>
          </a:p>
          <a:p>
            <a:pPr indent="-228600">
              <a:lnSpc>
                <a:spcPct val="90000"/>
              </a:lnSpc>
              <a:spcAft>
                <a:spcPts val="600"/>
              </a:spcAft>
            </a:pPr>
            <a:r>
              <a:rPr lang="en-US" dirty="0"/>
              <a:t>Individuals requiring sign-language interpreters, real-time captioners, or other accommodations should contact the Benefits Department at (760)744-1150, ext. 3053 or </a:t>
            </a:r>
            <a:r>
              <a:rPr lang="en-US">
                <a:hlinkClick r:id="rId2">
                  <a:extLst>
                    <a:ext uri="{A12FA001-AC4F-418D-AE19-62706E023703}">
                      <ahyp:hlinkClr xmlns:ahyp="http://schemas.microsoft.com/office/drawing/2018/hyperlinkcolor" val="tx"/>
                    </a:ext>
                  </a:extLst>
                </a:hlinkClick>
              </a:rPr>
              <a:t>benefits@palomar.edu</a:t>
            </a:r>
            <a:r>
              <a:rPr lang="en-US"/>
              <a:t> </a:t>
            </a:r>
            <a:r>
              <a:rPr lang="en-US" dirty="0"/>
              <a:t>two weeks in advance of an event or five days in advance of a workshop. </a:t>
            </a:r>
            <a:endParaRPr lang="en-US"/>
          </a:p>
          <a:p>
            <a:pPr indent="-228600">
              <a:lnSpc>
                <a:spcPct val="90000"/>
              </a:lnSpc>
              <a:spcAft>
                <a:spcPts val="600"/>
              </a:spcAft>
            </a:pPr>
            <a:r>
              <a:rPr lang="en-US" dirty="0"/>
              <a:t>Visit the Human Resource Services &gt; Employee Resources &gt; </a:t>
            </a:r>
            <a:r>
              <a:rPr lang="en-US">
                <a:hlinkClick r:id="rId3">
                  <a:extLst>
                    <a:ext uri="{A12FA001-AC4F-418D-AE19-62706E023703}">
                      <ahyp:hlinkClr xmlns:ahyp="http://schemas.microsoft.com/office/drawing/2018/hyperlinkcolor" val="tx"/>
                    </a:ext>
                  </a:extLst>
                </a:hlinkClick>
              </a:rPr>
              <a:t>ASL Interpreter/CART Information &amp; Request Form</a:t>
            </a:r>
            <a:endParaRPr lang="en-US"/>
          </a:p>
        </p:txBody>
      </p:sp>
      <p:pic>
        <p:nvPicPr>
          <p:cNvPr id="12" name="Picture Placeholder 11">
            <a:extLst>
              <a:ext uri="{FF2B5EF4-FFF2-40B4-BE49-F238E27FC236}">
                <a16:creationId xmlns:a16="http://schemas.microsoft.com/office/drawing/2014/main" id="{9AB48692-A2C5-FE8C-A2BE-29753E2C1C94}"/>
              </a:ext>
            </a:extLst>
          </p:cNvPr>
          <p:cNvPicPr>
            <a:picLocks noGrp="1" noChangeAspect="1"/>
          </p:cNvPicPr>
          <p:nvPr>
            <p:ph type="pic" sz="quarter" idx="13"/>
          </p:nvPr>
        </p:nvPicPr>
        <p:blipFill>
          <a:blip r:embed="rId4"/>
          <a:srcRect l="13031" t="-1098" r="20217" b="1096"/>
          <a:stretch>
            <a:fillRect/>
          </a:stretch>
        </p:blipFill>
        <p:spPr>
          <a:xfrm>
            <a:off x="6374920" y="758514"/>
            <a:ext cx="5122238" cy="5122238"/>
          </a:xfrm>
          <a:custGeom>
            <a:avLst/>
            <a:gdLst/>
            <a:ahLst/>
            <a:cxnLst/>
            <a:rect l="l" t="t" r="r" b="b"/>
            <a:pathLst>
              <a:path w="2663168" h="2663168">
                <a:moveTo>
                  <a:pt x="1331584" y="0"/>
                </a:moveTo>
                <a:cubicBezTo>
                  <a:pt x="2066998" y="0"/>
                  <a:pt x="2663168" y="596170"/>
                  <a:pt x="2663168" y="1331584"/>
                </a:cubicBezTo>
                <a:cubicBezTo>
                  <a:pt x="2663168" y="2066998"/>
                  <a:pt x="2066998" y="2663168"/>
                  <a:pt x="1331584" y="2663168"/>
                </a:cubicBezTo>
                <a:cubicBezTo>
                  <a:pt x="596170" y="2663168"/>
                  <a:pt x="0" y="2066998"/>
                  <a:pt x="0" y="1331584"/>
                </a:cubicBezTo>
                <a:cubicBezTo>
                  <a:pt x="0" y="596170"/>
                  <a:pt x="596170" y="0"/>
                  <a:pt x="1331584" y="0"/>
                </a:cubicBezTo>
                <a:close/>
              </a:path>
            </a:pathLst>
          </a:custGeom>
        </p:spPr>
      </p:pic>
    </p:spTree>
    <p:extLst>
      <p:ext uri="{BB962C8B-B14F-4D97-AF65-F5344CB8AC3E}">
        <p14:creationId xmlns:p14="http://schemas.microsoft.com/office/powerpoint/2010/main" val="231976185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B28ECDC-A9B3-3E71-B957-13B0E5B9E63A}"/>
            </a:ext>
          </a:extLst>
        </p:cNvPr>
        <p:cNvGrpSpPr/>
        <p:nvPr/>
      </p:nvGrpSpPr>
      <p:grpSpPr>
        <a:xfrm>
          <a:off x="0" y="0"/>
          <a:ext cx="0" cy="0"/>
          <a:chOff x="0" y="0"/>
          <a:chExt cx="0" cy="0"/>
        </a:xfrm>
      </p:grpSpPr>
      <p:graphicFrame>
        <p:nvGraphicFramePr>
          <p:cNvPr id="5" name="Table 5">
            <a:extLst>
              <a:ext uri="{FF2B5EF4-FFF2-40B4-BE49-F238E27FC236}">
                <a16:creationId xmlns:a16="http://schemas.microsoft.com/office/drawing/2014/main" id="{9BDE8E1C-8261-FD09-D3C2-930B3AF5F367}"/>
              </a:ext>
            </a:extLst>
          </p:cNvPr>
          <p:cNvGraphicFramePr>
            <a:graphicFrameLocks noGrp="1"/>
          </p:cNvGraphicFramePr>
          <p:nvPr>
            <p:ph sz="quarter" idx="17"/>
            <p:extLst>
              <p:ext uri="{D42A27DB-BD31-4B8C-83A1-F6EECF244321}">
                <p14:modId xmlns:p14="http://schemas.microsoft.com/office/powerpoint/2010/main" val="3136944003"/>
              </p:ext>
            </p:extLst>
          </p:nvPr>
        </p:nvGraphicFramePr>
        <p:xfrm>
          <a:off x="586423" y="2229514"/>
          <a:ext cx="10998007" cy="3343682"/>
        </p:xfrm>
        <a:graphic>
          <a:graphicData uri="http://schemas.openxmlformats.org/drawingml/2006/table">
            <a:tbl>
              <a:tblPr firstRow="1" bandRow="1">
                <a:tableStyleId>{5940675A-B579-460E-94D1-54222C63F5DA}</a:tableStyleId>
              </a:tblPr>
              <a:tblGrid>
                <a:gridCol w="5268685">
                  <a:extLst>
                    <a:ext uri="{9D8B030D-6E8A-4147-A177-3AD203B41FA5}">
                      <a16:colId xmlns:a16="http://schemas.microsoft.com/office/drawing/2014/main" val="906495982"/>
                    </a:ext>
                  </a:extLst>
                </a:gridCol>
                <a:gridCol w="5729322">
                  <a:extLst>
                    <a:ext uri="{9D8B030D-6E8A-4147-A177-3AD203B41FA5}">
                      <a16:colId xmlns:a16="http://schemas.microsoft.com/office/drawing/2014/main" val="1857816867"/>
                    </a:ext>
                  </a:extLst>
                </a:gridCol>
              </a:tblGrid>
              <a:tr h="370840">
                <a:tc>
                  <a:txBody>
                    <a:bodyPr/>
                    <a:lstStyle/>
                    <a:p>
                      <a:pPr>
                        <a:lnSpc>
                          <a:spcPct val="150000"/>
                        </a:lnSpc>
                      </a:pPr>
                      <a:r>
                        <a:rPr lang="en-US" sz="1600" b="1" dirty="0">
                          <a:solidFill>
                            <a:srgbClr val="000000"/>
                          </a:solidFill>
                        </a:rPr>
                        <a:t>Open Enrollment Details</a:t>
                      </a:r>
                    </a:p>
                  </a:txBody>
                  <a:tcPr>
                    <a:solidFill>
                      <a:schemeClr val="bg1">
                        <a:lumMod val="95000"/>
                      </a:schemeClr>
                    </a:solidFill>
                  </a:tcPr>
                </a:tc>
                <a:tc>
                  <a:txBody>
                    <a:bodyPr/>
                    <a:lstStyle/>
                    <a:p>
                      <a:pPr>
                        <a:lnSpc>
                          <a:spcPct val="150000"/>
                        </a:lnSpc>
                      </a:pPr>
                      <a:r>
                        <a:rPr lang="en-US" sz="1600" b="1" dirty="0">
                          <a:solidFill>
                            <a:srgbClr val="000000"/>
                          </a:solidFill>
                        </a:rPr>
                        <a:t>Digital Enrollment/Change Forms</a:t>
                      </a:r>
                    </a:p>
                  </a:txBody>
                  <a:tcPr>
                    <a:solidFill>
                      <a:schemeClr val="bg1">
                        <a:lumMod val="95000"/>
                      </a:schemeClr>
                    </a:solidFill>
                  </a:tcPr>
                </a:tc>
                <a:extLst>
                  <a:ext uri="{0D108BD9-81ED-4DB2-BD59-A6C34878D82A}">
                    <a16:rowId xmlns:a16="http://schemas.microsoft.com/office/drawing/2014/main" val="3324063139"/>
                  </a:ext>
                </a:extLst>
              </a:tr>
              <a:tr h="370840">
                <a:tc>
                  <a:txBody>
                    <a:bodyPr/>
                    <a:lstStyle/>
                    <a:p>
                      <a:pPr>
                        <a:lnSpc>
                          <a:spcPct val="150000"/>
                        </a:lnSpc>
                      </a:pPr>
                      <a:r>
                        <a:rPr lang="en-US" sz="1200" dirty="0">
                          <a:solidFill>
                            <a:srgbClr val="000000"/>
                          </a:solidFill>
                        </a:rPr>
                        <a:t>Open Enrollment changes must be made between August 1</a:t>
                      </a:r>
                      <a:r>
                        <a:rPr lang="en-US" sz="1200" baseline="30000" dirty="0">
                          <a:solidFill>
                            <a:srgbClr val="000000"/>
                          </a:solidFill>
                        </a:rPr>
                        <a:t>st</a:t>
                      </a:r>
                      <a:r>
                        <a:rPr lang="en-US" sz="1200" dirty="0">
                          <a:solidFill>
                            <a:srgbClr val="000000"/>
                          </a:solidFill>
                        </a:rPr>
                        <a:t> and August 28</a:t>
                      </a:r>
                      <a:r>
                        <a:rPr lang="en-US" sz="1200" baseline="30000" dirty="0">
                          <a:solidFill>
                            <a:srgbClr val="000000"/>
                          </a:solidFill>
                        </a:rPr>
                        <a:t>th</a:t>
                      </a:r>
                      <a:r>
                        <a:rPr lang="en-US" sz="1200" dirty="0">
                          <a:solidFill>
                            <a:srgbClr val="000000"/>
                          </a:solidFill>
                        </a:rPr>
                        <a:t> </a:t>
                      </a:r>
                    </a:p>
                  </a:txBody>
                  <a:tcPr>
                    <a:noFill/>
                  </a:tcPr>
                </a:tc>
                <a:tc>
                  <a:txBody>
                    <a:bodyPr/>
                    <a:lstStyle/>
                    <a:p>
                      <a:pPr>
                        <a:lnSpc>
                          <a:spcPct val="150000"/>
                        </a:lnSpc>
                      </a:pPr>
                      <a:r>
                        <a:rPr lang="en-US" sz="1200" b="0" dirty="0">
                          <a:solidFill>
                            <a:schemeClr val="accent3">
                              <a:lumMod val="75000"/>
                            </a:schemeClr>
                          </a:solidFill>
                          <a:hlinkClick r:id="rId2">
                            <a:extLst>
                              <a:ext uri="{A12FA001-AC4F-418D-AE19-62706E023703}">
                                <ahyp:hlinkClr xmlns:ahyp="http://schemas.microsoft.com/office/drawing/2018/hyperlinkcolor" val="tx"/>
                              </a:ext>
                            </a:extLst>
                          </a:hlinkClick>
                        </a:rPr>
                        <a:t>Anthem HMO Enrollment</a:t>
                      </a:r>
                      <a:endParaRPr lang="en-US" sz="1200" b="0" dirty="0">
                        <a:solidFill>
                          <a:schemeClr val="accent3">
                            <a:lumMod val="75000"/>
                          </a:schemeClr>
                        </a:solidFill>
                      </a:endParaRPr>
                    </a:p>
                  </a:txBody>
                  <a:tcPr>
                    <a:noFill/>
                  </a:tcPr>
                </a:tc>
                <a:extLst>
                  <a:ext uri="{0D108BD9-81ED-4DB2-BD59-A6C34878D82A}">
                    <a16:rowId xmlns:a16="http://schemas.microsoft.com/office/drawing/2014/main" val="90814813"/>
                  </a:ext>
                </a:extLst>
              </a:tr>
              <a:tr h="370840">
                <a:tc>
                  <a:txBody>
                    <a:bodyPr/>
                    <a:lstStyle/>
                    <a:p>
                      <a:pPr>
                        <a:lnSpc>
                          <a:spcPct val="150000"/>
                        </a:lnSpc>
                      </a:pPr>
                      <a:r>
                        <a:rPr lang="en-US" sz="1200" dirty="0">
                          <a:solidFill>
                            <a:srgbClr val="000000"/>
                          </a:solidFill>
                        </a:rPr>
                        <a:t>Coverage will take effect October 1</a:t>
                      </a:r>
                      <a:r>
                        <a:rPr lang="en-US" sz="1200" baseline="30000" dirty="0">
                          <a:solidFill>
                            <a:srgbClr val="000000"/>
                          </a:solidFill>
                        </a:rPr>
                        <a:t>st</a:t>
                      </a:r>
                      <a:r>
                        <a:rPr lang="en-US" sz="1200" dirty="0">
                          <a:solidFill>
                            <a:srgbClr val="000000"/>
                          </a:solidFill>
                        </a:rPr>
                        <a:t> (unless subject to insurance approval)</a:t>
                      </a:r>
                    </a:p>
                  </a:txBody>
                  <a:tcPr>
                    <a:noFill/>
                  </a:tcPr>
                </a:tc>
                <a:tc>
                  <a:txBody>
                    <a:bodyPr/>
                    <a:lstStyle/>
                    <a:p>
                      <a:pPr>
                        <a:lnSpc>
                          <a:spcPct val="150000"/>
                        </a:lnSpc>
                      </a:pPr>
                      <a:r>
                        <a:rPr lang="en-US" sz="1200" b="0" dirty="0">
                          <a:solidFill>
                            <a:schemeClr val="accent3">
                              <a:lumMod val="75000"/>
                            </a:schemeClr>
                          </a:solidFill>
                          <a:hlinkClick r:id="rId3">
                            <a:extLst>
                              <a:ext uri="{A12FA001-AC4F-418D-AE19-62706E023703}">
                                <ahyp:hlinkClr xmlns:ahyp="http://schemas.microsoft.com/office/drawing/2018/hyperlinkcolor" val="tx"/>
                              </a:ext>
                            </a:extLst>
                          </a:hlinkClick>
                        </a:rPr>
                        <a:t>Anthem PPO 80E Enrollment</a:t>
                      </a:r>
                      <a:endParaRPr lang="en-US" sz="1200" dirty="0">
                        <a:solidFill>
                          <a:schemeClr val="accent3">
                            <a:lumMod val="75000"/>
                          </a:schemeClr>
                        </a:solidFill>
                      </a:endParaRPr>
                    </a:p>
                  </a:txBody>
                  <a:tcPr>
                    <a:noFill/>
                  </a:tcPr>
                </a:tc>
                <a:extLst>
                  <a:ext uri="{0D108BD9-81ED-4DB2-BD59-A6C34878D82A}">
                    <a16:rowId xmlns:a16="http://schemas.microsoft.com/office/drawing/2014/main" val="3254565425"/>
                  </a:ext>
                </a:extLst>
              </a:tr>
              <a:tr h="370840">
                <a:tc>
                  <a:txBody>
                    <a:bodyPr/>
                    <a:lstStyle/>
                    <a:p>
                      <a:pPr marL="0" marR="0" lvl="0" indent="0" algn="l" rtl="0" eaLnBrk="1" fontAlgn="auto" latinLnBrk="0" hangingPunct="1">
                        <a:lnSpc>
                          <a:spcPct val="150000"/>
                        </a:lnSpc>
                        <a:spcBef>
                          <a:spcPts val="0"/>
                        </a:spcBef>
                        <a:spcAft>
                          <a:spcPts val="0"/>
                        </a:spcAft>
                        <a:buClrTx/>
                        <a:buSzTx/>
                        <a:buFontTx/>
                        <a:buNone/>
                      </a:pPr>
                      <a:r>
                        <a:rPr lang="en-US" sz="1200" dirty="0">
                          <a:solidFill>
                            <a:srgbClr val="000000"/>
                          </a:solidFill>
                        </a:rPr>
                        <a:t>Use the digital forms to enroll or make changes</a:t>
                      </a:r>
                    </a:p>
                  </a:txBody>
                  <a:tcPr>
                    <a:noFill/>
                  </a:tcPr>
                </a:tc>
                <a:tc>
                  <a:txBody>
                    <a:bodyPr/>
                    <a:lstStyle/>
                    <a:p>
                      <a:pPr>
                        <a:lnSpc>
                          <a:spcPct val="150000"/>
                        </a:lnSpc>
                      </a:pPr>
                      <a:r>
                        <a:rPr lang="en-US" sz="1200" b="0" dirty="0">
                          <a:solidFill>
                            <a:schemeClr val="accent3">
                              <a:lumMod val="75000"/>
                            </a:schemeClr>
                          </a:solidFill>
                          <a:hlinkClick r:id="rId4">
                            <a:extLst>
                              <a:ext uri="{A12FA001-AC4F-418D-AE19-62706E023703}">
                                <ahyp:hlinkClr xmlns:ahyp="http://schemas.microsoft.com/office/drawing/2018/hyperlinkcolor" val="tx"/>
                              </a:ext>
                            </a:extLst>
                          </a:hlinkClick>
                        </a:rPr>
                        <a:t>Anthem PPO 100A Enrollment </a:t>
                      </a:r>
                      <a:r>
                        <a:rPr lang="en-US" sz="1200" b="0" dirty="0">
                          <a:solidFill>
                            <a:schemeClr val="accent3">
                              <a:lumMod val="75000"/>
                            </a:schemeClr>
                          </a:solidFill>
                        </a:rPr>
                        <a:t>(+65 Group 1 Anthem PPO EGWP contact benefits)</a:t>
                      </a:r>
                    </a:p>
                  </a:txBody>
                  <a:tcPr>
                    <a:noFill/>
                  </a:tcPr>
                </a:tc>
                <a:extLst>
                  <a:ext uri="{0D108BD9-81ED-4DB2-BD59-A6C34878D82A}">
                    <a16:rowId xmlns:a16="http://schemas.microsoft.com/office/drawing/2014/main" val="1674342574"/>
                  </a:ext>
                </a:extLst>
              </a:tr>
              <a:tr h="370840">
                <a:tc>
                  <a:txBody>
                    <a:bodyPr/>
                    <a:lstStyle/>
                    <a:p>
                      <a:pPr>
                        <a:lnSpc>
                          <a:spcPct val="150000"/>
                        </a:lnSpc>
                      </a:pPr>
                      <a:r>
                        <a:rPr lang="en-US" sz="1200" dirty="0">
                          <a:solidFill>
                            <a:srgbClr val="000000"/>
                          </a:solidFill>
                        </a:rPr>
                        <a:t>No action is needed if you wish to keep your current plans</a:t>
                      </a:r>
                    </a:p>
                  </a:txBody>
                  <a:tcPr/>
                </a:tc>
                <a:tc>
                  <a:txBody>
                    <a:bodyPr/>
                    <a:lstStyle/>
                    <a:p>
                      <a:pPr>
                        <a:lnSpc>
                          <a:spcPct val="150000"/>
                        </a:lnSpc>
                      </a:pPr>
                      <a:r>
                        <a:rPr lang="en-US" sz="1200" dirty="0">
                          <a:solidFill>
                            <a:schemeClr val="accent3">
                              <a:lumMod val="75000"/>
                            </a:schemeClr>
                          </a:solidFill>
                          <a:hlinkClick r:id="rId5">
                            <a:extLst>
                              <a:ext uri="{A12FA001-AC4F-418D-AE19-62706E023703}">
                                <ahyp:hlinkClr xmlns:ahyp="http://schemas.microsoft.com/office/drawing/2018/hyperlinkcolor" val="tx"/>
                              </a:ext>
                            </a:extLst>
                          </a:hlinkClick>
                        </a:rPr>
                        <a:t>Kaiser HMO Enrollment</a:t>
                      </a:r>
                      <a:r>
                        <a:rPr lang="en-US" sz="1200" dirty="0">
                          <a:solidFill>
                            <a:schemeClr val="accent3">
                              <a:lumMod val="75000"/>
                            </a:schemeClr>
                          </a:solidFill>
                        </a:rPr>
                        <a:t> (+65 Kaiser Permanente Senior Advantage contact benefits)</a:t>
                      </a:r>
                      <a:endParaRPr lang="en-US" sz="1200" b="0" dirty="0">
                        <a:solidFill>
                          <a:schemeClr val="accent3">
                            <a:lumMod val="75000"/>
                          </a:schemeClr>
                        </a:solidFill>
                      </a:endParaRPr>
                    </a:p>
                  </a:txBody>
                  <a:tcPr>
                    <a:noFill/>
                  </a:tcPr>
                </a:tc>
                <a:extLst>
                  <a:ext uri="{0D108BD9-81ED-4DB2-BD59-A6C34878D82A}">
                    <a16:rowId xmlns:a16="http://schemas.microsoft.com/office/drawing/2014/main" val="3696789565"/>
                  </a:ext>
                </a:extLst>
              </a:tr>
              <a:tr h="370840">
                <a:tc>
                  <a:txBody>
                    <a:bodyPr/>
                    <a:lstStyle/>
                    <a:p>
                      <a:pPr marL="0" marR="0" lvl="0" indent="0" algn="l">
                        <a:lnSpc>
                          <a:spcPct val="150000"/>
                        </a:lnSpc>
                        <a:spcBef>
                          <a:spcPts val="0"/>
                        </a:spcBef>
                        <a:spcAft>
                          <a:spcPts val="0"/>
                        </a:spcAft>
                        <a:buNone/>
                      </a:pPr>
                      <a:r>
                        <a:rPr lang="en-US" sz="1200" b="0" i="0" u="none" strike="noStrike" noProof="0" dirty="0">
                          <a:solidFill>
                            <a:srgbClr val="000000"/>
                          </a:solidFill>
                          <a:latin typeface="Segoe UI Light"/>
                        </a:rPr>
                        <a:t>New contribution amounts will begin on the end of October payroll</a:t>
                      </a:r>
                      <a:endParaRPr lang="en-US" dirty="0"/>
                    </a:p>
                  </a:txBody>
                  <a:tcPr/>
                </a:tc>
                <a:tc>
                  <a:txBody>
                    <a:bodyPr/>
                    <a:lstStyle/>
                    <a:p>
                      <a:pPr>
                        <a:lnSpc>
                          <a:spcPct val="150000"/>
                        </a:lnSpc>
                      </a:pPr>
                      <a:r>
                        <a:rPr lang="en-US" sz="1200" dirty="0">
                          <a:solidFill>
                            <a:schemeClr val="accent3">
                              <a:lumMod val="75000"/>
                            </a:schemeClr>
                          </a:solidFill>
                          <a:hlinkClick r:id="rId6">
                            <a:extLst>
                              <a:ext uri="{A12FA001-AC4F-418D-AE19-62706E023703}">
                                <ahyp:hlinkClr xmlns:ahyp="http://schemas.microsoft.com/office/drawing/2018/hyperlinkcolor" val="tx"/>
                              </a:ext>
                            </a:extLst>
                          </a:hlinkClick>
                        </a:rPr>
                        <a:t>Kaiser HDHP with employer HSA Enrollment</a:t>
                      </a:r>
                      <a:endParaRPr lang="en-US" sz="1200" dirty="0">
                        <a:solidFill>
                          <a:schemeClr val="accent3">
                            <a:lumMod val="75000"/>
                          </a:schemeClr>
                        </a:solidFill>
                      </a:endParaRPr>
                    </a:p>
                  </a:txBody>
                  <a:tcPr>
                    <a:noFill/>
                  </a:tcPr>
                </a:tc>
                <a:extLst>
                  <a:ext uri="{0D108BD9-81ED-4DB2-BD59-A6C34878D82A}">
                    <a16:rowId xmlns:a16="http://schemas.microsoft.com/office/drawing/2014/main" val="2845796280"/>
                  </a:ext>
                </a:extLst>
              </a:tr>
              <a:tr h="359228">
                <a:tc>
                  <a:txBody>
                    <a:bodyPr/>
                    <a:lstStyle/>
                    <a:p>
                      <a:pPr marL="0" marR="0" lvl="0" indent="0" algn="l" defTabSz="914400" rtl="0" eaLnBrk="1" fontAlgn="auto" latinLnBrk="0" hangingPunct="1">
                        <a:lnSpc>
                          <a:spcPct val="150000"/>
                        </a:lnSpc>
                        <a:spcBef>
                          <a:spcPts val="0"/>
                        </a:spcBef>
                        <a:spcAft>
                          <a:spcPts val="0"/>
                        </a:spcAft>
                        <a:buClrTx/>
                        <a:buSzTx/>
                        <a:buFontTx/>
                        <a:buNone/>
                        <a:tabLst/>
                        <a:defRPr/>
                      </a:pPr>
                      <a:r>
                        <a:rPr lang="en-US" sz="1200" dirty="0">
                          <a:solidFill>
                            <a:srgbClr val="000000"/>
                          </a:solidFill>
                        </a:rPr>
                        <a:t>Detailed information can be found on the retiree </a:t>
                      </a:r>
                      <a:r>
                        <a:rPr lang="en-US" sz="1200" dirty="0">
                          <a:solidFill>
                            <a:schemeClr val="tx1"/>
                          </a:solidFill>
                        </a:rPr>
                        <a:t>open enrollment website</a:t>
                      </a:r>
                    </a:p>
                  </a:txBody>
                  <a:tcPr/>
                </a:tc>
                <a:tc>
                  <a:txBody>
                    <a:bodyPr/>
                    <a:lstStyle/>
                    <a:p>
                      <a:pPr>
                        <a:lnSpc>
                          <a:spcPct val="150000"/>
                        </a:lnSpc>
                      </a:pPr>
                      <a:r>
                        <a:rPr lang="en-US" sz="1200" dirty="0">
                          <a:solidFill>
                            <a:schemeClr val="accent3">
                              <a:lumMod val="75000"/>
                            </a:schemeClr>
                          </a:solidFill>
                          <a:hlinkClick r:id="rId7">
                            <a:extLst>
                              <a:ext uri="{A12FA001-AC4F-418D-AE19-62706E023703}">
                                <ahyp:hlinkClr xmlns:ahyp="http://schemas.microsoft.com/office/drawing/2018/hyperlinkcolor" val="tx"/>
                              </a:ext>
                            </a:extLst>
                          </a:hlinkClick>
                        </a:rPr>
                        <a:t>DeltaCare USA DHMO Enrollment</a:t>
                      </a:r>
                      <a:endParaRPr lang="en-US" sz="1200" b="0" dirty="0">
                        <a:solidFill>
                          <a:schemeClr val="accent3">
                            <a:lumMod val="75000"/>
                          </a:schemeClr>
                        </a:solidFill>
                      </a:endParaRPr>
                    </a:p>
                  </a:txBody>
                  <a:tcPr>
                    <a:noFill/>
                  </a:tcPr>
                </a:tc>
                <a:extLst>
                  <a:ext uri="{0D108BD9-81ED-4DB2-BD59-A6C34878D82A}">
                    <a16:rowId xmlns:a16="http://schemas.microsoft.com/office/drawing/2014/main" val="3852297573"/>
                  </a:ext>
                </a:extLst>
              </a:tr>
              <a:tr h="359228">
                <a:tc>
                  <a:txBody>
                    <a:bodyPr/>
                    <a:lstStyle/>
                    <a:p>
                      <a:pPr marL="0" marR="0" lvl="0" indent="0" algn="l" defTabSz="914400" rtl="0" eaLnBrk="1" fontAlgn="auto" latinLnBrk="0" hangingPunct="1">
                        <a:lnSpc>
                          <a:spcPct val="150000"/>
                        </a:lnSpc>
                        <a:spcBef>
                          <a:spcPts val="0"/>
                        </a:spcBef>
                        <a:spcAft>
                          <a:spcPts val="0"/>
                        </a:spcAft>
                        <a:buClrTx/>
                        <a:buSzTx/>
                        <a:buFontTx/>
                        <a:buNone/>
                        <a:tabLst/>
                        <a:defRPr/>
                      </a:pPr>
                      <a:r>
                        <a:rPr lang="en-US" sz="1200" dirty="0">
                          <a:solidFill>
                            <a:schemeClr val="tx1"/>
                          </a:solidFill>
                        </a:rPr>
                        <a:t>Send dependent verification forms to </a:t>
                      </a:r>
                      <a:r>
                        <a:rPr lang="en-US" sz="1200" dirty="0">
                          <a:solidFill>
                            <a:schemeClr val="accent3">
                              <a:lumMod val="75000"/>
                            </a:schemeClr>
                          </a:solidFill>
                          <a:hlinkClick r:id="rId8">
                            <a:extLst>
                              <a:ext uri="{A12FA001-AC4F-418D-AE19-62706E023703}">
                                <ahyp:hlinkClr xmlns:ahyp="http://schemas.microsoft.com/office/drawing/2018/hyperlinkcolor" val="tx"/>
                              </a:ext>
                            </a:extLst>
                          </a:hlinkClick>
                        </a:rPr>
                        <a:t>benefits@palomar.edu</a:t>
                      </a:r>
                      <a:r>
                        <a:rPr lang="en-US" sz="1200" dirty="0">
                          <a:solidFill>
                            <a:schemeClr val="accent3">
                              <a:lumMod val="75000"/>
                            </a:schemeClr>
                          </a:solidFill>
                        </a:rPr>
                        <a:t> </a:t>
                      </a:r>
                    </a:p>
                  </a:txBody>
                  <a:tcPr/>
                </a:tc>
                <a:tc>
                  <a:txBody>
                    <a:bodyPr/>
                    <a:lstStyle/>
                    <a:p>
                      <a:pPr>
                        <a:lnSpc>
                          <a:spcPct val="150000"/>
                        </a:lnSpc>
                      </a:pPr>
                      <a:r>
                        <a:rPr lang="en-US" sz="1200" dirty="0">
                          <a:solidFill>
                            <a:schemeClr val="accent3">
                              <a:lumMod val="75000"/>
                            </a:schemeClr>
                          </a:solidFill>
                          <a:hlinkClick r:id="rId9">
                            <a:extLst>
                              <a:ext uri="{A12FA001-AC4F-418D-AE19-62706E023703}">
                                <ahyp:hlinkClr xmlns:ahyp="http://schemas.microsoft.com/office/drawing/2018/hyperlinkcolor" val="tx"/>
                              </a:ext>
                            </a:extLst>
                          </a:hlinkClick>
                        </a:rPr>
                        <a:t>Delta PPO Enrollment</a:t>
                      </a:r>
                      <a:endParaRPr lang="en-US" sz="1200" b="0" dirty="0">
                        <a:solidFill>
                          <a:schemeClr val="accent3">
                            <a:lumMod val="75000"/>
                          </a:schemeClr>
                        </a:solidFill>
                      </a:endParaRPr>
                    </a:p>
                  </a:txBody>
                  <a:tcPr>
                    <a:noFill/>
                  </a:tcPr>
                </a:tc>
                <a:extLst>
                  <a:ext uri="{0D108BD9-81ED-4DB2-BD59-A6C34878D82A}">
                    <a16:rowId xmlns:a16="http://schemas.microsoft.com/office/drawing/2014/main" val="1716939871"/>
                  </a:ext>
                </a:extLst>
              </a:tr>
              <a:tr h="359228">
                <a:tc>
                  <a:txBody>
                    <a:bodyPr/>
                    <a:lstStyle/>
                    <a:p>
                      <a:pPr marL="0" marR="0" lvl="0" indent="0" algn="l" defTabSz="914400" rtl="0" eaLnBrk="1" fontAlgn="auto" latinLnBrk="0" hangingPunct="1">
                        <a:lnSpc>
                          <a:spcPct val="150000"/>
                        </a:lnSpc>
                        <a:spcBef>
                          <a:spcPts val="0"/>
                        </a:spcBef>
                        <a:spcAft>
                          <a:spcPts val="0"/>
                        </a:spcAft>
                        <a:buClrTx/>
                        <a:buSzTx/>
                        <a:buFontTx/>
                        <a:buNone/>
                        <a:tabLst/>
                        <a:defRPr/>
                      </a:pPr>
                      <a:r>
                        <a:rPr lang="en-US" sz="1200" dirty="0">
                          <a:solidFill>
                            <a:schemeClr val="tx1"/>
                          </a:solidFill>
                        </a:rPr>
                        <a:t>Join us for our drop-in meeting events (dates/events listed on the next slide)</a:t>
                      </a:r>
                    </a:p>
                  </a:txBody>
                  <a:tcPr/>
                </a:tc>
                <a:tc>
                  <a:txBody>
                    <a:bodyPr/>
                    <a:lstStyle/>
                    <a:p>
                      <a:pPr>
                        <a:lnSpc>
                          <a:spcPct val="150000"/>
                        </a:lnSpc>
                      </a:pPr>
                      <a:r>
                        <a:rPr lang="en-US" sz="1200" dirty="0">
                          <a:solidFill>
                            <a:schemeClr val="accent3">
                              <a:lumMod val="75000"/>
                            </a:schemeClr>
                          </a:solidFill>
                          <a:hlinkClick r:id="rId10">
                            <a:extLst>
                              <a:ext uri="{A12FA001-AC4F-418D-AE19-62706E023703}">
                                <ahyp:hlinkClr xmlns:ahyp="http://schemas.microsoft.com/office/drawing/2018/hyperlinkcolor" val="tx"/>
                              </a:ext>
                            </a:extLst>
                          </a:hlinkClick>
                        </a:rPr>
                        <a:t>Delta Premier Enrollment</a:t>
                      </a:r>
                      <a:endParaRPr lang="en-US" sz="1200" b="0" dirty="0">
                        <a:solidFill>
                          <a:schemeClr val="accent3">
                            <a:lumMod val="75000"/>
                          </a:schemeClr>
                        </a:solidFill>
                      </a:endParaRPr>
                    </a:p>
                  </a:txBody>
                  <a:tcPr>
                    <a:noFill/>
                  </a:tcPr>
                </a:tc>
                <a:extLst>
                  <a:ext uri="{0D108BD9-81ED-4DB2-BD59-A6C34878D82A}">
                    <a16:rowId xmlns:a16="http://schemas.microsoft.com/office/drawing/2014/main" val="333937969"/>
                  </a:ext>
                </a:extLst>
              </a:tr>
            </a:tbl>
          </a:graphicData>
        </a:graphic>
      </p:graphicFrame>
      <p:sp>
        <p:nvSpPr>
          <p:cNvPr id="10" name="Slide Number Placeholder 3">
            <a:extLst>
              <a:ext uri="{FF2B5EF4-FFF2-40B4-BE49-F238E27FC236}">
                <a16:creationId xmlns:a16="http://schemas.microsoft.com/office/drawing/2014/main" id="{CF27199F-D60F-CB59-E25B-40B203B007BB}"/>
              </a:ext>
            </a:extLst>
          </p:cNvPr>
          <p:cNvSpPr txBox="1">
            <a:spLocks/>
          </p:cNvSpPr>
          <p:nvPr/>
        </p:nvSpPr>
        <p:spPr>
          <a:xfrm>
            <a:off x="8610600" y="6356350"/>
            <a:ext cx="2743200" cy="365125"/>
          </a:xfrm>
          <a:prstGeom prst="rect">
            <a:avLst/>
          </a:prstGeom>
        </p:spPr>
        <p:txBody>
          <a:bodyPr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F91729D4-A164-47A3-830D-E792BCE699E4}" type="slidenum">
              <a:rPr lang="en-US" sz="1000" spc="300" smtClean="0">
                <a:solidFill>
                  <a:schemeClr val="accent1">
                    <a:lumMod val="75000"/>
                  </a:schemeClr>
                </a:solidFill>
              </a:rPr>
              <a:pPr algn="r"/>
              <a:t>20</a:t>
            </a:fld>
            <a:endParaRPr lang="en-US" sz="1000" spc="300" dirty="0">
              <a:solidFill>
                <a:schemeClr val="accent1">
                  <a:lumMod val="75000"/>
                </a:schemeClr>
              </a:solidFill>
            </a:endParaRPr>
          </a:p>
        </p:txBody>
      </p:sp>
      <p:sp>
        <p:nvSpPr>
          <p:cNvPr id="7" name="Title 6">
            <a:extLst>
              <a:ext uri="{FF2B5EF4-FFF2-40B4-BE49-F238E27FC236}">
                <a16:creationId xmlns:a16="http://schemas.microsoft.com/office/drawing/2014/main" id="{4BF62854-7BFA-599E-C772-43B3D5F1AFB7}"/>
              </a:ext>
            </a:extLst>
          </p:cNvPr>
          <p:cNvSpPr>
            <a:spLocks noGrp="1"/>
          </p:cNvSpPr>
          <p:nvPr>
            <p:ph type="title"/>
          </p:nvPr>
        </p:nvSpPr>
        <p:spPr>
          <a:xfrm>
            <a:off x="7724291" y="498928"/>
            <a:ext cx="4410905" cy="1003947"/>
          </a:xfrm>
        </p:spPr>
        <p:txBody>
          <a:bodyPr lIns="91440" tIns="45720" rIns="91440" bIns="45720" anchor="t"/>
          <a:lstStyle/>
          <a:p>
            <a:r>
              <a:rPr lang="en-US" dirty="0">
                <a:solidFill>
                  <a:schemeClr val="tx1"/>
                </a:solidFill>
              </a:rPr>
              <a:t>Next Steps and Events</a:t>
            </a:r>
            <a:r>
              <a:rPr lang="en-US" sz="1200" dirty="0">
                <a:solidFill>
                  <a:schemeClr val="tx1"/>
                </a:solidFill>
              </a:rPr>
              <a:t>(1)</a:t>
            </a:r>
            <a:endParaRPr lang="en-US" dirty="0">
              <a:solidFill>
                <a:schemeClr val="tx1"/>
              </a:solidFill>
            </a:endParaRPr>
          </a:p>
        </p:txBody>
      </p:sp>
      <p:sp>
        <p:nvSpPr>
          <p:cNvPr id="8" name="Text Placeholder 3">
            <a:extLst>
              <a:ext uri="{FF2B5EF4-FFF2-40B4-BE49-F238E27FC236}">
                <a16:creationId xmlns:a16="http://schemas.microsoft.com/office/drawing/2014/main" id="{02F2A617-78BB-3C31-35CF-9636BF87BE75}"/>
              </a:ext>
            </a:extLst>
          </p:cNvPr>
          <p:cNvSpPr txBox="1">
            <a:spLocks/>
          </p:cNvSpPr>
          <p:nvPr/>
        </p:nvSpPr>
        <p:spPr>
          <a:xfrm>
            <a:off x="629966" y="5858760"/>
            <a:ext cx="10518252" cy="591916"/>
          </a:xfrm>
          <a:prstGeom prst="rect">
            <a:avLst/>
          </a:prstGeom>
        </p:spPr>
        <p:txBody>
          <a:bodyPr lIns="91440" tIns="45720" rIns="91440" bIns="45720" anchor="t">
            <a:normAutofit/>
          </a:bodyPr>
          <a:lstStyle>
            <a:lvl1pPr marL="0" indent="0" algn="l" defTabSz="914400" rtl="0" eaLnBrk="1" latinLnBrk="0" hangingPunct="1">
              <a:lnSpc>
                <a:spcPct val="90000"/>
              </a:lnSpc>
              <a:spcBef>
                <a:spcPts val="1000"/>
              </a:spcBef>
              <a:buFont typeface="Arial" panose="020B0604020202020204" pitchFamily="34" charset="0"/>
              <a:buNone/>
              <a:defRPr sz="2000" b="0" i="0" kern="1200" spc="200" baseline="0">
                <a:solidFill>
                  <a:schemeClr val="accent1">
                    <a:lumMod val="50000"/>
                  </a:schemeClr>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US" sz="1400" dirty="0">
                <a:cs typeface="Segoe UI Light"/>
              </a:rPr>
              <a:t>Please keep the digital copy of the completed forms as your verification of submission. The benefits office does not confirm receipt of each employee form.</a:t>
            </a:r>
            <a:endParaRPr lang="en-US" dirty="0"/>
          </a:p>
        </p:txBody>
      </p:sp>
      <p:pic>
        <p:nvPicPr>
          <p:cNvPr id="3" name="Picture 2" descr="A wide angle picture of Palomar College employees sitting at tables in the Student Union for the All College Day ceremony.">
            <a:extLst>
              <a:ext uri="{FF2B5EF4-FFF2-40B4-BE49-F238E27FC236}">
                <a16:creationId xmlns:a16="http://schemas.microsoft.com/office/drawing/2014/main" id="{E543AD4B-B67C-2231-49E0-ED9C9E1F0F17}"/>
              </a:ext>
            </a:extLst>
          </p:cNvPr>
          <p:cNvPicPr>
            <a:picLocks noChangeAspect="1"/>
          </p:cNvPicPr>
          <p:nvPr/>
        </p:nvPicPr>
        <p:blipFill>
          <a:blip r:embed="rId11"/>
          <a:stretch>
            <a:fillRect/>
          </a:stretch>
        </p:blipFill>
        <p:spPr>
          <a:xfrm>
            <a:off x="590404" y="101786"/>
            <a:ext cx="7087589" cy="1848108"/>
          </a:xfrm>
          <a:prstGeom prst="rect">
            <a:avLst/>
          </a:prstGeom>
        </p:spPr>
      </p:pic>
    </p:spTree>
    <p:extLst>
      <p:ext uri="{BB962C8B-B14F-4D97-AF65-F5344CB8AC3E}">
        <p14:creationId xmlns:p14="http://schemas.microsoft.com/office/powerpoint/2010/main" val="209140538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57E857-833E-3AF7-106D-15FDFB500874}"/>
            </a:ext>
          </a:extLst>
        </p:cNvPr>
        <p:cNvGrpSpPr/>
        <p:nvPr/>
      </p:nvGrpSpPr>
      <p:grpSpPr>
        <a:xfrm>
          <a:off x="0" y="0"/>
          <a:ext cx="0" cy="0"/>
          <a:chOff x="0" y="0"/>
          <a:chExt cx="0" cy="0"/>
        </a:xfrm>
      </p:grpSpPr>
      <p:graphicFrame>
        <p:nvGraphicFramePr>
          <p:cNvPr id="5" name="Table 5">
            <a:extLst>
              <a:ext uri="{FF2B5EF4-FFF2-40B4-BE49-F238E27FC236}">
                <a16:creationId xmlns:a16="http://schemas.microsoft.com/office/drawing/2014/main" id="{6988F728-F3DE-9031-61DE-C79485AB2E5F}"/>
              </a:ext>
            </a:extLst>
          </p:cNvPr>
          <p:cNvGraphicFramePr>
            <a:graphicFrameLocks noGrp="1"/>
          </p:cNvGraphicFramePr>
          <p:nvPr>
            <p:ph sz="quarter" idx="17"/>
            <p:extLst>
              <p:ext uri="{D42A27DB-BD31-4B8C-83A1-F6EECF244321}">
                <p14:modId xmlns:p14="http://schemas.microsoft.com/office/powerpoint/2010/main" val="2081538196"/>
              </p:ext>
            </p:extLst>
          </p:nvPr>
        </p:nvGraphicFramePr>
        <p:xfrm>
          <a:off x="586423" y="2929832"/>
          <a:ext cx="10998007" cy="1566737"/>
        </p:xfrm>
        <a:graphic>
          <a:graphicData uri="http://schemas.openxmlformats.org/drawingml/2006/table">
            <a:tbl>
              <a:tblPr firstRow="1" bandRow="1">
                <a:tableStyleId>{5940675A-B579-460E-94D1-54222C63F5DA}</a:tableStyleId>
              </a:tblPr>
              <a:tblGrid>
                <a:gridCol w="6967613">
                  <a:extLst>
                    <a:ext uri="{9D8B030D-6E8A-4147-A177-3AD203B41FA5}">
                      <a16:colId xmlns:a16="http://schemas.microsoft.com/office/drawing/2014/main" val="906495982"/>
                    </a:ext>
                  </a:extLst>
                </a:gridCol>
                <a:gridCol w="4030394">
                  <a:extLst>
                    <a:ext uri="{9D8B030D-6E8A-4147-A177-3AD203B41FA5}">
                      <a16:colId xmlns:a16="http://schemas.microsoft.com/office/drawing/2014/main" val="1857816867"/>
                    </a:ext>
                  </a:extLst>
                </a:gridCol>
              </a:tblGrid>
              <a:tr h="310786">
                <a:tc>
                  <a:txBody>
                    <a:bodyPr/>
                    <a:lstStyle/>
                    <a:p>
                      <a:pPr>
                        <a:lnSpc>
                          <a:spcPct val="150000"/>
                        </a:lnSpc>
                      </a:pPr>
                      <a:r>
                        <a:rPr lang="en-US" sz="1800" b="1" dirty="0">
                          <a:solidFill>
                            <a:srgbClr val="000000"/>
                          </a:solidFill>
                        </a:rPr>
                        <a:t>Benefit Office Drop-in Dates/Locations </a:t>
                      </a:r>
                    </a:p>
                    <a:p>
                      <a:pPr>
                        <a:lnSpc>
                          <a:spcPct val="150000"/>
                        </a:lnSpc>
                      </a:pPr>
                      <a:r>
                        <a:rPr lang="en-US" sz="1200" b="1" dirty="0">
                          <a:solidFill>
                            <a:srgbClr val="000000"/>
                          </a:solidFill>
                        </a:rPr>
                        <a:t>(</a:t>
                      </a:r>
                      <a:r>
                        <a:rPr lang="en-US" sz="1200" b="1" dirty="0">
                          <a:solidFill>
                            <a:schemeClr val="accent3">
                              <a:lumMod val="75000"/>
                            </a:schemeClr>
                          </a:solidFill>
                          <a:hlinkClick r:id="rId2" action="ppaction://hlinksldjump">
                            <a:extLst>
                              <a:ext uri="{A12FA001-AC4F-418D-AE19-62706E023703}">
                                <ahyp:hlinkClr xmlns:ahyp="http://schemas.microsoft.com/office/drawing/2018/hyperlinkcolor" val="tx"/>
                              </a:ext>
                            </a:extLst>
                          </a:hlinkClick>
                        </a:rPr>
                        <a:t>Accessibility Information</a:t>
                      </a:r>
                      <a:r>
                        <a:rPr lang="en-US" sz="1200" b="1" dirty="0">
                          <a:solidFill>
                            <a:srgbClr val="000000"/>
                          </a:solidFill>
                        </a:rPr>
                        <a:t>)</a:t>
                      </a:r>
                    </a:p>
                  </a:txBody>
                  <a:tcPr>
                    <a:solidFill>
                      <a:schemeClr val="bg1">
                        <a:lumMod val="95000"/>
                      </a:schemeClr>
                    </a:solidFill>
                  </a:tcPr>
                </a:tc>
                <a:tc>
                  <a:txBody>
                    <a:bodyPr/>
                    <a:lstStyle/>
                    <a:p>
                      <a:pPr>
                        <a:lnSpc>
                          <a:spcPct val="150000"/>
                        </a:lnSpc>
                      </a:pPr>
                      <a:r>
                        <a:rPr lang="en-US" sz="1800" b="1" dirty="0">
                          <a:solidFill>
                            <a:srgbClr val="000000"/>
                          </a:solidFill>
                        </a:rPr>
                        <a:t>Presentations</a:t>
                      </a:r>
                    </a:p>
                  </a:txBody>
                  <a:tcPr>
                    <a:solidFill>
                      <a:schemeClr val="bg1">
                        <a:lumMod val="95000"/>
                      </a:schemeClr>
                    </a:solidFill>
                  </a:tcPr>
                </a:tc>
                <a:extLst>
                  <a:ext uri="{0D108BD9-81ED-4DB2-BD59-A6C34878D82A}">
                    <a16:rowId xmlns:a16="http://schemas.microsoft.com/office/drawing/2014/main" val="3324063139"/>
                  </a:ext>
                </a:extLst>
              </a:tr>
              <a:tr h="274320">
                <a:tc>
                  <a:txBody>
                    <a:bodyPr/>
                    <a:lstStyle/>
                    <a:p>
                      <a:pPr marL="0" marR="0" lvl="0" indent="0" algn="l" rtl="0" eaLnBrk="1" fontAlgn="auto" latinLnBrk="0" hangingPunct="1">
                        <a:lnSpc>
                          <a:spcPct val="150000"/>
                        </a:lnSpc>
                        <a:spcBef>
                          <a:spcPts val="0"/>
                        </a:spcBef>
                        <a:spcAft>
                          <a:spcPts val="0"/>
                        </a:spcAft>
                        <a:buClrTx/>
                        <a:buSzTx/>
                        <a:buFontTx/>
                        <a:buNone/>
                      </a:pPr>
                      <a:r>
                        <a:rPr lang="en-US" sz="1600" b="1" dirty="0">
                          <a:solidFill>
                            <a:srgbClr val="000000"/>
                          </a:solidFill>
                        </a:rPr>
                        <a:t>August 12</a:t>
                      </a:r>
                      <a:r>
                        <a:rPr lang="en-US" sz="1600" b="1" baseline="30000" dirty="0">
                          <a:solidFill>
                            <a:srgbClr val="000000"/>
                          </a:solidFill>
                        </a:rPr>
                        <a:t>th</a:t>
                      </a:r>
                      <a:r>
                        <a:rPr lang="en-US" sz="1600" b="1" dirty="0">
                          <a:solidFill>
                            <a:srgbClr val="000000"/>
                          </a:solidFill>
                        </a:rPr>
                        <a:t> </a:t>
                      </a:r>
                      <a:r>
                        <a:rPr lang="en-US" sz="1600" dirty="0">
                          <a:solidFill>
                            <a:srgbClr val="000000"/>
                          </a:solidFill>
                        </a:rPr>
                        <a:t>San Marcos </a:t>
                      </a:r>
                      <a:r>
                        <a:rPr lang="en-US" sz="1600">
                          <a:solidFill>
                            <a:srgbClr val="000000"/>
                          </a:solidFill>
                        </a:rPr>
                        <a:t>Campus MD-229; </a:t>
                      </a:r>
                      <a:r>
                        <a:rPr lang="en-US" sz="1600" dirty="0">
                          <a:solidFill>
                            <a:srgbClr val="000000"/>
                          </a:solidFill>
                        </a:rPr>
                        <a:t>12:00pm – 3:00pm</a:t>
                      </a:r>
                    </a:p>
                  </a:txBody>
                  <a:tcPr>
                    <a:noFill/>
                  </a:tcPr>
                </a:tc>
                <a:tc>
                  <a:txBody>
                    <a:bodyPr/>
                    <a:lstStyle/>
                    <a:p>
                      <a:pPr>
                        <a:lnSpc>
                          <a:spcPct val="150000"/>
                        </a:lnSpc>
                      </a:pPr>
                      <a:r>
                        <a:rPr lang="en-US" sz="1600" b="0" dirty="0">
                          <a:solidFill>
                            <a:schemeClr val="tx1"/>
                          </a:solidFill>
                        </a:rPr>
                        <a:t>Group 1 Retiree FAQs</a:t>
                      </a:r>
                    </a:p>
                  </a:txBody>
                  <a:tcPr>
                    <a:noFill/>
                  </a:tcPr>
                </a:tc>
                <a:extLst>
                  <a:ext uri="{0D108BD9-81ED-4DB2-BD59-A6C34878D82A}">
                    <a16:rowId xmlns:a16="http://schemas.microsoft.com/office/drawing/2014/main" val="1674342574"/>
                  </a:ext>
                </a:extLst>
              </a:tr>
              <a:tr h="274320">
                <a:tc>
                  <a:txBody>
                    <a:bodyPr/>
                    <a:lstStyle/>
                    <a:p>
                      <a:pPr marL="0" marR="0" lvl="0" indent="0" algn="l" defTabSz="914400" rtl="0" eaLnBrk="1" fontAlgn="auto" latinLnBrk="0" hangingPunct="1">
                        <a:lnSpc>
                          <a:spcPct val="150000"/>
                        </a:lnSpc>
                        <a:spcBef>
                          <a:spcPts val="0"/>
                        </a:spcBef>
                        <a:spcAft>
                          <a:spcPts val="0"/>
                        </a:spcAft>
                        <a:buClrTx/>
                        <a:buSzTx/>
                        <a:buFontTx/>
                        <a:buNone/>
                        <a:tabLst/>
                        <a:defRPr/>
                      </a:pPr>
                      <a:r>
                        <a:rPr lang="en-US" sz="1600" b="1" dirty="0">
                          <a:solidFill>
                            <a:schemeClr val="tx1"/>
                          </a:solidFill>
                        </a:rPr>
                        <a:t>August 25</a:t>
                      </a:r>
                      <a:r>
                        <a:rPr lang="en-US" sz="1600" b="1" baseline="30000" dirty="0">
                          <a:solidFill>
                            <a:schemeClr val="tx1"/>
                          </a:solidFill>
                        </a:rPr>
                        <a:t>th</a:t>
                      </a:r>
                      <a:r>
                        <a:rPr lang="en-US" sz="1600" b="1" dirty="0">
                          <a:solidFill>
                            <a:schemeClr val="tx1"/>
                          </a:solidFill>
                        </a:rPr>
                        <a:t> </a:t>
                      </a:r>
                      <a:r>
                        <a:rPr lang="en-US" sz="1600" i="0" dirty="0">
                          <a:solidFill>
                            <a:schemeClr val="tx1"/>
                          </a:solidFill>
                        </a:rPr>
                        <a:t>San Marcos </a:t>
                      </a:r>
                      <a:r>
                        <a:rPr lang="en-US" sz="1600" i="0">
                          <a:solidFill>
                            <a:schemeClr val="tx1"/>
                          </a:solidFill>
                        </a:rPr>
                        <a:t>Campus</a:t>
                      </a:r>
                      <a:r>
                        <a:rPr lang="en-US" sz="1600">
                          <a:solidFill>
                            <a:schemeClr val="tx1"/>
                          </a:solidFill>
                        </a:rPr>
                        <a:t> TBD; </a:t>
                      </a:r>
                      <a:r>
                        <a:rPr lang="en-US" sz="1600" dirty="0">
                          <a:solidFill>
                            <a:schemeClr val="tx1"/>
                          </a:solidFill>
                        </a:rPr>
                        <a:t>10:00am – 1:00pm</a:t>
                      </a:r>
                    </a:p>
                  </a:txBody>
                  <a:tcPr/>
                </a:tc>
                <a:tc>
                  <a:txBody>
                    <a:bodyPr/>
                    <a:lstStyle/>
                    <a:p>
                      <a:pPr>
                        <a:lnSpc>
                          <a:spcPct val="150000"/>
                        </a:lnSpc>
                      </a:pPr>
                      <a:r>
                        <a:rPr lang="en-US" sz="1600" b="0" dirty="0">
                          <a:solidFill>
                            <a:schemeClr val="tx1"/>
                          </a:solidFill>
                        </a:rPr>
                        <a:t>Group 2 Retiree FAQs</a:t>
                      </a:r>
                      <a:endParaRPr lang="en-US" sz="1600" b="0" dirty="0">
                        <a:solidFill>
                          <a:schemeClr val="accent3">
                            <a:lumMod val="75000"/>
                          </a:schemeClr>
                        </a:solidFill>
                      </a:endParaRPr>
                    </a:p>
                  </a:txBody>
                  <a:tcPr>
                    <a:noFill/>
                  </a:tcPr>
                </a:tc>
                <a:extLst>
                  <a:ext uri="{0D108BD9-81ED-4DB2-BD59-A6C34878D82A}">
                    <a16:rowId xmlns:a16="http://schemas.microsoft.com/office/drawing/2014/main" val="1740722951"/>
                  </a:ext>
                </a:extLst>
              </a:tr>
            </a:tbl>
          </a:graphicData>
        </a:graphic>
      </p:graphicFrame>
      <p:sp>
        <p:nvSpPr>
          <p:cNvPr id="10" name="Slide Number Placeholder 3">
            <a:extLst>
              <a:ext uri="{FF2B5EF4-FFF2-40B4-BE49-F238E27FC236}">
                <a16:creationId xmlns:a16="http://schemas.microsoft.com/office/drawing/2014/main" id="{C302B3DA-C06E-5917-9D92-4325C33C5F03}"/>
              </a:ext>
            </a:extLst>
          </p:cNvPr>
          <p:cNvSpPr txBox="1">
            <a:spLocks/>
          </p:cNvSpPr>
          <p:nvPr/>
        </p:nvSpPr>
        <p:spPr>
          <a:xfrm>
            <a:off x="8610600" y="6356350"/>
            <a:ext cx="2743200" cy="365125"/>
          </a:xfrm>
          <a:prstGeom prst="rect">
            <a:avLst/>
          </a:prstGeom>
        </p:spPr>
        <p:txBody>
          <a:bodyPr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F91729D4-A164-47A3-830D-E792BCE699E4}" type="slidenum">
              <a:rPr lang="en-US" sz="1000" spc="300" smtClean="0">
                <a:solidFill>
                  <a:schemeClr val="accent1">
                    <a:lumMod val="75000"/>
                  </a:schemeClr>
                </a:solidFill>
              </a:rPr>
              <a:pPr algn="r"/>
              <a:t>21</a:t>
            </a:fld>
            <a:endParaRPr lang="en-US" sz="1000" spc="300" dirty="0">
              <a:solidFill>
                <a:schemeClr val="accent1">
                  <a:lumMod val="75000"/>
                </a:schemeClr>
              </a:solidFill>
            </a:endParaRPr>
          </a:p>
        </p:txBody>
      </p:sp>
      <p:sp>
        <p:nvSpPr>
          <p:cNvPr id="7" name="Title 6">
            <a:extLst>
              <a:ext uri="{FF2B5EF4-FFF2-40B4-BE49-F238E27FC236}">
                <a16:creationId xmlns:a16="http://schemas.microsoft.com/office/drawing/2014/main" id="{E2595E1D-0025-9910-EB46-8D7792B60BF5}"/>
              </a:ext>
            </a:extLst>
          </p:cNvPr>
          <p:cNvSpPr>
            <a:spLocks noGrp="1"/>
          </p:cNvSpPr>
          <p:nvPr>
            <p:ph type="title"/>
          </p:nvPr>
        </p:nvSpPr>
        <p:spPr>
          <a:xfrm>
            <a:off x="7724291" y="498928"/>
            <a:ext cx="4410905" cy="1003947"/>
          </a:xfrm>
        </p:spPr>
        <p:txBody>
          <a:bodyPr lIns="91440" tIns="45720" rIns="91440" bIns="45720" anchor="t"/>
          <a:lstStyle/>
          <a:p>
            <a:r>
              <a:rPr lang="en-US" dirty="0">
                <a:solidFill>
                  <a:schemeClr val="tx1"/>
                </a:solidFill>
              </a:rPr>
              <a:t>Next Steps and Events</a:t>
            </a:r>
            <a:r>
              <a:rPr lang="en-US" sz="1200" dirty="0">
                <a:solidFill>
                  <a:schemeClr val="tx1"/>
                </a:solidFill>
              </a:rPr>
              <a:t>(2)</a:t>
            </a:r>
            <a:endParaRPr lang="en-US" dirty="0">
              <a:solidFill>
                <a:schemeClr val="tx1"/>
              </a:solidFill>
            </a:endParaRPr>
          </a:p>
        </p:txBody>
      </p:sp>
      <p:pic>
        <p:nvPicPr>
          <p:cNvPr id="4" name="Picture 3" descr="A group photo of the Palomar College students who attended the Puente Year End Celebration.">
            <a:extLst>
              <a:ext uri="{FF2B5EF4-FFF2-40B4-BE49-F238E27FC236}">
                <a16:creationId xmlns:a16="http://schemas.microsoft.com/office/drawing/2014/main" id="{3CF2A194-5C85-8089-B053-70DECE1C8ED0}"/>
              </a:ext>
            </a:extLst>
          </p:cNvPr>
          <p:cNvPicPr>
            <a:picLocks noChangeAspect="1"/>
          </p:cNvPicPr>
          <p:nvPr/>
        </p:nvPicPr>
        <p:blipFill>
          <a:blip r:embed="rId3"/>
          <a:stretch>
            <a:fillRect/>
          </a:stretch>
        </p:blipFill>
        <p:spPr>
          <a:xfrm>
            <a:off x="586423" y="434084"/>
            <a:ext cx="6963747" cy="1133633"/>
          </a:xfrm>
          <a:prstGeom prst="rect">
            <a:avLst/>
          </a:prstGeom>
        </p:spPr>
      </p:pic>
      <p:sp>
        <p:nvSpPr>
          <p:cNvPr id="6" name="Text Placeholder 3">
            <a:extLst>
              <a:ext uri="{FF2B5EF4-FFF2-40B4-BE49-F238E27FC236}">
                <a16:creationId xmlns:a16="http://schemas.microsoft.com/office/drawing/2014/main" id="{744713EC-B3A5-B330-ADFA-00E991A28991}"/>
              </a:ext>
            </a:extLst>
          </p:cNvPr>
          <p:cNvSpPr txBox="1">
            <a:spLocks/>
          </p:cNvSpPr>
          <p:nvPr/>
        </p:nvSpPr>
        <p:spPr>
          <a:xfrm>
            <a:off x="586423" y="6210609"/>
            <a:ext cx="10518252" cy="295958"/>
          </a:xfrm>
          <a:prstGeom prst="rect">
            <a:avLst/>
          </a:prstGeom>
        </p:spPr>
        <p:txBody>
          <a:bodyPr lIns="91440" tIns="45720" rIns="91440" bIns="45720" anchor="t">
            <a:normAutofit/>
          </a:bodyPr>
          <a:lstStyle>
            <a:lvl1pPr marL="0" indent="0" algn="l" defTabSz="914400" rtl="0" eaLnBrk="1" latinLnBrk="0" hangingPunct="1">
              <a:lnSpc>
                <a:spcPct val="90000"/>
              </a:lnSpc>
              <a:spcBef>
                <a:spcPts val="1000"/>
              </a:spcBef>
              <a:buFont typeface="Arial" panose="020B0604020202020204" pitchFamily="34" charset="0"/>
              <a:buNone/>
              <a:defRPr sz="2000" b="0" i="0" kern="1200" spc="200" baseline="0">
                <a:solidFill>
                  <a:schemeClr val="accent1">
                    <a:lumMod val="50000"/>
                  </a:schemeClr>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US" sz="1400" dirty="0">
                <a:solidFill>
                  <a:schemeClr val="accent3">
                    <a:lumMod val="75000"/>
                  </a:schemeClr>
                </a:solidFill>
                <a:cs typeface="Segoe UI Light"/>
                <a:hlinkClick r:id="rId2" action="ppaction://hlinksldjump">
                  <a:extLst>
                    <a:ext uri="{A12FA001-AC4F-418D-AE19-62706E023703}">
                      <ahyp:hlinkClr xmlns:ahyp="http://schemas.microsoft.com/office/drawing/2018/hyperlinkcolor" val="tx"/>
                    </a:ext>
                  </a:extLst>
                </a:hlinkClick>
              </a:rPr>
              <a:t>Accessibility Services Information</a:t>
            </a:r>
            <a:endParaRPr lang="en-US" dirty="0">
              <a:solidFill>
                <a:schemeClr val="accent3">
                  <a:lumMod val="75000"/>
                </a:schemeClr>
              </a:solidFill>
            </a:endParaRPr>
          </a:p>
        </p:txBody>
      </p:sp>
    </p:spTree>
    <p:extLst>
      <p:ext uri="{BB962C8B-B14F-4D97-AF65-F5344CB8AC3E}">
        <p14:creationId xmlns:p14="http://schemas.microsoft.com/office/powerpoint/2010/main" val="113127104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C197568-1527-D2E8-0B1F-843D5421E29E}"/>
            </a:ext>
          </a:extLst>
        </p:cNvPr>
        <p:cNvGrpSpPr/>
        <p:nvPr/>
      </p:nvGrpSpPr>
      <p:grpSpPr>
        <a:xfrm>
          <a:off x="0" y="0"/>
          <a:ext cx="0" cy="0"/>
          <a:chOff x="0" y="0"/>
          <a:chExt cx="0" cy="0"/>
        </a:xfrm>
      </p:grpSpPr>
      <p:graphicFrame>
        <p:nvGraphicFramePr>
          <p:cNvPr id="5" name="Table 5">
            <a:extLst>
              <a:ext uri="{FF2B5EF4-FFF2-40B4-BE49-F238E27FC236}">
                <a16:creationId xmlns:a16="http://schemas.microsoft.com/office/drawing/2014/main" id="{346EC442-6710-622F-50FB-80A39CDA014D}"/>
              </a:ext>
            </a:extLst>
          </p:cNvPr>
          <p:cNvGraphicFramePr>
            <a:graphicFrameLocks noGrp="1"/>
          </p:cNvGraphicFramePr>
          <p:nvPr>
            <p:ph sz="quarter" idx="17"/>
            <p:extLst>
              <p:ext uri="{D42A27DB-BD31-4B8C-83A1-F6EECF244321}">
                <p14:modId xmlns:p14="http://schemas.microsoft.com/office/powerpoint/2010/main" val="1660045581"/>
              </p:ext>
            </p:extLst>
          </p:nvPr>
        </p:nvGraphicFramePr>
        <p:xfrm>
          <a:off x="586423" y="1242947"/>
          <a:ext cx="10976582" cy="5144964"/>
        </p:xfrm>
        <a:graphic>
          <a:graphicData uri="http://schemas.openxmlformats.org/drawingml/2006/table">
            <a:tbl>
              <a:tblPr firstRow="1" bandRow="1">
                <a:tableStyleId>{5940675A-B579-460E-94D1-54222C63F5DA}</a:tableStyleId>
              </a:tblPr>
              <a:tblGrid>
                <a:gridCol w="5488291">
                  <a:extLst>
                    <a:ext uri="{9D8B030D-6E8A-4147-A177-3AD203B41FA5}">
                      <a16:colId xmlns:a16="http://schemas.microsoft.com/office/drawing/2014/main" val="906495982"/>
                    </a:ext>
                  </a:extLst>
                </a:gridCol>
                <a:gridCol w="5488291">
                  <a:extLst>
                    <a:ext uri="{9D8B030D-6E8A-4147-A177-3AD203B41FA5}">
                      <a16:colId xmlns:a16="http://schemas.microsoft.com/office/drawing/2014/main" val="3701267932"/>
                    </a:ext>
                  </a:extLst>
                </a:gridCol>
              </a:tblGrid>
              <a:tr h="408074">
                <a:tc>
                  <a:txBody>
                    <a:bodyPr/>
                    <a:lstStyle/>
                    <a:p>
                      <a:pPr>
                        <a:lnSpc>
                          <a:spcPct val="150000"/>
                        </a:lnSpc>
                      </a:pPr>
                      <a:r>
                        <a:rPr lang="en-US" sz="1600" b="1" dirty="0">
                          <a:solidFill>
                            <a:srgbClr val="000000"/>
                          </a:solidFill>
                        </a:rPr>
                        <a:t>Important Employee Annual Notifications</a:t>
                      </a:r>
                      <a:endParaRPr lang="en-US" sz="1200" b="1" dirty="0">
                        <a:solidFill>
                          <a:srgbClr val="000000"/>
                        </a:solidFill>
                      </a:endParaRPr>
                    </a:p>
                  </a:txBody>
                  <a:tcPr>
                    <a:solidFill>
                      <a:schemeClr val="bg1">
                        <a:lumMod val="95000"/>
                      </a:schemeClr>
                    </a:solidFill>
                  </a:tcPr>
                </a:tc>
                <a:tc>
                  <a:txBody>
                    <a:bodyPr/>
                    <a:lstStyle/>
                    <a:p>
                      <a:pPr>
                        <a:lnSpc>
                          <a:spcPct val="150000"/>
                        </a:lnSpc>
                      </a:pPr>
                      <a:r>
                        <a:rPr lang="en-US" sz="1600" b="1" dirty="0">
                          <a:solidFill>
                            <a:srgbClr val="000000"/>
                          </a:solidFill>
                        </a:rPr>
                        <a:t>Important Palomar Community College District Information</a:t>
                      </a:r>
                    </a:p>
                  </a:txBody>
                  <a:tcPr>
                    <a:solidFill>
                      <a:schemeClr val="bg1">
                        <a:lumMod val="95000"/>
                      </a:schemeClr>
                    </a:solidFill>
                  </a:tcPr>
                </a:tc>
                <a:extLst>
                  <a:ext uri="{0D108BD9-81ED-4DB2-BD59-A6C34878D82A}">
                    <a16:rowId xmlns:a16="http://schemas.microsoft.com/office/drawing/2014/main" val="3324063139"/>
                  </a:ext>
                </a:extLst>
              </a:tr>
              <a:tr h="548640">
                <a:tc>
                  <a:txBody>
                    <a:bodyPr/>
                    <a:lstStyle/>
                    <a:p>
                      <a:pPr>
                        <a:lnSpc>
                          <a:spcPct val="150000"/>
                        </a:lnSpc>
                      </a:pPr>
                      <a:r>
                        <a:rPr lang="en-US" sz="1200" b="0" dirty="0">
                          <a:solidFill>
                            <a:schemeClr val="accent3">
                              <a:lumMod val="75000"/>
                            </a:schemeClr>
                          </a:solidFill>
                          <a:hlinkClick r:id="rId2">
                            <a:extLst>
                              <a:ext uri="{A12FA001-AC4F-418D-AE19-62706E023703}">
                                <ahyp:hlinkClr xmlns:ahyp="http://schemas.microsoft.com/office/drawing/2018/hyperlinkcolor" val="tx"/>
                              </a:ext>
                            </a:extLst>
                          </a:hlinkClick>
                        </a:rPr>
                        <a:t>Medicare Part D Notice of Creditable Coverage </a:t>
                      </a:r>
                      <a:endParaRPr lang="en-US" sz="1200" b="0" dirty="0">
                        <a:solidFill>
                          <a:schemeClr val="accent3">
                            <a:lumMod val="75000"/>
                          </a:schemeClr>
                        </a:solidFill>
                      </a:endParaRPr>
                    </a:p>
                    <a:p>
                      <a:pPr>
                        <a:lnSpc>
                          <a:spcPct val="150000"/>
                        </a:lnSpc>
                      </a:pPr>
                      <a:r>
                        <a:rPr lang="en-US" sz="1200" b="0" dirty="0">
                          <a:solidFill>
                            <a:schemeClr val="accent3">
                              <a:lumMod val="75000"/>
                            </a:schemeClr>
                          </a:solidFill>
                          <a:hlinkClick r:id="rId3">
                            <a:extLst>
                              <a:ext uri="{A12FA001-AC4F-418D-AE19-62706E023703}">
                                <ahyp:hlinkClr xmlns:ahyp="http://schemas.microsoft.com/office/drawing/2018/hyperlinkcolor" val="tx"/>
                              </a:ext>
                            </a:extLst>
                          </a:hlinkClick>
                        </a:rPr>
                        <a:t>Spanish Medicare Part D Notice of Creditable Coverage</a:t>
                      </a:r>
                      <a:endParaRPr lang="en-US" sz="1200" b="0" dirty="0">
                        <a:solidFill>
                          <a:schemeClr val="accent3">
                            <a:lumMod val="75000"/>
                          </a:schemeClr>
                        </a:solidFill>
                      </a:endParaRPr>
                    </a:p>
                  </a:txBody>
                  <a:tcPr>
                    <a:noFill/>
                  </a:tcPr>
                </a:tc>
                <a:tc>
                  <a:txBody>
                    <a:bodyPr/>
                    <a:lstStyle/>
                    <a:p>
                      <a:pPr>
                        <a:lnSpc>
                          <a:spcPct val="150000"/>
                        </a:lnSpc>
                      </a:pPr>
                      <a:r>
                        <a:rPr lang="en-US" sz="1200" b="0" dirty="0">
                          <a:solidFill>
                            <a:schemeClr val="accent3">
                              <a:lumMod val="75000"/>
                            </a:schemeClr>
                          </a:solidFill>
                          <a:hlinkClick r:id="rId4">
                            <a:extLst>
                              <a:ext uri="{A12FA001-AC4F-418D-AE19-62706E023703}">
                                <ahyp:hlinkClr xmlns:ahyp="http://schemas.microsoft.com/office/drawing/2018/hyperlinkcolor" val="tx"/>
                              </a:ext>
                            </a:extLst>
                          </a:hlinkClick>
                        </a:rPr>
                        <a:t>Palomar Community College District Mission and Vision</a:t>
                      </a:r>
                      <a:endParaRPr lang="en-US" sz="1200" b="0" dirty="0">
                        <a:solidFill>
                          <a:schemeClr val="accent3">
                            <a:lumMod val="75000"/>
                          </a:schemeClr>
                        </a:solidFill>
                      </a:endParaRPr>
                    </a:p>
                  </a:txBody>
                  <a:tcPr>
                    <a:noFill/>
                  </a:tcPr>
                </a:tc>
                <a:extLst>
                  <a:ext uri="{0D108BD9-81ED-4DB2-BD59-A6C34878D82A}">
                    <a16:rowId xmlns:a16="http://schemas.microsoft.com/office/drawing/2014/main" val="90814813"/>
                  </a:ext>
                </a:extLst>
              </a:tr>
              <a:tr h="548640">
                <a:tc>
                  <a:txBody>
                    <a:bodyPr/>
                    <a:lstStyle/>
                    <a:p>
                      <a:pPr>
                        <a:lnSpc>
                          <a:spcPct val="150000"/>
                        </a:lnSpc>
                      </a:pPr>
                      <a:r>
                        <a:rPr lang="en-US" sz="1200" b="0" dirty="0">
                          <a:solidFill>
                            <a:schemeClr val="accent3">
                              <a:lumMod val="75000"/>
                            </a:schemeClr>
                          </a:solidFill>
                          <a:hlinkClick r:id="rId5">
                            <a:extLst>
                              <a:ext uri="{A12FA001-AC4F-418D-AE19-62706E023703}">
                                <ahyp:hlinkClr xmlns:ahyp="http://schemas.microsoft.com/office/drawing/2018/hyperlinkcolor" val="tx"/>
                              </a:ext>
                            </a:extLst>
                          </a:hlinkClick>
                        </a:rPr>
                        <a:t>Children’s Health Insurance Program (CHIP) Notice </a:t>
                      </a:r>
                      <a:endParaRPr lang="en-US" sz="1200" b="0" dirty="0">
                        <a:solidFill>
                          <a:schemeClr val="accent3">
                            <a:lumMod val="75000"/>
                          </a:schemeClr>
                        </a:solidFill>
                      </a:endParaRPr>
                    </a:p>
                    <a:p>
                      <a:pPr>
                        <a:lnSpc>
                          <a:spcPct val="150000"/>
                        </a:lnSpc>
                      </a:pPr>
                      <a:r>
                        <a:rPr lang="en-US" sz="1200" b="0" dirty="0">
                          <a:solidFill>
                            <a:schemeClr val="accent3">
                              <a:lumMod val="75000"/>
                            </a:schemeClr>
                          </a:solidFill>
                          <a:hlinkClick r:id="rId6">
                            <a:extLst>
                              <a:ext uri="{A12FA001-AC4F-418D-AE19-62706E023703}">
                                <ahyp:hlinkClr xmlns:ahyp="http://schemas.microsoft.com/office/drawing/2018/hyperlinkcolor" val="tx"/>
                              </a:ext>
                            </a:extLst>
                          </a:hlinkClick>
                        </a:rPr>
                        <a:t>Spanish Children’s Health Insurance Program (CHIP)</a:t>
                      </a:r>
                      <a:endParaRPr lang="en-US" sz="1200" b="0" dirty="0">
                        <a:solidFill>
                          <a:schemeClr val="accent3">
                            <a:lumMod val="75000"/>
                          </a:schemeClr>
                        </a:solidFill>
                      </a:endParaRPr>
                    </a:p>
                  </a:txBody>
                  <a:tcPr>
                    <a:noFill/>
                  </a:tcPr>
                </a:tc>
                <a:tc>
                  <a:txBody>
                    <a:bodyPr/>
                    <a:lstStyle/>
                    <a:p>
                      <a:pPr>
                        <a:lnSpc>
                          <a:spcPct val="150000"/>
                        </a:lnSpc>
                      </a:pPr>
                      <a:r>
                        <a:rPr lang="en-US" sz="1200" b="0" dirty="0">
                          <a:solidFill>
                            <a:schemeClr val="accent3">
                              <a:lumMod val="75000"/>
                            </a:schemeClr>
                          </a:solidFill>
                          <a:hlinkClick r:id="rId7">
                            <a:extLst>
                              <a:ext uri="{A12FA001-AC4F-418D-AE19-62706E023703}">
                                <ahyp:hlinkClr xmlns:ahyp="http://schemas.microsoft.com/office/drawing/2018/hyperlinkcolor" val="tx"/>
                              </a:ext>
                            </a:extLst>
                          </a:hlinkClick>
                        </a:rPr>
                        <a:t>Palomar Community College District Shared Governance</a:t>
                      </a:r>
                      <a:endParaRPr lang="en-US" sz="1200" b="0" dirty="0">
                        <a:solidFill>
                          <a:schemeClr val="accent3">
                            <a:lumMod val="75000"/>
                          </a:schemeClr>
                        </a:solidFill>
                      </a:endParaRPr>
                    </a:p>
                  </a:txBody>
                  <a:tcPr>
                    <a:noFill/>
                  </a:tcPr>
                </a:tc>
                <a:extLst>
                  <a:ext uri="{0D108BD9-81ED-4DB2-BD59-A6C34878D82A}">
                    <a16:rowId xmlns:a16="http://schemas.microsoft.com/office/drawing/2014/main" val="3254565425"/>
                  </a:ext>
                </a:extLst>
              </a:tr>
              <a:tr h="548640">
                <a:tc>
                  <a:txBody>
                    <a:bodyPr/>
                    <a:lstStyle/>
                    <a:p>
                      <a:pPr marL="0" marR="0" lvl="0" indent="0" algn="l" rtl="0" eaLnBrk="1" fontAlgn="auto" latinLnBrk="0" hangingPunct="1">
                        <a:lnSpc>
                          <a:spcPct val="150000"/>
                        </a:lnSpc>
                        <a:spcBef>
                          <a:spcPts val="0"/>
                        </a:spcBef>
                        <a:spcAft>
                          <a:spcPts val="0"/>
                        </a:spcAft>
                        <a:buClrTx/>
                        <a:buSzTx/>
                        <a:buFontTx/>
                        <a:buNone/>
                      </a:pPr>
                      <a:r>
                        <a:rPr lang="en-US" sz="1200" b="0" dirty="0">
                          <a:solidFill>
                            <a:schemeClr val="accent3">
                              <a:lumMod val="75000"/>
                            </a:schemeClr>
                          </a:solidFill>
                          <a:hlinkClick r:id="rId8">
                            <a:extLst>
                              <a:ext uri="{A12FA001-AC4F-418D-AE19-62706E023703}">
                                <ahyp:hlinkClr xmlns:ahyp="http://schemas.microsoft.com/office/drawing/2018/hyperlinkcolor" val="tx"/>
                              </a:ext>
                            </a:extLst>
                          </a:hlinkClick>
                        </a:rPr>
                        <a:t>Women’s Health and Cancer Rights Act (WHCRA) Notice </a:t>
                      </a:r>
                      <a:endParaRPr lang="en-US" sz="1200" b="0" dirty="0">
                        <a:solidFill>
                          <a:schemeClr val="accent3">
                            <a:lumMod val="75000"/>
                          </a:schemeClr>
                        </a:solidFill>
                      </a:endParaRPr>
                    </a:p>
                    <a:p>
                      <a:pPr marL="0" marR="0" lvl="0" indent="0" algn="l" rtl="0" eaLnBrk="1" fontAlgn="auto" latinLnBrk="0" hangingPunct="1">
                        <a:lnSpc>
                          <a:spcPct val="150000"/>
                        </a:lnSpc>
                        <a:spcBef>
                          <a:spcPts val="0"/>
                        </a:spcBef>
                        <a:spcAft>
                          <a:spcPts val="0"/>
                        </a:spcAft>
                        <a:buClrTx/>
                        <a:buSzTx/>
                        <a:buFontTx/>
                        <a:buNone/>
                      </a:pPr>
                      <a:r>
                        <a:rPr lang="en-US" sz="1200" b="0" dirty="0">
                          <a:solidFill>
                            <a:schemeClr val="accent3">
                              <a:lumMod val="75000"/>
                            </a:schemeClr>
                          </a:solidFill>
                          <a:hlinkClick r:id="rId9">
                            <a:extLst>
                              <a:ext uri="{A12FA001-AC4F-418D-AE19-62706E023703}">
                                <ahyp:hlinkClr xmlns:ahyp="http://schemas.microsoft.com/office/drawing/2018/hyperlinkcolor" val="tx"/>
                              </a:ext>
                            </a:extLst>
                          </a:hlinkClick>
                        </a:rPr>
                        <a:t>Spanish Women’s Health and Cancer Rights Act (WHCRA) Notice </a:t>
                      </a:r>
                      <a:endParaRPr lang="en-US" sz="1200" b="0" dirty="0">
                        <a:solidFill>
                          <a:schemeClr val="accent3">
                            <a:lumMod val="75000"/>
                          </a:schemeClr>
                        </a:solidFill>
                      </a:endParaRPr>
                    </a:p>
                  </a:txBody>
                  <a:tcPr>
                    <a:noFill/>
                  </a:tcPr>
                </a:tc>
                <a:tc>
                  <a:txBody>
                    <a:bodyPr/>
                    <a:lstStyle/>
                    <a:p>
                      <a:pPr marL="0" marR="0" lvl="0" indent="0" algn="l" rtl="0" eaLnBrk="1" fontAlgn="auto" latinLnBrk="0" hangingPunct="1">
                        <a:lnSpc>
                          <a:spcPct val="150000"/>
                        </a:lnSpc>
                        <a:spcBef>
                          <a:spcPts val="0"/>
                        </a:spcBef>
                        <a:spcAft>
                          <a:spcPts val="0"/>
                        </a:spcAft>
                        <a:buClrTx/>
                        <a:buSzTx/>
                        <a:buFontTx/>
                        <a:buNone/>
                      </a:pPr>
                      <a:r>
                        <a:rPr lang="en-US" sz="1200" b="0" dirty="0">
                          <a:solidFill>
                            <a:schemeClr val="accent3">
                              <a:lumMod val="75000"/>
                            </a:schemeClr>
                          </a:solidFill>
                          <a:hlinkClick r:id="rId10">
                            <a:extLst>
                              <a:ext uri="{A12FA001-AC4F-418D-AE19-62706E023703}">
                                <ahyp:hlinkClr xmlns:ahyp="http://schemas.microsoft.com/office/drawing/2018/hyperlinkcolor" val="tx"/>
                              </a:ext>
                            </a:extLst>
                          </a:hlinkClick>
                        </a:rPr>
                        <a:t>Palomar Community College District General Institution Policies and Procedures</a:t>
                      </a:r>
                      <a:endParaRPr lang="en-US" sz="1200" b="0" dirty="0">
                        <a:solidFill>
                          <a:schemeClr val="accent3">
                            <a:lumMod val="75000"/>
                          </a:schemeClr>
                        </a:solidFill>
                      </a:endParaRPr>
                    </a:p>
                  </a:txBody>
                  <a:tcPr>
                    <a:noFill/>
                  </a:tcPr>
                </a:tc>
                <a:extLst>
                  <a:ext uri="{0D108BD9-81ED-4DB2-BD59-A6C34878D82A}">
                    <a16:rowId xmlns:a16="http://schemas.microsoft.com/office/drawing/2014/main" val="1674342574"/>
                  </a:ext>
                </a:extLst>
              </a:tr>
              <a:tr h="548640">
                <a:tc>
                  <a:txBody>
                    <a:bodyPr/>
                    <a:lstStyle/>
                    <a:p>
                      <a:pPr>
                        <a:lnSpc>
                          <a:spcPct val="150000"/>
                        </a:lnSpc>
                      </a:pPr>
                      <a:r>
                        <a:rPr lang="en-US" sz="1200" b="0" dirty="0">
                          <a:solidFill>
                            <a:schemeClr val="accent3">
                              <a:lumMod val="75000"/>
                            </a:schemeClr>
                          </a:solidFill>
                          <a:hlinkClick r:id="rId11">
                            <a:extLst>
                              <a:ext uri="{A12FA001-AC4F-418D-AE19-62706E023703}">
                                <ahyp:hlinkClr xmlns:ahyp="http://schemas.microsoft.com/office/drawing/2018/hyperlinkcolor" val="tx"/>
                              </a:ext>
                            </a:extLst>
                          </a:hlinkClick>
                        </a:rPr>
                        <a:t>Notice of HIPAA Enrollment Rights</a:t>
                      </a:r>
                      <a:endParaRPr lang="en-US" sz="1200" b="0" dirty="0">
                        <a:solidFill>
                          <a:schemeClr val="accent3">
                            <a:lumMod val="75000"/>
                          </a:schemeClr>
                        </a:solidFill>
                      </a:endParaRPr>
                    </a:p>
                  </a:txBody>
                  <a:tcPr/>
                </a:tc>
                <a:tc>
                  <a:txBody>
                    <a:bodyPr/>
                    <a:lstStyle/>
                    <a:p>
                      <a:pPr>
                        <a:lnSpc>
                          <a:spcPct val="150000"/>
                        </a:lnSpc>
                      </a:pPr>
                      <a:r>
                        <a:rPr lang="en-US" sz="1200" b="0" dirty="0">
                          <a:solidFill>
                            <a:schemeClr val="accent3">
                              <a:lumMod val="75000"/>
                            </a:schemeClr>
                          </a:solidFill>
                          <a:hlinkClick r:id="rId12">
                            <a:extLst>
                              <a:ext uri="{A12FA001-AC4F-418D-AE19-62706E023703}">
                                <ahyp:hlinkClr xmlns:ahyp="http://schemas.microsoft.com/office/drawing/2018/hyperlinkcolor" val="tx"/>
                              </a:ext>
                            </a:extLst>
                          </a:hlinkClick>
                        </a:rPr>
                        <a:t>Palomar Community College District Employee Group Information</a:t>
                      </a:r>
                      <a:endParaRPr lang="en-US" sz="1200" b="0" dirty="0">
                        <a:solidFill>
                          <a:schemeClr val="accent3">
                            <a:lumMod val="75000"/>
                          </a:schemeClr>
                        </a:solidFill>
                      </a:endParaRPr>
                    </a:p>
                  </a:txBody>
                  <a:tcPr/>
                </a:tc>
                <a:extLst>
                  <a:ext uri="{0D108BD9-81ED-4DB2-BD59-A6C34878D82A}">
                    <a16:rowId xmlns:a16="http://schemas.microsoft.com/office/drawing/2014/main" val="3696789565"/>
                  </a:ext>
                </a:extLst>
              </a:tr>
              <a:tr h="548640">
                <a:tc>
                  <a:txBody>
                    <a:bodyPr/>
                    <a:lstStyle/>
                    <a:p>
                      <a:pPr marL="0" marR="0" lvl="0" indent="0" algn="l" rtl="0" eaLnBrk="1" fontAlgn="auto" latinLnBrk="0" hangingPunct="1">
                        <a:lnSpc>
                          <a:spcPct val="150000"/>
                        </a:lnSpc>
                        <a:spcBef>
                          <a:spcPts val="0"/>
                        </a:spcBef>
                        <a:spcAft>
                          <a:spcPts val="0"/>
                        </a:spcAft>
                        <a:buClrTx/>
                        <a:buSzTx/>
                        <a:buFontTx/>
                        <a:buNone/>
                      </a:pPr>
                      <a:r>
                        <a:rPr lang="en-US" sz="1200" b="0" dirty="0">
                          <a:solidFill>
                            <a:schemeClr val="accent3">
                              <a:lumMod val="75000"/>
                            </a:schemeClr>
                          </a:solidFill>
                          <a:hlinkClick r:id="rId13">
                            <a:extLst>
                              <a:ext uri="{A12FA001-AC4F-418D-AE19-62706E023703}">
                                <ahyp:hlinkClr xmlns:ahyp="http://schemas.microsoft.com/office/drawing/2018/hyperlinkcolor" val="tx"/>
                              </a:ext>
                            </a:extLst>
                          </a:hlinkClick>
                        </a:rPr>
                        <a:t>Affordable Care Act Exchange Notice</a:t>
                      </a:r>
                      <a:endParaRPr lang="en-US" sz="1200" b="0" dirty="0">
                        <a:solidFill>
                          <a:schemeClr val="accent3">
                            <a:lumMod val="75000"/>
                          </a:schemeClr>
                        </a:solidFill>
                      </a:endParaRPr>
                    </a:p>
                    <a:p>
                      <a:pPr marL="0" marR="0" lvl="0" indent="0" algn="l" rtl="0" eaLnBrk="1" fontAlgn="auto" latinLnBrk="0" hangingPunct="1">
                        <a:lnSpc>
                          <a:spcPct val="150000"/>
                        </a:lnSpc>
                        <a:spcBef>
                          <a:spcPts val="0"/>
                        </a:spcBef>
                        <a:spcAft>
                          <a:spcPts val="0"/>
                        </a:spcAft>
                        <a:buClrTx/>
                        <a:buSzTx/>
                        <a:buFontTx/>
                        <a:buNone/>
                      </a:pPr>
                      <a:r>
                        <a:rPr lang="en-US" sz="1200" b="0" dirty="0">
                          <a:solidFill>
                            <a:schemeClr val="accent3">
                              <a:lumMod val="75000"/>
                            </a:schemeClr>
                          </a:solidFill>
                          <a:hlinkClick r:id="rId14">
                            <a:extLst>
                              <a:ext uri="{A12FA001-AC4F-418D-AE19-62706E023703}">
                                <ahyp:hlinkClr xmlns:ahyp="http://schemas.microsoft.com/office/drawing/2018/hyperlinkcolor" val="tx"/>
                              </a:ext>
                            </a:extLst>
                          </a:hlinkClick>
                        </a:rPr>
                        <a:t>Spanish Affordable Care Act Exchange Notice</a:t>
                      </a:r>
                      <a:endParaRPr lang="en-US" sz="1200" b="0" dirty="0">
                        <a:solidFill>
                          <a:schemeClr val="accent3">
                            <a:lumMod val="75000"/>
                          </a:schemeClr>
                        </a:solidFill>
                      </a:endParaRPr>
                    </a:p>
                  </a:txBody>
                  <a:tcPr/>
                </a:tc>
                <a:tc>
                  <a:txBody>
                    <a:bodyPr/>
                    <a:lstStyle/>
                    <a:p>
                      <a:pPr marL="0" marR="0" lvl="0" indent="0" algn="l" rtl="0" eaLnBrk="1" fontAlgn="auto" latinLnBrk="0" hangingPunct="1">
                        <a:lnSpc>
                          <a:spcPct val="150000"/>
                        </a:lnSpc>
                        <a:spcBef>
                          <a:spcPts val="0"/>
                        </a:spcBef>
                        <a:spcAft>
                          <a:spcPts val="0"/>
                        </a:spcAft>
                        <a:buClrTx/>
                        <a:buSzTx/>
                        <a:buFontTx/>
                        <a:buNone/>
                      </a:pPr>
                      <a:r>
                        <a:rPr lang="en-US" sz="1200" b="0" dirty="0">
                          <a:solidFill>
                            <a:schemeClr val="accent3">
                              <a:lumMod val="75000"/>
                            </a:schemeClr>
                          </a:solidFill>
                          <a:hlinkClick r:id="rId15">
                            <a:extLst>
                              <a:ext uri="{A12FA001-AC4F-418D-AE19-62706E023703}">
                                <ahyp:hlinkClr xmlns:ahyp="http://schemas.microsoft.com/office/drawing/2018/hyperlinkcolor" val="tx"/>
                              </a:ext>
                            </a:extLst>
                          </a:hlinkClick>
                        </a:rPr>
                        <a:t>Palomar Community College District Strategic Plan</a:t>
                      </a:r>
                      <a:endParaRPr lang="en-US" sz="1200" b="0" dirty="0">
                        <a:solidFill>
                          <a:schemeClr val="accent3">
                            <a:lumMod val="75000"/>
                          </a:schemeClr>
                        </a:solidFill>
                      </a:endParaRPr>
                    </a:p>
                  </a:txBody>
                  <a:tcPr/>
                </a:tc>
                <a:extLst>
                  <a:ext uri="{0D108BD9-81ED-4DB2-BD59-A6C34878D82A}">
                    <a16:rowId xmlns:a16="http://schemas.microsoft.com/office/drawing/2014/main" val="3993020499"/>
                  </a:ext>
                </a:extLst>
              </a:tr>
              <a:tr h="548640">
                <a:tc>
                  <a:txBody>
                    <a:bodyPr/>
                    <a:lstStyle/>
                    <a:p>
                      <a:pPr marL="0" marR="0" lvl="0" indent="0" algn="l">
                        <a:lnSpc>
                          <a:spcPct val="150000"/>
                        </a:lnSpc>
                        <a:spcBef>
                          <a:spcPts val="0"/>
                        </a:spcBef>
                        <a:spcAft>
                          <a:spcPts val="0"/>
                        </a:spcAft>
                        <a:buNone/>
                      </a:pPr>
                      <a:r>
                        <a:rPr lang="en-US" sz="1200" b="0" i="0" u="none" strike="noStrike" noProof="0" dirty="0">
                          <a:solidFill>
                            <a:schemeClr val="accent3">
                              <a:lumMod val="75000"/>
                            </a:schemeClr>
                          </a:solidFill>
                          <a:latin typeface="Segoe UI Light"/>
                          <a:hlinkClick r:id="rId16">
                            <a:extLst>
                              <a:ext uri="{A12FA001-AC4F-418D-AE19-62706E023703}">
                                <ahyp:hlinkClr xmlns:ahyp="http://schemas.microsoft.com/office/drawing/2018/hyperlinkcolor" val="tx"/>
                              </a:ext>
                            </a:extLst>
                          </a:hlinkClick>
                        </a:rPr>
                        <a:t>General Notice of COBRA Continuation Coverage Rights</a:t>
                      </a:r>
                      <a:endParaRPr lang="en-US" sz="1200" b="0" i="0" u="none" strike="noStrike" noProof="0" dirty="0">
                        <a:solidFill>
                          <a:schemeClr val="accent3">
                            <a:lumMod val="75000"/>
                          </a:schemeClr>
                        </a:solidFill>
                        <a:latin typeface="Segoe UI Light"/>
                      </a:endParaRPr>
                    </a:p>
                    <a:p>
                      <a:pPr marL="0" marR="0" lvl="0" indent="0" algn="l">
                        <a:lnSpc>
                          <a:spcPct val="150000"/>
                        </a:lnSpc>
                        <a:spcBef>
                          <a:spcPts val="0"/>
                        </a:spcBef>
                        <a:spcAft>
                          <a:spcPts val="0"/>
                        </a:spcAft>
                        <a:buNone/>
                      </a:pPr>
                      <a:r>
                        <a:rPr lang="en-US" sz="1200" b="0" i="0" u="none" strike="noStrike" noProof="0" dirty="0">
                          <a:solidFill>
                            <a:schemeClr val="accent3">
                              <a:lumMod val="75000"/>
                            </a:schemeClr>
                          </a:solidFill>
                          <a:latin typeface="Segoe UI Light"/>
                          <a:hlinkClick r:id="rId17">
                            <a:extLst>
                              <a:ext uri="{A12FA001-AC4F-418D-AE19-62706E023703}">
                                <ahyp:hlinkClr xmlns:ahyp="http://schemas.microsoft.com/office/drawing/2018/hyperlinkcolor" val="tx"/>
                              </a:ext>
                            </a:extLst>
                          </a:hlinkClick>
                        </a:rPr>
                        <a:t>Spanish General Notice of COBRA Continuation Coverage Rights</a:t>
                      </a:r>
                      <a:endParaRPr lang="en-US" sz="1200" b="0" i="0" u="none" strike="noStrike" noProof="0" dirty="0">
                        <a:solidFill>
                          <a:schemeClr val="accent3">
                            <a:lumMod val="75000"/>
                          </a:schemeClr>
                        </a:solidFill>
                        <a:latin typeface="Segoe UI Light"/>
                      </a:endParaRPr>
                    </a:p>
                  </a:txBody>
                  <a:tcPr/>
                </a:tc>
                <a:tc>
                  <a:txBody>
                    <a:bodyPr/>
                    <a:lstStyle/>
                    <a:p>
                      <a:pPr marL="0" marR="0" lvl="0" indent="0" algn="l">
                        <a:lnSpc>
                          <a:spcPct val="150000"/>
                        </a:lnSpc>
                        <a:spcBef>
                          <a:spcPts val="0"/>
                        </a:spcBef>
                        <a:spcAft>
                          <a:spcPts val="0"/>
                        </a:spcAft>
                        <a:buNone/>
                      </a:pPr>
                      <a:r>
                        <a:rPr lang="en-US" sz="1200" b="0" dirty="0">
                          <a:solidFill>
                            <a:schemeClr val="accent3">
                              <a:lumMod val="75000"/>
                            </a:schemeClr>
                          </a:solidFill>
                          <a:hlinkClick r:id="rId18">
                            <a:extLst>
                              <a:ext uri="{A12FA001-AC4F-418D-AE19-62706E023703}">
                                <ahyp:hlinkClr xmlns:ahyp="http://schemas.microsoft.com/office/drawing/2018/hyperlinkcolor" val="tx"/>
                              </a:ext>
                            </a:extLst>
                          </a:hlinkClick>
                        </a:rPr>
                        <a:t>Palomar Community College Workplace Violence Prevention Plan</a:t>
                      </a:r>
                      <a:endParaRPr lang="en-US" sz="1200" b="0" dirty="0">
                        <a:solidFill>
                          <a:schemeClr val="accent3">
                            <a:lumMod val="75000"/>
                          </a:schemeClr>
                        </a:solidFill>
                      </a:endParaRPr>
                    </a:p>
                  </a:txBody>
                  <a:tcPr/>
                </a:tc>
                <a:extLst>
                  <a:ext uri="{0D108BD9-81ED-4DB2-BD59-A6C34878D82A}">
                    <a16:rowId xmlns:a16="http://schemas.microsoft.com/office/drawing/2014/main" val="2845796280"/>
                  </a:ext>
                </a:extLst>
              </a:tr>
              <a:tr h="548640">
                <a:tc>
                  <a:txBody>
                    <a:bodyPr/>
                    <a:lstStyle/>
                    <a:p>
                      <a:pPr marL="0" marR="0" lvl="0" indent="0" algn="l" defTabSz="914400" rtl="0" eaLnBrk="1" fontAlgn="auto" latinLnBrk="0" hangingPunct="1">
                        <a:lnSpc>
                          <a:spcPct val="150000"/>
                        </a:lnSpc>
                        <a:spcBef>
                          <a:spcPts val="0"/>
                        </a:spcBef>
                        <a:spcAft>
                          <a:spcPts val="0"/>
                        </a:spcAft>
                        <a:buClrTx/>
                        <a:buSzTx/>
                        <a:buFontTx/>
                        <a:buNone/>
                        <a:tabLst/>
                        <a:defRPr/>
                      </a:pPr>
                      <a:r>
                        <a:rPr lang="en-US" sz="1200" b="0" dirty="0">
                          <a:solidFill>
                            <a:schemeClr val="accent3">
                              <a:lumMod val="75000"/>
                            </a:schemeClr>
                          </a:solidFill>
                          <a:hlinkClick r:id="rId19">
                            <a:extLst>
                              <a:ext uri="{A12FA001-AC4F-418D-AE19-62706E023703}">
                                <ahyp:hlinkClr xmlns:ahyp="http://schemas.microsoft.com/office/drawing/2018/hyperlinkcolor" val="tx"/>
                              </a:ext>
                            </a:extLst>
                          </a:hlinkClick>
                        </a:rPr>
                        <a:t>No Surprises Billing Notice</a:t>
                      </a:r>
                      <a:endParaRPr lang="en-US" sz="1200" b="0" dirty="0">
                        <a:solidFill>
                          <a:schemeClr val="accent3">
                            <a:lumMod val="75000"/>
                          </a:schemeClr>
                        </a:solidFill>
                      </a:endParaRPr>
                    </a:p>
                    <a:p>
                      <a:pPr marL="0" marR="0" lvl="0" indent="0" algn="l" defTabSz="914400" rtl="0" eaLnBrk="1" fontAlgn="auto" latinLnBrk="0" hangingPunct="1">
                        <a:lnSpc>
                          <a:spcPct val="150000"/>
                        </a:lnSpc>
                        <a:spcBef>
                          <a:spcPts val="0"/>
                        </a:spcBef>
                        <a:spcAft>
                          <a:spcPts val="0"/>
                        </a:spcAft>
                        <a:buClrTx/>
                        <a:buSzTx/>
                        <a:buFontTx/>
                        <a:buNone/>
                        <a:tabLst/>
                        <a:defRPr/>
                      </a:pPr>
                      <a:r>
                        <a:rPr lang="en-US" sz="1200" b="0" dirty="0">
                          <a:solidFill>
                            <a:schemeClr val="accent3">
                              <a:lumMod val="75000"/>
                            </a:schemeClr>
                          </a:solidFill>
                          <a:hlinkClick r:id="rId20">
                            <a:extLst>
                              <a:ext uri="{A12FA001-AC4F-418D-AE19-62706E023703}">
                                <ahyp:hlinkClr xmlns:ahyp="http://schemas.microsoft.com/office/drawing/2018/hyperlinkcolor" val="tx"/>
                              </a:ext>
                            </a:extLst>
                          </a:hlinkClick>
                        </a:rPr>
                        <a:t>Spanish No Surprises Billing Notice</a:t>
                      </a:r>
                      <a:endParaRPr lang="en-US" sz="1200" b="0" dirty="0">
                        <a:solidFill>
                          <a:schemeClr val="accent3">
                            <a:lumMod val="75000"/>
                          </a:schemeClr>
                        </a:solidFill>
                      </a:endParaRPr>
                    </a:p>
                  </a:txBody>
                  <a:tcPr/>
                </a:tc>
                <a:tc>
                  <a:txBody>
                    <a:bodyPr/>
                    <a:lstStyle/>
                    <a:p>
                      <a:pPr marL="0" marR="0" lvl="0" indent="0" algn="l" defTabSz="914400" rtl="0" eaLnBrk="1" fontAlgn="auto" latinLnBrk="0" hangingPunct="1">
                        <a:lnSpc>
                          <a:spcPct val="150000"/>
                        </a:lnSpc>
                        <a:spcBef>
                          <a:spcPts val="0"/>
                        </a:spcBef>
                        <a:spcAft>
                          <a:spcPts val="0"/>
                        </a:spcAft>
                        <a:buClrTx/>
                        <a:buSzTx/>
                        <a:buFontTx/>
                        <a:buNone/>
                        <a:tabLst/>
                        <a:defRPr/>
                      </a:pPr>
                      <a:r>
                        <a:rPr lang="en-US" sz="1200" b="0" dirty="0">
                          <a:solidFill>
                            <a:schemeClr val="accent3">
                              <a:lumMod val="75000"/>
                            </a:schemeClr>
                          </a:solidFill>
                          <a:hlinkClick r:id="rId21">
                            <a:extLst>
                              <a:ext uri="{A12FA001-AC4F-418D-AE19-62706E023703}">
                                <ahyp:hlinkClr xmlns:ahyp="http://schemas.microsoft.com/office/drawing/2018/hyperlinkcolor" val="tx"/>
                              </a:ext>
                            </a:extLst>
                          </a:hlinkClick>
                        </a:rPr>
                        <a:t>Palomar Community College District Vision Plan 2035</a:t>
                      </a:r>
                      <a:endParaRPr lang="en-US" sz="1200" b="0" dirty="0">
                        <a:solidFill>
                          <a:schemeClr val="accent3">
                            <a:lumMod val="75000"/>
                          </a:schemeClr>
                        </a:solidFill>
                      </a:endParaRPr>
                    </a:p>
                  </a:txBody>
                  <a:tcPr/>
                </a:tc>
                <a:extLst>
                  <a:ext uri="{0D108BD9-81ED-4DB2-BD59-A6C34878D82A}">
                    <a16:rowId xmlns:a16="http://schemas.microsoft.com/office/drawing/2014/main" val="3852297573"/>
                  </a:ext>
                </a:extLst>
              </a:tr>
              <a:tr h="548640">
                <a:tc>
                  <a:txBody>
                    <a:bodyPr/>
                    <a:lstStyle/>
                    <a:p>
                      <a:pPr marL="0" marR="0" lvl="0" indent="0" algn="l" defTabSz="914400" rtl="0" eaLnBrk="1" fontAlgn="auto" latinLnBrk="0" hangingPunct="1">
                        <a:lnSpc>
                          <a:spcPct val="150000"/>
                        </a:lnSpc>
                        <a:spcBef>
                          <a:spcPts val="0"/>
                        </a:spcBef>
                        <a:spcAft>
                          <a:spcPts val="0"/>
                        </a:spcAft>
                        <a:buClrTx/>
                        <a:buSzTx/>
                        <a:buFontTx/>
                        <a:buNone/>
                        <a:tabLst/>
                        <a:defRPr/>
                      </a:pPr>
                      <a:r>
                        <a:rPr lang="en-US" sz="1200" b="0" dirty="0">
                          <a:solidFill>
                            <a:schemeClr val="accent3">
                              <a:lumMod val="75000"/>
                            </a:schemeClr>
                          </a:solidFill>
                          <a:hlinkClick r:id="rId22">
                            <a:extLst>
                              <a:ext uri="{A12FA001-AC4F-418D-AE19-62706E023703}">
                                <ahyp:hlinkClr xmlns:ahyp="http://schemas.microsoft.com/office/drawing/2018/hyperlinkcolor" val="tx"/>
                              </a:ext>
                            </a:extLst>
                          </a:hlinkClick>
                        </a:rPr>
                        <a:t>Newborns and Mothers Health Protection Act</a:t>
                      </a:r>
                      <a:r>
                        <a:rPr lang="en-US" sz="1200" b="0" dirty="0">
                          <a:solidFill>
                            <a:schemeClr val="accent3">
                              <a:lumMod val="75000"/>
                            </a:schemeClr>
                          </a:solidFill>
                        </a:rPr>
                        <a:t> </a:t>
                      </a:r>
                    </a:p>
                  </a:txBody>
                  <a:tcPr/>
                </a:tc>
                <a:tc>
                  <a:txBody>
                    <a:bodyPr/>
                    <a:lstStyle/>
                    <a:p>
                      <a:pPr marL="0" marR="0" lvl="0" indent="0" algn="l" defTabSz="914400" rtl="0" eaLnBrk="1" fontAlgn="auto" latinLnBrk="0" hangingPunct="1">
                        <a:lnSpc>
                          <a:spcPct val="150000"/>
                        </a:lnSpc>
                        <a:spcBef>
                          <a:spcPts val="0"/>
                        </a:spcBef>
                        <a:spcAft>
                          <a:spcPts val="0"/>
                        </a:spcAft>
                        <a:buClrTx/>
                        <a:buSzTx/>
                        <a:buFontTx/>
                        <a:buNone/>
                        <a:tabLst/>
                        <a:defRPr/>
                      </a:pPr>
                      <a:r>
                        <a:rPr lang="en-US" sz="1200" b="0" dirty="0">
                          <a:solidFill>
                            <a:schemeClr val="accent3">
                              <a:lumMod val="75000"/>
                            </a:schemeClr>
                          </a:solidFill>
                          <a:hlinkClick r:id="rId23">
                            <a:extLst>
                              <a:ext uri="{A12FA001-AC4F-418D-AE19-62706E023703}">
                                <ahyp:hlinkClr xmlns:ahyp="http://schemas.microsoft.com/office/drawing/2018/hyperlinkcolor" val="tx"/>
                              </a:ext>
                            </a:extLst>
                          </a:hlinkClick>
                        </a:rPr>
                        <a:t>Palomar Community College District Student Equity Plan</a:t>
                      </a:r>
                      <a:endParaRPr lang="en-US" sz="1200" b="0" dirty="0">
                        <a:solidFill>
                          <a:schemeClr val="accent3">
                            <a:lumMod val="75000"/>
                          </a:schemeClr>
                        </a:solidFill>
                      </a:endParaRPr>
                    </a:p>
                  </a:txBody>
                  <a:tcPr/>
                </a:tc>
                <a:extLst>
                  <a:ext uri="{0D108BD9-81ED-4DB2-BD59-A6C34878D82A}">
                    <a16:rowId xmlns:a16="http://schemas.microsoft.com/office/drawing/2014/main" val="1716939871"/>
                  </a:ext>
                </a:extLst>
              </a:tr>
            </a:tbl>
          </a:graphicData>
        </a:graphic>
      </p:graphicFrame>
      <p:sp>
        <p:nvSpPr>
          <p:cNvPr id="10" name="Slide Number Placeholder 3">
            <a:extLst>
              <a:ext uri="{FF2B5EF4-FFF2-40B4-BE49-F238E27FC236}">
                <a16:creationId xmlns:a16="http://schemas.microsoft.com/office/drawing/2014/main" id="{6095D8E5-89B1-EDA1-CBE4-32DFC52A0339}"/>
              </a:ext>
            </a:extLst>
          </p:cNvPr>
          <p:cNvSpPr txBox="1">
            <a:spLocks/>
          </p:cNvSpPr>
          <p:nvPr/>
        </p:nvSpPr>
        <p:spPr>
          <a:xfrm>
            <a:off x="8610600" y="6356350"/>
            <a:ext cx="2743200" cy="365125"/>
          </a:xfrm>
          <a:prstGeom prst="rect">
            <a:avLst/>
          </a:prstGeom>
        </p:spPr>
        <p:txBody>
          <a:bodyPr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F91729D4-A164-47A3-830D-E792BCE699E4}" type="slidenum">
              <a:rPr lang="en-US" sz="1000" spc="300" smtClean="0">
                <a:solidFill>
                  <a:schemeClr val="accent1">
                    <a:lumMod val="75000"/>
                  </a:schemeClr>
                </a:solidFill>
              </a:rPr>
              <a:pPr algn="r"/>
              <a:t>22</a:t>
            </a:fld>
            <a:endParaRPr lang="en-US" sz="1000" spc="300" dirty="0">
              <a:solidFill>
                <a:schemeClr val="accent1">
                  <a:lumMod val="75000"/>
                </a:schemeClr>
              </a:solidFill>
            </a:endParaRPr>
          </a:p>
        </p:txBody>
      </p:sp>
      <p:sp>
        <p:nvSpPr>
          <p:cNvPr id="7" name="Title 6">
            <a:extLst>
              <a:ext uri="{FF2B5EF4-FFF2-40B4-BE49-F238E27FC236}">
                <a16:creationId xmlns:a16="http://schemas.microsoft.com/office/drawing/2014/main" id="{9BA5E89C-5299-D940-E3D5-3E77E25CB832}"/>
              </a:ext>
            </a:extLst>
          </p:cNvPr>
          <p:cNvSpPr>
            <a:spLocks noGrp="1"/>
          </p:cNvSpPr>
          <p:nvPr>
            <p:ph type="title"/>
          </p:nvPr>
        </p:nvSpPr>
        <p:spPr>
          <a:xfrm>
            <a:off x="6635323" y="241232"/>
            <a:ext cx="4410905" cy="1003947"/>
          </a:xfrm>
        </p:spPr>
        <p:txBody>
          <a:bodyPr lIns="91440" tIns="45720" rIns="91440" bIns="45720" anchor="t"/>
          <a:lstStyle/>
          <a:p>
            <a:r>
              <a:rPr lang="en-US">
                <a:solidFill>
                  <a:schemeClr val="tx1"/>
                </a:solidFill>
              </a:rPr>
              <a:t>Regulatory notifications</a:t>
            </a:r>
            <a:endParaRPr lang="en-US" dirty="0">
              <a:solidFill>
                <a:schemeClr val="tx1"/>
              </a:solidFill>
            </a:endParaRPr>
          </a:p>
        </p:txBody>
      </p:sp>
      <p:pic>
        <p:nvPicPr>
          <p:cNvPr id="12" name="Picture 11" descr="Two Palomar College softball players walking in front of a banner that has action pictures of three other Palomar College softball players.">
            <a:extLst>
              <a:ext uri="{FF2B5EF4-FFF2-40B4-BE49-F238E27FC236}">
                <a16:creationId xmlns:a16="http://schemas.microsoft.com/office/drawing/2014/main" id="{DCBB1103-E5A4-0F3C-A1AE-8A78016A203D}"/>
              </a:ext>
            </a:extLst>
          </p:cNvPr>
          <p:cNvPicPr>
            <a:picLocks noChangeAspect="1"/>
          </p:cNvPicPr>
          <p:nvPr/>
        </p:nvPicPr>
        <p:blipFill>
          <a:blip r:embed="rId24"/>
          <a:stretch>
            <a:fillRect/>
          </a:stretch>
        </p:blipFill>
        <p:spPr>
          <a:xfrm>
            <a:off x="1154092" y="87854"/>
            <a:ext cx="4305144" cy="1024454"/>
          </a:xfrm>
          <a:prstGeom prst="rect">
            <a:avLst/>
          </a:prstGeom>
        </p:spPr>
      </p:pic>
    </p:spTree>
    <p:extLst>
      <p:ext uri="{BB962C8B-B14F-4D97-AF65-F5344CB8AC3E}">
        <p14:creationId xmlns:p14="http://schemas.microsoft.com/office/powerpoint/2010/main" val="44658995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1B920B0-3000-5416-D0C2-76905AF9EA8F}"/>
            </a:ext>
          </a:extLst>
        </p:cNvPr>
        <p:cNvGrpSpPr/>
        <p:nvPr/>
      </p:nvGrpSpPr>
      <p:grpSpPr>
        <a:xfrm>
          <a:off x="0" y="0"/>
          <a:ext cx="0" cy="0"/>
          <a:chOff x="0" y="0"/>
          <a:chExt cx="0" cy="0"/>
        </a:xfrm>
      </p:grpSpPr>
      <p:graphicFrame>
        <p:nvGraphicFramePr>
          <p:cNvPr id="5" name="Table 5">
            <a:extLst>
              <a:ext uri="{FF2B5EF4-FFF2-40B4-BE49-F238E27FC236}">
                <a16:creationId xmlns:a16="http://schemas.microsoft.com/office/drawing/2014/main" id="{9496E253-8B99-2A6A-A4FD-FB92A2BEA8BA}"/>
              </a:ext>
            </a:extLst>
          </p:cNvPr>
          <p:cNvGraphicFramePr>
            <a:graphicFrameLocks noGrp="1"/>
          </p:cNvGraphicFramePr>
          <p:nvPr>
            <p:ph sz="quarter" idx="17"/>
            <p:extLst>
              <p:ext uri="{D42A27DB-BD31-4B8C-83A1-F6EECF244321}">
                <p14:modId xmlns:p14="http://schemas.microsoft.com/office/powerpoint/2010/main" val="3146918553"/>
              </p:ext>
            </p:extLst>
          </p:nvPr>
        </p:nvGraphicFramePr>
        <p:xfrm>
          <a:off x="629966" y="1946075"/>
          <a:ext cx="11016602" cy="3749358"/>
        </p:xfrm>
        <a:graphic>
          <a:graphicData uri="http://schemas.openxmlformats.org/drawingml/2006/table">
            <a:tbl>
              <a:tblPr firstRow="1" bandRow="1">
                <a:tableStyleId>{5940675A-B579-460E-94D1-54222C63F5DA}</a:tableStyleId>
              </a:tblPr>
              <a:tblGrid>
                <a:gridCol w="3532960">
                  <a:extLst>
                    <a:ext uri="{9D8B030D-6E8A-4147-A177-3AD203B41FA5}">
                      <a16:colId xmlns:a16="http://schemas.microsoft.com/office/drawing/2014/main" val="3709376356"/>
                    </a:ext>
                  </a:extLst>
                </a:gridCol>
                <a:gridCol w="3769895">
                  <a:extLst>
                    <a:ext uri="{9D8B030D-6E8A-4147-A177-3AD203B41FA5}">
                      <a16:colId xmlns:a16="http://schemas.microsoft.com/office/drawing/2014/main" val="906495982"/>
                    </a:ext>
                  </a:extLst>
                </a:gridCol>
                <a:gridCol w="3713747">
                  <a:extLst>
                    <a:ext uri="{9D8B030D-6E8A-4147-A177-3AD203B41FA5}">
                      <a16:colId xmlns:a16="http://schemas.microsoft.com/office/drawing/2014/main" val="1857816867"/>
                    </a:ext>
                  </a:extLst>
                </a:gridCol>
              </a:tblGrid>
              <a:tr h="370840">
                <a:tc>
                  <a:txBody>
                    <a:bodyPr/>
                    <a:lstStyle/>
                    <a:p>
                      <a:pPr>
                        <a:lnSpc>
                          <a:spcPct val="150000"/>
                        </a:lnSpc>
                      </a:pPr>
                      <a:r>
                        <a:rPr lang="en-US" sz="1600" b="1" dirty="0">
                          <a:solidFill>
                            <a:srgbClr val="000000"/>
                          </a:solidFill>
                        </a:rPr>
                        <a:t>Anthem Blue Cross of California</a:t>
                      </a:r>
                    </a:p>
                  </a:txBody>
                  <a:tcPr>
                    <a:solidFill>
                      <a:schemeClr val="bg1">
                        <a:lumMod val="95000"/>
                      </a:schemeClr>
                    </a:solidFill>
                  </a:tcPr>
                </a:tc>
                <a:tc>
                  <a:txBody>
                    <a:bodyPr/>
                    <a:lstStyle/>
                    <a:p>
                      <a:pPr>
                        <a:lnSpc>
                          <a:spcPct val="150000"/>
                        </a:lnSpc>
                      </a:pPr>
                      <a:r>
                        <a:rPr lang="en-US" sz="1600" b="1" dirty="0">
                          <a:solidFill>
                            <a:srgbClr val="000000"/>
                          </a:solidFill>
                        </a:rPr>
                        <a:t>Kaiser Permanente</a:t>
                      </a:r>
                    </a:p>
                  </a:txBody>
                  <a:tcPr>
                    <a:solidFill>
                      <a:schemeClr val="bg1">
                        <a:lumMod val="95000"/>
                      </a:schemeClr>
                    </a:solidFill>
                  </a:tcPr>
                </a:tc>
                <a:tc>
                  <a:txBody>
                    <a:bodyPr/>
                    <a:lstStyle/>
                    <a:p>
                      <a:pPr>
                        <a:lnSpc>
                          <a:spcPct val="150000"/>
                        </a:lnSpc>
                      </a:pPr>
                      <a:r>
                        <a:rPr lang="en-US" sz="1600" b="1" dirty="0">
                          <a:solidFill>
                            <a:srgbClr val="000000"/>
                          </a:solidFill>
                        </a:rPr>
                        <a:t>Dental, Vision, and other benefits</a:t>
                      </a:r>
                    </a:p>
                  </a:txBody>
                  <a:tcPr>
                    <a:solidFill>
                      <a:schemeClr val="bg1">
                        <a:lumMod val="95000"/>
                      </a:schemeClr>
                    </a:solidFill>
                  </a:tcPr>
                </a:tc>
                <a:extLst>
                  <a:ext uri="{0D108BD9-81ED-4DB2-BD59-A6C34878D82A}">
                    <a16:rowId xmlns:a16="http://schemas.microsoft.com/office/drawing/2014/main" val="3324063139"/>
                  </a:ext>
                </a:extLst>
              </a:tr>
              <a:tr h="370840">
                <a:tc>
                  <a:txBody>
                    <a:bodyPr/>
                    <a:lstStyle/>
                    <a:p>
                      <a:pPr>
                        <a:lnSpc>
                          <a:spcPct val="150000"/>
                        </a:lnSpc>
                      </a:pPr>
                      <a:r>
                        <a:rPr lang="en-US" sz="1200" dirty="0">
                          <a:solidFill>
                            <a:srgbClr val="000000"/>
                          </a:solidFill>
                        </a:rPr>
                        <a:t>Anthem HMO Member Services (800)277-3771</a:t>
                      </a:r>
                    </a:p>
                  </a:txBody>
                  <a:tcPr>
                    <a:noFill/>
                  </a:tcPr>
                </a:tc>
                <a:tc>
                  <a:txBody>
                    <a:bodyPr/>
                    <a:lstStyle/>
                    <a:p>
                      <a:pPr>
                        <a:lnSpc>
                          <a:spcPct val="150000"/>
                        </a:lnSpc>
                      </a:pPr>
                      <a:r>
                        <a:rPr lang="en-US" sz="1200" dirty="0">
                          <a:solidFill>
                            <a:srgbClr val="000000"/>
                          </a:solidFill>
                        </a:rPr>
                        <a:t>Kaiser Member Services (800)464-4000</a:t>
                      </a:r>
                    </a:p>
                  </a:txBody>
                  <a:tcPr>
                    <a:noFill/>
                  </a:tcPr>
                </a:tc>
                <a:tc>
                  <a:txBody>
                    <a:bodyPr/>
                    <a:lstStyle/>
                    <a:p>
                      <a:pPr>
                        <a:lnSpc>
                          <a:spcPct val="150000"/>
                        </a:lnSpc>
                      </a:pPr>
                      <a:r>
                        <a:rPr lang="en-US" sz="1200" b="0" dirty="0">
                          <a:solidFill>
                            <a:srgbClr val="000000"/>
                          </a:solidFill>
                        </a:rPr>
                        <a:t>DeltaCare USA HMO Member Services (800)422-4234</a:t>
                      </a:r>
                    </a:p>
                  </a:txBody>
                  <a:tcPr>
                    <a:noFill/>
                  </a:tcPr>
                </a:tc>
                <a:extLst>
                  <a:ext uri="{0D108BD9-81ED-4DB2-BD59-A6C34878D82A}">
                    <a16:rowId xmlns:a16="http://schemas.microsoft.com/office/drawing/2014/main" val="90814813"/>
                  </a:ext>
                </a:extLst>
              </a:tr>
              <a:tr h="370840">
                <a:tc>
                  <a:txBody>
                    <a:bodyPr/>
                    <a:lstStyle/>
                    <a:p>
                      <a:pPr>
                        <a:lnSpc>
                          <a:spcPct val="150000"/>
                        </a:lnSpc>
                      </a:pPr>
                      <a:r>
                        <a:rPr lang="en-US" sz="1200" dirty="0">
                          <a:solidFill>
                            <a:srgbClr val="000000"/>
                          </a:solidFill>
                        </a:rPr>
                        <a:t>Anthem PPO Member Services (800)288-2539</a:t>
                      </a:r>
                    </a:p>
                  </a:txBody>
                  <a:tcPr>
                    <a:noFill/>
                  </a:tcPr>
                </a:tc>
                <a:tc>
                  <a:txBody>
                    <a:bodyPr/>
                    <a:lstStyle/>
                    <a:p>
                      <a:pPr>
                        <a:lnSpc>
                          <a:spcPct val="150000"/>
                        </a:lnSpc>
                      </a:pPr>
                      <a:r>
                        <a:rPr lang="en-US" sz="1200" dirty="0">
                          <a:solidFill>
                            <a:srgbClr val="000000"/>
                          </a:solidFill>
                        </a:rPr>
                        <a:t>Kaiser Mail Order Pharmacy (866)523-6059</a:t>
                      </a:r>
                    </a:p>
                  </a:txBody>
                  <a:tcPr>
                    <a:noFill/>
                  </a:tcPr>
                </a:tc>
                <a:tc>
                  <a:txBody>
                    <a:bodyPr/>
                    <a:lstStyle/>
                    <a:p>
                      <a:pPr>
                        <a:lnSpc>
                          <a:spcPct val="150000"/>
                        </a:lnSpc>
                      </a:pPr>
                      <a:r>
                        <a:rPr lang="en-US" sz="1200" dirty="0">
                          <a:solidFill>
                            <a:srgbClr val="000000"/>
                          </a:solidFill>
                        </a:rPr>
                        <a:t>Delta PPO &amp; Premier Member Services (866)499-3001</a:t>
                      </a:r>
                      <a:endParaRPr lang="en-US" sz="1200" b="0" dirty="0">
                        <a:solidFill>
                          <a:srgbClr val="000000"/>
                        </a:solidFill>
                      </a:endParaRPr>
                    </a:p>
                  </a:txBody>
                  <a:tcPr>
                    <a:noFill/>
                  </a:tcPr>
                </a:tc>
                <a:extLst>
                  <a:ext uri="{0D108BD9-81ED-4DB2-BD59-A6C34878D82A}">
                    <a16:rowId xmlns:a16="http://schemas.microsoft.com/office/drawing/2014/main" val="3254565425"/>
                  </a:ext>
                </a:extLst>
              </a:tr>
              <a:tr h="370840">
                <a:tc>
                  <a:txBody>
                    <a:bodyPr/>
                    <a:lstStyle/>
                    <a:p>
                      <a:pPr>
                        <a:lnSpc>
                          <a:spcPct val="150000"/>
                        </a:lnSpc>
                      </a:pPr>
                      <a:r>
                        <a:rPr lang="en-US" sz="1200" dirty="0">
                          <a:solidFill>
                            <a:srgbClr val="000000"/>
                          </a:solidFill>
                        </a:rPr>
                        <a:t>Costco Pharmacy Mail Order (800)607-6861</a:t>
                      </a:r>
                    </a:p>
                  </a:txBody>
                  <a:tcPr>
                    <a:noFill/>
                  </a:tcPr>
                </a:tc>
                <a:tc>
                  <a:txBody>
                    <a:bodyPr/>
                    <a:lstStyle/>
                    <a:p>
                      <a:pPr marL="0" marR="0" lvl="0" indent="0" algn="l" defTabSz="914400" rtl="0" eaLnBrk="1" fontAlgn="auto" latinLnBrk="0" hangingPunct="1">
                        <a:lnSpc>
                          <a:spcPct val="150000"/>
                        </a:lnSpc>
                        <a:spcBef>
                          <a:spcPts val="0"/>
                        </a:spcBef>
                        <a:spcAft>
                          <a:spcPts val="0"/>
                        </a:spcAft>
                        <a:buClrTx/>
                        <a:buSzTx/>
                        <a:buFontTx/>
                        <a:buNone/>
                        <a:tabLst/>
                        <a:defRPr/>
                      </a:pPr>
                      <a:r>
                        <a:rPr lang="en-US" sz="1200" dirty="0">
                          <a:solidFill>
                            <a:srgbClr val="000000"/>
                          </a:solidFill>
                        </a:rPr>
                        <a:t>Kaiser Your Care Your Way (800)290-5000 (TTY 711)</a:t>
                      </a:r>
                    </a:p>
                  </a:txBody>
                  <a:tcPr>
                    <a:noFill/>
                  </a:tcPr>
                </a:tc>
                <a:tc>
                  <a:txBody>
                    <a:bodyPr/>
                    <a:lstStyle/>
                    <a:p>
                      <a:pPr marL="0" marR="0" lvl="0" indent="0" algn="l" defTabSz="914400" rtl="0" eaLnBrk="1" fontAlgn="auto" latinLnBrk="0" hangingPunct="1">
                        <a:lnSpc>
                          <a:spcPct val="150000"/>
                        </a:lnSpc>
                        <a:spcBef>
                          <a:spcPts val="0"/>
                        </a:spcBef>
                        <a:spcAft>
                          <a:spcPts val="0"/>
                        </a:spcAft>
                        <a:buClrTx/>
                        <a:buSzTx/>
                        <a:buFontTx/>
                        <a:buNone/>
                        <a:tabLst/>
                        <a:defRPr/>
                      </a:pPr>
                      <a:r>
                        <a:rPr lang="en-US" sz="1200" b="0" dirty="0">
                          <a:solidFill>
                            <a:srgbClr val="000000"/>
                          </a:solidFill>
                        </a:rPr>
                        <a:t>Employee Assistance/all employees (800)999-7222 SISC</a:t>
                      </a:r>
                    </a:p>
                  </a:txBody>
                  <a:tcPr>
                    <a:noFill/>
                  </a:tcPr>
                </a:tc>
                <a:extLst>
                  <a:ext uri="{0D108BD9-81ED-4DB2-BD59-A6C34878D82A}">
                    <a16:rowId xmlns:a16="http://schemas.microsoft.com/office/drawing/2014/main" val="1674342574"/>
                  </a:ext>
                </a:extLst>
              </a:tr>
              <a:tr h="370840">
                <a:tc>
                  <a:txBody>
                    <a:bodyPr/>
                    <a:lstStyle/>
                    <a:p>
                      <a:pPr>
                        <a:lnSpc>
                          <a:spcPct val="150000"/>
                        </a:lnSpc>
                      </a:pPr>
                      <a:r>
                        <a:rPr lang="en-US" sz="1200" dirty="0">
                          <a:solidFill>
                            <a:srgbClr val="000000"/>
                          </a:solidFill>
                        </a:rPr>
                        <a:t>Specialty Pharmacy – Navitus (855)847-3553</a:t>
                      </a:r>
                    </a:p>
                  </a:txBody>
                  <a:tcPr/>
                </a:tc>
                <a:tc>
                  <a:txBody>
                    <a:bodyPr/>
                    <a:lstStyle/>
                    <a:p>
                      <a:pPr>
                        <a:lnSpc>
                          <a:spcPct val="150000"/>
                        </a:lnSpc>
                      </a:pPr>
                      <a:r>
                        <a:rPr lang="en-US" sz="1200" dirty="0">
                          <a:solidFill>
                            <a:srgbClr val="000000"/>
                          </a:solidFill>
                        </a:rPr>
                        <a:t>Kaiser Wellness Coaching (866)862-4295</a:t>
                      </a:r>
                    </a:p>
                  </a:txBody>
                  <a:tcPr/>
                </a:tc>
                <a:tc>
                  <a:txBody>
                    <a:bodyPr/>
                    <a:lstStyle/>
                    <a:p>
                      <a:pPr marL="0" marR="0" lvl="0" indent="0" algn="l" defTabSz="914400" rtl="0" eaLnBrk="1" fontAlgn="auto" latinLnBrk="0" hangingPunct="1">
                        <a:lnSpc>
                          <a:spcPct val="150000"/>
                        </a:lnSpc>
                        <a:spcBef>
                          <a:spcPts val="0"/>
                        </a:spcBef>
                        <a:spcAft>
                          <a:spcPts val="0"/>
                        </a:spcAft>
                        <a:buClrTx/>
                        <a:buSzTx/>
                        <a:buFontTx/>
                        <a:buNone/>
                        <a:tabLst/>
                        <a:defRPr/>
                      </a:pPr>
                      <a:endParaRPr lang="en-US" sz="1200" b="0" dirty="0">
                        <a:solidFill>
                          <a:srgbClr val="000000"/>
                        </a:solidFill>
                      </a:endParaRPr>
                    </a:p>
                  </a:txBody>
                  <a:tcPr>
                    <a:lnR w="12700" cap="flat" cmpd="sng" algn="ctr">
                      <a:noFill/>
                      <a:prstDash val="solid"/>
                      <a:round/>
                      <a:headEnd type="none" w="med" len="med"/>
                      <a:tailEnd type="none" w="med" len="med"/>
                    </a:lnR>
                    <a:lnB w="12700" cap="flat" cmpd="sng" algn="ctr">
                      <a:noFill/>
                      <a:prstDash val="solid"/>
                      <a:round/>
                      <a:headEnd type="none" w="med" len="med"/>
                      <a:tailEnd type="none" w="med" len="med"/>
                    </a:lnB>
                    <a:noFill/>
                  </a:tcPr>
                </a:tc>
                <a:extLst>
                  <a:ext uri="{0D108BD9-81ED-4DB2-BD59-A6C34878D82A}">
                    <a16:rowId xmlns:a16="http://schemas.microsoft.com/office/drawing/2014/main" val="3696789565"/>
                  </a:ext>
                </a:extLst>
              </a:tr>
              <a:tr h="370840">
                <a:tc>
                  <a:txBody>
                    <a:bodyPr/>
                    <a:lstStyle/>
                    <a:p>
                      <a:pPr>
                        <a:lnSpc>
                          <a:spcPct val="150000"/>
                        </a:lnSpc>
                      </a:pPr>
                      <a:r>
                        <a:rPr lang="en-US" sz="1200" dirty="0">
                          <a:solidFill>
                            <a:srgbClr val="000000"/>
                          </a:solidFill>
                        </a:rPr>
                        <a:t>Anthem Employee Assistance (800)999-7222 SISC</a:t>
                      </a:r>
                    </a:p>
                  </a:txBody>
                  <a:tcPr/>
                </a:tc>
                <a:tc>
                  <a:txBody>
                    <a:bodyPr/>
                    <a:lstStyle/>
                    <a:p>
                      <a:pPr marL="0" marR="0" lvl="0" indent="0" algn="l" defTabSz="914400" rtl="0" eaLnBrk="1" fontAlgn="auto" latinLnBrk="0" hangingPunct="1">
                        <a:lnSpc>
                          <a:spcPct val="150000"/>
                        </a:lnSpc>
                        <a:spcBef>
                          <a:spcPts val="0"/>
                        </a:spcBef>
                        <a:spcAft>
                          <a:spcPts val="0"/>
                        </a:spcAft>
                        <a:buClrTx/>
                        <a:buSzTx/>
                        <a:buFontTx/>
                        <a:buNone/>
                        <a:tabLst/>
                        <a:defRPr/>
                      </a:pPr>
                      <a:r>
                        <a:rPr lang="en-US" sz="1200" dirty="0">
                          <a:solidFill>
                            <a:schemeClr val="tx1"/>
                          </a:solidFill>
                          <a:hlinkClick r:id="rId2">
                            <a:extLst>
                              <a:ext uri="{A12FA001-AC4F-418D-AE19-62706E023703}">
                                <ahyp:hlinkClr xmlns:ahyp="http://schemas.microsoft.com/office/drawing/2018/hyperlinkcolor" val="tx"/>
                              </a:ext>
                            </a:extLst>
                          </a:hlinkClick>
                        </a:rPr>
                        <a:t>Kaiser Total Health Assessment </a:t>
                      </a:r>
                      <a:endParaRPr lang="en-US" sz="1200" dirty="0">
                        <a:solidFill>
                          <a:schemeClr val="tx1"/>
                        </a:solidFill>
                      </a:endParaRPr>
                    </a:p>
                  </a:txBody>
                  <a:tcPr>
                    <a:lnR w="12700" cap="flat" cmpd="sng" algn="ctr">
                      <a:solidFill>
                        <a:schemeClr val="tx1"/>
                      </a:solidFill>
                      <a:prstDash val="solid"/>
                      <a:round/>
                      <a:headEnd type="none" w="med" len="med"/>
                      <a:tailEnd type="none" w="med" len="med"/>
                    </a:lnR>
                  </a:tcPr>
                </a:tc>
                <a:tc>
                  <a:txBody>
                    <a:bodyPr/>
                    <a:lstStyle/>
                    <a:p>
                      <a:pPr marL="0" marR="0" lvl="0" indent="0" algn="l" defTabSz="914400" rtl="0" eaLnBrk="1" fontAlgn="auto" latinLnBrk="0" hangingPunct="1">
                        <a:lnSpc>
                          <a:spcPct val="150000"/>
                        </a:lnSpc>
                        <a:spcBef>
                          <a:spcPts val="0"/>
                        </a:spcBef>
                        <a:spcAft>
                          <a:spcPts val="0"/>
                        </a:spcAft>
                        <a:buClrTx/>
                        <a:buSzTx/>
                        <a:buFontTx/>
                        <a:buNone/>
                        <a:tabLst/>
                        <a:defRPr/>
                      </a:pPr>
                      <a:endParaRPr lang="en-US" sz="1200" dirty="0">
                        <a:solidFill>
                          <a:srgbClr val="000000"/>
                        </a:solidFill>
                      </a:endParaRPr>
                    </a:p>
                  </a:txBody>
                  <a:tcPr>
                    <a:lnL w="12700" cap="flat" cmpd="sng" algn="ctr">
                      <a:solidFill>
                        <a:schemeClr val="tx1"/>
                      </a:solidFill>
                      <a:prstDash val="solid"/>
                      <a:round/>
                      <a:headEnd type="none" w="med" len="med"/>
                      <a:tailEnd type="none" w="med" len="med"/>
                    </a:lnL>
                    <a:lnR w="12700" cmpd="sng">
                      <a:noFill/>
                    </a:lnR>
                    <a:lnT w="12700"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993020499"/>
                  </a:ext>
                </a:extLst>
              </a:tr>
              <a:tr h="370840">
                <a:tc>
                  <a:txBody>
                    <a:bodyPr/>
                    <a:lstStyle/>
                    <a:p>
                      <a:pPr>
                        <a:lnSpc>
                          <a:spcPct val="150000"/>
                        </a:lnSpc>
                      </a:pPr>
                      <a:r>
                        <a:rPr lang="en-US" sz="1200" dirty="0">
                          <a:solidFill>
                            <a:schemeClr val="tx1"/>
                          </a:solidFill>
                          <a:hlinkClick r:id="rId3">
                            <a:extLst>
                              <a:ext uri="{A12FA001-AC4F-418D-AE19-62706E023703}">
                                <ahyp:hlinkClr xmlns:ahyp="http://schemas.microsoft.com/office/drawing/2018/hyperlinkcolor" val="tx"/>
                              </a:ext>
                            </a:extLst>
                          </a:hlinkClick>
                        </a:rPr>
                        <a:t>Anthem Member Discounts (create a login)</a:t>
                      </a:r>
                      <a:endParaRPr lang="en-US" sz="1200" dirty="0">
                        <a:solidFill>
                          <a:schemeClr val="tx1"/>
                        </a:solidFill>
                      </a:endParaRPr>
                    </a:p>
                  </a:txBody>
                  <a:tcPr/>
                </a:tc>
                <a:tc>
                  <a:txBody>
                    <a:bodyPr/>
                    <a:lstStyle/>
                    <a:p>
                      <a:pPr marL="0" marR="0" lvl="0" indent="0" algn="l" defTabSz="914400" rtl="0" eaLnBrk="1" fontAlgn="auto" latinLnBrk="0" hangingPunct="1">
                        <a:lnSpc>
                          <a:spcPct val="150000"/>
                        </a:lnSpc>
                        <a:spcBef>
                          <a:spcPts val="0"/>
                        </a:spcBef>
                        <a:spcAft>
                          <a:spcPts val="0"/>
                        </a:spcAft>
                        <a:buClrTx/>
                        <a:buSzTx/>
                        <a:buFontTx/>
                        <a:buNone/>
                        <a:tabLst/>
                        <a:defRPr/>
                      </a:pPr>
                      <a:r>
                        <a:rPr lang="en-US" sz="1200" dirty="0">
                          <a:solidFill>
                            <a:srgbClr val="000000"/>
                          </a:solidFill>
                        </a:rPr>
                        <a:t>Kaiser Telehealth (833)574-2274 (TTY 711)</a:t>
                      </a:r>
                    </a:p>
                  </a:txBody>
                  <a:tcPr>
                    <a:lnR w="12700" cap="flat" cmpd="sng" algn="ctr">
                      <a:solidFill>
                        <a:schemeClr val="tx1"/>
                      </a:solidFill>
                      <a:prstDash val="solid"/>
                      <a:round/>
                      <a:headEnd type="none" w="med" len="med"/>
                      <a:tailEnd type="none" w="med" len="med"/>
                    </a:lnR>
                  </a:tcPr>
                </a:tc>
                <a:tc>
                  <a:txBody>
                    <a:bodyPr/>
                    <a:lstStyle/>
                    <a:p>
                      <a:pPr>
                        <a:lnSpc>
                          <a:spcPct val="150000"/>
                        </a:lnSpc>
                      </a:pPr>
                      <a:endParaRPr lang="en-US" sz="1200" b="0" dirty="0">
                        <a:solidFill>
                          <a:srgbClr val="000000"/>
                        </a:solidFill>
                      </a:endParaRPr>
                    </a:p>
                  </a:txBody>
                  <a:tcPr>
                    <a:lnL w="12700" cap="flat" cmpd="sng" algn="ctr">
                      <a:solidFill>
                        <a:schemeClr val="tx1"/>
                      </a:solidFill>
                      <a:prstDash val="solid"/>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2845796280"/>
                  </a:ext>
                </a:extLst>
              </a:tr>
              <a:tr h="370840">
                <a:tc>
                  <a:txBody>
                    <a:bodyPr/>
                    <a:lstStyle/>
                    <a:p>
                      <a:pPr>
                        <a:lnSpc>
                          <a:spcPct val="150000"/>
                        </a:lnSpc>
                      </a:pPr>
                      <a:r>
                        <a:rPr lang="en-US" sz="1200" dirty="0">
                          <a:solidFill>
                            <a:srgbClr val="000000"/>
                          </a:solidFill>
                        </a:rPr>
                        <a:t>MD Live virtual medical care (800)657-6169</a:t>
                      </a:r>
                    </a:p>
                  </a:txBody>
                  <a:tcPr/>
                </a:tc>
                <a:tc>
                  <a:txBody>
                    <a:bodyPr/>
                    <a:lstStyle/>
                    <a:p>
                      <a:pPr marL="0" marR="0" lvl="0" indent="0" algn="l" defTabSz="914400" rtl="0" eaLnBrk="1" fontAlgn="auto" latinLnBrk="0" hangingPunct="1">
                        <a:lnSpc>
                          <a:spcPct val="150000"/>
                        </a:lnSpc>
                        <a:spcBef>
                          <a:spcPts val="0"/>
                        </a:spcBef>
                        <a:spcAft>
                          <a:spcPts val="0"/>
                        </a:spcAft>
                        <a:buClrTx/>
                        <a:buSzTx/>
                        <a:buFontTx/>
                        <a:buNone/>
                        <a:tabLst/>
                        <a:defRPr/>
                      </a:pPr>
                      <a:r>
                        <a:rPr lang="en-US" sz="1200" dirty="0">
                          <a:solidFill>
                            <a:schemeClr val="tx1"/>
                          </a:solidFill>
                          <a:hlinkClick r:id="rId4">
                            <a:extLst>
                              <a:ext uri="{A12FA001-AC4F-418D-AE19-62706E023703}">
                                <ahyp:hlinkClr xmlns:ahyp="http://schemas.microsoft.com/office/drawing/2018/hyperlinkcolor" val="tx"/>
                              </a:ext>
                            </a:extLst>
                          </a:hlinkClick>
                        </a:rPr>
                        <a:t>Kaiser Calm App</a:t>
                      </a:r>
                      <a:endParaRPr lang="en-US" sz="1200" dirty="0">
                        <a:solidFill>
                          <a:schemeClr val="tx1"/>
                        </a:solidFill>
                      </a:endParaRPr>
                    </a:p>
                  </a:txBody>
                  <a:tcPr>
                    <a:lnR w="12700" cap="flat" cmpd="sng" algn="ctr">
                      <a:solidFill>
                        <a:schemeClr val="tx1"/>
                      </a:solidFill>
                      <a:prstDash val="solid"/>
                      <a:round/>
                      <a:headEnd type="none" w="med" len="med"/>
                      <a:tailEnd type="none" w="med" len="med"/>
                    </a:lnR>
                  </a:tcPr>
                </a:tc>
                <a:tc>
                  <a:txBody>
                    <a:bodyPr/>
                    <a:lstStyle/>
                    <a:p>
                      <a:pPr>
                        <a:lnSpc>
                          <a:spcPct val="150000"/>
                        </a:lnSpc>
                      </a:pPr>
                      <a:endParaRPr lang="en-US" sz="1200" b="0" dirty="0">
                        <a:solidFill>
                          <a:srgbClr val="000000"/>
                        </a:solidFill>
                      </a:endParaRPr>
                    </a:p>
                  </a:txBody>
                  <a:tcPr>
                    <a:lnL w="12700" cap="flat" cmpd="sng" algn="ctr">
                      <a:solidFill>
                        <a:schemeClr val="tx1"/>
                      </a:solidFill>
                      <a:prstDash val="solid"/>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852297573"/>
                  </a:ext>
                </a:extLst>
              </a:tr>
              <a:tr h="370840">
                <a:tc>
                  <a:txBody>
                    <a:bodyPr/>
                    <a:lstStyle/>
                    <a:p>
                      <a:pPr>
                        <a:lnSpc>
                          <a:spcPct val="150000"/>
                        </a:lnSpc>
                      </a:pPr>
                      <a:r>
                        <a:rPr lang="en-US" sz="1200" dirty="0">
                          <a:solidFill>
                            <a:srgbClr val="000000"/>
                          </a:solidFill>
                        </a:rPr>
                        <a:t>Teladoc Expert Second Opinion (855)380-7828</a:t>
                      </a:r>
                    </a:p>
                  </a:txBody>
                  <a:tcPr/>
                </a:tc>
                <a:tc>
                  <a:txBody>
                    <a:bodyPr/>
                    <a:lstStyle/>
                    <a:p>
                      <a:pPr marL="0" marR="0" lvl="0" indent="0" algn="l" defTabSz="914400" rtl="0" eaLnBrk="1" fontAlgn="auto" latinLnBrk="0" hangingPunct="1">
                        <a:lnSpc>
                          <a:spcPct val="150000"/>
                        </a:lnSpc>
                        <a:spcBef>
                          <a:spcPts val="0"/>
                        </a:spcBef>
                        <a:spcAft>
                          <a:spcPts val="0"/>
                        </a:spcAft>
                        <a:buClrTx/>
                        <a:buSzTx/>
                        <a:buFontTx/>
                        <a:buNone/>
                        <a:tabLst/>
                        <a:defRPr/>
                      </a:pPr>
                      <a:r>
                        <a:rPr lang="en-US" sz="1200" dirty="0" err="1">
                          <a:solidFill>
                            <a:srgbClr val="000000"/>
                          </a:solidFill>
                        </a:rPr>
                        <a:t>Teledoc</a:t>
                      </a:r>
                      <a:r>
                        <a:rPr lang="en-US" sz="1200" dirty="0">
                          <a:solidFill>
                            <a:srgbClr val="000000"/>
                          </a:solidFill>
                        </a:rPr>
                        <a:t> Expert Second Opinion (855)380-7828</a:t>
                      </a:r>
                    </a:p>
                  </a:txBody>
                  <a:tcPr>
                    <a:lnR w="12700" cap="flat" cmpd="sng" algn="ctr">
                      <a:solidFill>
                        <a:schemeClr val="tx1"/>
                      </a:solidFill>
                      <a:prstDash val="solid"/>
                      <a:round/>
                      <a:headEnd type="none" w="med" len="med"/>
                      <a:tailEnd type="none" w="med" len="med"/>
                    </a:lnR>
                  </a:tcPr>
                </a:tc>
                <a:tc>
                  <a:txBody>
                    <a:bodyPr/>
                    <a:lstStyle/>
                    <a:p>
                      <a:pPr>
                        <a:lnSpc>
                          <a:spcPct val="150000"/>
                        </a:lnSpc>
                      </a:pPr>
                      <a:endParaRPr lang="en-US" sz="1200" b="0" dirty="0">
                        <a:solidFill>
                          <a:srgbClr val="000000"/>
                        </a:solidFill>
                      </a:endParaRPr>
                    </a:p>
                  </a:txBody>
                  <a:tcPr>
                    <a:lnL w="12700" cap="flat" cmpd="sng" algn="ctr">
                      <a:solidFill>
                        <a:schemeClr val="tx1"/>
                      </a:solidFill>
                      <a:prstDash val="solid"/>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615329752"/>
                  </a:ext>
                </a:extLst>
              </a:tr>
              <a:tr h="370840">
                <a:tc>
                  <a:txBody>
                    <a:bodyPr/>
                    <a:lstStyle/>
                    <a:p>
                      <a:pPr>
                        <a:lnSpc>
                          <a:spcPct val="150000"/>
                        </a:lnSpc>
                      </a:pPr>
                      <a:r>
                        <a:rPr lang="en-US" sz="1200" dirty="0">
                          <a:solidFill>
                            <a:schemeClr val="tx1"/>
                          </a:solidFill>
                          <a:hlinkClick r:id="rId5">
                            <a:extLst>
                              <a:ext uri="{A12FA001-AC4F-418D-AE19-62706E023703}">
                                <ahyp:hlinkClr xmlns:ahyp="http://schemas.microsoft.com/office/drawing/2018/hyperlinkcolor" val="tx"/>
                              </a:ext>
                            </a:extLst>
                          </a:hlinkClick>
                        </a:rPr>
                        <a:t>Vida Health Coaching App</a:t>
                      </a:r>
                      <a:endParaRPr lang="en-US" sz="1200" dirty="0">
                        <a:solidFill>
                          <a:schemeClr val="tx1"/>
                        </a:solidFill>
                      </a:endParaRPr>
                    </a:p>
                  </a:txBody>
                  <a:tcPr/>
                </a:tc>
                <a:tc>
                  <a:txBody>
                    <a:bodyPr/>
                    <a:lstStyle/>
                    <a:p>
                      <a:pPr marL="0" marR="0" lvl="0" indent="0" algn="l" defTabSz="914400" rtl="0" eaLnBrk="1" fontAlgn="auto" latinLnBrk="0" hangingPunct="1">
                        <a:lnSpc>
                          <a:spcPct val="150000"/>
                        </a:lnSpc>
                        <a:spcBef>
                          <a:spcPts val="0"/>
                        </a:spcBef>
                        <a:spcAft>
                          <a:spcPts val="0"/>
                        </a:spcAft>
                        <a:buClrTx/>
                        <a:buSzTx/>
                        <a:buFontTx/>
                        <a:buNone/>
                        <a:tabLst/>
                        <a:defRPr/>
                      </a:pPr>
                      <a:r>
                        <a:rPr lang="en-US" sz="1200" dirty="0">
                          <a:solidFill>
                            <a:schemeClr val="tx1"/>
                          </a:solidFill>
                          <a:hlinkClick r:id="rId6">
                            <a:extLst>
                              <a:ext uri="{A12FA001-AC4F-418D-AE19-62706E023703}">
                                <ahyp:hlinkClr xmlns:ahyp="http://schemas.microsoft.com/office/drawing/2018/hyperlinkcolor" val="tx"/>
                              </a:ext>
                            </a:extLst>
                          </a:hlinkClick>
                        </a:rPr>
                        <a:t>Kaiser Healthy Balance Weight Management</a:t>
                      </a:r>
                      <a:endParaRPr lang="en-US" sz="1200" dirty="0">
                        <a:solidFill>
                          <a:schemeClr val="tx1"/>
                        </a:solidFill>
                      </a:endParaRPr>
                    </a:p>
                  </a:txBody>
                  <a:tcPr>
                    <a:lnR w="12700" cap="flat" cmpd="sng" algn="ctr">
                      <a:solidFill>
                        <a:schemeClr val="tx1"/>
                      </a:solidFill>
                      <a:prstDash val="solid"/>
                      <a:round/>
                      <a:headEnd type="none" w="med" len="med"/>
                      <a:tailEnd type="none" w="med" len="med"/>
                    </a:lnR>
                  </a:tcPr>
                </a:tc>
                <a:tc>
                  <a:txBody>
                    <a:bodyPr/>
                    <a:lstStyle/>
                    <a:p>
                      <a:pPr marL="0" marR="0" lvl="0" indent="0" algn="l" defTabSz="914400" rtl="0" eaLnBrk="1" fontAlgn="auto" latinLnBrk="0" hangingPunct="1">
                        <a:lnSpc>
                          <a:spcPct val="150000"/>
                        </a:lnSpc>
                        <a:spcBef>
                          <a:spcPts val="0"/>
                        </a:spcBef>
                        <a:spcAft>
                          <a:spcPts val="0"/>
                        </a:spcAft>
                        <a:buClrTx/>
                        <a:buSzTx/>
                        <a:buFontTx/>
                        <a:buNone/>
                        <a:tabLst/>
                        <a:defRPr/>
                      </a:pPr>
                      <a:endParaRPr lang="en-US" sz="1200" dirty="0">
                        <a:solidFill>
                          <a:srgbClr val="000000"/>
                        </a:solidFill>
                      </a:endParaRPr>
                    </a:p>
                  </a:txBody>
                  <a:tcPr>
                    <a:lnL w="12700" cap="flat" cmpd="sng" algn="ctr">
                      <a:solidFill>
                        <a:schemeClr val="tx1"/>
                      </a:solidFill>
                      <a:prstDash val="solid"/>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231805032"/>
                  </a:ext>
                </a:extLst>
              </a:tr>
            </a:tbl>
          </a:graphicData>
        </a:graphic>
      </p:graphicFrame>
      <p:sp>
        <p:nvSpPr>
          <p:cNvPr id="10" name="Slide Number Placeholder 3">
            <a:extLst>
              <a:ext uri="{FF2B5EF4-FFF2-40B4-BE49-F238E27FC236}">
                <a16:creationId xmlns:a16="http://schemas.microsoft.com/office/drawing/2014/main" id="{F825CFF5-33C4-E86F-7E5F-D80F1B4BB353}"/>
              </a:ext>
            </a:extLst>
          </p:cNvPr>
          <p:cNvSpPr txBox="1">
            <a:spLocks/>
          </p:cNvSpPr>
          <p:nvPr/>
        </p:nvSpPr>
        <p:spPr>
          <a:xfrm>
            <a:off x="8610600" y="6356350"/>
            <a:ext cx="2743200" cy="365125"/>
          </a:xfrm>
          <a:prstGeom prst="rect">
            <a:avLst/>
          </a:prstGeom>
        </p:spPr>
        <p:txBody>
          <a:bodyPr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F91729D4-A164-47A3-830D-E792BCE699E4}" type="slidenum">
              <a:rPr lang="en-US" sz="1000" spc="300" smtClean="0">
                <a:solidFill>
                  <a:schemeClr val="accent1">
                    <a:lumMod val="75000"/>
                  </a:schemeClr>
                </a:solidFill>
              </a:rPr>
              <a:pPr algn="r"/>
              <a:t>23</a:t>
            </a:fld>
            <a:endParaRPr lang="en-US" sz="1000" spc="300" dirty="0">
              <a:solidFill>
                <a:schemeClr val="accent1">
                  <a:lumMod val="75000"/>
                </a:schemeClr>
              </a:solidFill>
            </a:endParaRPr>
          </a:p>
        </p:txBody>
      </p:sp>
      <p:sp>
        <p:nvSpPr>
          <p:cNvPr id="2" name="Text Placeholder 3">
            <a:extLst>
              <a:ext uri="{FF2B5EF4-FFF2-40B4-BE49-F238E27FC236}">
                <a16:creationId xmlns:a16="http://schemas.microsoft.com/office/drawing/2014/main" id="{2799E2DA-BED6-7222-5710-3814DCDE5218}"/>
              </a:ext>
            </a:extLst>
          </p:cNvPr>
          <p:cNvSpPr txBox="1">
            <a:spLocks/>
          </p:cNvSpPr>
          <p:nvPr/>
        </p:nvSpPr>
        <p:spPr>
          <a:xfrm>
            <a:off x="879141" y="6057317"/>
            <a:ext cx="10518252" cy="279873"/>
          </a:xfrm>
          <a:prstGeom prst="rect">
            <a:avLst/>
          </a:prstGeom>
        </p:spPr>
        <p:txBody>
          <a:bodyPr lIns="91440" tIns="45720" rIns="91440" bIns="45720" anchor="t">
            <a:normAutofit lnSpcReduction="10000"/>
          </a:bodyPr>
          <a:lstStyle>
            <a:lvl1pPr marL="0" indent="0" algn="l" defTabSz="914400" rtl="0" eaLnBrk="1" latinLnBrk="0" hangingPunct="1">
              <a:lnSpc>
                <a:spcPct val="90000"/>
              </a:lnSpc>
              <a:spcBef>
                <a:spcPts val="1000"/>
              </a:spcBef>
              <a:buFont typeface="Arial" panose="020B0604020202020204" pitchFamily="34" charset="0"/>
              <a:buNone/>
              <a:defRPr sz="2000" b="0" i="0" kern="1200" spc="200" baseline="0">
                <a:solidFill>
                  <a:schemeClr val="accent1">
                    <a:lumMod val="50000"/>
                  </a:schemeClr>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US" sz="1400" dirty="0"/>
              <a:t>Benefits Office Contact: </a:t>
            </a:r>
            <a:r>
              <a:rPr lang="en-US" sz="1400" dirty="0">
                <a:solidFill>
                  <a:schemeClr val="tx1"/>
                </a:solidFill>
                <a:hlinkClick r:id="rId7">
                  <a:extLst>
                    <a:ext uri="{A12FA001-AC4F-418D-AE19-62706E023703}">
                      <ahyp:hlinkClr xmlns:ahyp="http://schemas.microsoft.com/office/drawing/2018/hyperlinkcolor" val="tx"/>
                    </a:ext>
                  </a:extLst>
                </a:hlinkClick>
              </a:rPr>
              <a:t>benefits@palomar.edu</a:t>
            </a:r>
            <a:r>
              <a:rPr lang="en-US" sz="1400" dirty="0">
                <a:solidFill>
                  <a:schemeClr val="tx1"/>
                </a:solidFill>
              </a:rPr>
              <a:t> </a:t>
            </a:r>
            <a:r>
              <a:rPr lang="en-US" sz="1400" dirty="0"/>
              <a:t>(760)744-1150 x-2889 &amp; x3053</a:t>
            </a:r>
            <a:endParaRPr lang="en-US" sz="1400" dirty="0">
              <a:cs typeface="Segoe UI Light"/>
            </a:endParaRPr>
          </a:p>
        </p:txBody>
      </p:sp>
      <p:sp>
        <p:nvSpPr>
          <p:cNvPr id="7" name="Title 6">
            <a:extLst>
              <a:ext uri="{FF2B5EF4-FFF2-40B4-BE49-F238E27FC236}">
                <a16:creationId xmlns:a16="http://schemas.microsoft.com/office/drawing/2014/main" id="{3CE4B950-A70F-3CFB-F062-6F8361213D5B}"/>
              </a:ext>
            </a:extLst>
          </p:cNvPr>
          <p:cNvSpPr>
            <a:spLocks noGrp="1"/>
          </p:cNvSpPr>
          <p:nvPr>
            <p:ph type="title"/>
          </p:nvPr>
        </p:nvSpPr>
        <p:spPr>
          <a:xfrm>
            <a:off x="7505322" y="498928"/>
            <a:ext cx="3848477" cy="1003947"/>
          </a:xfrm>
        </p:spPr>
        <p:txBody>
          <a:bodyPr/>
          <a:lstStyle/>
          <a:p>
            <a:r>
              <a:rPr lang="en-US" dirty="0">
                <a:solidFill>
                  <a:schemeClr val="tx1"/>
                </a:solidFill>
              </a:rPr>
              <a:t>Vendor contacts</a:t>
            </a:r>
            <a:endParaRPr lang="en-US" dirty="0"/>
          </a:p>
        </p:txBody>
      </p:sp>
      <p:pic>
        <p:nvPicPr>
          <p:cNvPr id="8" name="Picture 7" descr="A close up photo of a Palomar College graduate's EOPS/CARE sash.">
            <a:extLst>
              <a:ext uri="{FF2B5EF4-FFF2-40B4-BE49-F238E27FC236}">
                <a16:creationId xmlns:a16="http://schemas.microsoft.com/office/drawing/2014/main" id="{3519DB85-A4C7-2A6A-FD25-87AF4160755F}"/>
              </a:ext>
            </a:extLst>
          </p:cNvPr>
          <p:cNvPicPr>
            <a:picLocks noChangeAspect="1"/>
          </p:cNvPicPr>
          <p:nvPr/>
        </p:nvPicPr>
        <p:blipFill>
          <a:blip r:embed="rId8"/>
          <a:stretch>
            <a:fillRect/>
          </a:stretch>
        </p:blipFill>
        <p:spPr>
          <a:xfrm>
            <a:off x="2326817" y="262251"/>
            <a:ext cx="3657917" cy="1402202"/>
          </a:xfrm>
          <a:prstGeom prst="rect">
            <a:avLst/>
          </a:prstGeom>
        </p:spPr>
      </p:pic>
    </p:spTree>
    <p:extLst>
      <p:ext uri="{BB962C8B-B14F-4D97-AF65-F5344CB8AC3E}">
        <p14:creationId xmlns:p14="http://schemas.microsoft.com/office/powerpoint/2010/main" val="332880598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9" name="Title 558">
            <a:extLst>
              <a:ext uri="{FF2B5EF4-FFF2-40B4-BE49-F238E27FC236}">
                <a16:creationId xmlns:a16="http://schemas.microsoft.com/office/drawing/2014/main" id="{0DE1AE44-1E98-4843-AABC-CB5A884AA739}"/>
              </a:ext>
            </a:extLst>
          </p:cNvPr>
          <p:cNvSpPr>
            <a:spLocks noGrp="1"/>
          </p:cNvSpPr>
          <p:nvPr>
            <p:ph type="title"/>
          </p:nvPr>
        </p:nvSpPr>
        <p:spPr/>
        <p:txBody>
          <a:bodyPr lIns="91440" tIns="45720" rIns="91440" bIns="45720" anchor="t"/>
          <a:lstStyle/>
          <a:p>
            <a:r>
              <a:rPr lang="en-US" dirty="0">
                <a:solidFill>
                  <a:schemeClr val="tx1"/>
                </a:solidFill>
              </a:rPr>
              <a:t>Presentation topics</a:t>
            </a:r>
          </a:p>
        </p:txBody>
      </p:sp>
      <p:sp>
        <p:nvSpPr>
          <p:cNvPr id="24" name="Text Placeholder 23">
            <a:extLst>
              <a:ext uri="{FF2B5EF4-FFF2-40B4-BE49-F238E27FC236}">
                <a16:creationId xmlns:a16="http://schemas.microsoft.com/office/drawing/2014/main" id="{1A2623C5-D11D-478D-89FB-08576F6F146C}"/>
              </a:ext>
            </a:extLst>
          </p:cNvPr>
          <p:cNvSpPr>
            <a:spLocks noGrp="1"/>
          </p:cNvSpPr>
          <p:nvPr>
            <p:ph type="body" sz="quarter" idx="21"/>
          </p:nvPr>
        </p:nvSpPr>
        <p:spPr/>
        <p:txBody>
          <a:bodyPr lIns="91440" tIns="45720" rIns="91440" bIns="45720" anchor="b"/>
          <a:lstStyle/>
          <a:p>
            <a:r>
              <a:rPr lang="en-US" dirty="0">
                <a:solidFill>
                  <a:schemeClr val="tx1">
                    <a:lumMod val="65000"/>
                    <a:lumOff val="35000"/>
                  </a:schemeClr>
                </a:solidFill>
              </a:rPr>
              <a:t>Benefit overview</a:t>
            </a:r>
            <a:endParaRPr lang="en-US" dirty="0">
              <a:solidFill>
                <a:schemeClr val="tx1">
                  <a:lumMod val="65000"/>
                  <a:lumOff val="35000"/>
                </a:schemeClr>
              </a:solidFill>
              <a:cs typeface="Segoe UI Light"/>
            </a:endParaRPr>
          </a:p>
        </p:txBody>
      </p:sp>
      <p:sp>
        <p:nvSpPr>
          <p:cNvPr id="25" name="Text Placeholder 24">
            <a:extLst>
              <a:ext uri="{FF2B5EF4-FFF2-40B4-BE49-F238E27FC236}">
                <a16:creationId xmlns:a16="http://schemas.microsoft.com/office/drawing/2014/main" id="{786ED0BB-76F0-475B-B4E0-105C68BFC78E}"/>
              </a:ext>
            </a:extLst>
          </p:cNvPr>
          <p:cNvSpPr>
            <a:spLocks noGrp="1"/>
          </p:cNvSpPr>
          <p:nvPr>
            <p:ph type="body" sz="quarter" idx="22"/>
          </p:nvPr>
        </p:nvSpPr>
        <p:spPr>
          <a:xfrm>
            <a:off x="740664" y="5440607"/>
            <a:ext cx="2069690" cy="790055"/>
          </a:xfrm>
        </p:spPr>
        <p:txBody>
          <a:bodyPr lIns="91440" tIns="45720" rIns="91440" bIns="45720" anchor="t"/>
          <a:lstStyle/>
          <a:p>
            <a:r>
              <a:rPr lang="en-US" dirty="0">
                <a:solidFill>
                  <a:schemeClr val="accent3">
                    <a:lumMod val="76000"/>
                  </a:schemeClr>
                </a:solidFill>
                <a:hlinkClick r:id="rId2" action="ppaction://hlinksldjump">
                  <a:extLst>
                    <a:ext uri="{A12FA001-AC4F-418D-AE19-62706E023703}">
                      <ahyp:hlinkClr xmlns:ahyp="http://schemas.microsoft.com/office/drawing/2018/hyperlinkcolor" val="tx"/>
                    </a:ext>
                  </a:extLst>
                </a:hlinkClick>
              </a:rPr>
              <a:t>Wellness Benefits</a:t>
            </a:r>
            <a:endParaRPr lang="en-US" dirty="0">
              <a:solidFill>
                <a:schemeClr val="accent3">
                  <a:lumMod val="76000"/>
                </a:schemeClr>
              </a:solidFill>
              <a:cs typeface="Segoe UI Light"/>
              <a:hlinkClick r:id="rId2" action="ppaction://hlinksldjump">
                <a:extLst>
                  <a:ext uri="{A12FA001-AC4F-418D-AE19-62706E023703}">
                    <ahyp:hlinkClr xmlns:ahyp="http://schemas.microsoft.com/office/drawing/2018/hyperlinkcolor" val="tx"/>
                  </a:ext>
                </a:extLst>
              </a:hlinkClick>
            </a:endParaRPr>
          </a:p>
          <a:p>
            <a:r>
              <a:rPr lang="en-US" dirty="0">
                <a:solidFill>
                  <a:schemeClr val="accent3">
                    <a:lumMod val="76000"/>
                  </a:schemeClr>
                </a:solidFill>
                <a:cs typeface="Segoe UI Light"/>
                <a:hlinkClick r:id="rId3" action="ppaction://hlinksldjump">
                  <a:extLst>
                    <a:ext uri="{A12FA001-AC4F-418D-AE19-62706E023703}">
                      <ahyp:hlinkClr xmlns:ahyp="http://schemas.microsoft.com/office/drawing/2018/hyperlinkcolor" val="tx"/>
                    </a:ext>
                  </a:extLst>
                </a:hlinkClick>
              </a:rPr>
              <a:t>Benefits Plan Overview</a:t>
            </a:r>
          </a:p>
        </p:txBody>
      </p:sp>
      <p:sp>
        <p:nvSpPr>
          <p:cNvPr id="14" name="Text Placeholder 13">
            <a:extLst>
              <a:ext uri="{FF2B5EF4-FFF2-40B4-BE49-F238E27FC236}">
                <a16:creationId xmlns:a16="http://schemas.microsoft.com/office/drawing/2014/main" id="{D9036395-3643-4D4E-95D7-0B29D19C01DB}"/>
              </a:ext>
            </a:extLst>
          </p:cNvPr>
          <p:cNvSpPr>
            <a:spLocks noGrp="1"/>
          </p:cNvSpPr>
          <p:nvPr>
            <p:ph type="body" sz="quarter" idx="24"/>
          </p:nvPr>
        </p:nvSpPr>
        <p:spPr/>
        <p:txBody>
          <a:bodyPr lIns="91440" tIns="45720" rIns="91440" bIns="45720" anchor="b"/>
          <a:lstStyle/>
          <a:p>
            <a:r>
              <a:rPr lang="en-US" dirty="0">
                <a:solidFill>
                  <a:schemeClr val="tx1">
                    <a:lumMod val="65000"/>
                    <a:lumOff val="35000"/>
                  </a:schemeClr>
                </a:solidFill>
              </a:rPr>
              <a:t>Important information</a:t>
            </a:r>
            <a:endParaRPr lang="en-US" dirty="0">
              <a:solidFill>
                <a:schemeClr val="tx1">
                  <a:lumMod val="65000"/>
                  <a:lumOff val="35000"/>
                </a:schemeClr>
              </a:solidFill>
              <a:cs typeface="Segoe UI Light"/>
            </a:endParaRPr>
          </a:p>
        </p:txBody>
      </p:sp>
      <p:sp>
        <p:nvSpPr>
          <p:cNvPr id="15" name="Text Placeholder 14">
            <a:extLst>
              <a:ext uri="{FF2B5EF4-FFF2-40B4-BE49-F238E27FC236}">
                <a16:creationId xmlns:a16="http://schemas.microsoft.com/office/drawing/2014/main" id="{99BE8D49-F053-400B-ADDC-743712E28E1D}"/>
              </a:ext>
            </a:extLst>
          </p:cNvPr>
          <p:cNvSpPr>
            <a:spLocks noGrp="1"/>
          </p:cNvSpPr>
          <p:nvPr>
            <p:ph type="body" sz="quarter" idx="25"/>
          </p:nvPr>
        </p:nvSpPr>
        <p:spPr>
          <a:xfrm>
            <a:off x="2907792" y="5440607"/>
            <a:ext cx="2069690" cy="790055"/>
          </a:xfrm>
        </p:spPr>
        <p:txBody>
          <a:bodyPr lIns="91440" tIns="45720" rIns="91440" bIns="45720" anchor="t"/>
          <a:lstStyle/>
          <a:p>
            <a:r>
              <a:rPr lang="en-US" dirty="0">
                <a:solidFill>
                  <a:schemeClr val="accent3">
                    <a:lumMod val="76000"/>
                  </a:schemeClr>
                </a:solidFill>
                <a:cs typeface="Segoe UI Light"/>
                <a:hlinkClick r:id="rId4" action="ppaction://hlinksldjump">
                  <a:extLst>
                    <a:ext uri="{A12FA001-AC4F-418D-AE19-62706E023703}">
                      <ahyp:hlinkClr xmlns:ahyp="http://schemas.microsoft.com/office/drawing/2018/hyperlinkcolor" val="tx"/>
                    </a:ext>
                  </a:extLst>
                </a:hlinkClick>
              </a:rPr>
              <a:t>Action Needed</a:t>
            </a:r>
          </a:p>
        </p:txBody>
      </p:sp>
      <p:sp>
        <p:nvSpPr>
          <p:cNvPr id="17" name="Text Placeholder 16">
            <a:extLst>
              <a:ext uri="{FF2B5EF4-FFF2-40B4-BE49-F238E27FC236}">
                <a16:creationId xmlns:a16="http://schemas.microsoft.com/office/drawing/2014/main" id="{AE59AABC-71C8-470C-A122-9A1E2B97CB7A}"/>
              </a:ext>
            </a:extLst>
          </p:cNvPr>
          <p:cNvSpPr>
            <a:spLocks noGrp="1"/>
          </p:cNvSpPr>
          <p:nvPr>
            <p:ph type="body" sz="quarter" idx="27"/>
          </p:nvPr>
        </p:nvSpPr>
        <p:spPr/>
        <p:txBody>
          <a:bodyPr lIns="91440" tIns="45720" rIns="91440" bIns="45720" anchor="b"/>
          <a:lstStyle/>
          <a:p>
            <a:r>
              <a:rPr lang="en-US" dirty="0">
                <a:solidFill>
                  <a:schemeClr val="tx1">
                    <a:lumMod val="65000"/>
                    <a:lumOff val="35000"/>
                  </a:schemeClr>
                </a:solidFill>
              </a:rPr>
              <a:t>Plan information</a:t>
            </a:r>
            <a:endParaRPr lang="en-US" dirty="0">
              <a:solidFill>
                <a:schemeClr val="tx1">
                  <a:lumMod val="65000"/>
                  <a:lumOff val="35000"/>
                </a:schemeClr>
              </a:solidFill>
              <a:cs typeface="Segoe UI Light"/>
            </a:endParaRPr>
          </a:p>
        </p:txBody>
      </p:sp>
      <p:sp>
        <p:nvSpPr>
          <p:cNvPr id="18" name="Text Placeholder 17">
            <a:extLst>
              <a:ext uri="{FF2B5EF4-FFF2-40B4-BE49-F238E27FC236}">
                <a16:creationId xmlns:a16="http://schemas.microsoft.com/office/drawing/2014/main" id="{E96617D7-0697-4087-A9EF-D77EB2564E83}"/>
              </a:ext>
            </a:extLst>
          </p:cNvPr>
          <p:cNvSpPr>
            <a:spLocks noGrp="1"/>
          </p:cNvSpPr>
          <p:nvPr>
            <p:ph type="body" sz="quarter" idx="28"/>
          </p:nvPr>
        </p:nvSpPr>
        <p:spPr>
          <a:xfrm>
            <a:off x="5074920" y="5440607"/>
            <a:ext cx="2069690" cy="790055"/>
          </a:xfrm>
        </p:spPr>
        <p:txBody>
          <a:bodyPr lIns="91440" tIns="45720" rIns="91440" bIns="45720" anchor="t"/>
          <a:lstStyle/>
          <a:p>
            <a:r>
              <a:rPr lang="en-US" dirty="0">
                <a:solidFill>
                  <a:schemeClr val="accent3">
                    <a:lumMod val="75000"/>
                  </a:schemeClr>
                </a:solidFill>
                <a:cs typeface="Segoe UI Light"/>
                <a:hlinkClick r:id="rId5" action="ppaction://hlinksldjump">
                  <a:extLst>
                    <a:ext uri="{A12FA001-AC4F-418D-AE19-62706E023703}">
                      <ahyp:hlinkClr xmlns:ahyp="http://schemas.microsoft.com/office/drawing/2018/hyperlinkcolor" val="tx"/>
                    </a:ext>
                  </a:extLst>
                </a:hlinkClick>
              </a:rPr>
              <a:t>District Plan Options</a:t>
            </a:r>
            <a:endParaRPr lang="en-US" dirty="0">
              <a:solidFill>
                <a:schemeClr val="accent3">
                  <a:lumMod val="75000"/>
                </a:schemeClr>
              </a:solidFill>
              <a:cs typeface="Segoe UI Light"/>
            </a:endParaRPr>
          </a:p>
          <a:p>
            <a:r>
              <a:rPr lang="en-US" dirty="0">
                <a:solidFill>
                  <a:schemeClr val="accent3">
                    <a:lumMod val="75000"/>
                  </a:schemeClr>
                </a:solidFill>
                <a:cs typeface="Segoe UI Light"/>
                <a:hlinkClick r:id="rId6" action="ppaction://hlinksldjump">
                  <a:extLst>
                    <a:ext uri="{A12FA001-AC4F-418D-AE19-62706E023703}">
                      <ahyp:hlinkClr xmlns:ahyp="http://schemas.microsoft.com/office/drawing/2018/hyperlinkcolor" val="tx"/>
                    </a:ext>
                  </a:extLst>
                </a:hlinkClick>
              </a:rPr>
              <a:t>Transition to Medicare &amp; Appeals</a:t>
            </a:r>
            <a:endParaRPr lang="en-US" dirty="0">
              <a:solidFill>
                <a:schemeClr val="accent3">
                  <a:lumMod val="75000"/>
                </a:schemeClr>
              </a:solidFill>
              <a:cs typeface="Segoe UI Light"/>
            </a:endParaRPr>
          </a:p>
        </p:txBody>
      </p:sp>
      <p:sp>
        <p:nvSpPr>
          <p:cNvPr id="452" name="Text Placeholder 451">
            <a:extLst>
              <a:ext uri="{FF2B5EF4-FFF2-40B4-BE49-F238E27FC236}">
                <a16:creationId xmlns:a16="http://schemas.microsoft.com/office/drawing/2014/main" id="{F19E982D-B925-47A0-88B5-D505D511F1C4}"/>
              </a:ext>
            </a:extLst>
          </p:cNvPr>
          <p:cNvSpPr>
            <a:spLocks noGrp="1"/>
          </p:cNvSpPr>
          <p:nvPr>
            <p:ph type="body" sz="quarter" idx="43"/>
          </p:nvPr>
        </p:nvSpPr>
        <p:spPr/>
        <p:txBody>
          <a:bodyPr lIns="91440" tIns="45720" rIns="91440" bIns="45720" anchor="b"/>
          <a:lstStyle/>
          <a:p>
            <a:r>
              <a:rPr lang="en-US" dirty="0">
                <a:solidFill>
                  <a:schemeClr val="tx1">
                    <a:lumMod val="65000"/>
                    <a:lumOff val="35000"/>
                  </a:schemeClr>
                </a:solidFill>
                <a:cs typeface="Segoe UI Light"/>
              </a:rPr>
              <a:t>Next steps and events</a:t>
            </a:r>
          </a:p>
        </p:txBody>
      </p:sp>
      <p:sp>
        <p:nvSpPr>
          <p:cNvPr id="453" name="Text Placeholder 452">
            <a:extLst>
              <a:ext uri="{FF2B5EF4-FFF2-40B4-BE49-F238E27FC236}">
                <a16:creationId xmlns:a16="http://schemas.microsoft.com/office/drawing/2014/main" id="{BB4D6FAB-7EF5-4645-A4C7-8D5C849CACAD}"/>
              </a:ext>
            </a:extLst>
          </p:cNvPr>
          <p:cNvSpPr>
            <a:spLocks noGrp="1"/>
          </p:cNvSpPr>
          <p:nvPr>
            <p:ph type="body" sz="quarter" idx="44"/>
          </p:nvPr>
        </p:nvSpPr>
        <p:spPr/>
        <p:txBody>
          <a:bodyPr lIns="91440" tIns="45720" rIns="91440" bIns="45720" anchor="t"/>
          <a:lstStyle/>
          <a:p>
            <a:r>
              <a:rPr lang="en-US" dirty="0">
                <a:solidFill>
                  <a:schemeClr val="accent3">
                    <a:lumMod val="75000"/>
                  </a:schemeClr>
                </a:solidFill>
                <a:hlinkClick r:id="rId7" action="ppaction://hlinksldjump">
                  <a:extLst>
                    <a:ext uri="{A12FA001-AC4F-418D-AE19-62706E023703}">
                      <ahyp:hlinkClr xmlns:ahyp="http://schemas.microsoft.com/office/drawing/2018/hyperlinkcolor" val="tx"/>
                    </a:ext>
                  </a:extLst>
                </a:hlinkClick>
              </a:rPr>
              <a:t>Next Steps</a:t>
            </a:r>
            <a:endParaRPr lang="en-US" dirty="0">
              <a:solidFill>
                <a:schemeClr val="accent3">
                  <a:lumMod val="75000"/>
                </a:schemeClr>
              </a:solidFill>
            </a:endParaRPr>
          </a:p>
          <a:p>
            <a:r>
              <a:rPr lang="en-US" dirty="0">
                <a:solidFill>
                  <a:schemeClr val="accent3">
                    <a:lumMod val="75000"/>
                  </a:schemeClr>
                </a:solidFill>
                <a:cs typeface="Segoe UI Light"/>
                <a:hlinkClick r:id="rId8" action="ppaction://hlinksldjump">
                  <a:extLst>
                    <a:ext uri="{A12FA001-AC4F-418D-AE19-62706E023703}">
                      <ahyp:hlinkClr xmlns:ahyp="http://schemas.microsoft.com/office/drawing/2018/hyperlinkcolor" val="tx"/>
                    </a:ext>
                  </a:extLst>
                </a:hlinkClick>
              </a:rPr>
              <a:t>Event Information</a:t>
            </a:r>
            <a:endParaRPr lang="en-US" dirty="0">
              <a:solidFill>
                <a:schemeClr val="accent3">
                  <a:lumMod val="75000"/>
                </a:schemeClr>
              </a:solidFill>
              <a:cs typeface="Segoe UI Light"/>
            </a:endParaRPr>
          </a:p>
        </p:txBody>
      </p:sp>
      <p:sp>
        <p:nvSpPr>
          <p:cNvPr id="563" name="Text Placeholder 562">
            <a:extLst>
              <a:ext uri="{FF2B5EF4-FFF2-40B4-BE49-F238E27FC236}">
                <a16:creationId xmlns:a16="http://schemas.microsoft.com/office/drawing/2014/main" id="{B9BD735C-0AC1-3CD1-E6BA-A2CA0582C5E3}"/>
              </a:ext>
            </a:extLst>
          </p:cNvPr>
          <p:cNvSpPr>
            <a:spLocks noGrp="1"/>
          </p:cNvSpPr>
          <p:nvPr>
            <p:ph type="body" sz="quarter" idx="45"/>
          </p:nvPr>
        </p:nvSpPr>
        <p:spPr/>
        <p:txBody>
          <a:bodyPr lIns="91440" tIns="45720" rIns="91440" bIns="45720" anchor="b"/>
          <a:lstStyle/>
          <a:p>
            <a:r>
              <a:rPr lang="en-US" dirty="0">
                <a:solidFill>
                  <a:schemeClr val="tx1">
                    <a:lumMod val="65000"/>
                    <a:lumOff val="35000"/>
                  </a:schemeClr>
                </a:solidFill>
              </a:rPr>
              <a:t>Notifications and contacts</a:t>
            </a:r>
            <a:endParaRPr lang="en-US" dirty="0">
              <a:solidFill>
                <a:schemeClr val="tx1">
                  <a:lumMod val="65000"/>
                  <a:lumOff val="35000"/>
                </a:schemeClr>
              </a:solidFill>
              <a:cs typeface="Segoe UI Light"/>
            </a:endParaRPr>
          </a:p>
        </p:txBody>
      </p:sp>
      <p:sp>
        <p:nvSpPr>
          <p:cNvPr id="564" name="Text Placeholder 563">
            <a:extLst>
              <a:ext uri="{FF2B5EF4-FFF2-40B4-BE49-F238E27FC236}">
                <a16:creationId xmlns:a16="http://schemas.microsoft.com/office/drawing/2014/main" id="{661A06F4-F607-A35C-75C6-4BA706E30391}"/>
              </a:ext>
            </a:extLst>
          </p:cNvPr>
          <p:cNvSpPr>
            <a:spLocks noGrp="1"/>
          </p:cNvSpPr>
          <p:nvPr>
            <p:ph type="body" sz="quarter" idx="46"/>
          </p:nvPr>
        </p:nvSpPr>
        <p:spPr>
          <a:xfrm>
            <a:off x="9409176" y="5440607"/>
            <a:ext cx="2069690" cy="795147"/>
          </a:xfrm>
        </p:spPr>
        <p:txBody>
          <a:bodyPr lIns="91440" tIns="45720" rIns="91440" bIns="45720" anchor="t"/>
          <a:lstStyle/>
          <a:p>
            <a:r>
              <a:rPr lang="en-US" dirty="0">
                <a:solidFill>
                  <a:schemeClr val="accent3">
                    <a:lumMod val="75000"/>
                  </a:schemeClr>
                </a:solidFill>
                <a:hlinkClick r:id="rId9" action="ppaction://hlinksldjump">
                  <a:extLst>
                    <a:ext uri="{A12FA001-AC4F-418D-AE19-62706E023703}">
                      <ahyp:hlinkClr xmlns:ahyp="http://schemas.microsoft.com/office/drawing/2018/hyperlinkcolor" val="tx"/>
                    </a:ext>
                  </a:extLst>
                </a:hlinkClick>
              </a:rPr>
              <a:t>Regulatory Notifications</a:t>
            </a:r>
            <a:endParaRPr lang="en-US" dirty="0">
              <a:solidFill>
                <a:schemeClr val="accent3">
                  <a:lumMod val="75000"/>
                </a:schemeClr>
              </a:solidFill>
            </a:endParaRPr>
          </a:p>
          <a:p>
            <a:r>
              <a:rPr lang="en-US" dirty="0">
                <a:solidFill>
                  <a:schemeClr val="accent3">
                    <a:lumMod val="75000"/>
                  </a:schemeClr>
                </a:solidFill>
                <a:cs typeface="Segoe UI Light"/>
                <a:hlinkClick r:id="rId10" action="ppaction://hlinksldjump">
                  <a:extLst>
                    <a:ext uri="{A12FA001-AC4F-418D-AE19-62706E023703}">
                      <ahyp:hlinkClr xmlns:ahyp="http://schemas.microsoft.com/office/drawing/2018/hyperlinkcolor" val="tx"/>
                    </a:ext>
                  </a:extLst>
                </a:hlinkClick>
              </a:rPr>
              <a:t>Vendor Contacts</a:t>
            </a:r>
            <a:endParaRPr lang="en-US" dirty="0">
              <a:solidFill>
                <a:schemeClr val="accent3">
                  <a:lumMod val="75000"/>
                </a:schemeClr>
              </a:solidFill>
              <a:cs typeface="Segoe UI Light"/>
            </a:endParaRPr>
          </a:p>
          <a:p>
            <a:endParaRPr lang="en-US" dirty="0">
              <a:cs typeface="Segoe UI Light"/>
            </a:endParaRPr>
          </a:p>
        </p:txBody>
      </p:sp>
      <p:pic>
        <p:nvPicPr>
          <p:cNvPr id="10" name="Picture Placeholder 9">
            <a:extLst>
              <a:ext uri="{FF2B5EF4-FFF2-40B4-BE49-F238E27FC236}">
                <a16:creationId xmlns:a16="http://schemas.microsoft.com/office/drawing/2014/main" id="{14382C1E-DDAE-E4DC-461E-5C59C47D83F1}"/>
              </a:ext>
              <a:ext uri="{C183D7F6-B498-43B3-948B-1728B52AA6E4}">
                <adec:decorative xmlns:adec="http://schemas.microsoft.com/office/drawing/2017/decorative" val="1"/>
              </a:ext>
            </a:extLst>
          </p:cNvPr>
          <p:cNvPicPr>
            <a:picLocks noGrp="1" noChangeAspect="1"/>
          </p:cNvPicPr>
          <p:nvPr>
            <p:ph type="pic" sz="quarter" idx="48"/>
          </p:nvPr>
        </p:nvPicPr>
        <p:blipFill>
          <a:blip r:embed="rId11"/>
          <a:srcRect l="31038" r="31038"/>
          <a:stretch/>
        </p:blipFill>
        <p:spPr>
          <a:prstGeom prst="rect">
            <a:avLst/>
          </a:prstGeom>
          <a:ln w="127000" cap="sq">
            <a:solidFill>
              <a:srgbClr val="000000"/>
            </a:solidFill>
            <a:miter lim="800000"/>
          </a:ln>
          <a:effectLst>
            <a:outerShdw blurRad="57150" dist="50800" dir="2700000" algn="tl" rotWithShape="0">
              <a:srgbClr val="000000">
                <a:alpha val="40000"/>
              </a:srgbClr>
            </a:outerShdw>
          </a:effectLst>
        </p:spPr>
      </p:pic>
      <p:pic>
        <p:nvPicPr>
          <p:cNvPr id="19" name="Picture Placeholder 18">
            <a:extLst>
              <a:ext uri="{FF2B5EF4-FFF2-40B4-BE49-F238E27FC236}">
                <a16:creationId xmlns:a16="http://schemas.microsoft.com/office/drawing/2014/main" id="{9E48F5D0-0A65-A55F-3AA9-53DF8C9863D8}"/>
              </a:ext>
              <a:ext uri="{C183D7F6-B498-43B3-948B-1728B52AA6E4}">
                <adec:decorative xmlns:adec="http://schemas.microsoft.com/office/drawing/2017/decorative" val="1"/>
              </a:ext>
            </a:extLst>
          </p:cNvPr>
          <p:cNvPicPr>
            <a:picLocks noGrp="1" noChangeAspect="1"/>
          </p:cNvPicPr>
          <p:nvPr>
            <p:ph type="pic" sz="quarter" idx="15"/>
          </p:nvPr>
        </p:nvPicPr>
        <p:blipFill>
          <a:blip r:embed="rId12"/>
          <a:srcRect l="34341" r="26648" b="-402"/>
          <a:stretch>
            <a:fillRect/>
          </a:stretch>
        </p:blipFill>
        <p:spPr>
          <a:xfrm>
            <a:off x="1045464" y="1674104"/>
            <a:ext cx="1408073" cy="2478797"/>
          </a:xfrm>
          <a:prstGeom prst="rect">
            <a:avLst/>
          </a:prstGeom>
          <a:ln w="127000" cap="sq">
            <a:solidFill>
              <a:srgbClr val="000000"/>
            </a:solidFill>
            <a:miter lim="800000"/>
          </a:ln>
          <a:effectLst>
            <a:outerShdw blurRad="57150" dist="50800" dir="2700000" algn="tl" rotWithShape="0">
              <a:srgbClr val="000000">
                <a:alpha val="40000"/>
              </a:srgbClr>
            </a:outerShdw>
          </a:effectLst>
        </p:spPr>
      </p:pic>
      <p:pic>
        <p:nvPicPr>
          <p:cNvPr id="23" name="Picture Placeholder 22">
            <a:extLst>
              <a:ext uri="{FF2B5EF4-FFF2-40B4-BE49-F238E27FC236}">
                <a16:creationId xmlns:a16="http://schemas.microsoft.com/office/drawing/2014/main" id="{841646E6-DC81-9695-E068-1C186618D5E1}"/>
              </a:ext>
              <a:ext uri="{C183D7F6-B498-43B3-948B-1728B52AA6E4}">
                <adec:decorative xmlns:adec="http://schemas.microsoft.com/office/drawing/2017/decorative" val="1"/>
              </a:ext>
            </a:extLst>
          </p:cNvPr>
          <p:cNvPicPr>
            <a:picLocks noGrp="1" noChangeAspect="1"/>
          </p:cNvPicPr>
          <p:nvPr>
            <p:ph type="pic" sz="quarter" idx="38"/>
          </p:nvPr>
        </p:nvPicPr>
        <p:blipFill>
          <a:blip r:embed="rId13"/>
          <a:srcRect l="60652" t="-402" r="9263"/>
          <a:stretch>
            <a:fillRect/>
          </a:stretch>
        </p:blipFill>
        <p:spPr>
          <a:xfrm>
            <a:off x="3236976" y="1674104"/>
            <a:ext cx="1404764" cy="2478797"/>
          </a:xfrm>
          <a:prstGeom prst="rect">
            <a:avLst/>
          </a:prstGeom>
          <a:ln w="127000" cap="sq">
            <a:solidFill>
              <a:srgbClr val="000000"/>
            </a:solidFill>
            <a:miter lim="800000"/>
          </a:ln>
          <a:effectLst>
            <a:outerShdw blurRad="57150" dist="50800" dir="2700000" algn="tl" rotWithShape="0">
              <a:srgbClr val="000000">
                <a:alpha val="40000"/>
              </a:srgbClr>
            </a:outerShdw>
          </a:effectLst>
        </p:spPr>
      </p:pic>
      <p:pic>
        <p:nvPicPr>
          <p:cNvPr id="29" name="Picture Placeholder 28">
            <a:extLst>
              <a:ext uri="{FF2B5EF4-FFF2-40B4-BE49-F238E27FC236}">
                <a16:creationId xmlns:a16="http://schemas.microsoft.com/office/drawing/2014/main" id="{6103B715-E9EA-FA0B-2EC3-3AA1358887DE}"/>
              </a:ext>
              <a:ext uri="{C183D7F6-B498-43B3-948B-1728B52AA6E4}">
                <adec:decorative xmlns:adec="http://schemas.microsoft.com/office/drawing/2017/decorative" val="1"/>
              </a:ext>
            </a:extLst>
          </p:cNvPr>
          <p:cNvPicPr>
            <a:picLocks noGrp="1" noChangeAspect="1"/>
          </p:cNvPicPr>
          <p:nvPr>
            <p:ph type="pic" sz="quarter" idx="39"/>
          </p:nvPr>
        </p:nvPicPr>
        <p:blipFill>
          <a:blip r:embed="rId14"/>
          <a:srcRect l="619" r="55418" b="-402"/>
          <a:stretch>
            <a:fillRect/>
          </a:stretch>
        </p:blipFill>
        <p:spPr>
          <a:xfrm>
            <a:off x="5404104" y="1664208"/>
            <a:ext cx="1405778" cy="2478797"/>
          </a:xfrm>
          <a:prstGeom prst="rect">
            <a:avLst/>
          </a:prstGeom>
          <a:ln w="127000" cap="sq">
            <a:solidFill>
              <a:srgbClr val="000000"/>
            </a:solidFill>
            <a:miter lim="800000"/>
          </a:ln>
          <a:effectLst>
            <a:outerShdw blurRad="57150" dist="50800" dir="2700000" algn="tl" rotWithShape="0">
              <a:srgbClr val="000000">
                <a:alpha val="40000"/>
              </a:srgbClr>
            </a:outerShdw>
          </a:effectLst>
        </p:spPr>
      </p:pic>
      <p:pic>
        <p:nvPicPr>
          <p:cNvPr id="8" name="Picture Placeholder 7">
            <a:extLst>
              <a:ext uri="{FF2B5EF4-FFF2-40B4-BE49-F238E27FC236}">
                <a16:creationId xmlns:a16="http://schemas.microsoft.com/office/drawing/2014/main" id="{E7A42F0C-A1BE-B8EC-EDD1-8A02A0E3ED1F}"/>
              </a:ext>
              <a:ext uri="{C183D7F6-B498-43B3-948B-1728B52AA6E4}">
                <adec:decorative xmlns:adec="http://schemas.microsoft.com/office/drawing/2017/decorative" val="1"/>
              </a:ext>
            </a:extLst>
          </p:cNvPr>
          <p:cNvPicPr>
            <a:picLocks noGrp="1" noChangeAspect="1"/>
          </p:cNvPicPr>
          <p:nvPr>
            <p:ph type="pic" sz="quarter" idx="47"/>
          </p:nvPr>
        </p:nvPicPr>
        <p:blipFill>
          <a:blip r:embed="rId15"/>
          <a:srcRect l="14148" t="-735" r="36013" b="368"/>
          <a:stretch>
            <a:fillRect/>
          </a:stretch>
        </p:blipFill>
        <p:spPr>
          <a:xfrm>
            <a:off x="7571232" y="1664208"/>
            <a:ext cx="1407027" cy="2477958"/>
          </a:xfrm>
          <a:prstGeom prst="rect">
            <a:avLst/>
          </a:prstGeom>
          <a:ln w="127000" cap="sq">
            <a:solidFill>
              <a:srgbClr val="000000"/>
            </a:solidFill>
            <a:miter lim="800000"/>
          </a:ln>
          <a:effectLst>
            <a:outerShdw blurRad="57150" dist="50800" dir="2700000" algn="tl" rotWithShape="0">
              <a:srgbClr val="000000">
                <a:alpha val="40000"/>
              </a:srgbClr>
            </a:outerShdw>
          </a:effectLst>
        </p:spPr>
      </p:pic>
    </p:spTree>
    <p:extLst>
      <p:ext uri="{BB962C8B-B14F-4D97-AF65-F5344CB8AC3E}">
        <p14:creationId xmlns:p14="http://schemas.microsoft.com/office/powerpoint/2010/main" val="107200275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35F6363-0B76-4524-F465-8B5E765E2C39}"/>
            </a:ext>
          </a:extLst>
        </p:cNvPr>
        <p:cNvGrpSpPr/>
        <p:nvPr/>
      </p:nvGrpSpPr>
      <p:grpSpPr>
        <a:xfrm>
          <a:off x="0" y="0"/>
          <a:ext cx="0" cy="0"/>
          <a:chOff x="0" y="0"/>
          <a:chExt cx="0" cy="0"/>
        </a:xfrm>
      </p:grpSpPr>
      <p:sp>
        <p:nvSpPr>
          <p:cNvPr id="6" name="Title 5">
            <a:extLst>
              <a:ext uri="{FF2B5EF4-FFF2-40B4-BE49-F238E27FC236}">
                <a16:creationId xmlns:a16="http://schemas.microsoft.com/office/drawing/2014/main" id="{EDD24275-F431-0A1D-532F-99E8B7533C50}"/>
              </a:ext>
            </a:extLst>
          </p:cNvPr>
          <p:cNvSpPr>
            <a:spLocks noGrp="1"/>
          </p:cNvSpPr>
          <p:nvPr>
            <p:ph type="title"/>
          </p:nvPr>
        </p:nvSpPr>
        <p:spPr>
          <a:xfrm>
            <a:off x="6339037" y="361945"/>
            <a:ext cx="5414656" cy="988304"/>
          </a:xfrm>
        </p:spPr>
        <p:txBody>
          <a:bodyPr lIns="91440" tIns="45720" rIns="91440" bIns="45720" anchor="ctr"/>
          <a:lstStyle/>
          <a:p>
            <a:r>
              <a:rPr lang="en-US" dirty="0">
                <a:solidFill>
                  <a:schemeClr val="tx1"/>
                </a:solidFill>
              </a:rPr>
              <a:t>wellness overview </a:t>
            </a:r>
            <a:r>
              <a:rPr lang="en-US" sz="2400" dirty="0">
                <a:solidFill>
                  <a:schemeClr val="tx1"/>
                </a:solidFill>
              </a:rPr>
              <a:t>(links below)</a:t>
            </a:r>
            <a:endParaRPr lang="en-US" sz="2400" dirty="0">
              <a:solidFill>
                <a:schemeClr val="tx1"/>
              </a:solidFill>
              <a:cs typeface="Segoe UI Light"/>
            </a:endParaRPr>
          </a:p>
        </p:txBody>
      </p:sp>
      <p:pic>
        <p:nvPicPr>
          <p:cNvPr id="4" name="Picture Placeholder 3" descr="The top of a graduation cap with flowers that says &quot;Life has a hopeful undertone&quot;">
            <a:extLst>
              <a:ext uri="{FF2B5EF4-FFF2-40B4-BE49-F238E27FC236}">
                <a16:creationId xmlns:a16="http://schemas.microsoft.com/office/drawing/2014/main" id="{3AD512A1-BF1D-322D-598D-57865E266837}"/>
              </a:ext>
            </a:extLst>
          </p:cNvPr>
          <p:cNvPicPr>
            <a:picLocks noGrp="1" noChangeAspect="1"/>
          </p:cNvPicPr>
          <p:nvPr>
            <p:ph type="pic" sz="quarter" idx="13"/>
          </p:nvPr>
        </p:nvPicPr>
        <p:blipFill>
          <a:blip r:embed="rId2"/>
          <a:srcRect t="12594" r="-34" b="47355"/>
          <a:stretch>
            <a:fillRect/>
          </a:stretch>
        </p:blipFill>
        <p:spPr>
          <a:xfrm>
            <a:off x="438945" y="0"/>
            <a:ext cx="5907520" cy="1578740"/>
          </a:xfrm>
          <a:prstGeom prst="rect">
            <a:avLst/>
          </a:prstGeom>
        </p:spPr>
      </p:pic>
      <p:graphicFrame>
        <p:nvGraphicFramePr>
          <p:cNvPr id="5" name="Table 4">
            <a:extLst>
              <a:ext uri="{FF2B5EF4-FFF2-40B4-BE49-F238E27FC236}">
                <a16:creationId xmlns:a16="http://schemas.microsoft.com/office/drawing/2014/main" id="{9B4E7076-A247-DD3C-5FFE-6298F0016334}"/>
              </a:ext>
            </a:extLst>
          </p:cNvPr>
          <p:cNvGraphicFramePr>
            <a:graphicFrameLocks noGrp="1"/>
          </p:cNvGraphicFramePr>
          <p:nvPr>
            <p:extLst>
              <p:ext uri="{D42A27DB-BD31-4B8C-83A1-F6EECF244321}">
                <p14:modId xmlns:p14="http://schemas.microsoft.com/office/powerpoint/2010/main" val="2121901521"/>
              </p:ext>
            </p:extLst>
          </p:nvPr>
        </p:nvGraphicFramePr>
        <p:xfrm>
          <a:off x="161109" y="1711986"/>
          <a:ext cx="11814603" cy="4754880"/>
        </p:xfrm>
        <a:graphic>
          <a:graphicData uri="http://schemas.openxmlformats.org/drawingml/2006/table">
            <a:tbl>
              <a:tblPr firstRow="1" bandRow="1">
                <a:tableStyleId>{5940675A-B579-460E-94D1-54222C63F5DA}</a:tableStyleId>
              </a:tblPr>
              <a:tblGrid>
                <a:gridCol w="5587686">
                  <a:extLst>
                    <a:ext uri="{9D8B030D-6E8A-4147-A177-3AD203B41FA5}">
                      <a16:colId xmlns:a16="http://schemas.microsoft.com/office/drawing/2014/main" val="3775609423"/>
                    </a:ext>
                  </a:extLst>
                </a:gridCol>
                <a:gridCol w="423754">
                  <a:extLst>
                    <a:ext uri="{9D8B030D-6E8A-4147-A177-3AD203B41FA5}">
                      <a16:colId xmlns:a16="http://schemas.microsoft.com/office/drawing/2014/main" val="677551981"/>
                    </a:ext>
                  </a:extLst>
                </a:gridCol>
                <a:gridCol w="5803163">
                  <a:extLst>
                    <a:ext uri="{9D8B030D-6E8A-4147-A177-3AD203B41FA5}">
                      <a16:colId xmlns:a16="http://schemas.microsoft.com/office/drawing/2014/main" val="779410108"/>
                    </a:ext>
                  </a:extLst>
                </a:gridCol>
              </a:tblGrid>
              <a:tr h="345723">
                <a:tc>
                  <a:txBody>
                    <a:bodyPr/>
                    <a:lstStyle/>
                    <a:p>
                      <a:pPr algn="ctr"/>
                      <a:r>
                        <a:rPr lang="en-US" b="1" dirty="0"/>
                        <a:t>Kaiser Member Benefits</a:t>
                      </a:r>
                    </a:p>
                  </a:txBody>
                  <a:tcPr>
                    <a:lnR w="12700">
                      <a:solidFill>
                        <a:schemeClr val="tx1"/>
                      </a:solidFill>
                    </a:lnR>
                    <a:lnB w="12700">
                      <a:solidFill>
                        <a:schemeClr val="tx1"/>
                      </a:solidFill>
                    </a:lnB>
                    <a:solidFill>
                      <a:schemeClr val="tx2">
                        <a:lumMod val="20000"/>
                        <a:lumOff val="80000"/>
                      </a:schemeClr>
                    </a:solidFill>
                  </a:tcPr>
                </a:tc>
                <a:tc>
                  <a:txBody>
                    <a:bodyPr/>
                    <a:lstStyle/>
                    <a:p>
                      <a:pPr algn="ctr"/>
                      <a:endParaRPr lang="en-US" b="1" dirty="0"/>
                    </a:p>
                  </a:txBody>
                  <a:tcPr>
                    <a:lnL w="12700">
                      <a:solidFill>
                        <a:schemeClr val="tx1"/>
                      </a:solidFill>
                    </a:lnL>
                    <a:lnR w="12700">
                      <a:solidFill>
                        <a:schemeClr val="tx1"/>
                      </a:solidFill>
                    </a:lnR>
                    <a:lnT w="0">
                      <a:noFill/>
                    </a:lnT>
                    <a:lnB w="0">
                      <a:noFill/>
                    </a:lnB>
                    <a:noFill/>
                  </a:tcPr>
                </a:tc>
                <a:tc>
                  <a:txBody>
                    <a:bodyPr/>
                    <a:lstStyle/>
                    <a:p>
                      <a:pPr algn="ctr"/>
                      <a:r>
                        <a:rPr lang="en-US" b="1" dirty="0"/>
                        <a:t>Anthem Member Benefits</a:t>
                      </a:r>
                    </a:p>
                  </a:txBody>
                  <a:tcPr>
                    <a:lnL w="12700">
                      <a:solidFill>
                        <a:schemeClr val="tx1"/>
                      </a:solidFill>
                    </a:lnL>
                    <a:lnB w="12700">
                      <a:solidFill>
                        <a:schemeClr val="tx1"/>
                      </a:solidFill>
                    </a:lnB>
                    <a:solidFill>
                      <a:schemeClr val="tx2">
                        <a:lumMod val="20000"/>
                        <a:lumOff val="80000"/>
                      </a:schemeClr>
                    </a:solidFill>
                  </a:tcPr>
                </a:tc>
                <a:extLst>
                  <a:ext uri="{0D108BD9-81ED-4DB2-BD59-A6C34878D82A}">
                    <a16:rowId xmlns:a16="http://schemas.microsoft.com/office/drawing/2014/main" val="805985318"/>
                  </a:ext>
                </a:extLst>
              </a:tr>
              <a:tr h="345723">
                <a:tc>
                  <a:txBody>
                    <a:bodyPr/>
                    <a:lstStyle/>
                    <a:p>
                      <a:r>
                        <a:rPr lang="en-US" dirty="0">
                          <a:solidFill>
                            <a:schemeClr val="tx1"/>
                          </a:solidFill>
                          <a:hlinkClick r:id="rId3">
                            <a:extLst>
                              <a:ext uri="{A12FA001-AC4F-418D-AE19-62706E023703}">
                                <ahyp:hlinkClr xmlns:ahyp="http://schemas.microsoft.com/office/drawing/2018/hyperlinkcolor" val="tx"/>
                              </a:ext>
                            </a:extLst>
                          </a:hlinkClick>
                        </a:rPr>
                        <a:t>Kaiser Your Care Your Way</a:t>
                      </a:r>
                    </a:p>
                  </a:txBody>
                  <a:tcPr>
                    <a:lnL w="0">
                      <a:noFill/>
                    </a:lnL>
                    <a:lnR w="0">
                      <a:noFill/>
                    </a:lnR>
                    <a:lnT w="12700">
                      <a:solidFill>
                        <a:schemeClr val="tx1"/>
                      </a:solidFill>
                    </a:lnT>
                    <a:lnB w="0">
                      <a:noFill/>
                    </a:lnB>
                  </a:tcPr>
                </a:tc>
                <a:tc>
                  <a:txBody>
                    <a:bodyPr/>
                    <a:lstStyle/>
                    <a:p>
                      <a:endParaRPr lang="en-US"/>
                    </a:p>
                  </a:txBody>
                  <a:tcPr>
                    <a:lnL w="0">
                      <a:noFill/>
                    </a:lnL>
                    <a:lnR w="0">
                      <a:noFill/>
                    </a:lnR>
                    <a:lnT w="0">
                      <a:noFill/>
                    </a:lnT>
                    <a:lnB w="0">
                      <a:noFill/>
                    </a:lnB>
                    <a:noFill/>
                  </a:tcPr>
                </a:tc>
                <a:tc>
                  <a:txBody>
                    <a:bodyPr/>
                    <a:lstStyle/>
                    <a:p>
                      <a:r>
                        <a:rPr lang="en-US" dirty="0">
                          <a:solidFill>
                            <a:schemeClr val="tx1"/>
                          </a:solidFill>
                          <a:hlinkClick r:id="rId4">
                            <a:extLst>
                              <a:ext uri="{A12FA001-AC4F-418D-AE19-62706E023703}">
                                <ahyp:hlinkClr xmlns:ahyp="http://schemas.microsoft.com/office/drawing/2018/hyperlinkcolor" val="tx"/>
                              </a:ext>
                            </a:extLst>
                          </a:hlinkClick>
                        </a:rPr>
                        <a:t>Anthem Membership Discounts – HMO &amp; PPO</a:t>
                      </a:r>
                      <a:endParaRPr lang="en-US">
                        <a:solidFill>
                          <a:schemeClr val="tx1"/>
                        </a:solidFill>
                        <a:hlinkClick r:id="rId4">
                          <a:extLst>
                            <a:ext uri="{A12FA001-AC4F-418D-AE19-62706E023703}">
                              <ahyp:hlinkClr xmlns:ahyp="http://schemas.microsoft.com/office/drawing/2018/hyperlinkcolor" val="tx"/>
                            </a:ext>
                          </a:extLst>
                        </a:hlinkClick>
                      </a:endParaRPr>
                    </a:p>
                  </a:txBody>
                  <a:tcPr>
                    <a:lnL w="0">
                      <a:noFill/>
                    </a:lnL>
                    <a:lnR w="0">
                      <a:noFill/>
                    </a:lnR>
                    <a:lnT w="12700">
                      <a:solidFill>
                        <a:schemeClr val="tx1"/>
                      </a:solidFill>
                    </a:lnT>
                    <a:lnB w="0">
                      <a:noFill/>
                    </a:lnB>
                  </a:tcPr>
                </a:tc>
                <a:extLst>
                  <a:ext uri="{0D108BD9-81ED-4DB2-BD59-A6C34878D82A}">
                    <a16:rowId xmlns:a16="http://schemas.microsoft.com/office/drawing/2014/main" val="3774564442"/>
                  </a:ext>
                </a:extLst>
              </a:tr>
              <a:tr h="345723">
                <a:tc>
                  <a:txBody>
                    <a:bodyPr/>
                    <a:lstStyle/>
                    <a:p>
                      <a:r>
                        <a:rPr lang="en-US" dirty="0">
                          <a:solidFill>
                            <a:schemeClr val="tx1"/>
                          </a:solidFill>
                          <a:hlinkClick r:id="rId5">
                            <a:extLst>
                              <a:ext uri="{A12FA001-AC4F-418D-AE19-62706E023703}">
                                <ahyp:hlinkClr xmlns:ahyp="http://schemas.microsoft.com/office/drawing/2018/hyperlinkcolor" val="tx"/>
                              </a:ext>
                            </a:extLst>
                          </a:hlinkClick>
                        </a:rPr>
                        <a:t>Kaiser Wellness Coaching</a:t>
                      </a:r>
                    </a:p>
                  </a:txBody>
                  <a:tcPr>
                    <a:lnL w="0">
                      <a:noFill/>
                    </a:lnL>
                    <a:lnR w="0">
                      <a:noFill/>
                    </a:lnR>
                    <a:lnT w="0">
                      <a:noFill/>
                    </a:lnT>
                    <a:lnB w="0">
                      <a:noFill/>
                    </a:lnB>
                  </a:tcPr>
                </a:tc>
                <a:tc>
                  <a:txBody>
                    <a:bodyPr/>
                    <a:lstStyle/>
                    <a:p>
                      <a:endParaRPr lang="en-US"/>
                    </a:p>
                  </a:txBody>
                  <a:tcPr>
                    <a:lnL w="0">
                      <a:noFill/>
                    </a:lnL>
                    <a:lnR w="0">
                      <a:noFill/>
                    </a:lnR>
                    <a:lnT w="0">
                      <a:noFill/>
                    </a:lnT>
                    <a:lnB w="0">
                      <a:noFill/>
                    </a:lnB>
                    <a:noFill/>
                  </a:tcPr>
                </a:tc>
                <a:tc>
                  <a:txBody>
                    <a:bodyPr/>
                    <a:lstStyle/>
                    <a:p>
                      <a:r>
                        <a:rPr lang="en-US" dirty="0">
                          <a:solidFill>
                            <a:schemeClr val="tx1"/>
                          </a:solidFill>
                          <a:hlinkClick r:id="rId6">
                            <a:extLst>
                              <a:ext uri="{A12FA001-AC4F-418D-AE19-62706E023703}">
                                <ahyp:hlinkClr xmlns:ahyp="http://schemas.microsoft.com/office/drawing/2018/hyperlinkcolor" val="tx"/>
                              </a:ext>
                            </a:extLst>
                          </a:hlinkClick>
                        </a:rPr>
                        <a:t>MD Life virtual medical/behavioral care – HMO &amp; PPO</a:t>
                      </a:r>
                      <a:endParaRPr lang="en-US">
                        <a:solidFill>
                          <a:schemeClr val="tx1"/>
                        </a:solidFill>
                        <a:hlinkClick r:id="rId6">
                          <a:extLst>
                            <a:ext uri="{A12FA001-AC4F-418D-AE19-62706E023703}">
                              <ahyp:hlinkClr xmlns:ahyp="http://schemas.microsoft.com/office/drawing/2018/hyperlinkcolor" val="tx"/>
                            </a:ext>
                          </a:extLst>
                        </a:hlinkClick>
                      </a:endParaRPr>
                    </a:p>
                  </a:txBody>
                  <a:tcPr>
                    <a:lnL w="0">
                      <a:noFill/>
                    </a:lnL>
                    <a:lnR w="0">
                      <a:noFill/>
                    </a:lnR>
                    <a:lnT w="0">
                      <a:noFill/>
                    </a:lnT>
                    <a:lnB w="0">
                      <a:noFill/>
                    </a:lnB>
                  </a:tcPr>
                </a:tc>
                <a:extLst>
                  <a:ext uri="{0D108BD9-81ED-4DB2-BD59-A6C34878D82A}">
                    <a16:rowId xmlns:a16="http://schemas.microsoft.com/office/drawing/2014/main" val="4058834558"/>
                  </a:ext>
                </a:extLst>
              </a:tr>
              <a:tr h="345723">
                <a:tc>
                  <a:txBody>
                    <a:bodyPr/>
                    <a:lstStyle/>
                    <a:p>
                      <a:r>
                        <a:rPr lang="en-US" dirty="0">
                          <a:solidFill>
                            <a:schemeClr val="tx1"/>
                          </a:solidFill>
                          <a:hlinkClick r:id="rId7">
                            <a:extLst>
                              <a:ext uri="{A12FA001-AC4F-418D-AE19-62706E023703}">
                                <ahyp:hlinkClr xmlns:ahyp="http://schemas.microsoft.com/office/drawing/2018/hyperlinkcolor" val="tx"/>
                              </a:ext>
                            </a:extLst>
                          </a:hlinkClick>
                        </a:rPr>
                        <a:t>Kaiser Total Health Assessment</a:t>
                      </a:r>
                    </a:p>
                  </a:txBody>
                  <a:tcPr>
                    <a:lnL w="0">
                      <a:noFill/>
                    </a:lnL>
                    <a:lnR w="0">
                      <a:noFill/>
                    </a:lnR>
                    <a:lnT w="0">
                      <a:noFill/>
                    </a:lnT>
                    <a:lnB w="0">
                      <a:noFill/>
                    </a:lnB>
                  </a:tcPr>
                </a:tc>
                <a:tc>
                  <a:txBody>
                    <a:bodyPr/>
                    <a:lstStyle/>
                    <a:p>
                      <a:endParaRPr lang="en-US"/>
                    </a:p>
                  </a:txBody>
                  <a:tcPr>
                    <a:lnL w="0">
                      <a:noFill/>
                    </a:lnL>
                    <a:lnR w="0">
                      <a:noFill/>
                    </a:lnR>
                    <a:lnT w="0">
                      <a:noFill/>
                    </a:lnT>
                    <a:lnB w="0">
                      <a:noFill/>
                    </a:lnB>
                    <a:noFill/>
                  </a:tcPr>
                </a:tc>
                <a:tc>
                  <a:txBody>
                    <a:bodyPr/>
                    <a:lstStyle/>
                    <a:p>
                      <a:r>
                        <a:rPr lang="en-US" dirty="0">
                          <a:solidFill>
                            <a:schemeClr val="tx1"/>
                          </a:solidFill>
                          <a:hlinkClick r:id="rId8">
                            <a:extLst>
                              <a:ext uri="{A12FA001-AC4F-418D-AE19-62706E023703}">
                                <ahyp:hlinkClr xmlns:ahyp="http://schemas.microsoft.com/office/drawing/2018/hyperlinkcolor" val="tx"/>
                              </a:ext>
                            </a:extLst>
                          </a:hlinkClick>
                        </a:rPr>
                        <a:t>Vida Health Coaching – HMO &amp; PPO</a:t>
                      </a:r>
                      <a:endParaRPr lang="en-US">
                        <a:solidFill>
                          <a:schemeClr val="tx1"/>
                        </a:solidFill>
                        <a:hlinkClick r:id="rId8">
                          <a:extLst>
                            <a:ext uri="{A12FA001-AC4F-418D-AE19-62706E023703}">
                              <ahyp:hlinkClr xmlns:ahyp="http://schemas.microsoft.com/office/drawing/2018/hyperlinkcolor" val="tx"/>
                            </a:ext>
                          </a:extLst>
                        </a:hlinkClick>
                      </a:endParaRPr>
                    </a:p>
                  </a:txBody>
                  <a:tcPr>
                    <a:lnL w="0">
                      <a:noFill/>
                    </a:lnL>
                    <a:lnR w="0">
                      <a:noFill/>
                    </a:lnR>
                    <a:lnT w="0">
                      <a:noFill/>
                    </a:lnT>
                    <a:lnB w="0">
                      <a:noFill/>
                    </a:lnB>
                  </a:tcPr>
                </a:tc>
                <a:extLst>
                  <a:ext uri="{0D108BD9-81ED-4DB2-BD59-A6C34878D82A}">
                    <a16:rowId xmlns:a16="http://schemas.microsoft.com/office/drawing/2014/main" val="2927056421"/>
                  </a:ext>
                </a:extLst>
              </a:tr>
              <a:tr h="345723">
                <a:tc>
                  <a:txBody>
                    <a:bodyPr/>
                    <a:lstStyle/>
                    <a:p>
                      <a:r>
                        <a:rPr lang="en-US" dirty="0">
                          <a:solidFill>
                            <a:schemeClr val="tx1"/>
                          </a:solidFill>
                          <a:hlinkClick r:id="rId9">
                            <a:extLst>
                              <a:ext uri="{A12FA001-AC4F-418D-AE19-62706E023703}">
                                <ahyp:hlinkClr xmlns:ahyp="http://schemas.microsoft.com/office/drawing/2018/hyperlinkcolor" val="tx"/>
                              </a:ext>
                            </a:extLst>
                          </a:hlinkClick>
                        </a:rPr>
                        <a:t>Kaiser Telehealth</a:t>
                      </a:r>
                    </a:p>
                  </a:txBody>
                  <a:tcPr>
                    <a:lnL w="0">
                      <a:noFill/>
                    </a:lnL>
                    <a:lnR w="0">
                      <a:noFill/>
                    </a:lnR>
                    <a:lnT w="0">
                      <a:noFill/>
                    </a:lnT>
                    <a:lnB w="0">
                      <a:noFill/>
                    </a:lnB>
                  </a:tcPr>
                </a:tc>
                <a:tc>
                  <a:txBody>
                    <a:bodyPr/>
                    <a:lstStyle/>
                    <a:p>
                      <a:endParaRPr lang="en-US"/>
                    </a:p>
                  </a:txBody>
                  <a:tcPr>
                    <a:lnL w="0">
                      <a:noFill/>
                    </a:lnL>
                    <a:lnR w="0">
                      <a:noFill/>
                    </a:lnR>
                    <a:lnT w="0">
                      <a:noFill/>
                    </a:lnT>
                    <a:lnB w="0">
                      <a:noFill/>
                    </a:lnB>
                    <a:noFill/>
                  </a:tcPr>
                </a:tc>
                <a:tc>
                  <a:txBody>
                    <a:bodyPr/>
                    <a:lstStyle/>
                    <a:p>
                      <a:r>
                        <a:rPr lang="en-US" dirty="0">
                          <a:solidFill>
                            <a:schemeClr val="tx1"/>
                          </a:solidFill>
                          <a:hlinkClick r:id="rId10">
                            <a:extLst>
                              <a:ext uri="{A12FA001-AC4F-418D-AE19-62706E023703}">
                                <ahyp:hlinkClr xmlns:ahyp="http://schemas.microsoft.com/office/drawing/2018/hyperlinkcolor" val="tx"/>
                              </a:ext>
                            </a:extLst>
                          </a:hlinkClick>
                        </a:rPr>
                        <a:t>Anthem Active &amp; Fit – HMO &amp; PPO</a:t>
                      </a:r>
                      <a:endParaRPr lang="en-US">
                        <a:solidFill>
                          <a:schemeClr val="tx1"/>
                        </a:solidFill>
                        <a:hlinkClick r:id="rId10">
                          <a:extLst>
                            <a:ext uri="{A12FA001-AC4F-418D-AE19-62706E023703}">
                              <ahyp:hlinkClr xmlns:ahyp="http://schemas.microsoft.com/office/drawing/2018/hyperlinkcolor" val="tx"/>
                            </a:ext>
                          </a:extLst>
                        </a:hlinkClick>
                      </a:endParaRPr>
                    </a:p>
                  </a:txBody>
                  <a:tcPr>
                    <a:lnL w="0">
                      <a:noFill/>
                    </a:lnL>
                    <a:lnR w="0">
                      <a:noFill/>
                    </a:lnR>
                    <a:lnT w="0">
                      <a:noFill/>
                    </a:lnT>
                    <a:lnB w="0">
                      <a:noFill/>
                    </a:lnB>
                  </a:tcPr>
                </a:tc>
                <a:extLst>
                  <a:ext uri="{0D108BD9-81ED-4DB2-BD59-A6C34878D82A}">
                    <a16:rowId xmlns:a16="http://schemas.microsoft.com/office/drawing/2014/main" val="2458502240"/>
                  </a:ext>
                </a:extLst>
              </a:tr>
              <a:tr h="345723">
                <a:tc>
                  <a:txBody>
                    <a:bodyPr/>
                    <a:lstStyle/>
                    <a:p>
                      <a:r>
                        <a:rPr lang="en-US" dirty="0">
                          <a:solidFill>
                            <a:schemeClr val="tx1"/>
                          </a:solidFill>
                        </a:rPr>
                        <a:t>Kaiser </a:t>
                      </a:r>
                      <a:r>
                        <a:rPr lang="en-US" dirty="0">
                          <a:solidFill>
                            <a:schemeClr val="tx1"/>
                          </a:solidFill>
                          <a:hlinkClick r:id="rId11">
                            <a:extLst>
                              <a:ext uri="{A12FA001-AC4F-418D-AE19-62706E023703}">
                                <ahyp:hlinkClr xmlns:ahyp="http://schemas.microsoft.com/office/drawing/2018/hyperlinkcolor" val="tx"/>
                              </a:ext>
                            </a:extLst>
                          </a:hlinkClick>
                        </a:rPr>
                        <a:t>Under 65 One Pass</a:t>
                      </a:r>
                      <a:r>
                        <a:rPr lang="en-US" dirty="0">
                          <a:solidFill>
                            <a:schemeClr val="tx1"/>
                          </a:solidFill>
                        </a:rPr>
                        <a:t> &amp; </a:t>
                      </a:r>
                      <a:r>
                        <a:rPr lang="en-US" dirty="0">
                          <a:solidFill>
                            <a:schemeClr val="tx1"/>
                          </a:solidFill>
                          <a:hlinkClick r:id="rId12">
                            <a:extLst>
                              <a:ext uri="{A12FA001-AC4F-418D-AE19-62706E023703}">
                                <ahyp:hlinkClr xmlns:ahyp="http://schemas.microsoft.com/office/drawing/2018/hyperlinkcolor" val="tx"/>
                              </a:ext>
                            </a:extLst>
                          </a:hlinkClick>
                        </a:rPr>
                        <a:t>Medicare One Pass</a:t>
                      </a:r>
                      <a:endParaRPr lang="en-US" dirty="0">
                        <a:solidFill>
                          <a:schemeClr val="tx1"/>
                        </a:solidFill>
                        <a:hlinkClick r:id="rId13">
                          <a:extLst>
                            <a:ext uri="{A12FA001-AC4F-418D-AE19-62706E023703}">
                              <ahyp:hlinkClr xmlns:ahyp="http://schemas.microsoft.com/office/drawing/2018/hyperlinkcolor" val="tx"/>
                            </a:ext>
                          </a:extLst>
                        </a:hlinkClick>
                      </a:endParaRPr>
                    </a:p>
                  </a:txBody>
                  <a:tcPr>
                    <a:lnL w="0">
                      <a:noFill/>
                    </a:lnL>
                    <a:lnR w="0">
                      <a:noFill/>
                    </a:lnR>
                    <a:lnT w="0">
                      <a:noFill/>
                    </a:lnT>
                    <a:lnB w="0">
                      <a:noFill/>
                    </a:lnB>
                  </a:tcPr>
                </a:tc>
                <a:tc>
                  <a:txBody>
                    <a:bodyPr/>
                    <a:lstStyle/>
                    <a:p>
                      <a:endParaRPr lang="en-US"/>
                    </a:p>
                  </a:txBody>
                  <a:tcPr>
                    <a:lnL w="0">
                      <a:noFill/>
                    </a:lnL>
                    <a:lnR w="0">
                      <a:noFill/>
                    </a:lnR>
                    <a:lnT w="0">
                      <a:noFill/>
                    </a:lnT>
                    <a:lnB w="0">
                      <a:noFill/>
                    </a:lnB>
                    <a:noFill/>
                  </a:tcPr>
                </a:tc>
                <a:tc>
                  <a:txBody>
                    <a:bodyPr/>
                    <a:lstStyle/>
                    <a:p>
                      <a:r>
                        <a:rPr lang="en-US" dirty="0">
                          <a:solidFill>
                            <a:schemeClr val="tx1"/>
                          </a:solidFill>
                          <a:hlinkClick r:id="rId14">
                            <a:extLst>
                              <a:ext uri="{A12FA001-AC4F-418D-AE19-62706E023703}">
                                <ahyp:hlinkClr xmlns:ahyp="http://schemas.microsoft.com/office/drawing/2018/hyperlinkcolor" val="tx"/>
                              </a:ext>
                            </a:extLst>
                          </a:hlinkClick>
                        </a:rPr>
                        <a:t>MyStrength through Anthem EAP – HMO &amp; PPO</a:t>
                      </a:r>
                      <a:endParaRPr lang="en-US">
                        <a:solidFill>
                          <a:schemeClr val="tx1"/>
                        </a:solidFill>
                        <a:hlinkClick r:id="rId14">
                          <a:extLst>
                            <a:ext uri="{A12FA001-AC4F-418D-AE19-62706E023703}">
                              <ahyp:hlinkClr xmlns:ahyp="http://schemas.microsoft.com/office/drawing/2018/hyperlinkcolor" val="tx"/>
                            </a:ext>
                          </a:extLst>
                        </a:hlinkClick>
                      </a:endParaRPr>
                    </a:p>
                  </a:txBody>
                  <a:tcPr>
                    <a:lnL w="0">
                      <a:noFill/>
                    </a:lnL>
                    <a:lnR w="0">
                      <a:noFill/>
                    </a:lnR>
                    <a:lnT w="0">
                      <a:noFill/>
                    </a:lnT>
                    <a:lnB w="0">
                      <a:noFill/>
                    </a:lnB>
                  </a:tcPr>
                </a:tc>
                <a:extLst>
                  <a:ext uri="{0D108BD9-81ED-4DB2-BD59-A6C34878D82A}">
                    <a16:rowId xmlns:a16="http://schemas.microsoft.com/office/drawing/2014/main" val="945209438"/>
                  </a:ext>
                </a:extLst>
              </a:tr>
              <a:tr h="345723">
                <a:tc>
                  <a:txBody>
                    <a:bodyPr/>
                    <a:lstStyle/>
                    <a:p>
                      <a:r>
                        <a:rPr lang="en-US" dirty="0">
                          <a:solidFill>
                            <a:schemeClr val="tx1"/>
                          </a:solidFill>
                          <a:hlinkClick r:id="rId14">
                            <a:extLst>
                              <a:ext uri="{A12FA001-AC4F-418D-AE19-62706E023703}">
                                <ahyp:hlinkClr xmlns:ahyp="http://schemas.microsoft.com/office/drawing/2018/hyperlinkcolor" val="tx"/>
                              </a:ext>
                            </a:extLst>
                          </a:hlinkClick>
                        </a:rPr>
                        <a:t>MyStrength through Anthem EAP</a:t>
                      </a:r>
                    </a:p>
                  </a:txBody>
                  <a:tcPr>
                    <a:lnL w="0">
                      <a:noFill/>
                    </a:lnL>
                    <a:lnR w="0">
                      <a:noFill/>
                    </a:lnR>
                    <a:lnT w="0">
                      <a:noFill/>
                    </a:lnT>
                    <a:lnB w="0">
                      <a:noFill/>
                    </a:lnB>
                  </a:tcPr>
                </a:tc>
                <a:tc>
                  <a:txBody>
                    <a:bodyPr/>
                    <a:lstStyle/>
                    <a:p>
                      <a:endParaRPr lang="en-US"/>
                    </a:p>
                  </a:txBody>
                  <a:tcPr>
                    <a:lnL w="0">
                      <a:noFill/>
                    </a:lnL>
                    <a:lnR w="0">
                      <a:noFill/>
                    </a:lnR>
                    <a:lnT w="0">
                      <a:noFill/>
                    </a:lnT>
                    <a:lnB w="0">
                      <a:noFill/>
                    </a:lnB>
                    <a:noFill/>
                  </a:tcPr>
                </a:tc>
                <a:tc>
                  <a:txBody>
                    <a:bodyPr/>
                    <a:lstStyle/>
                    <a:p>
                      <a:r>
                        <a:rPr lang="en-US" dirty="0">
                          <a:solidFill>
                            <a:schemeClr val="tx1"/>
                          </a:solidFill>
                          <a:hlinkClick r:id="rId15">
                            <a:extLst>
                              <a:ext uri="{A12FA001-AC4F-418D-AE19-62706E023703}">
                                <ahyp:hlinkClr xmlns:ahyp="http://schemas.microsoft.com/office/drawing/2018/hyperlinkcolor" val="tx"/>
                              </a:ext>
                            </a:extLst>
                          </a:hlinkClick>
                        </a:rPr>
                        <a:t>Teledoc Expert Second Opinion/Advice - HMO &amp; PPO</a:t>
                      </a:r>
                    </a:p>
                  </a:txBody>
                  <a:tcPr>
                    <a:lnL w="0">
                      <a:noFill/>
                    </a:lnL>
                    <a:lnR w="0">
                      <a:noFill/>
                    </a:lnR>
                    <a:lnT w="0">
                      <a:noFill/>
                    </a:lnT>
                    <a:lnB w="0">
                      <a:noFill/>
                    </a:lnB>
                  </a:tcPr>
                </a:tc>
                <a:extLst>
                  <a:ext uri="{0D108BD9-81ED-4DB2-BD59-A6C34878D82A}">
                    <a16:rowId xmlns:a16="http://schemas.microsoft.com/office/drawing/2014/main" val="1968430442"/>
                  </a:ext>
                </a:extLst>
              </a:tr>
              <a:tr h="345723">
                <a:tc>
                  <a:txBody>
                    <a:bodyPr/>
                    <a:lstStyle/>
                    <a:p>
                      <a:r>
                        <a:rPr lang="en-US" dirty="0">
                          <a:solidFill>
                            <a:schemeClr val="tx1"/>
                          </a:solidFill>
                          <a:hlinkClick r:id="rId16">
                            <a:extLst>
                              <a:ext uri="{A12FA001-AC4F-418D-AE19-62706E023703}">
                                <ahyp:hlinkClr xmlns:ahyp="http://schemas.microsoft.com/office/drawing/2018/hyperlinkcolor" val="tx"/>
                              </a:ext>
                            </a:extLst>
                          </a:hlinkClick>
                        </a:rPr>
                        <a:t>Teledoc Expert Second Opinion/Advice</a:t>
                      </a:r>
                    </a:p>
                  </a:txBody>
                  <a:tcPr>
                    <a:lnL w="0">
                      <a:noFill/>
                    </a:lnL>
                    <a:lnR w="0">
                      <a:noFill/>
                    </a:lnR>
                    <a:lnT w="0">
                      <a:noFill/>
                    </a:lnT>
                    <a:lnB w="0">
                      <a:noFill/>
                    </a:lnB>
                  </a:tcPr>
                </a:tc>
                <a:tc>
                  <a:txBody>
                    <a:bodyPr/>
                    <a:lstStyle/>
                    <a:p>
                      <a:endParaRPr lang="en-US"/>
                    </a:p>
                  </a:txBody>
                  <a:tcPr>
                    <a:lnL w="0">
                      <a:noFill/>
                    </a:lnL>
                    <a:lnR w="0">
                      <a:noFill/>
                    </a:lnR>
                    <a:lnT w="0">
                      <a:noFill/>
                    </a:lnT>
                    <a:lnB w="0">
                      <a:noFill/>
                    </a:lnB>
                    <a:noFill/>
                  </a:tcPr>
                </a:tc>
                <a:tc>
                  <a:txBody>
                    <a:bodyPr/>
                    <a:lstStyle/>
                    <a:p>
                      <a:r>
                        <a:rPr lang="en-US" dirty="0">
                          <a:solidFill>
                            <a:schemeClr val="tx1"/>
                          </a:solidFill>
                          <a:hlinkClick r:id="rId17">
                            <a:extLst>
                              <a:ext uri="{A12FA001-AC4F-418D-AE19-62706E023703}">
                                <ahyp:hlinkClr xmlns:ahyp="http://schemas.microsoft.com/office/drawing/2018/hyperlinkcolor" val="tx"/>
                              </a:ext>
                            </a:extLst>
                          </a:hlinkClick>
                        </a:rPr>
                        <a:t>Hinge Health Home Physical Therapy – PPO Only</a:t>
                      </a:r>
                      <a:endParaRPr lang="en-US">
                        <a:solidFill>
                          <a:schemeClr val="tx1"/>
                        </a:solidFill>
                        <a:hlinkClick r:id="rId17">
                          <a:extLst>
                            <a:ext uri="{A12FA001-AC4F-418D-AE19-62706E023703}">
                              <ahyp:hlinkClr xmlns:ahyp="http://schemas.microsoft.com/office/drawing/2018/hyperlinkcolor" val="tx"/>
                            </a:ext>
                          </a:extLst>
                        </a:hlinkClick>
                      </a:endParaRPr>
                    </a:p>
                  </a:txBody>
                  <a:tcPr>
                    <a:lnL w="0">
                      <a:noFill/>
                    </a:lnL>
                    <a:lnR w="0">
                      <a:noFill/>
                    </a:lnR>
                    <a:lnT w="0">
                      <a:noFill/>
                    </a:lnT>
                    <a:lnB w="0">
                      <a:noFill/>
                    </a:lnB>
                  </a:tcPr>
                </a:tc>
                <a:extLst>
                  <a:ext uri="{0D108BD9-81ED-4DB2-BD59-A6C34878D82A}">
                    <a16:rowId xmlns:a16="http://schemas.microsoft.com/office/drawing/2014/main" val="2025522241"/>
                  </a:ext>
                </a:extLst>
              </a:tr>
              <a:tr h="345723">
                <a:tc>
                  <a:txBody>
                    <a:bodyPr/>
                    <a:lstStyle/>
                    <a:p>
                      <a:pPr lvl="0">
                        <a:buNone/>
                      </a:pPr>
                      <a:r>
                        <a:rPr lang="en-US" dirty="0">
                          <a:solidFill>
                            <a:schemeClr val="tx1"/>
                          </a:solidFill>
                          <a:hlinkClick r:id="rId18">
                            <a:extLst>
                              <a:ext uri="{A12FA001-AC4F-418D-AE19-62706E023703}">
                                <ahyp:hlinkClr xmlns:ahyp="http://schemas.microsoft.com/office/drawing/2018/hyperlinkcolor" val="tx"/>
                              </a:ext>
                            </a:extLst>
                          </a:hlinkClick>
                        </a:rPr>
                        <a:t>Kaiser Calm App</a:t>
                      </a:r>
                    </a:p>
                  </a:txBody>
                  <a:tcPr>
                    <a:lnL w="0">
                      <a:noFill/>
                    </a:lnL>
                    <a:lnR w="0">
                      <a:noFill/>
                    </a:lnR>
                    <a:lnT w="0">
                      <a:noFill/>
                    </a:lnT>
                    <a:lnB w="0">
                      <a:noFill/>
                    </a:lnB>
                  </a:tcPr>
                </a:tc>
                <a:tc>
                  <a:txBody>
                    <a:bodyPr/>
                    <a:lstStyle/>
                    <a:p>
                      <a:pPr lvl="0">
                        <a:buNone/>
                      </a:pPr>
                      <a:endParaRPr lang="en-US" dirty="0"/>
                    </a:p>
                  </a:txBody>
                  <a:tcPr>
                    <a:lnL w="0">
                      <a:noFill/>
                    </a:lnL>
                    <a:lnR w="0">
                      <a:noFill/>
                    </a:lnR>
                    <a:lnT w="0">
                      <a:noFill/>
                    </a:lnT>
                    <a:lnB w="0">
                      <a:noFill/>
                    </a:lnB>
                    <a:noFill/>
                  </a:tcPr>
                </a:tc>
                <a:tc>
                  <a:txBody>
                    <a:bodyPr/>
                    <a:lstStyle/>
                    <a:p>
                      <a:pPr lvl="0">
                        <a:buNone/>
                      </a:pPr>
                      <a:r>
                        <a:rPr lang="en-US" dirty="0">
                          <a:solidFill>
                            <a:schemeClr val="tx1"/>
                          </a:solidFill>
                          <a:hlinkClick r:id="rId19">
                            <a:extLst>
                              <a:ext uri="{A12FA001-AC4F-418D-AE19-62706E023703}">
                                <ahyp:hlinkClr xmlns:ahyp="http://schemas.microsoft.com/office/drawing/2018/hyperlinkcolor" val="tx"/>
                              </a:ext>
                            </a:extLst>
                          </a:hlinkClick>
                        </a:rPr>
                        <a:t>Maven Maternity Benefits – PPO Only</a:t>
                      </a:r>
                    </a:p>
                  </a:txBody>
                  <a:tcPr>
                    <a:lnL w="0">
                      <a:noFill/>
                    </a:lnL>
                    <a:lnR w="0">
                      <a:noFill/>
                    </a:lnR>
                    <a:lnT w="0">
                      <a:noFill/>
                    </a:lnT>
                    <a:lnB w="0">
                      <a:noFill/>
                    </a:lnB>
                  </a:tcPr>
                </a:tc>
                <a:extLst>
                  <a:ext uri="{0D108BD9-81ED-4DB2-BD59-A6C34878D82A}">
                    <a16:rowId xmlns:a16="http://schemas.microsoft.com/office/drawing/2014/main" val="1374041289"/>
                  </a:ext>
                </a:extLst>
              </a:tr>
              <a:tr h="345723">
                <a:tc>
                  <a:txBody>
                    <a:bodyPr/>
                    <a:lstStyle/>
                    <a:p>
                      <a:pPr lvl="0">
                        <a:buNone/>
                      </a:pPr>
                      <a:r>
                        <a:rPr lang="en-US" dirty="0">
                          <a:solidFill>
                            <a:schemeClr val="tx1"/>
                          </a:solidFill>
                          <a:hlinkClick r:id="rId20">
                            <a:extLst>
                              <a:ext uri="{A12FA001-AC4F-418D-AE19-62706E023703}">
                                <ahyp:hlinkClr xmlns:ahyp="http://schemas.microsoft.com/office/drawing/2018/hyperlinkcolor" val="tx"/>
                              </a:ext>
                            </a:extLst>
                          </a:hlinkClick>
                        </a:rPr>
                        <a:t>Kaiser Healthy Balance Weight Management</a:t>
                      </a:r>
                    </a:p>
                  </a:txBody>
                  <a:tcPr>
                    <a:lnL w="0">
                      <a:noFill/>
                    </a:lnL>
                    <a:lnR w="0">
                      <a:noFill/>
                    </a:lnR>
                    <a:lnT w="0">
                      <a:noFill/>
                    </a:lnT>
                    <a:lnB w="0">
                      <a:noFill/>
                    </a:lnB>
                  </a:tcPr>
                </a:tc>
                <a:tc>
                  <a:txBody>
                    <a:bodyPr/>
                    <a:lstStyle/>
                    <a:p>
                      <a:pPr lvl="0">
                        <a:buNone/>
                      </a:pPr>
                      <a:endParaRPr lang="en-US" dirty="0"/>
                    </a:p>
                  </a:txBody>
                  <a:tcPr>
                    <a:lnL w="0">
                      <a:noFill/>
                    </a:lnL>
                    <a:lnR w="0">
                      <a:noFill/>
                    </a:lnR>
                    <a:lnT w="0">
                      <a:noFill/>
                    </a:lnT>
                    <a:lnB w="0">
                      <a:noFill/>
                    </a:lnB>
                    <a:noFill/>
                  </a:tcPr>
                </a:tc>
                <a:tc>
                  <a:txBody>
                    <a:bodyPr/>
                    <a:lstStyle/>
                    <a:p>
                      <a:pPr lvl="0">
                        <a:buNone/>
                      </a:pPr>
                      <a:r>
                        <a:rPr lang="en-US" dirty="0">
                          <a:solidFill>
                            <a:schemeClr val="tx1"/>
                          </a:solidFill>
                          <a:hlinkClick r:id="rId21">
                            <a:extLst>
                              <a:ext uri="{A12FA001-AC4F-418D-AE19-62706E023703}">
                                <ahyp:hlinkClr xmlns:ahyp="http://schemas.microsoft.com/office/drawing/2018/hyperlinkcolor" val="tx"/>
                              </a:ext>
                            </a:extLst>
                          </a:hlinkClick>
                        </a:rPr>
                        <a:t>Lantern Cancer Diagnosis Benefit – PPO Only</a:t>
                      </a:r>
                      <a:endParaRPr lang="en-US">
                        <a:solidFill>
                          <a:schemeClr val="tx1"/>
                        </a:solidFill>
                        <a:hlinkClick r:id="rId21">
                          <a:extLst>
                            <a:ext uri="{A12FA001-AC4F-418D-AE19-62706E023703}">
                              <ahyp:hlinkClr xmlns:ahyp="http://schemas.microsoft.com/office/drawing/2018/hyperlinkcolor" val="tx"/>
                            </a:ext>
                          </a:extLst>
                        </a:hlinkClick>
                      </a:endParaRPr>
                    </a:p>
                  </a:txBody>
                  <a:tcPr>
                    <a:lnL w="0">
                      <a:noFill/>
                    </a:lnL>
                    <a:lnR w="0">
                      <a:noFill/>
                    </a:lnR>
                    <a:lnT w="0">
                      <a:noFill/>
                    </a:lnT>
                    <a:lnB w="0">
                      <a:noFill/>
                    </a:lnB>
                  </a:tcPr>
                </a:tc>
                <a:extLst>
                  <a:ext uri="{0D108BD9-81ED-4DB2-BD59-A6C34878D82A}">
                    <a16:rowId xmlns:a16="http://schemas.microsoft.com/office/drawing/2014/main" val="1317915753"/>
                  </a:ext>
                </a:extLst>
              </a:tr>
              <a:tr h="345723">
                <a:tc>
                  <a:txBody>
                    <a:bodyPr/>
                    <a:lstStyle/>
                    <a:p>
                      <a:pPr lvl="0">
                        <a:buNone/>
                      </a:pPr>
                      <a:r>
                        <a:rPr lang="en-US" dirty="0">
                          <a:solidFill>
                            <a:schemeClr val="tx1"/>
                          </a:solidFill>
                          <a:hlinkClick r:id="rId22">
                            <a:extLst>
                              <a:ext uri="{A12FA001-AC4F-418D-AE19-62706E023703}">
                                <ahyp:hlinkClr xmlns:ahyp="http://schemas.microsoft.com/office/drawing/2018/hyperlinkcolor" val="tx"/>
                              </a:ext>
                            </a:extLst>
                          </a:hlinkClick>
                        </a:rPr>
                        <a:t>Anthem EAP Talkspace</a:t>
                      </a:r>
                    </a:p>
                  </a:txBody>
                  <a:tcPr>
                    <a:lnL w="0">
                      <a:noFill/>
                    </a:lnL>
                    <a:lnR w="0">
                      <a:noFill/>
                    </a:lnR>
                    <a:lnT w="0">
                      <a:noFill/>
                    </a:lnT>
                    <a:lnB w="0">
                      <a:noFill/>
                    </a:lnB>
                  </a:tcPr>
                </a:tc>
                <a:tc>
                  <a:txBody>
                    <a:bodyPr/>
                    <a:lstStyle/>
                    <a:p>
                      <a:pPr lvl="0">
                        <a:buNone/>
                      </a:pPr>
                      <a:endParaRPr lang="en-US" dirty="0"/>
                    </a:p>
                  </a:txBody>
                  <a:tcPr>
                    <a:lnL w="0">
                      <a:noFill/>
                    </a:lnL>
                    <a:lnR w="0">
                      <a:noFill/>
                    </a:lnR>
                    <a:lnT w="0">
                      <a:noFill/>
                    </a:lnT>
                    <a:lnB w="0">
                      <a:noFill/>
                    </a:lnB>
                    <a:noFill/>
                  </a:tcPr>
                </a:tc>
                <a:tc>
                  <a:txBody>
                    <a:bodyPr/>
                    <a:lstStyle/>
                    <a:p>
                      <a:pPr lvl="0">
                        <a:buNone/>
                      </a:pPr>
                      <a:r>
                        <a:rPr lang="en-US" dirty="0">
                          <a:solidFill>
                            <a:schemeClr val="tx1"/>
                          </a:solidFill>
                          <a:hlinkClick r:id="rId22">
                            <a:extLst>
                              <a:ext uri="{A12FA001-AC4F-418D-AE19-62706E023703}">
                                <ahyp:hlinkClr xmlns:ahyp="http://schemas.microsoft.com/office/drawing/2018/hyperlinkcolor" val="tx"/>
                              </a:ext>
                            </a:extLst>
                          </a:hlinkClick>
                        </a:rPr>
                        <a:t>Anthem EAP Talkspace – HMO &amp; PPO</a:t>
                      </a:r>
                      <a:endParaRPr lang="en-US">
                        <a:solidFill>
                          <a:schemeClr val="tx1"/>
                        </a:solidFill>
                        <a:hlinkClick r:id="rId22">
                          <a:extLst>
                            <a:ext uri="{A12FA001-AC4F-418D-AE19-62706E023703}">
                              <ahyp:hlinkClr xmlns:ahyp="http://schemas.microsoft.com/office/drawing/2018/hyperlinkcolor" val="tx"/>
                            </a:ext>
                          </a:extLst>
                        </a:hlinkClick>
                      </a:endParaRPr>
                    </a:p>
                  </a:txBody>
                  <a:tcPr>
                    <a:lnL w="0">
                      <a:noFill/>
                    </a:lnL>
                    <a:lnR w="0">
                      <a:noFill/>
                    </a:lnR>
                    <a:lnT w="0">
                      <a:noFill/>
                    </a:lnT>
                    <a:lnB w="0">
                      <a:noFill/>
                    </a:lnB>
                  </a:tcPr>
                </a:tc>
                <a:extLst>
                  <a:ext uri="{0D108BD9-81ED-4DB2-BD59-A6C34878D82A}">
                    <a16:rowId xmlns:a16="http://schemas.microsoft.com/office/drawing/2014/main" val="3649101524"/>
                  </a:ext>
                </a:extLst>
              </a:tr>
              <a:tr h="345723">
                <a:tc>
                  <a:txBody>
                    <a:bodyPr/>
                    <a:lstStyle/>
                    <a:p>
                      <a:pPr lvl="0">
                        <a:buNone/>
                      </a:pPr>
                      <a:r>
                        <a:rPr lang="en-US" dirty="0">
                          <a:solidFill>
                            <a:schemeClr val="tx1"/>
                          </a:solidFill>
                          <a:hlinkClick r:id="rId23">
                            <a:extLst>
                              <a:ext uri="{A12FA001-AC4F-418D-AE19-62706E023703}">
                                <ahyp:hlinkClr xmlns:ahyp="http://schemas.microsoft.com/office/drawing/2018/hyperlinkcolor" val="tx"/>
                              </a:ext>
                            </a:extLst>
                          </a:hlinkClick>
                        </a:rPr>
                        <a:t>Kaiser Mobile App</a:t>
                      </a:r>
                    </a:p>
                  </a:txBody>
                  <a:tcPr>
                    <a:lnL w="0">
                      <a:noFill/>
                    </a:lnL>
                    <a:lnR w="0">
                      <a:noFill/>
                    </a:lnR>
                    <a:lnT w="0">
                      <a:noFill/>
                    </a:lnT>
                    <a:lnB w="0">
                      <a:noFill/>
                    </a:lnB>
                  </a:tcPr>
                </a:tc>
                <a:tc>
                  <a:txBody>
                    <a:bodyPr/>
                    <a:lstStyle/>
                    <a:p>
                      <a:pPr lvl="0">
                        <a:buNone/>
                      </a:pPr>
                      <a:endParaRPr lang="en-US" dirty="0"/>
                    </a:p>
                  </a:txBody>
                  <a:tcPr>
                    <a:lnL w="0">
                      <a:noFill/>
                    </a:lnL>
                    <a:lnR w="0">
                      <a:noFill/>
                    </a:lnR>
                    <a:lnT w="0">
                      <a:noFill/>
                    </a:lnT>
                    <a:lnB w="0">
                      <a:noFill/>
                    </a:lnB>
                    <a:noFill/>
                  </a:tcPr>
                </a:tc>
                <a:tc>
                  <a:txBody>
                    <a:bodyPr/>
                    <a:lstStyle/>
                    <a:p>
                      <a:pPr lvl="0">
                        <a:buNone/>
                      </a:pPr>
                      <a:r>
                        <a:rPr lang="en-US" dirty="0">
                          <a:solidFill>
                            <a:schemeClr val="tx1"/>
                          </a:solidFill>
                          <a:hlinkClick r:id="rId24">
                            <a:extLst>
                              <a:ext uri="{A12FA001-AC4F-418D-AE19-62706E023703}">
                                <ahyp:hlinkClr xmlns:ahyp="http://schemas.microsoft.com/office/drawing/2018/hyperlinkcolor" val="tx"/>
                              </a:ext>
                            </a:extLst>
                          </a:hlinkClick>
                        </a:rPr>
                        <a:t>Carrum Knee/Hip/Spine Surgery Planning – PPO Only</a:t>
                      </a:r>
                      <a:endParaRPr lang="en-US">
                        <a:solidFill>
                          <a:schemeClr val="tx1"/>
                        </a:solidFill>
                        <a:hlinkClick r:id="rId24">
                          <a:extLst>
                            <a:ext uri="{A12FA001-AC4F-418D-AE19-62706E023703}">
                              <ahyp:hlinkClr xmlns:ahyp="http://schemas.microsoft.com/office/drawing/2018/hyperlinkcolor" val="tx"/>
                            </a:ext>
                          </a:extLst>
                        </a:hlinkClick>
                      </a:endParaRPr>
                    </a:p>
                  </a:txBody>
                  <a:tcPr>
                    <a:lnL w="0">
                      <a:noFill/>
                    </a:lnL>
                    <a:lnR w="0">
                      <a:noFill/>
                    </a:lnR>
                    <a:lnT w="0">
                      <a:noFill/>
                    </a:lnT>
                    <a:lnB w="0">
                      <a:noFill/>
                    </a:lnB>
                  </a:tcPr>
                </a:tc>
                <a:extLst>
                  <a:ext uri="{0D108BD9-81ED-4DB2-BD59-A6C34878D82A}">
                    <a16:rowId xmlns:a16="http://schemas.microsoft.com/office/drawing/2014/main" val="3738907547"/>
                  </a:ext>
                </a:extLst>
              </a:tr>
              <a:tr h="345723">
                <a:tc>
                  <a:txBody>
                    <a:bodyPr/>
                    <a:lstStyle/>
                    <a:p>
                      <a:pPr lvl="0">
                        <a:buNone/>
                      </a:pPr>
                      <a:r>
                        <a:rPr lang="en-US" dirty="0">
                          <a:solidFill>
                            <a:schemeClr val="tx1"/>
                          </a:solidFill>
                          <a:hlinkClick r:id="rId25">
                            <a:extLst>
                              <a:ext uri="{A12FA001-AC4F-418D-AE19-62706E023703}">
                                <ahyp:hlinkClr xmlns:ahyp="http://schemas.microsoft.com/office/drawing/2018/hyperlinkcolor" val="tx"/>
                              </a:ext>
                            </a:extLst>
                          </a:hlinkClick>
                        </a:rPr>
                        <a:t>Kaiser Health Plan Transition Assistance</a:t>
                      </a:r>
                    </a:p>
                  </a:txBody>
                  <a:tcPr>
                    <a:lnL w="0">
                      <a:noFill/>
                    </a:lnL>
                    <a:lnR w="0">
                      <a:noFill/>
                    </a:lnR>
                    <a:lnT w="0">
                      <a:noFill/>
                    </a:lnT>
                    <a:lnB w="0">
                      <a:noFill/>
                    </a:lnB>
                  </a:tcPr>
                </a:tc>
                <a:tc>
                  <a:txBody>
                    <a:bodyPr/>
                    <a:lstStyle/>
                    <a:p>
                      <a:pPr lvl="0">
                        <a:buNone/>
                      </a:pPr>
                      <a:endParaRPr lang="en-US" dirty="0"/>
                    </a:p>
                  </a:txBody>
                  <a:tcPr>
                    <a:lnL w="0">
                      <a:noFill/>
                    </a:lnL>
                    <a:lnR w="0">
                      <a:noFill/>
                    </a:lnR>
                    <a:lnT w="0">
                      <a:noFill/>
                    </a:lnT>
                    <a:lnB w="0">
                      <a:noFill/>
                    </a:lnB>
                    <a:noFill/>
                  </a:tcPr>
                </a:tc>
                <a:tc>
                  <a:txBody>
                    <a:bodyPr/>
                    <a:lstStyle/>
                    <a:p>
                      <a:pPr lvl="0">
                        <a:buNone/>
                      </a:pPr>
                      <a:r>
                        <a:rPr lang="en-US" dirty="0">
                          <a:solidFill>
                            <a:schemeClr val="tx1"/>
                          </a:solidFill>
                          <a:hlinkClick r:id="rId26">
                            <a:extLst>
                              <a:ext uri="{A12FA001-AC4F-418D-AE19-62706E023703}">
                                <ahyp:hlinkClr xmlns:ahyp="http://schemas.microsoft.com/office/drawing/2018/hyperlinkcolor" val="tx"/>
                              </a:ext>
                            </a:extLst>
                          </a:hlinkClick>
                        </a:rPr>
                        <a:t>Lark Diabetes Prevention Program – HMO &amp; PPO</a:t>
                      </a:r>
                    </a:p>
                  </a:txBody>
                  <a:tcPr>
                    <a:lnL w="0">
                      <a:noFill/>
                    </a:lnL>
                    <a:lnR w="0">
                      <a:noFill/>
                    </a:lnR>
                    <a:lnT w="0">
                      <a:noFill/>
                    </a:lnT>
                    <a:lnB w="0">
                      <a:noFill/>
                    </a:lnB>
                  </a:tcPr>
                </a:tc>
                <a:extLst>
                  <a:ext uri="{0D108BD9-81ED-4DB2-BD59-A6C34878D82A}">
                    <a16:rowId xmlns:a16="http://schemas.microsoft.com/office/drawing/2014/main" val="3553929655"/>
                  </a:ext>
                </a:extLst>
              </a:tr>
            </a:tbl>
          </a:graphicData>
        </a:graphic>
      </p:graphicFrame>
    </p:spTree>
    <p:extLst>
      <p:ext uri="{BB962C8B-B14F-4D97-AF65-F5344CB8AC3E}">
        <p14:creationId xmlns:p14="http://schemas.microsoft.com/office/powerpoint/2010/main" val="11387723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A6DF404-58DF-CF46-2D58-01DBE4DD9785}"/>
            </a:ext>
          </a:extLst>
        </p:cNvPr>
        <p:cNvGrpSpPr/>
        <p:nvPr/>
      </p:nvGrpSpPr>
      <p:grpSpPr>
        <a:xfrm>
          <a:off x="0" y="0"/>
          <a:ext cx="0" cy="0"/>
          <a:chOff x="0" y="0"/>
          <a:chExt cx="0" cy="0"/>
        </a:xfrm>
      </p:grpSpPr>
      <p:sp>
        <p:nvSpPr>
          <p:cNvPr id="6" name="Title 5">
            <a:extLst>
              <a:ext uri="{FF2B5EF4-FFF2-40B4-BE49-F238E27FC236}">
                <a16:creationId xmlns:a16="http://schemas.microsoft.com/office/drawing/2014/main" id="{51157795-FBA6-00B6-C1DE-C6AE86997F13}"/>
              </a:ext>
            </a:extLst>
          </p:cNvPr>
          <p:cNvSpPr>
            <a:spLocks noGrp="1"/>
          </p:cNvSpPr>
          <p:nvPr>
            <p:ph type="title"/>
          </p:nvPr>
        </p:nvSpPr>
        <p:spPr>
          <a:xfrm>
            <a:off x="6570771" y="30375"/>
            <a:ext cx="5066644" cy="988304"/>
          </a:xfrm>
        </p:spPr>
        <p:txBody>
          <a:bodyPr lIns="91440" tIns="45720" rIns="91440" bIns="45720" anchor="ctr"/>
          <a:lstStyle/>
          <a:p>
            <a:r>
              <a:rPr lang="en-US" dirty="0">
                <a:solidFill>
                  <a:schemeClr val="tx1"/>
                </a:solidFill>
              </a:rPr>
              <a:t>Benefit plans </a:t>
            </a:r>
            <a:br>
              <a:rPr lang="en-US" dirty="0">
                <a:solidFill>
                  <a:schemeClr val="tx1"/>
                </a:solidFill>
              </a:rPr>
            </a:br>
            <a:r>
              <a:rPr lang="en-US" dirty="0">
                <a:solidFill>
                  <a:schemeClr val="tx1"/>
                </a:solidFill>
                <a:cs typeface="Segoe UI Light"/>
              </a:rPr>
              <a:t>overview</a:t>
            </a:r>
          </a:p>
        </p:txBody>
      </p:sp>
      <p:sp>
        <p:nvSpPr>
          <p:cNvPr id="8" name="Text Placeholder 7">
            <a:extLst>
              <a:ext uri="{FF2B5EF4-FFF2-40B4-BE49-F238E27FC236}">
                <a16:creationId xmlns:a16="http://schemas.microsoft.com/office/drawing/2014/main" id="{3F176BBE-0B14-64D9-5892-9D3042B44882}"/>
              </a:ext>
            </a:extLst>
          </p:cNvPr>
          <p:cNvSpPr>
            <a:spLocks noGrp="1"/>
          </p:cNvSpPr>
          <p:nvPr>
            <p:ph type="body" sz="quarter" idx="16"/>
          </p:nvPr>
        </p:nvSpPr>
        <p:spPr>
          <a:xfrm>
            <a:off x="205457" y="1363798"/>
            <a:ext cx="5689931" cy="5176321"/>
          </a:xfrm>
        </p:spPr>
        <p:txBody>
          <a:bodyPr lIns="91440" tIns="45720" rIns="91440" bIns="45720" anchor="ctr"/>
          <a:lstStyle/>
          <a:p>
            <a:pPr marL="0" indent="0">
              <a:buNone/>
            </a:pPr>
            <a:r>
              <a:rPr lang="en-US" b="1" dirty="0">
                <a:cs typeface="Segoe UI Light"/>
              </a:rPr>
              <a:t>Retiree Contributions (retired on or after 10/1/2020)</a:t>
            </a:r>
          </a:p>
          <a:p>
            <a:r>
              <a:rPr lang="en-US" sz="1400" dirty="0">
                <a:cs typeface="Segoe UI Light"/>
              </a:rPr>
              <a:t>Anthem PPO 100A </a:t>
            </a:r>
            <a:r>
              <a:rPr lang="en-US" sz="1200" dirty="0">
                <a:cs typeface="Segoe UI Light"/>
              </a:rPr>
              <a:t>(Employee $250, Employee+1 $492, Family 2+ $694, </a:t>
            </a:r>
            <a:r>
              <a:rPr lang="en-US" sz="1200" u="sng" dirty="0">
                <a:cs typeface="Segoe UI Light"/>
              </a:rPr>
              <a:t>per mo.</a:t>
            </a:r>
            <a:r>
              <a:rPr lang="en-US" sz="1200" dirty="0">
                <a:cs typeface="Segoe UI Light"/>
              </a:rPr>
              <a:t>)</a:t>
            </a:r>
          </a:p>
          <a:p>
            <a:r>
              <a:rPr lang="en-US" sz="1400" dirty="0">
                <a:cs typeface="Segoe UI Light"/>
              </a:rPr>
              <a:t>Delta PPO</a:t>
            </a:r>
            <a:r>
              <a:rPr lang="en-US" sz="1200" dirty="0">
                <a:cs typeface="Segoe UI Light"/>
              </a:rPr>
              <a:t> (Employee-Family $44.30; </a:t>
            </a:r>
            <a:r>
              <a:rPr lang="en-US" sz="1200" u="sng" dirty="0">
                <a:cs typeface="Segoe UI Light"/>
              </a:rPr>
              <a:t>per mo.</a:t>
            </a:r>
            <a:r>
              <a:rPr lang="en-US" sz="1200" dirty="0">
                <a:cs typeface="Segoe UI Light"/>
              </a:rPr>
              <a:t>)</a:t>
            </a:r>
          </a:p>
          <a:p>
            <a:r>
              <a:rPr lang="en-US" sz="1400" dirty="0">
                <a:cs typeface="Segoe UI Light"/>
              </a:rPr>
              <a:t>Delta Premier </a:t>
            </a:r>
            <a:r>
              <a:rPr lang="en-US" sz="1200" dirty="0">
                <a:cs typeface="Segoe UI Light"/>
              </a:rPr>
              <a:t>(Employee-Family $71.00; </a:t>
            </a:r>
            <a:r>
              <a:rPr lang="en-US" sz="1200" u="sng" dirty="0">
                <a:cs typeface="Segoe UI Light"/>
              </a:rPr>
              <a:t>per mo.</a:t>
            </a:r>
            <a:r>
              <a:rPr lang="en-US" sz="1200" dirty="0">
                <a:cs typeface="Segoe UI Light"/>
              </a:rPr>
              <a:t>)</a:t>
            </a:r>
            <a:endParaRPr lang="en-US" sz="1200" b="1" dirty="0">
              <a:cs typeface="Segoe UI Light"/>
            </a:endParaRPr>
          </a:p>
          <a:p>
            <a:pPr marL="0" indent="0">
              <a:buNone/>
            </a:pPr>
            <a:r>
              <a:rPr lang="en-US" b="1" dirty="0">
                <a:cs typeface="Segoe UI Light"/>
              </a:rPr>
              <a:t>Insurance premiums paid 100% by the district</a:t>
            </a:r>
            <a:endParaRPr lang="en-US" b="1" dirty="0"/>
          </a:p>
          <a:p>
            <a:r>
              <a:rPr lang="en-US" sz="1400" dirty="0">
                <a:cs typeface="Segoe UI Light"/>
              </a:rPr>
              <a:t>Anthem HMO </a:t>
            </a:r>
            <a:r>
              <a:rPr lang="en-US" sz="1200" dirty="0">
                <a:cs typeface="Segoe UI Light"/>
              </a:rPr>
              <a:t>(under age 65)</a:t>
            </a:r>
          </a:p>
          <a:p>
            <a:r>
              <a:rPr lang="en-US" sz="1400" dirty="0">
                <a:cs typeface="Segoe UI Light"/>
              </a:rPr>
              <a:t>Anthem PPO 80E </a:t>
            </a:r>
            <a:r>
              <a:rPr lang="en-US" sz="1200" dirty="0">
                <a:cs typeface="Segoe UI Light"/>
              </a:rPr>
              <a:t>(under age 65)</a:t>
            </a:r>
          </a:p>
          <a:p>
            <a:r>
              <a:rPr lang="en-US" sz="1400" dirty="0">
                <a:cs typeface="Segoe UI Light"/>
              </a:rPr>
              <a:t>Anthem PPO 100A </a:t>
            </a:r>
            <a:r>
              <a:rPr lang="en-US" dirty="0">
                <a:cs typeface="Segoe UI Light"/>
              </a:rPr>
              <a:t>(</a:t>
            </a:r>
            <a:r>
              <a:rPr lang="en-US" sz="1200" dirty="0">
                <a:cs typeface="Segoe UI Light"/>
              </a:rPr>
              <a:t>only Group 1 retirees under age 65 &amp; retired prior to 10/2020</a:t>
            </a:r>
            <a:r>
              <a:rPr lang="en-US" dirty="0">
                <a:cs typeface="Segoe UI Light"/>
              </a:rPr>
              <a:t>)</a:t>
            </a:r>
          </a:p>
          <a:p>
            <a:r>
              <a:rPr lang="en-US" sz="1400" dirty="0">
                <a:cs typeface="Segoe UI Light"/>
              </a:rPr>
              <a:t>Kaiser HMO </a:t>
            </a:r>
            <a:r>
              <a:rPr lang="en-US" sz="1200" dirty="0">
                <a:cs typeface="Segoe UI Light"/>
              </a:rPr>
              <a:t>(under age 65)</a:t>
            </a:r>
          </a:p>
          <a:p>
            <a:r>
              <a:rPr lang="en-US" sz="1400" dirty="0">
                <a:cs typeface="Segoe UI Light"/>
              </a:rPr>
              <a:t>Kaiser HDHP </a:t>
            </a:r>
            <a:r>
              <a:rPr lang="en-US" sz="1200" dirty="0">
                <a:cs typeface="Segoe UI Light"/>
              </a:rPr>
              <a:t>(under age 65) </a:t>
            </a:r>
            <a:r>
              <a:rPr lang="en-US" sz="1400" dirty="0">
                <a:cs typeface="Segoe UI Light"/>
              </a:rPr>
              <a:t>with district funded HSA </a:t>
            </a:r>
            <a:r>
              <a:rPr lang="en-US" sz="1200" dirty="0">
                <a:cs typeface="Segoe UI Light"/>
              </a:rPr>
              <a:t>($3,400 single/$6,800 Family</a:t>
            </a:r>
            <a:r>
              <a:rPr lang="en-US" sz="1000" dirty="0">
                <a:cs typeface="Segoe UI Light"/>
              </a:rPr>
              <a:t>)</a:t>
            </a:r>
            <a:r>
              <a:rPr lang="en-US" dirty="0">
                <a:cs typeface="Segoe UI Light"/>
              </a:rPr>
              <a:t>*</a:t>
            </a:r>
          </a:p>
          <a:p>
            <a:r>
              <a:rPr lang="en-US" sz="1400" dirty="0">
                <a:cs typeface="Segoe UI Light"/>
              </a:rPr>
              <a:t>DeltaCare USA DHMO</a:t>
            </a:r>
          </a:p>
          <a:p>
            <a:r>
              <a:rPr lang="en-US" sz="1400" dirty="0">
                <a:cs typeface="Segoe UI Light"/>
              </a:rPr>
              <a:t>Delta PPO &amp; Delta Premier </a:t>
            </a:r>
            <a:r>
              <a:rPr lang="en-US" sz="1200" dirty="0">
                <a:cs typeface="Segoe UI Light"/>
              </a:rPr>
              <a:t>(only retirees prior to 10/1/2020)</a:t>
            </a:r>
            <a:endParaRPr lang="en-US" dirty="0">
              <a:cs typeface="Segoe UI Light"/>
            </a:endParaRPr>
          </a:p>
        </p:txBody>
      </p:sp>
      <p:pic>
        <p:nvPicPr>
          <p:cNvPr id="7" name="Picture Placeholder 6" descr="A Palomar College professor conducts the music students playing their instruments during the graduation festivities">
            <a:extLst>
              <a:ext uri="{FF2B5EF4-FFF2-40B4-BE49-F238E27FC236}">
                <a16:creationId xmlns:a16="http://schemas.microsoft.com/office/drawing/2014/main" id="{40FEAA01-26CA-9727-AC42-CF9F889A77FA}"/>
              </a:ext>
            </a:extLst>
          </p:cNvPr>
          <p:cNvPicPr>
            <a:picLocks noGrp="1" noChangeAspect="1"/>
          </p:cNvPicPr>
          <p:nvPr>
            <p:ph type="pic" sz="quarter" idx="13"/>
          </p:nvPr>
        </p:nvPicPr>
        <p:blipFill>
          <a:blip r:embed="rId2"/>
          <a:srcRect l="-16719" t="41608" r="16561" b="23168"/>
          <a:stretch>
            <a:fillRect/>
          </a:stretch>
        </p:blipFill>
        <p:spPr>
          <a:xfrm>
            <a:off x="18143" y="0"/>
            <a:ext cx="6091527" cy="1477879"/>
          </a:xfrm>
          <a:prstGeom prst="rect">
            <a:avLst/>
          </a:prstGeom>
        </p:spPr>
      </p:pic>
      <p:sp>
        <p:nvSpPr>
          <p:cNvPr id="5" name="Text Placeholder 7">
            <a:extLst>
              <a:ext uri="{FF2B5EF4-FFF2-40B4-BE49-F238E27FC236}">
                <a16:creationId xmlns:a16="http://schemas.microsoft.com/office/drawing/2014/main" id="{A3FD1F39-8AF6-EF90-EF71-8D30EABBA747}"/>
              </a:ext>
            </a:extLst>
          </p:cNvPr>
          <p:cNvSpPr txBox="1">
            <a:spLocks/>
          </p:cNvSpPr>
          <p:nvPr/>
        </p:nvSpPr>
        <p:spPr>
          <a:xfrm>
            <a:off x="6255935" y="1130011"/>
            <a:ext cx="5689930" cy="5489153"/>
          </a:xfrm>
          <a:prstGeom prst="rect">
            <a:avLst/>
          </a:prstGeom>
        </p:spPr>
        <p:txBody>
          <a:bodyPr lIns="91440" tIns="45720" rIns="91440" bIns="45720" anchor="ctr"/>
          <a:lstStyle>
            <a:lvl1pPr marL="285750" indent="-285750" algn="l" defTabSz="914400" rtl="0" eaLnBrk="1" latinLnBrk="0" hangingPunct="1">
              <a:lnSpc>
                <a:spcPct val="150000"/>
              </a:lnSpc>
              <a:spcBef>
                <a:spcPts val="0"/>
              </a:spcBef>
              <a:buFont typeface="Arial" panose="020B0604020202020204" pitchFamily="34" charset="0"/>
              <a:buChar char="•"/>
              <a:defRPr sz="1600" kern="1200" cap="none" spc="50" baseline="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b="1" dirty="0">
                <a:cs typeface="Segoe UI Light"/>
              </a:rPr>
              <a:t>Plan Information and updates</a:t>
            </a:r>
          </a:p>
          <a:p>
            <a:r>
              <a:rPr lang="en-US" sz="1400" dirty="0">
                <a:cs typeface="Segoe UI Light"/>
              </a:rPr>
              <a:t>Service cost above Medicare’s allowed amount are not covered.</a:t>
            </a:r>
          </a:p>
          <a:p>
            <a:r>
              <a:rPr lang="en-US" sz="1400" dirty="0">
                <a:cs typeface="Segoe UI Light"/>
              </a:rPr>
              <a:t>Use an ambulatory service center for arthroscopy, cataract surgery, colonoscopy, and endoscopy.</a:t>
            </a:r>
          </a:p>
          <a:p>
            <a:r>
              <a:rPr lang="en-US" sz="1400" dirty="0">
                <a:cs typeface="Segoe UI Light"/>
              </a:rPr>
              <a:t>Anthem members under 65 should use </a:t>
            </a:r>
            <a:r>
              <a:rPr lang="en-US" sz="1400" dirty="0">
                <a:cs typeface="Segoe UI Light"/>
                <a:hlinkClick r:id="rId3">
                  <a:extLst>
                    <a:ext uri="{A12FA001-AC4F-418D-AE19-62706E023703}">
                      <ahyp:hlinkClr xmlns:ahyp="http://schemas.microsoft.com/office/drawing/2018/hyperlinkcolor" val="tx"/>
                    </a:ext>
                  </a:extLst>
                </a:hlinkClick>
              </a:rPr>
              <a:t>Carrum surgery support services</a:t>
            </a:r>
            <a:r>
              <a:rPr lang="en-US" sz="1400" dirty="0">
                <a:cs typeface="Segoe UI Light"/>
              </a:rPr>
              <a:t> for knee, hip, or spine surgery.</a:t>
            </a:r>
          </a:p>
          <a:p>
            <a:r>
              <a:rPr lang="en-US" sz="1400" dirty="0">
                <a:cs typeface="Segoe UI Light"/>
                <a:hlinkClick r:id="rId4">
                  <a:extLst>
                    <a:ext uri="{A12FA001-AC4F-418D-AE19-62706E023703}">
                      <ahyp:hlinkClr xmlns:ahyp="http://schemas.microsoft.com/office/drawing/2018/hyperlinkcolor" val="tx"/>
                    </a:ext>
                  </a:extLst>
                </a:hlinkClick>
              </a:rPr>
              <a:t>SISC Benefits Connect interactive benefits education</a:t>
            </a:r>
            <a:r>
              <a:rPr lang="en-US" sz="1400" dirty="0">
                <a:cs typeface="Segoe UI Light"/>
              </a:rPr>
              <a:t> and communication tool powered by </a:t>
            </a:r>
            <a:r>
              <a:rPr lang="en-US" sz="1400" dirty="0" err="1">
                <a:cs typeface="Segoe UI Light"/>
              </a:rPr>
              <a:t>Airbo</a:t>
            </a:r>
            <a:r>
              <a:rPr lang="en-US" sz="1400" dirty="0">
                <a:cs typeface="Segoe UI Light"/>
              </a:rPr>
              <a:t>.</a:t>
            </a:r>
          </a:p>
          <a:p>
            <a:r>
              <a:rPr lang="en-US" sz="1400" dirty="0">
                <a:cs typeface="Segoe UI Light"/>
              </a:rPr>
              <a:t>Anthem HMO and PPO MD Live copays are $0.</a:t>
            </a:r>
            <a:endParaRPr lang="en-US" sz="1400" dirty="0"/>
          </a:p>
          <a:p>
            <a:r>
              <a:rPr lang="en-US" sz="1400" dirty="0">
                <a:cs typeface="Segoe UI Light"/>
              </a:rPr>
              <a:t>Anthem PPO has added the Midi Health virtual menopause clinic.</a:t>
            </a:r>
          </a:p>
          <a:p>
            <a:r>
              <a:rPr lang="en-US" sz="1400" dirty="0">
                <a:cs typeface="Segoe UI Light"/>
              </a:rPr>
              <a:t>Kaiser Permanente members discounted gym membership program has changed to Commercial One Pass.</a:t>
            </a:r>
          </a:p>
          <a:p>
            <a:r>
              <a:rPr lang="en-US" sz="1400" dirty="0">
                <a:cs typeface="Segoe UI Light"/>
              </a:rPr>
              <a:t>Kaiser HDHP plan deductible will increase 1/1/2027. Single $1,750 (was $1,700) and family $3,500 (was $3,400).</a:t>
            </a:r>
          </a:p>
          <a:p>
            <a:pPr marL="0" indent="0">
              <a:buNone/>
            </a:pPr>
            <a:r>
              <a:rPr lang="en-US" dirty="0">
                <a:cs typeface="Segoe UI Light"/>
              </a:rPr>
              <a:t>*</a:t>
            </a:r>
            <a:r>
              <a:rPr lang="en-US" sz="1000" dirty="0">
                <a:cs typeface="Segoe UI Light"/>
              </a:rPr>
              <a:t>Per the IRS HDHP/HSA Deductible &amp; Out-of-Pocket maximum will reset January 1st regardless of the employer benefit plan year.</a:t>
            </a:r>
            <a:endParaRPr lang="en-US" dirty="0">
              <a:cs typeface="Segoe UI Light"/>
            </a:endParaRPr>
          </a:p>
        </p:txBody>
      </p:sp>
    </p:spTree>
    <p:extLst>
      <p:ext uri="{BB962C8B-B14F-4D97-AF65-F5344CB8AC3E}">
        <p14:creationId xmlns:p14="http://schemas.microsoft.com/office/powerpoint/2010/main" val="226603874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382BE61-0E66-8851-FC29-2F4E3CE09BFA}"/>
            </a:ext>
          </a:extLst>
        </p:cNvPr>
        <p:cNvGrpSpPr/>
        <p:nvPr/>
      </p:nvGrpSpPr>
      <p:grpSpPr>
        <a:xfrm>
          <a:off x="0" y="0"/>
          <a:ext cx="0" cy="0"/>
          <a:chOff x="0" y="0"/>
          <a:chExt cx="0" cy="0"/>
        </a:xfrm>
      </p:grpSpPr>
      <p:sp>
        <p:nvSpPr>
          <p:cNvPr id="6" name="Title 5">
            <a:extLst>
              <a:ext uri="{FF2B5EF4-FFF2-40B4-BE49-F238E27FC236}">
                <a16:creationId xmlns:a16="http://schemas.microsoft.com/office/drawing/2014/main" id="{513A1B46-232B-FEAD-68AC-8DBB8656A975}"/>
              </a:ext>
            </a:extLst>
          </p:cNvPr>
          <p:cNvSpPr>
            <a:spLocks noGrp="1"/>
          </p:cNvSpPr>
          <p:nvPr>
            <p:ph type="title"/>
          </p:nvPr>
        </p:nvSpPr>
        <p:spPr>
          <a:xfrm>
            <a:off x="6570771" y="262983"/>
            <a:ext cx="5066644" cy="1543051"/>
          </a:xfrm>
        </p:spPr>
        <p:txBody>
          <a:bodyPr lIns="91440" tIns="45720" rIns="91440" bIns="45720" anchor="ctr"/>
          <a:lstStyle/>
          <a:p>
            <a:r>
              <a:rPr lang="en-US" dirty="0">
                <a:solidFill>
                  <a:schemeClr val="tx1"/>
                </a:solidFill>
              </a:rPr>
              <a:t>Action needed</a:t>
            </a:r>
            <a:br>
              <a:rPr lang="en-US" dirty="0">
                <a:solidFill>
                  <a:schemeClr val="tx1"/>
                </a:solidFill>
              </a:rPr>
            </a:br>
            <a:r>
              <a:rPr lang="en-US" sz="1600" dirty="0">
                <a:solidFill>
                  <a:schemeClr val="tx1"/>
                </a:solidFill>
              </a:rPr>
              <a:t>Additional information is available on the </a:t>
            </a:r>
            <a:r>
              <a:rPr lang="en-US" sz="1600" dirty="0">
                <a:solidFill>
                  <a:schemeClr val="accent3">
                    <a:lumMod val="75000"/>
                  </a:schemeClr>
                </a:solidFill>
                <a:hlinkClick r:id="rId2">
                  <a:extLst>
                    <a:ext uri="{A12FA001-AC4F-418D-AE19-62706E023703}">
                      <ahyp:hlinkClr xmlns:ahyp="http://schemas.microsoft.com/office/drawing/2018/hyperlinkcolor" val="tx"/>
                    </a:ext>
                  </a:extLst>
                </a:hlinkClick>
              </a:rPr>
              <a:t>retiree resources webpage</a:t>
            </a:r>
            <a:endParaRPr lang="en-US" dirty="0">
              <a:solidFill>
                <a:schemeClr val="accent3">
                  <a:lumMod val="75000"/>
                </a:schemeClr>
              </a:solidFill>
              <a:cs typeface="Segoe UI Light"/>
            </a:endParaRPr>
          </a:p>
        </p:txBody>
      </p:sp>
      <p:sp>
        <p:nvSpPr>
          <p:cNvPr id="8" name="Text Placeholder 7">
            <a:extLst>
              <a:ext uri="{FF2B5EF4-FFF2-40B4-BE49-F238E27FC236}">
                <a16:creationId xmlns:a16="http://schemas.microsoft.com/office/drawing/2014/main" id="{5C94292C-6359-E11A-2D55-31E842573D65}"/>
              </a:ext>
            </a:extLst>
          </p:cNvPr>
          <p:cNvSpPr>
            <a:spLocks noGrp="1"/>
          </p:cNvSpPr>
          <p:nvPr>
            <p:ph type="body" sz="quarter" idx="16"/>
          </p:nvPr>
        </p:nvSpPr>
        <p:spPr>
          <a:xfrm>
            <a:off x="205457" y="1467517"/>
            <a:ext cx="5889500" cy="5185392"/>
          </a:xfrm>
        </p:spPr>
        <p:txBody>
          <a:bodyPr lIns="91440" tIns="45720" rIns="91440" bIns="45720" anchor="ctr"/>
          <a:lstStyle/>
          <a:p>
            <a:pPr marL="0" indent="0">
              <a:buNone/>
            </a:pPr>
            <a:r>
              <a:rPr lang="en-US" b="1" dirty="0">
                <a:cs typeface="Segoe UI Light"/>
              </a:rPr>
              <a:t>Medical, Dental, and Vision Plan Changes</a:t>
            </a:r>
            <a:endParaRPr lang="en-US" b="1" dirty="0"/>
          </a:p>
          <a:p>
            <a:r>
              <a:rPr lang="en-US" b="1" dirty="0">
                <a:cs typeface="Segoe UI Light"/>
              </a:rPr>
              <a:t>If your plan selection and eligible dependents will remain the same, then no action is needed.</a:t>
            </a:r>
          </a:p>
          <a:p>
            <a:r>
              <a:rPr lang="en-US" sz="1400" dirty="0">
                <a:cs typeface="Segoe UI Light"/>
              </a:rPr>
              <a:t>To make plan changes you must complete a form for each plan (medical and/or dental). You will use the digital forms linked on this page, in open enrollment emails, or on the </a:t>
            </a:r>
            <a:r>
              <a:rPr lang="en-US" sz="1400" dirty="0">
                <a:solidFill>
                  <a:schemeClr val="accent3">
                    <a:lumMod val="75000"/>
                  </a:schemeClr>
                </a:solidFill>
                <a:cs typeface="Segoe UI Light"/>
                <a:hlinkClick r:id="rId2">
                  <a:extLst>
                    <a:ext uri="{A12FA001-AC4F-418D-AE19-62706E023703}">
                      <ahyp:hlinkClr xmlns:ahyp="http://schemas.microsoft.com/office/drawing/2018/hyperlinkcolor" val="tx"/>
                    </a:ext>
                  </a:extLst>
                </a:hlinkClick>
              </a:rPr>
              <a:t>retiree open enrollment website</a:t>
            </a:r>
            <a:r>
              <a:rPr lang="en-US" sz="1400" dirty="0">
                <a:cs typeface="Segoe UI Light"/>
              </a:rPr>
              <a:t>.</a:t>
            </a:r>
          </a:p>
          <a:p>
            <a:r>
              <a:rPr lang="en-US" sz="1400" dirty="0">
                <a:cs typeface="Segoe UI Light"/>
              </a:rPr>
              <a:t>If you experience a challenge email  </a:t>
            </a:r>
            <a:r>
              <a:rPr lang="en-US" sz="1400" dirty="0">
                <a:solidFill>
                  <a:schemeClr val="accent3">
                    <a:lumMod val="76000"/>
                  </a:schemeClr>
                </a:solidFill>
                <a:cs typeface="Segoe UI Light"/>
                <a:hlinkClick r:id="rId3">
                  <a:extLst>
                    <a:ext uri="{A12FA001-AC4F-418D-AE19-62706E023703}">
                      <ahyp:hlinkClr xmlns:ahyp="http://schemas.microsoft.com/office/drawing/2018/hyperlinkcolor" val="tx"/>
                    </a:ext>
                  </a:extLst>
                </a:hlinkClick>
              </a:rPr>
              <a:t>benefits@palomar.edu</a:t>
            </a:r>
            <a:r>
              <a:rPr lang="en-US" sz="1400" dirty="0">
                <a:cs typeface="Segoe UI Light"/>
              </a:rPr>
              <a:t>  or visit us during one of the drop-in events listed on </a:t>
            </a:r>
            <a:r>
              <a:rPr lang="en-US" sz="1400" dirty="0">
                <a:solidFill>
                  <a:schemeClr val="accent3">
                    <a:lumMod val="75000"/>
                  </a:schemeClr>
                </a:solidFill>
                <a:cs typeface="Segoe UI Light"/>
                <a:hlinkClick r:id="rId4" action="ppaction://hlinksldjump">
                  <a:extLst>
                    <a:ext uri="{A12FA001-AC4F-418D-AE19-62706E023703}">
                      <ahyp:hlinkClr xmlns:ahyp="http://schemas.microsoft.com/office/drawing/2018/hyperlinkcolor" val="tx"/>
                    </a:ext>
                  </a:extLst>
                </a:hlinkClick>
              </a:rPr>
              <a:t>page 21 of this document</a:t>
            </a:r>
            <a:r>
              <a:rPr lang="en-US" sz="1400" dirty="0">
                <a:cs typeface="Segoe UI Light"/>
              </a:rPr>
              <a:t>.</a:t>
            </a:r>
          </a:p>
          <a:p>
            <a:pPr marL="0" indent="0">
              <a:buNone/>
            </a:pPr>
            <a:r>
              <a:rPr lang="en-US" b="1" dirty="0">
                <a:cs typeface="Segoe UI Light"/>
              </a:rPr>
              <a:t>IMPORTANT – Medicare Part A &amp; B Penalties for Non-Payment</a:t>
            </a:r>
            <a:endParaRPr lang="en-US" dirty="0">
              <a:cs typeface="Segoe UI Light"/>
            </a:endParaRPr>
          </a:p>
          <a:p>
            <a:pPr marL="0" indent="0">
              <a:buNone/>
            </a:pPr>
            <a:r>
              <a:rPr lang="en-US" sz="1400" dirty="0">
                <a:cs typeface="Segoe UI Light"/>
              </a:rPr>
              <a:t>If an over 65 Group 1 retiree loses their Medicare Part A or B due to non-payment, the following monthly penalties will be owed.</a:t>
            </a:r>
          </a:p>
          <a:p>
            <a:pPr marL="0" indent="0">
              <a:buNone/>
            </a:pPr>
            <a:r>
              <a:rPr lang="en-US" sz="1400" dirty="0">
                <a:cs typeface="Segoe UI Light"/>
              </a:rPr>
              <a:t>Part A &amp; B Lapse = $1,600 per month</a:t>
            </a:r>
          </a:p>
          <a:p>
            <a:pPr marL="0" indent="0">
              <a:buNone/>
            </a:pPr>
            <a:r>
              <a:rPr lang="en-US" sz="1400" dirty="0">
                <a:cs typeface="Segoe UI Light"/>
              </a:rPr>
              <a:t>Part A Lapse = $700 per month; Part B Lapse = $900 per month</a:t>
            </a:r>
          </a:p>
        </p:txBody>
      </p:sp>
      <p:sp>
        <p:nvSpPr>
          <p:cNvPr id="5" name="Text Placeholder 7">
            <a:extLst>
              <a:ext uri="{FF2B5EF4-FFF2-40B4-BE49-F238E27FC236}">
                <a16:creationId xmlns:a16="http://schemas.microsoft.com/office/drawing/2014/main" id="{EF735C28-60F9-2EDC-57D3-648888A862A4}"/>
              </a:ext>
            </a:extLst>
          </p:cNvPr>
          <p:cNvSpPr txBox="1">
            <a:spLocks/>
          </p:cNvSpPr>
          <p:nvPr/>
        </p:nvSpPr>
        <p:spPr>
          <a:xfrm>
            <a:off x="6357244" y="1627678"/>
            <a:ext cx="5689930" cy="5097151"/>
          </a:xfrm>
          <a:prstGeom prst="rect">
            <a:avLst/>
          </a:prstGeom>
        </p:spPr>
        <p:txBody>
          <a:bodyPr lIns="91440" tIns="45720" rIns="91440" bIns="45720" anchor="ctr"/>
          <a:lstStyle>
            <a:lvl1pPr marL="285750" indent="-285750" algn="l" defTabSz="914400" rtl="0" eaLnBrk="1" latinLnBrk="0" hangingPunct="1">
              <a:lnSpc>
                <a:spcPct val="150000"/>
              </a:lnSpc>
              <a:spcBef>
                <a:spcPts val="0"/>
              </a:spcBef>
              <a:buFont typeface="Arial" panose="020B0604020202020204" pitchFamily="34" charset="0"/>
              <a:buChar char="•"/>
              <a:defRPr sz="1600" kern="1200" cap="none" spc="50" baseline="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b="1" dirty="0">
                <a:cs typeface="Segoe UI Light"/>
              </a:rPr>
              <a:t>Digital Enrollment/Change Forms</a:t>
            </a:r>
          </a:p>
          <a:p>
            <a:r>
              <a:rPr lang="en-US" dirty="0">
                <a:solidFill>
                  <a:schemeClr val="accent3">
                    <a:lumMod val="75000"/>
                  </a:schemeClr>
                </a:solidFill>
                <a:cs typeface="Segoe UI Light"/>
                <a:hlinkClick r:id="rId5">
                  <a:extLst>
                    <a:ext uri="{A12FA001-AC4F-418D-AE19-62706E023703}">
                      <ahyp:hlinkClr xmlns:ahyp="http://schemas.microsoft.com/office/drawing/2018/hyperlinkcolor" val="tx"/>
                    </a:ext>
                  </a:extLst>
                </a:hlinkClick>
              </a:rPr>
              <a:t>Anthem HMO Form (requires doctor/medical group)</a:t>
            </a:r>
            <a:endParaRPr lang="en-US" dirty="0">
              <a:solidFill>
                <a:schemeClr val="accent3">
                  <a:lumMod val="75000"/>
                </a:schemeClr>
              </a:solidFill>
              <a:cs typeface="Segoe UI Light"/>
              <a:hlinkClick r:id="rId6">
                <a:extLst>
                  <a:ext uri="{A12FA001-AC4F-418D-AE19-62706E023703}">
                    <ahyp:hlinkClr xmlns:ahyp="http://schemas.microsoft.com/office/drawing/2018/hyperlinkcolor" val="tx"/>
                  </a:ext>
                </a:extLst>
              </a:hlinkClick>
            </a:endParaRPr>
          </a:p>
          <a:p>
            <a:r>
              <a:rPr lang="en-US" dirty="0">
                <a:solidFill>
                  <a:schemeClr val="accent3">
                    <a:lumMod val="75000"/>
                  </a:schemeClr>
                </a:solidFill>
                <a:cs typeface="Segoe UI Light"/>
                <a:hlinkClick r:id="rId7">
                  <a:extLst>
                    <a:ext uri="{A12FA001-AC4F-418D-AE19-62706E023703}">
                      <ahyp:hlinkClr xmlns:ahyp="http://schemas.microsoft.com/office/drawing/2018/hyperlinkcolor" val="tx"/>
                    </a:ext>
                  </a:extLst>
                </a:hlinkClick>
              </a:rPr>
              <a:t>Anthem PPO 80E Form</a:t>
            </a:r>
            <a:endParaRPr lang="en-US" dirty="0">
              <a:solidFill>
                <a:schemeClr val="accent3">
                  <a:lumMod val="75000"/>
                </a:schemeClr>
              </a:solidFill>
              <a:cs typeface="Segoe UI Light"/>
              <a:hlinkClick r:id="rId8">
                <a:extLst>
                  <a:ext uri="{A12FA001-AC4F-418D-AE19-62706E023703}">
                    <ahyp:hlinkClr xmlns:ahyp="http://schemas.microsoft.com/office/drawing/2018/hyperlinkcolor" val="tx"/>
                  </a:ext>
                </a:extLst>
              </a:hlinkClick>
            </a:endParaRPr>
          </a:p>
          <a:p>
            <a:r>
              <a:rPr lang="en-US" dirty="0">
                <a:solidFill>
                  <a:schemeClr val="accent3">
                    <a:lumMod val="75000"/>
                  </a:schemeClr>
                </a:solidFill>
                <a:cs typeface="Segoe UI Light"/>
                <a:hlinkClick r:id="rId9">
                  <a:extLst>
                    <a:ext uri="{A12FA001-AC4F-418D-AE19-62706E023703}">
                      <ahyp:hlinkClr xmlns:ahyp="http://schemas.microsoft.com/office/drawing/2018/hyperlinkcolor" val="tx"/>
                    </a:ext>
                  </a:extLst>
                </a:hlinkClick>
              </a:rPr>
              <a:t>Anthem PPO 100A Form (10/1/2020 retiree contribution)</a:t>
            </a:r>
            <a:endParaRPr lang="en-US" dirty="0">
              <a:solidFill>
                <a:schemeClr val="accent3">
                  <a:lumMod val="75000"/>
                </a:schemeClr>
              </a:solidFill>
              <a:cs typeface="Segoe UI Light"/>
              <a:hlinkClick r:id="rId10">
                <a:extLst>
                  <a:ext uri="{A12FA001-AC4F-418D-AE19-62706E023703}">
                    <ahyp:hlinkClr xmlns:ahyp="http://schemas.microsoft.com/office/drawing/2018/hyperlinkcolor" val="tx"/>
                  </a:ext>
                </a:extLst>
              </a:hlinkClick>
            </a:endParaRPr>
          </a:p>
          <a:p>
            <a:r>
              <a:rPr lang="en-US" dirty="0">
                <a:solidFill>
                  <a:schemeClr val="accent3">
                    <a:lumMod val="75000"/>
                  </a:schemeClr>
                </a:solidFill>
                <a:cs typeface="Segoe UI Light"/>
                <a:hlinkClick r:id="rId11">
                  <a:extLst>
                    <a:ext uri="{A12FA001-AC4F-418D-AE19-62706E023703}">
                      <ahyp:hlinkClr xmlns:ahyp="http://schemas.microsoft.com/office/drawing/2018/hyperlinkcolor" val="tx"/>
                    </a:ext>
                  </a:extLst>
                </a:hlinkClick>
              </a:rPr>
              <a:t>Kaiser HMO Form</a:t>
            </a:r>
            <a:endParaRPr lang="en-US" dirty="0">
              <a:solidFill>
                <a:schemeClr val="accent3">
                  <a:lumMod val="75000"/>
                </a:schemeClr>
              </a:solidFill>
              <a:cs typeface="Segoe UI Light"/>
              <a:hlinkClick r:id="rId12">
                <a:extLst>
                  <a:ext uri="{A12FA001-AC4F-418D-AE19-62706E023703}">
                    <ahyp:hlinkClr xmlns:ahyp="http://schemas.microsoft.com/office/drawing/2018/hyperlinkcolor" val="tx"/>
                  </a:ext>
                </a:extLst>
              </a:hlinkClick>
            </a:endParaRPr>
          </a:p>
          <a:p>
            <a:r>
              <a:rPr lang="en-US" dirty="0">
                <a:solidFill>
                  <a:schemeClr val="accent3">
                    <a:lumMod val="75000"/>
                  </a:schemeClr>
                </a:solidFill>
                <a:cs typeface="Segoe UI Light"/>
                <a:hlinkClick r:id="rId13">
                  <a:extLst>
                    <a:ext uri="{A12FA001-AC4F-418D-AE19-62706E023703}">
                      <ahyp:hlinkClr xmlns:ahyp="http://schemas.microsoft.com/office/drawing/2018/hyperlinkcolor" val="tx"/>
                    </a:ext>
                  </a:extLst>
                </a:hlinkClick>
              </a:rPr>
              <a:t>Kaiser HDHP Form (with employer funded HSA*)</a:t>
            </a:r>
            <a:endParaRPr lang="en-US" dirty="0">
              <a:solidFill>
                <a:schemeClr val="accent3">
                  <a:lumMod val="75000"/>
                </a:schemeClr>
              </a:solidFill>
              <a:cs typeface="Segoe UI Light"/>
              <a:hlinkClick r:id="rId14">
                <a:extLst>
                  <a:ext uri="{A12FA001-AC4F-418D-AE19-62706E023703}">
                    <ahyp:hlinkClr xmlns:ahyp="http://schemas.microsoft.com/office/drawing/2018/hyperlinkcolor" val="tx"/>
                  </a:ext>
                </a:extLst>
              </a:hlinkClick>
            </a:endParaRPr>
          </a:p>
          <a:p>
            <a:r>
              <a:rPr lang="en-US" dirty="0">
                <a:solidFill>
                  <a:schemeClr val="accent3">
                    <a:lumMod val="75000"/>
                  </a:schemeClr>
                </a:solidFill>
                <a:cs typeface="Segoe UI Light"/>
                <a:hlinkClick r:id="rId15">
                  <a:extLst>
                    <a:ext uri="{A12FA001-AC4F-418D-AE19-62706E023703}">
                      <ahyp:hlinkClr xmlns:ahyp="http://schemas.microsoft.com/office/drawing/2018/hyperlinkcolor" val="tx"/>
                    </a:ext>
                  </a:extLst>
                </a:hlinkClick>
              </a:rPr>
              <a:t>DeltaCare USA DHMO Form</a:t>
            </a:r>
            <a:endParaRPr lang="en-US" dirty="0">
              <a:solidFill>
                <a:schemeClr val="accent3">
                  <a:lumMod val="75000"/>
                </a:schemeClr>
              </a:solidFill>
              <a:cs typeface="Segoe UI Light"/>
              <a:hlinkClick r:id="rId16">
                <a:extLst>
                  <a:ext uri="{A12FA001-AC4F-418D-AE19-62706E023703}">
                    <ahyp:hlinkClr xmlns:ahyp="http://schemas.microsoft.com/office/drawing/2018/hyperlinkcolor" val="tx"/>
                  </a:ext>
                </a:extLst>
              </a:hlinkClick>
            </a:endParaRPr>
          </a:p>
          <a:p>
            <a:r>
              <a:rPr lang="en-US" dirty="0">
                <a:solidFill>
                  <a:schemeClr val="accent3">
                    <a:lumMod val="75000"/>
                  </a:schemeClr>
                </a:solidFill>
                <a:cs typeface="Segoe UI Light"/>
                <a:hlinkClick r:id="rId17">
                  <a:extLst>
                    <a:ext uri="{A12FA001-AC4F-418D-AE19-62706E023703}">
                      <ahyp:hlinkClr xmlns:ahyp="http://schemas.microsoft.com/office/drawing/2018/hyperlinkcolor" val="tx"/>
                    </a:ext>
                  </a:extLst>
                </a:hlinkClick>
              </a:rPr>
              <a:t>Delta PPO Form (10/1/2020 retiree contribution)</a:t>
            </a:r>
            <a:endParaRPr lang="en-US" dirty="0">
              <a:solidFill>
                <a:schemeClr val="accent3">
                  <a:lumMod val="75000"/>
                </a:schemeClr>
              </a:solidFill>
              <a:cs typeface="Segoe UI Light"/>
              <a:hlinkClick r:id="rId18">
                <a:extLst>
                  <a:ext uri="{A12FA001-AC4F-418D-AE19-62706E023703}">
                    <ahyp:hlinkClr xmlns:ahyp="http://schemas.microsoft.com/office/drawing/2018/hyperlinkcolor" val="tx"/>
                  </a:ext>
                </a:extLst>
              </a:hlinkClick>
            </a:endParaRPr>
          </a:p>
          <a:p>
            <a:r>
              <a:rPr lang="en-US" dirty="0">
                <a:solidFill>
                  <a:schemeClr val="accent3">
                    <a:lumMod val="75000"/>
                  </a:schemeClr>
                </a:solidFill>
                <a:cs typeface="Segoe UI Light"/>
                <a:hlinkClick r:id="rId19">
                  <a:extLst>
                    <a:ext uri="{A12FA001-AC4F-418D-AE19-62706E023703}">
                      <ahyp:hlinkClr xmlns:ahyp="http://schemas.microsoft.com/office/drawing/2018/hyperlinkcolor" val="tx"/>
                    </a:ext>
                  </a:extLst>
                </a:hlinkClick>
              </a:rPr>
              <a:t>Delta Premier Form (10/1/2020 retiree contribution)</a:t>
            </a:r>
            <a:endParaRPr lang="en-US" dirty="0">
              <a:solidFill>
                <a:schemeClr val="accent3">
                  <a:lumMod val="75000"/>
                </a:schemeClr>
              </a:solidFill>
              <a:cs typeface="Segoe UI Light"/>
              <a:hlinkClick r:id="rId20">
                <a:extLst>
                  <a:ext uri="{A12FA001-AC4F-418D-AE19-62706E023703}">
                    <ahyp:hlinkClr xmlns:ahyp="http://schemas.microsoft.com/office/drawing/2018/hyperlinkcolor" val="tx"/>
                  </a:ext>
                </a:extLst>
              </a:hlinkClick>
            </a:endParaRPr>
          </a:p>
          <a:p>
            <a:pPr marL="0" indent="0">
              <a:buNone/>
            </a:pPr>
            <a:r>
              <a:rPr lang="en-US" dirty="0">
                <a:cs typeface="Segoe UI Light"/>
              </a:rPr>
              <a:t>*</a:t>
            </a:r>
            <a:r>
              <a:rPr lang="en-US" sz="1000" dirty="0">
                <a:cs typeface="Segoe UI Light"/>
              </a:rPr>
              <a:t>Per the IRS HDHP/HSA Deductible &amp; Out-of-Pocket maximum will reset January 1st regardless of the employer benefit plan year.</a:t>
            </a:r>
            <a:endParaRPr lang="en-US" dirty="0">
              <a:cs typeface="Segoe UI Light"/>
            </a:endParaRPr>
          </a:p>
        </p:txBody>
      </p:sp>
      <p:pic>
        <p:nvPicPr>
          <p:cNvPr id="4" name="Picture Placeholder 3" descr="Multiple different regional flags decorating the bleachers of the Palomar College stadium, with friends and family arriving to watch their loved one's graduate.">
            <a:extLst>
              <a:ext uri="{FF2B5EF4-FFF2-40B4-BE49-F238E27FC236}">
                <a16:creationId xmlns:a16="http://schemas.microsoft.com/office/drawing/2014/main" id="{6172985E-44F7-5EB0-AA92-20D2BF3A8141}"/>
              </a:ext>
            </a:extLst>
          </p:cNvPr>
          <p:cNvPicPr>
            <a:picLocks noGrp="1" noChangeAspect="1"/>
          </p:cNvPicPr>
          <p:nvPr>
            <p:ph type="pic" sz="quarter" idx="13"/>
          </p:nvPr>
        </p:nvPicPr>
        <p:blipFill>
          <a:blip r:embed="rId21"/>
          <a:srcRect t="7017" b="7017"/>
          <a:stretch/>
        </p:blipFill>
        <p:spPr>
          <a:xfrm>
            <a:off x="513675" y="0"/>
            <a:ext cx="5357816" cy="1543051"/>
          </a:xfrm>
          <a:prstGeom prst="rect">
            <a:avLst/>
          </a:prstGeom>
        </p:spPr>
      </p:pic>
    </p:spTree>
    <p:extLst>
      <p:ext uri="{BB962C8B-B14F-4D97-AF65-F5344CB8AC3E}">
        <p14:creationId xmlns:p14="http://schemas.microsoft.com/office/powerpoint/2010/main" val="87064705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5E35699-6CD7-EB3D-CA18-BBCB9B846B83}"/>
            </a:ext>
          </a:extLst>
        </p:cNvPr>
        <p:cNvGrpSpPr/>
        <p:nvPr/>
      </p:nvGrpSpPr>
      <p:grpSpPr>
        <a:xfrm>
          <a:off x="0" y="0"/>
          <a:ext cx="0" cy="0"/>
          <a:chOff x="0" y="0"/>
          <a:chExt cx="0" cy="0"/>
        </a:xfrm>
      </p:grpSpPr>
      <p:sp>
        <p:nvSpPr>
          <p:cNvPr id="6" name="Title 5">
            <a:extLst>
              <a:ext uri="{FF2B5EF4-FFF2-40B4-BE49-F238E27FC236}">
                <a16:creationId xmlns:a16="http://schemas.microsoft.com/office/drawing/2014/main" id="{659C2F49-FA76-BFF2-55D0-E903EB1A4E60}"/>
              </a:ext>
            </a:extLst>
          </p:cNvPr>
          <p:cNvSpPr>
            <a:spLocks noGrp="1"/>
          </p:cNvSpPr>
          <p:nvPr>
            <p:ph type="title"/>
          </p:nvPr>
        </p:nvSpPr>
        <p:spPr>
          <a:xfrm>
            <a:off x="6570771" y="262984"/>
            <a:ext cx="5066644" cy="988304"/>
          </a:xfrm>
        </p:spPr>
        <p:txBody>
          <a:bodyPr lIns="91440" tIns="45720" rIns="91440" bIns="45720" anchor="ctr"/>
          <a:lstStyle/>
          <a:p>
            <a:r>
              <a:rPr lang="en-US" dirty="0">
                <a:solidFill>
                  <a:schemeClr val="tx1"/>
                </a:solidFill>
              </a:rPr>
              <a:t>District plan options</a:t>
            </a:r>
            <a:r>
              <a:rPr lang="en-US" sz="1200" dirty="0">
                <a:solidFill>
                  <a:schemeClr val="tx1"/>
                </a:solidFill>
              </a:rPr>
              <a:t> (1)</a:t>
            </a:r>
            <a:endParaRPr lang="en-US" sz="1200" dirty="0">
              <a:solidFill>
                <a:schemeClr val="tx1"/>
              </a:solidFill>
              <a:cs typeface="Segoe UI Light"/>
            </a:endParaRPr>
          </a:p>
        </p:txBody>
      </p:sp>
      <p:sp>
        <p:nvSpPr>
          <p:cNvPr id="8" name="Text Placeholder 7">
            <a:extLst>
              <a:ext uri="{FF2B5EF4-FFF2-40B4-BE49-F238E27FC236}">
                <a16:creationId xmlns:a16="http://schemas.microsoft.com/office/drawing/2014/main" id="{AE47DD05-94A5-7BCB-11B2-70E1F2EC2F63}"/>
              </a:ext>
            </a:extLst>
          </p:cNvPr>
          <p:cNvSpPr>
            <a:spLocks noGrp="1"/>
          </p:cNvSpPr>
          <p:nvPr>
            <p:ph type="body" sz="quarter" idx="16"/>
          </p:nvPr>
        </p:nvSpPr>
        <p:spPr>
          <a:xfrm>
            <a:off x="205457" y="1467517"/>
            <a:ext cx="5889500" cy="5185392"/>
          </a:xfrm>
        </p:spPr>
        <p:txBody>
          <a:bodyPr lIns="91440" tIns="45720" rIns="91440" bIns="45720" anchor="ctr"/>
          <a:lstStyle/>
          <a:p>
            <a:pPr marL="0" indent="0">
              <a:buNone/>
            </a:pPr>
            <a:r>
              <a:rPr lang="en-US" b="1" dirty="0">
                <a:cs typeface="Segoe UI Light"/>
              </a:rPr>
              <a:t>HMO Medical Plan Key Features</a:t>
            </a:r>
            <a:endParaRPr lang="en-US" b="1" dirty="0"/>
          </a:p>
          <a:p>
            <a:r>
              <a:rPr lang="en-US" dirty="0">
                <a:cs typeface="Segoe UI Light"/>
              </a:rPr>
              <a:t>You must select a Primary Care Provider (PCP) and/or Medical Group (MG) for your standard medical care and to receive referrals for specialty care.</a:t>
            </a:r>
          </a:p>
          <a:p>
            <a:r>
              <a:rPr lang="en-US" dirty="0">
                <a:cs typeface="Segoe UI Light"/>
              </a:rPr>
              <a:t>Service costs are generally more predictable and lower than PPO service costs.</a:t>
            </a:r>
          </a:p>
          <a:p>
            <a:r>
              <a:rPr lang="en-US" dirty="0">
                <a:cs typeface="Segoe UI Light"/>
              </a:rPr>
              <a:t>The provider and/or medical group help ensure care is considered in-network.</a:t>
            </a:r>
          </a:p>
          <a:p>
            <a:pPr marL="0" indent="0">
              <a:buNone/>
            </a:pPr>
            <a:r>
              <a:rPr lang="en-US" b="1" dirty="0">
                <a:cs typeface="Segoe UI Light"/>
              </a:rPr>
              <a:t>HMO Medical Plan Things to Consider</a:t>
            </a:r>
          </a:p>
          <a:p>
            <a:r>
              <a:rPr lang="en-US" dirty="0">
                <a:cs typeface="Segoe UI Light"/>
              </a:rPr>
              <a:t>Care must be received through the selected PCP/MG.</a:t>
            </a:r>
          </a:p>
          <a:p>
            <a:r>
              <a:rPr lang="en-US" dirty="0">
                <a:cs typeface="Segoe UI Light"/>
              </a:rPr>
              <a:t>Emergency out-of-network providers are covered as in-network for true emergencies.</a:t>
            </a:r>
          </a:p>
          <a:p>
            <a:r>
              <a:rPr lang="en-US" dirty="0">
                <a:cs typeface="Segoe UI Light"/>
              </a:rPr>
              <a:t>You must select a PCP/MG, but this can be changed.</a:t>
            </a:r>
          </a:p>
        </p:txBody>
      </p:sp>
      <p:sp>
        <p:nvSpPr>
          <p:cNvPr id="5" name="Text Placeholder 7">
            <a:extLst>
              <a:ext uri="{FF2B5EF4-FFF2-40B4-BE49-F238E27FC236}">
                <a16:creationId xmlns:a16="http://schemas.microsoft.com/office/drawing/2014/main" id="{160ACB28-ACD2-DC8C-D889-BBA3FEF4B804}"/>
              </a:ext>
            </a:extLst>
          </p:cNvPr>
          <p:cNvSpPr txBox="1">
            <a:spLocks/>
          </p:cNvSpPr>
          <p:nvPr/>
        </p:nvSpPr>
        <p:spPr>
          <a:xfrm>
            <a:off x="6485580" y="1627678"/>
            <a:ext cx="5689930" cy="5097151"/>
          </a:xfrm>
          <a:prstGeom prst="rect">
            <a:avLst/>
          </a:prstGeom>
        </p:spPr>
        <p:txBody>
          <a:bodyPr lIns="91440" tIns="45720" rIns="91440" bIns="45720" anchor="ctr"/>
          <a:lstStyle>
            <a:lvl1pPr marL="285750" indent="-285750" algn="l" defTabSz="914400" rtl="0" eaLnBrk="1" latinLnBrk="0" hangingPunct="1">
              <a:lnSpc>
                <a:spcPct val="150000"/>
              </a:lnSpc>
              <a:spcBef>
                <a:spcPts val="0"/>
              </a:spcBef>
              <a:buFont typeface="Arial" panose="020B0604020202020204" pitchFamily="34" charset="0"/>
              <a:buChar char="•"/>
              <a:defRPr sz="1600" kern="1200" cap="none" spc="50" baseline="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b="1" dirty="0">
                <a:cs typeface="Segoe UI Light"/>
              </a:rPr>
              <a:t>HMO Care Away From Home</a:t>
            </a:r>
          </a:p>
          <a:p>
            <a:r>
              <a:rPr lang="en-US" u="sng" dirty="0">
                <a:cs typeface="Segoe UI Light"/>
              </a:rPr>
              <a:t>Anthem HMO Away From Home Care</a:t>
            </a:r>
            <a:r>
              <a:rPr lang="en-US" dirty="0">
                <a:cs typeface="Segoe UI Light"/>
              </a:rPr>
              <a:t> program provides guest membership if someone will be temporarily outside their service area for at least 90 days in one location. This only applies if there is a participating plan where the person will be located.</a:t>
            </a:r>
          </a:p>
          <a:p>
            <a:r>
              <a:rPr lang="en-US" u="sng" dirty="0">
                <a:cs typeface="Segoe UI Light"/>
              </a:rPr>
              <a:t>Kaiser Care Away From Home</a:t>
            </a:r>
            <a:r>
              <a:rPr lang="en-US" dirty="0">
                <a:cs typeface="Segoe UI Light"/>
              </a:rPr>
              <a:t> program allows members to login online and generate a Medical Record Number (MRN) for the area they are visiting, if the area has Kaiser services. Members can also call the away from home travel line at (951)268-3900.</a:t>
            </a:r>
          </a:p>
          <a:p>
            <a:r>
              <a:rPr lang="en-US" dirty="0">
                <a:cs typeface="Segoe UI Light"/>
              </a:rPr>
              <a:t>Emergency care anywhere in the world is a covered service, but routine services require additional action.</a:t>
            </a:r>
          </a:p>
          <a:p>
            <a:pPr marL="0" indent="0">
              <a:buNone/>
            </a:pPr>
            <a:endParaRPr lang="en-US" sz="1000" dirty="0">
              <a:cs typeface="Segoe UI Light"/>
            </a:endParaRPr>
          </a:p>
        </p:txBody>
      </p:sp>
      <p:pic>
        <p:nvPicPr>
          <p:cNvPr id="11" name="Picture Placeholder 10" descr="The Palomar College graduation procession into the stadium composed of administrators, faculty, and staff in their caps and gowns.">
            <a:extLst>
              <a:ext uri="{FF2B5EF4-FFF2-40B4-BE49-F238E27FC236}">
                <a16:creationId xmlns:a16="http://schemas.microsoft.com/office/drawing/2014/main" id="{D9867ABA-D7ED-7196-7DC9-E43DA7D0CE7E}"/>
              </a:ext>
            </a:extLst>
          </p:cNvPr>
          <p:cNvPicPr>
            <a:picLocks noGrp="1" noChangeAspect="1"/>
          </p:cNvPicPr>
          <p:nvPr>
            <p:ph type="pic" sz="quarter" idx="13"/>
          </p:nvPr>
        </p:nvPicPr>
        <p:blipFill>
          <a:blip r:embed="rId2"/>
          <a:srcRect l="398" t="8" r="2" b="19374"/>
          <a:stretch>
            <a:fillRect/>
          </a:stretch>
        </p:blipFill>
        <p:spPr>
          <a:xfrm>
            <a:off x="764474" y="165"/>
            <a:ext cx="4933194" cy="1630329"/>
          </a:xfrm>
          <a:prstGeom prst="rect">
            <a:avLst/>
          </a:prstGeom>
        </p:spPr>
      </p:pic>
    </p:spTree>
    <p:extLst>
      <p:ext uri="{BB962C8B-B14F-4D97-AF65-F5344CB8AC3E}">
        <p14:creationId xmlns:p14="http://schemas.microsoft.com/office/powerpoint/2010/main" val="289868492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D9B24C0-AA97-557D-1F95-A09F16E0BF3D}"/>
            </a:ext>
          </a:extLst>
        </p:cNvPr>
        <p:cNvGrpSpPr/>
        <p:nvPr/>
      </p:nvGrpSpPr>
      <p:grpSpPr>
        <a:xfrm>
          <a:off x="0" y="0"/>
          <a:ext cx="0" cy="0"/>
          <a:chOff x="0" y="0"/>
          <a:chExt cx="0" cy="0"/>
        </a:xfrm>
      </p:grpSpPr>
      <p:sp>
        <p:nvSpPr>
          <p:cNvPr id="6" name="Title 5">
            <a:extLst>
              <a:ext uri="{FF2B5EF4-FFF2-40B4-BE49-F238E27FC236}">
                <a16:creationId xmlns:a16="http://schemas.microsoft.com/office/drawing/2014/main" id="{71C3E684-4002-249B-B40F-36FC4D2AED3C}"/>
              </a:ext>
            </a:extLst>
          </p:cNvPr>
          <p:cNvSpPr>
            <a:spLocks noGrp="1"/>
          </p:cNvSpPr>
          <p:nvPr>
            <p:ph type="title"/>
          </p:nvPr>
        </p:nvSpPr>
        <p:spPr>
          <a:xfrm>
            <a:off x="6570771" y="262984"/>
            <a:ext cx="5066644" cy="988304"/>
          </a:xfrm>
        </p:spPr>
        <p:txBody>
          <a:bodyPr lIns="91440" tIns="45720" rIns="91440" bIns="45720" anchor="ctr"/>
          <a:lstStyle/>
          <a:p>
            <a:r>
              <a:rPr lang="en-US" dirty="0">
                <a:solidFill>
                  <a:schemeClr val="tx1"/>
                </a:solidFill>
              </a:rPr>
              <a:t>District plan options</a:t>
            </a:r>
            <a:r>
              <a:rPr lang="en-US" sz="1200" dirty="0">
                <a:solidFill>
                  <a:schemeClr val="tx1"/>
                </a:solidFill>
              </a:rPr>
              <a:t> (2)</a:t>
            </a:r>
            <a:endParaRPr lang="en-US" sz="1200" dirty="0">
              <a:solidFill>
                <a:schemeClr val="tx1"/>
              </a:solidFill>
              <a:cs typeface="Segoe UI Light"/>
            </a:endParaRPr>
          </a:p>
        </p:txBody>
      </p:sp>
      <p:sp>
        <p:nvSpPr>
          <p:cNvPr id="8" name="Text Placeholder 7">
            <a:extLst>
              <a:ext uri="{FF2B5EF4-FFF2-40B4-BE49-F238E27FC236}">
                <a16:creationId xmlns:a16="http://schemas.microsoft.com/office/drawing/2014/main" id="{51B55435-9D90-B5C2-909D-11887755CF58}"/>
              </a:ext>
            </a:extLst>
          </p:cNvPr>
          <p:cNvSpPr>
            <a:spLocks noGrp="1"/>
          </p:cNvSpPr>
          <p:nvPr>
            <p:ph type="body" sz="quarter" idx="16"/>
          </p:nvPr>
        </p:nvSpPr>
        <p:spPr>
          <a:xfrm>
            <a:off x="205457" y="1467517"/>
            <a:ext cx="5889500" cy="5185392"/>
          </a:xfrm>
        </p:spPr>
        <p:txBody>
          <a:bodyPr lIns="91440" tIns="45720" rIns="91440" bIns="45720" anchor="ctr"/>
          <a:lstStyle/>
          <a:p>
            <a:pPr marL="0" indent="0">
              <a:buNone/>
            </a:pPr>
            <a:r>
              <a:rPr lang="en-US" b="1" dirty="0">
                <a:cs typeface="Segoe UI Light"/>
              </a:rPr>
              <a:t>How to search for an in-network Anthem HMO PCP or MG</a:t>
            </a:r>
            <a:endParaRPr lang="en-US" b="1" dirty="0"/>
          </a:p>
          <a:p>
            <a:r>
              <a:rPr lang="en-US" dirty="0">
                <a:cs typeface="Segoe UI Light"/>
              </a:rPr>
              <a:t>Go to the </a:t>
            </a:r>
            <a:r>
              <a:rPr lang="en-US" dirty="0">
                <a:solidFill>
                  <a:schemeClr val="accent3">
                    <a:lumMod val="76000"/>
                  </a:schemeClr>
                </a:solidFill>
                <a:cs typeface="Segoe UI Light"/>
                <a:hlinkClick r:id="rId2">
                  <a:extLst>
                    <a:ext uri="{A12FA001-AC4F-418D-AE19-62706E023703}">
                      <ahyp:hlinkClr xmlns:ahyp="http://schemas.microsoft.com/office/drawing/2018/hyperlinkcolor" val="tx"/>
                    </a:ext>
                  </a:extLst>
                </a:hlinkClick>
              </a:rPr>
              <a:t>SISC Anthem website anthem.com/ca/sisc</a:t>
            </a:r>
            <a:r>
              <a:rPr lang="en-US" dirty="0">
                <a:cs typeface="Segoe UI Light"/>
              </a:rPr>
              <a:t> </a:t>
            </a:r>
          </a:p>
          <a:p>
            <a:r>
              <a:rPr lang="en-US" dirty="0">
                <a:cs typeface="Segoe UI Light"/>
              </a:rPr>
              <a:t>Choose the "Find Care" tile</a:t>
            </a:r>
          </a:p>
          <a:p>
            <a:r>
              <a:rPr lang="en-US" dirty="0">
                <a:cs typeface="Segoe UI Light"/>
              </a:rPr>
              <a:t>Choose "HMO (Full Network)"</a:t>
            </a:r>
          </a:p>
          <a:p>
            <a:r>
              <a:rPr lang="en-US" dirty="0">
                <a:cs typeface="Segoe UI Light"/>
              </a:rPr>
              <a:t>Click "Search for an HMO Network Provider"</a:t>
            </a:r>
          </a:p>
          <a:p>
            <a:r>
              <a:rPr lang="en-US" dirty="0">
                <a:cs typeface="Segoe UI Light"/>
              </a:rPr>
              <a:t>Enter a zip code where you wish to see a provider</a:t>
            </a:r>
          </a:p>
          <a:p>
            <a:r>
              <a:rPr lang="en-US" dirty="0">
                <a:cs typeface="Segoe UI Light"/>
              </a:rPr>
              <a:t>You can either select a Care Provider tile to view a list of in-network providers, or search by provider/group name</a:t>
            </a:r>
          </a:p>
          <a:p>
            <a:r>
              <a:rPr lang="en-US" dirty="0">
                <a:cs typeface="Segoe UI Light"/>
              </a:rPr>
              <a:t>You can print, email, or save the list</a:t>
            </a:r>
          </a:p>
          <a:p>
            <a:pPr marL="0" indent="0">
              <a:buNone/>
            </a:pPr>
            <a:r>
              <a:rPr lang="en-US" b="1" dirty="0">
                <a:cs typeface="Segoe UI Light"/>
              </a:rPr>
              <a:t>To change your existing Anthem HMO PCP or MG</a:t>
            </a:r>
          </a:p>
          <a:p>
            <a:r>
              <a:rPr lang="en-US" dirty="0">
                <a:cs typeface="Segoe UI Light"/>
              </a:rPr>
              <a:t>Call Anthem member services 800/825-5541</a:t>
            </a:r>
          </a:p>
          <a:p>
            <a:r>
              <a:rPr lang="en-US" dirty="0">
                <a:solidFill>
                  <a:schemeClr val="accent3">
                    <a:lumMod val="76000"/>
                  </a:schemeClr>
                </a:solidFill>
                <a:cs typeface="Segoe UI Light"/>
                <a:hlinkClick r:id="rId3">
                  <a:extLst>
                    <a:ext uri="{A12FA001-AC4F-418D-AE19-62706E023703}">
                      <ahyp:hlinkClr xmlns:ahyp="http://schemas.microsoft.com/office/drawing/2018/hyperlinkcolor" val="tx"/>
                    </a:ext>
                  </a:extLst>
                </a:hlinkClick>
              </a:rPr>
              <a:t>Login to the Anthem website</a:t>
            </a:r>
            <a:r>
              <a:rPr lang="en-US" dirty="0">
                <a:cs typeface="Segoe UI Light"/>
              </a:rPr>
              <a:t> or use the </a:t>
            </a:r>
            <a:r>
              <a:rPr lang="en-US" dirty="0">
                <a:solidFill>
                  <a:schemeClr val="accent3">
                    <a:lumMod val="76000"/>
                  </a:schemeClr>
                </a:solidFill>
                <a:cs typeface="Segoe UI Light"/>
                <a:hlinkClick r:id="rId4">
                  <a:extLst>
                    <a:ext uri="{A12FA001-AC4F-418D-AE19-62706E023703}">
                      <ahyp:hlinkClr xmlns:ahyp="http://schemas.microsoft.com/office/drawing/2018/hyperlinkcolor" val="tx"/>
                    </a:ext>
                  </a:extLst>
                </a:hlinkClick>
              </a:rPr>
              <a:t>Anthem Sydney app</a:t>
            </a:r>
          </a:p>
        </p:txBody>
      </p:sp>
      <p:sp>
        <p:nvSpPr>
          <p:cNvPr id="5" name="Text Placeholder 7">
            <a:extLst>
              <a:ext uri="{FF2B5EF4-FFF2-40B4-BE49-F238E27FC236}">
                <a16:creationId xmlns:a16="http://schemas.microsoft.com/office/drawing/2014/main" id="{D81E1B0C-F369-42B6-0F82-EEEAF5B3ADBE}"/>
              </a:ext>
            </a:extLst>
          </p:cNvPr>
          <p:cNvSpPr txBox="1">
            <a:spLocks/>
          </p:cNvSpPr>
          <p:nvPr/>
        </p:nvSpPr>
        <p:spPr>
          <a:xfrm>
            <a:off x="6485580" y="1627678"/>
            <a:ext cx="5708072" cy="4017651"/>
          </a:xfrm>
          <a:prstGeom prst="rect">
            <a:avLst/>
          </a:prstGeom>
        </p:spPr>
        <p:txBody>
          <a:bodyPr lIns="91440" tIns="45720" rIns="91440" bIns="45720" anchor="ctr"/>
          <a:lstStyle>
            <a:lvl1pPr marL="285750" indent="-285750" algn="l" defTabSz="914400" rtl="0" eaLnBrk="1" latinLnBrk="0" hangingPunct="1">
              <a:lnSpc>
                <a:spcPct val="150000"/>
              </a:lnSpc>
              <a:spcBef>
                <a:spcPts val="0"/>
              </a:spcBef>
              <a:buFont typeface="Arial" panose="020B0604020202020204" pitchFamily="34" charset="0"/>
              <a:buChar char="•"/>
              <a:defRPr sz="1600" kern="1200" cap="none" spc="50" baseline="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b="1" dirty="0">
                <a:cs typeface="Segoe UI Light"/>
              </a:rPr>
              <a:t>How to search for an in-network Anthem PPO PCP or MG</a:t>
            </a:r>
            <a:endParaRPr lang="en-US" dirty="0">
              <a:cs typeface="Segoe UI Light"/>
            </a:endParaRPr>
          </a:p>
          <a:p>
            <a:pPr>
              <a:buFont typeface="Arial"/>
            </a:pPr>
            <a:r>
              <a:rPr lang="en-US" dirty="0">
                <a:cs typeface="Segoe UI Light"/>
              </a:rPr>
              <a:t>Go to the </a:t>
            </a:r>
            <a:r>
              <a:rPr lang="en-US" dirty="0">
                <a:solidFill>
                  <a:srgbClr val="35556A"/>
                </a:solidFill>
                <a:cs typeface="Segoe UI Light"/>
                <a:hlinkClick r:id="rId2">
                  <a:extLst>
                    <a:ext uri="{A12FA001-AC4F-418D-AE19-62706E023703}">
                      <ahyp:hlinkClr xmlns:ahyp="http://schemas.microsoft.com/office/drawing/2018/hyperlinkcolor" val="tx"/>
                    </a:ext>
                  </a:extLst>
                </a:hlinkClick>
              </a:rPr>
              <a:t>SISC Anthem website anthem.com/ca/sisc</a:t>
            </a:r>
            <a:r>
              <a:rPr lang="en-US" dirty="0">
                <a:cs typeface="Segoe UI Light"/>
              </a:rPr>
              <a:t> </a:t>
            </a:r>
          </a:p>
          <a:p>
            <a:pPr>
              <a:buFont typeface="Arial"/>
            </a:pPr>
            <a:r>
              <a:rPr lang="en-US" dirty="0">
                <a:cs typeface="Segoe UI Light"/>
              </a:rPr>
              <a:t>Choose the "Find Care" tile</a:t>
            </a:r>
          </a:p>
          <a:p>
            <a:pPr>
              <a:buFont typeface="Arial"/>
            </a:pPr>
            <a:r>
              <a:rPr lang="en-US" dirty="0">
                <a:cs typeface="Segoe UI Light"/>
              </a:rPr>
              <a:t>Choose "PPO"</a:t>
            </a:r>
          </a:p>
          <a:p>
            <a:pPr>
              <a:buFont typeface="Arial"/>
            </a:pPr>
            <a:r>
              <a:rPr lang="en-US" dirty="0">
                <a:cs typeface="Segoe UI Light"/>
              </a:rPr>
              <a:t>Click "Search for an PPO Network Provider"</a:t>
            </a:r>
          </a:p>
          <a:p>
            <a:pPr>
              <a:buFont typeface="Arial"/>
            </a:pPr>
            <a:r>
              <a:rPr lang="en-US" dirty="0">
                <a:cs typeface="Segoe UI Light"/>
              </a:rPr>
              <a:t>Enter a zip code where you wish to see a provider</a:t>
            </a:r>
          </a:p>
          <a:p>
            <a:pPr>
              <a:buFont typeface="Arial"/>
            </a:pPr>
            <a:r>
              <a:rPr lang="en-US" dirty="0">
                <a:cs typeface="Segoe UI Light"/>
              </a:rPr>
              <a:t>You can either select a Care Provider tile to view a list of in-network providers, or search by provider/group name</a:t>
            </a:r>
          </a:p>
          <a:p>
            <a:pPr>
              <a:buFont typeface="Arial"/>
              <a:buChar char="•"/>
            </a:pPr>
            <a:r>
              <a:rPr lang="en-US" dirty="0">
                <a:cs typeface="Segoe UI Light"/>
              </a:rPr>
              <a:t>You can print, email, or save the list</a:t>
            </a:r>
          </a:p>
          <a:p>
            <a:pPr marL="0" indent="0">
              <a:buNone/>
            </a:pPr>
            <a:endParaRPr lang="en-US" b="1" dirty="0">
              <a:cs typeface="Segoe UI Light"/>
            </a:endParaRPr>
          </a:p>
          <a:p>
            <a:pPr marL="0" indent="0">
              <a:buNone/>
            </a:pPr>
            <a:endParaRPr lang="en-US" sz="1000" dirty="0">
              <a:cs typeface="Segoe UI Light"/>
            </a:endParaRPr>
          </a:p>
        </p:txBody>
      </p:sp>
      <p:pic>
        <p:nvPicPr>
          <p:cNvPr id="10" name="Picture Placeholder 9" descr="Four Palomar College graduates smiling, with a clear blue sky in the background, looking for their loved ones in the crowd.">
            <a:extLst>
              <a:ext uri="{FF2B5EF4-FFF2-40B4-BE49-F238E27FC236}">
                <a16:creationId xmlns:a16="http://schemas.microsoft.com/office/drawing/2014/main" id="{D7F20396-5E91-5DC1-C0DA-ACB2910D2C14}"/>
              </a:ext>
            </a:extLst>
          </p:cNvPr>
          <p:cNvPicPr>
            <a:picLocks noGrp="1" noChangeAspect="1"/>
          </p:cNvPicPr>
          <p:nvPr>
            <p:ph type="pic" sz="quarter" idx="13"/>
          </p:nvPr>
        </p:nvPicPr>
        <p:blipFill>
          <a:blip r:embed="rId5"/>
          <a:srcRect l="5" t="12080" r="154" b="-123"/>
          <a:stretch>
            <a:fillRect/>
          </a:stretch>
        </p:blipFill>
        <p:spPr>
          <a:xfrm>
            <a:off x="396246" y="0"/>
            <a:ext cx="5684521" cy="1475429"/>
          </a:xfrm>
          <a:prstGeom prst="rect">
            <a:avLst/>
          </a:prstGeom>
        </p:spPr>
      </p:pic>
    </p:spTree>
    <p:extLst>
      <p:ext uri="{BB962C8B-B14F-4D97-AF65-F5344CB8AC3E}">
        <p14:creationId xmlns:p14="http://schemas.microsoft.com/office/powerpoint/2010/main" val="315888316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2F5845B-F624-CEB0-B75F-9248825AB233}"/>
            </a:ext>
          </a:extLst>
        </p:cNvPr>
        <p:cNvGrpSpPr/>
        <p:nvPr/>
      </p:nvGrpSpPr>
      <p:grpSpPr>
        <a:xfrm>
          <a:off x="0" y="0"/>
          <a:ext cx="0" cy="0"/>
          <a:chOff x="0" y="0"/>
          <a:chExt cx="0" cy="0"/>
        </a:xfrm>
      </p:grpSpPr>
      <p:sp>
        <p:nvSpPr>
          <p:cNvPr id="6" name="Title 5">
            <a:extLst>
              <a:ext uri="{FF2B5EF4-FFF2-40B4-BE49-F238E27FC236}">
                <a16:creationId xmlns:a16="http://schemas.microsoft.com/office/drawing/2014/main" id="{8499DAFC-2903-E024-E184-3ABDBE0F34FC}"/>
              </a:ext>
            </a:extLst>
          </p:cNvPr>
          <p:cNvSpPr>
            <a:spLocks noGrp="1"/>
          </p:cNvSpPr>
          <p:nvPr>
            <p:ph type="title"/>
          </p:nvPr>
        </p:nvSpPr>
        <p:spPr>
          <a:xfrm>
            <a:off x="6625089" y="262984"/>
            <a:ext cx="5066644" cy="988304"/>
          </a:xfrm>
        </p:spPr>
        <p:txBody>
          <a:bodyPr lIns="91440" tIns="45720" rIns="91440" bIns="45720" anchor="ctr"/>
          <a:lstStyle/>
          <a:p>
            <a:r>
              <a:rPr lang="en-US" dirty="0">
                <a:solidFill>
                  <a:schemeClr val="tx1"/>
                </a:solidFill>
              </a:rPr>
              <a:t>District plan options</a:t>
            </a:r>
            <a:r>
              <a:rPr lang="en-US" sz="1200" dirty="0">
                <a:solidFill>
                  <a:schemeClr val="tx1"/>
                </a:solidFill>
              </a:rPr>
              <a:t> (3)</a:t>
            </a:r>
            <a:endParaRPr lang="en-US" sz="1200" dirty="0">
              <a:solidFill>
                <a:schemeClr val="tx1"/>
              </a:solidFill>
              <a:cs typeface="Segoe UI Light"/>
            </a:endParaRPr>
          </a:p>
        </p:txBody>
      </p:sp>
      <p:sp>
        <p:nvSpPr>
          <p:cNvPr id="8" name="Text Placeholder 7">
            <a:extLst>
              <a:ext uri="{FF2B5EF4-FFF2-40B4-BE49-F238E27FC236}">
                <a16:creationId xmlns:a16="http://schemas.microsoft.com/office/drawing/2014/main" id="{64F448AF-320D-7CBD-7CD6-947F6CFCB591}"/>
              </a:ext>
            </a:extLst>
          </p:cNvPr>
          <p:cNvSpPr>
            <a:spLocks noGrp="1"/>
          </p:cNvSpPr>
          <p:nvPr>
            <p:ph type="body" sz="quarter" idx="16"/>
          </p:nvPr>
        </p:nvSpPr>
        <p:spPr>
          <a:xfrm>
            <a:off x="205457" y="1467517"/>
            <a:ext cx="5889500" cy="5185392"/>
          </a:xfrm>
        </p:spPr>
        <p:txBody>
          <a:bodyPr lIns="91440" tIns="45720" rIns="91440" bIns="45720" anchor="ctr"/>
          <a:lstStyle/>
          <a:p>
            <a:pPr marL="0" indent="0">
              <a:buNone/>
            </a:pPr>
            <a:r>
              <a:rPr lang="en-US" b="1" dirty="0">
                <a:cs typeface="Segoe UI Light"/>
              </a:rPr>
              <a:t>PPO Medical Plan Key Features</a:t>
            </a:r>
            <a:endParaRPr lang="en-US" b="1" dirty="0"/>
          </a:p>
          <a:p>
            <a:r>
              <a:rPr lang="en-US" dirty="0">
                <a:cs typeface="Segoe UI Light"/>
              </a:rPr>
              <a:t>Access to many in-network doctors</a:t>
            </a:r>
          </a:p>
          <a:p>
            <a:r>
              <a:rPr lang="en-US" dirty="0">
                <a:cs typeface="Segoe UI Light"/>
              </a:rPr>
              <a:t>Care is not assigned to one provider or medical group</a:t>
            </a:r>
          </a:p>
          <a:p>
            <a:r>
              <a:rPr lang="en-US" dirty="0">
                <a:cs typeface="Segoe UI Light"/>
              </a:rPr>
              <a:t>No referral needed to see a specialist</a:t>
            </a:r>
          </a:p>
          <a:p>
            <a:r>
              <a:rPr lang="en-US" dirty="0">
                <a:cs typeface="Segoe UI Light"/>
              </a:rPr>
              <a:t>Out of pocket cost varies based on provider service fees</a:t>
            </a:r>
          </a:p>
          <a:p>
            <a:r>
              <a:rPr lang="en-US" dirty="0">
                <a:cs typeface="Segoe UI Light"/>
              </a:rPr>
              <a:t>Limited coverage for out-of-network services/providers</a:t>
            </a:r>
          </a:p>
          <a:p>
            <a:r>
              <a:rPr lang="en-US" dirty="0">
                <a:cs typeface="Segoe UI Light"/>
              </a:rPr>
              <a:t>Must use in-network PPO providers for lowest costs</a:t>
            </a:r>
          </a:p>
          <a:p>
            <a:pPr marL="0" indent="0">
              <a:buNone/>
            </a:pPr>
            <a:r>
              <a:rPr lang="en-US" b="1" dirty="0">
                <a:cs typeface="Segoe UI Light"/>
              </a:rPr>
              <a:t>PPO Medical Plan Things to Consider</a:t>
            </a:r>
            <a:endParaRPr lang="en-US" dirty="0"/>
          </a:p>
          <a:p>
            <a:r>
              <a:rPr lang="en-US" dirty="0">
                <a:cs typeface="Segoe UI Light"/>
              </a:rPr>
              <a:t>In-network services will reduce out-of-pocket costs, but most services from almost any out-of-network doctor/hospital are covered for an increased cost.</a:t>
            </a:r>
          </a:p>
          <a:p>
            <a:r>
              <a:rPr lang="en-US" dirty="0">
                <a:cs typeface="Segoe UI Light"/>
              </a:rPr>
              <a:t>Contact Anthem member services to confirm if services are covered, prior to your visit.</a:t>
            </a:r>
          </a:p>
        </p:txBody>
      </p:sp>
      <p:sp>
        <p:nvSpPr>
          <p:cNvPr id="5" name="Text Placeholder 7">
            <a:extLst>
              <a:ext uri="{FF2B5EF4-FFF2-40B4-BE49-F238E27FC236}">
                <a16:creationId xmlns:a16="http://schemas.microsoft.com/office/drawing/2014/main" id="{CABF1CBB-DD66-EA64-76AC-5CC0B5670589}"/>
              </a:ext>
            </a:extLst>
          </p:cNvPr>
          <p:cNvSpPr txBox="1">
            <a:spLocks/>
          </p:cNvSpPr>
          <p:nvPr/>
        </p:nvSpPr>
        <p:spPr>
          <a:xfrm>
            <a:off x="6485580" y="2388160"/>
            <a:ext cx="5708072" cy="4017651"/>
          </a:xfrm>
          <a:prstGeom prst="rect">
            <a:avLst/>
          </a:prstGeom>
        </p:spPr>
        <p:txBody>
          <a:bodyPr lIns="91440" tIns="45720" rIns="91440" bIns="45720" anchor="ctr"/>
          <a:lstStyle>
            <a:lvl1pPr marL="285750" indent="-285750" algn="l" defTabSz="914400" rtl="0" eaLnBrk="1" latinLnBrk="0" hangingPunct="1">
              <a:lnSpc>
                <a:spcPct val="150000"/>
              </a:lnSpc>
              <a:spcBef>
                <a:spcPts val="0"/>
              </a:spcBef>
              <a:buFont typeface="Arial" panose="020B0604020202020204" pitchFamily="34" charset="0"/>
              <a:buChar char="•"/>
              <a:defRPr sz="1600" kern="1200" cap="none" spc="50" baseline="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b="1" dirty="0">
                <a:cs typeface="Segoe UI Light"/>
              </a:rPr>
              <a:t>How to search for an in-network Anthem PPO PCP or MG</a:t>
            </a:r>
            <a:endParaRPr lang="en-US" dirty="0">
              <a:cs typeface="Segoe UI Light"/>
            </a:endParaRPr>
          </a:p>
          <a:p>
            <a:pPr>
              <a:buFont typeface="Arial"/>
            </a:pPr>
            <a:r>
              <a:rPr lang="en-US" dirty="0">
                <a:cs typeface="Segoe UI Light"/>
              </a:rPr>
              <a:t>Go to the </a:t>
            </a:r>
            <a:r>
              <a:rPr lang="en-US" dirty="0">
                <a:solidFill>
                  <a:srgbClr val="35556A"/>
                </a:solidFill>
                <a:cs typeface="Segoe UI Light"/>
                <a:hlinkClick r:id="rId2">
                  <a:extLst>
                    <a:ext uri="{A12FA001-AC4F-418D-AE19-62706E023703}">
                      <ahyp:hlinkClr xmlns:ahyp="http://schemas.microsoft.com/office/drawing/2018/hyperlinkcolor" val="tx"/>
                    </a:ext>
                  </a:extLst>
                </a:hlinkClick>
              </a:rPr>
              <a:t>SISC Anthem website anthem.com/ca/sisc</a:t>
            </a:r>
            <a:r>
              <a:rPr lang="en-US" dirty="0">
                <a:cs typeface="Segoe UI Light"/>
              </a:rPr>
              <a:t> </a:t>
            </a:r>
          </a:p>
          <a:p>
            <a:pPr>
              <a:buFont typeface="Arial"/>
            </a:pPr>
            <a:r>
              <a:rPr lang="en-US" dirty="0">
                <a:cs typeface="Segoe UI Light"/>
              </a:rPr>
              <a:t>Choose the "Find Care" tile</a:t>
            </a:r>
          </a:p>
          <a:p>
            <a:pPr>
              <a:buFont typeface="Arial"/>
            </a:pPr>
            <a:r>
              <a:rPr lang="en-US" dirty="0">
                <a:cs typeface="Segoe UI Light"/>
              </a:rPr>
              <a:t>Choose "PPO"</a:t>
            </a:r>
          </a:p>
          <a:p>
            <a:pPr>
              <a:buFont typeface="Arial"/>
            </a:pPr>
            <a:r>
              <a:rPr lang="en-US" dirty="0">
                <a:cs typeface="Segoe UI Light"/>
              </a:rPr>
              <a:t>Click "Search for an PPO Network Provider"</a:t>
            </a:r>
          </a:p>
          <a:p>
            <a:pPr>
              <a:buFont typeface="Arial"/>
            </a:pPr>
            <a:r>
              <a:rPr lang="en-US" dirty="0">
                <a:cs typeface="Segoe UI Light"/>
              </a:rPr>
              <a:t>Enter a zip code where you wish to see a provider</a:t>
            </a:r>
          </a:p>
          <a:p>
            <a:pPr>
              <a:buFont typeface="Arial"/>
            </a:pPr>
            <a:r>
              <a:rPr lang="en-US" dirty="0">
                <a:cs typeface="Segoe UI Light"/>
              </a:rPr>
              <a:t>You can either select a Care Provider tile to view a list of in-network providers, or search by provider/group name</a:t>
            </a:r>
          </a:p>
          <a:p>
            <a:pPr>
              <a:buFont typeface="Arial"/>
              <a:buChar char="•"/>
            </a:pPr>
            <a:r>
              <a:rPr lang="en-US" dirty="0">
                <a:cs typeface="Segoe UI Light"/>
              </a:rPr>
              <a:t>You can print, email, or save the list</a:t>
            </a:r>
          </a:p>
          <a:p>
            <a:pPr marL="0" indent="0">
              <a:buNone/>
            </a:pPr>
            <a:endParaRPr lang="en-US" b="1" dirty="0">
              <a:cs typeface="Segoe UI Light"/>
            </a:endParaRPr>
          </a:p>
          <a:p>
            <a:pPr marL="0" indent="0">
              <a:buNone/>
            </a:pPr>
            <a:endParaRPr lang="en-US" sz="1000" dirty="0">
              <a:cs typeface="Segoe UI Light"/>
            </a:endParaRPr>
          </a:p>
        </p:txBody>
      </p:sp>
      <p:pic>
        <p:nvPicPr>
          <p:cNvPr id="11" name="Picture Placeholder 10" descr="The faces of graduating Palomar College students who are a part of the graduation procession into the new football stadium.">
            <a:extLst>
              <a:ext uri="{FF2B5EF4-FFF2-40B4-BE49-F238E27FC236}">
                <a16:creationId xmlns:a16="http://schemas.microsoft.com/office/drawing/2014/main" id="{DE7E4EA5-2299-C9F1-679E-3A02BAD35EFB}"/>
              </a:ext>
            </a:extLst>
          </p:cNvPr>
          <p:cNvPicPr>
            <a:picLocks noGrp="1" noChangeAspect="1"/>
          </p:cNvPicPr>
          <p:nvPr>
            <p:ph type="pic" sz="quarter" idx="13"/>
          </p:nvPr>
        </p:nvPicPr>
        <p:blipFill>
          <a:blip r:embed="rId3">
            <a:extLst>
              <a:ext uri="{28A0092B-C50C-407E-A947-70E740481C1C}">
                <a14:useLocalDpi xmlns:a14="http://schemas.microsoft.com/office/drawing/2010/main" val="0"/>
              </a:ext>
            </a:extLst>
          </a:blip>
          <a:srcRect t="10062" b="10062"/>
          <a:stretch>
            <a:fillRect/>
          </a:stretch>
        </p:blipFill>
        <p:spPr>
          <a:xfrm>
            <a:off x="0" y="-22225"/>
            <a:ext cx="6645275" cy="1557338"/>
          </a:xfrm>
          <a:prstGeom prst="rect">
            <a:avLst/>
          </a:prstGeom>
        </p:spPr>
      </p:pic>
    </p:spTree>
    <p:extLst>
      <p:ext uri="{BB962C8B-B14F-4D97-AF65-F5344CB8AC3E}">
        <p14:creationId xmlns:p14="http://schemas.microsoft.com/office/powerpoint/2010/main" val="346221228"/>
      </p:ext>
    </p:extLst>
  </p:cSld>
  <p:clrMapOvr>
    <a:masterClrMapping/>
  </p:clrMapOvr>
</p:sld>
</file>

<file path=ppt/theme/theme1.xml><?xml version="1.0" encoding="utf-8"?>
<a:theme xmlns:a="http://schemas.openxmlformats.org/drawingml/2006/main" name="Office Theme">
  <a:themeElements>
    <a:clrScheme name="Custom 87">
      <a:dk1>
        <a:srgbClr val="000000"/>
      </a:dk1>
      <a:lt1>
        <a:srgbClr val="FFFFFF"/>
      </a:lt1>
      <a:dk2>
        <a:srgbClr val="BBAA9C"/>
      </a:dk2>
      <a:lt2>
        <a:srgbClr val="E7E6E6"/>
      </a:lt2>
      <a:accent1>
        <a:srgbClr val="668A60"/>
      </a:accent1>
      <a:accent2>
        <a:srgbClr val="702128"/>
      </a:accent2>
      <a:accent3>
        <a:srgbClr val="46708C"/>
      </a:accent3>
      <a:accent4>
        <a:srgbClr val="BB2606"/>
      </a:accent4>
      <a:accent5>
        <a:srgbClr val="F1910F"/>
      </a:accent5>
      <a:accent6>
        <a:srgbClr val="FBD5AD"/>
      </a:accent6>
      <a:hlink>
        <a:srgbClr val="6F2127"/>
      </a:hlink>
      <a:folHlink>
        <a:srgbClr val="BB2606"/>
      </a:folHlink>
    </a:clrScheme>
    <a:fontScheme name="Custom 24">
      <a:majorFont>
        <a:latin typeface="Segoe UI Light"/>
        <a:ea typeface=""/>
        <a:cs typeface=""/>
      </a:majorFont>
      <a:minorFont>
        <a:latin typeface="Segoe UI Ligh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Coastal_Presentation_TM33468121_Win32_JC_SL_v3" id="{EB91EBED-606F-4526-98F2-0BC37D122083}" vid="{0066A017-97AF-4FCB-BD31-68FEF3C0112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B72D53BCC5D1324EA567D24BF54CF017" ma:contentTypeVersion="22" ma:contentTypeDescription="Create a new document." ma:contentTypeScope="" ma:versionID="1040131ec31b77e037451f5de09bf9e7">
  <xsd:schema xmlns:xsd="http://www.w3.org/2001/XMLSchema" xmlns:xs="http://www.w3.org/2001/XMLSchema" xmlns:p="http://schemas.microsoft.com/office/2006/metadata/properties" xmlns:ns1="http://schemas.microsoft.com/sharepoint/v3" xmlns:ns2="31e71ef6-fbd0-474b-bc84-89df7c4ee61c" xmlns:ns3="7d623cba-73c4-45e4-adc8-5c7561e6004d" targetNamespace="http://schemas.microsoft.com/office/2006/metadata/properties" ma:root="true" ma:fieldsID="389c120515b86579a8a8cd9b2b5b88fa" ns1:_="" ns2:_="" ns3:_="">
    <xsd:import namespace="http://schemas.microsoft.com/sharepoint/v3"/>
    <xsd:import namespace="31e71ef6-fbd0-474b-bc84-89df7c4ee61c"/>
    <xsd:import namespace="7d623cba-73c4-45e4-adc8-5c7561e6004d"/>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DateTaken" minOccurs="0"/>
                <xsd:element ref="ns3:SharedWithUsers" minOccurs="0"/>
                <xsd:element ref="ns3:SharedWithDetails" minOccurs="0"/>
                <xsd:element ref="ns2:MediaServiceAutoTags" minOccurs="0"/>
                <xsd:element ref="ns2:MediaLengthInSeconds"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1:_ip_UnifiedCompliancePolicyProperties" minOccurs="0"/>
                <xsd:element ref="ns1:_ip_UnifiedCompliancePolicyUIAction" minOccurs="0"/>
                <xsd:element ref="ns2:MediaServiceObjectDetectorVersions" minOccurs="0"/>
                <xsd:element ref="ns2:MediaServiceLocation"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23" nillable="true" ma:displayName="Unified Compliance Policy Properties" ma:hidden="true" ma:internalName="_ip_UnifiedCompliancePolicyProperties">
      <xsd:simpleType>
        <xsd:restriction base="dms:Note"/>
      </xsd:simpleType>
    </xsd:element>
    <xsd:element name="_ip_UnifiedCompliancePolicyUIAction" ma:index="24"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31e71ef6-fbd0-474b-bc84-89df7c4ee61c"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DateTaken" ma:index="12" nillable="true" ma:displayName="MediaServiceDateTaken" ma:hidden="true" ma:internalName="MediaServiceDateTaken" ma:readOnly="true">
      <xsd:simpleType>
        <xsd:restriction base="dms:Text"/>
      </xsd:simpleType>
    </xsd:element>
    <xsd:element name="MediaServiceAutoTags" ma:index="15" nillable="true" ma:displayName="Tags" ma:internalName="MediaServiceAutoTags" ma:readOnly="true">
      <xsd:simpleType>
        <xsd:restriction base="dms:Text"/>
      </xsd:simpleType>
    </xsd:element>
    <xsd:element name="MediaLengthInSeconds" ma:index="16" nillable="true" ma:displayName="MediaLengthInSeconds" ma:hidden="true" ma:internalName="MediaLengthInSeconds" ma:readOnly="true">
      <xsd:simpleType>
        <xsd:restriction base="dms:Unknown"/>
      </xsd:simpleType>
    </xsd:element>
    <xsd:element name="lcf76f155ced4ddcb4097134ff3c332f" ma:index="18" nillable="true" ma:taxonomy="true" ma:internalName="lcf76f155ced4ddcb4097134ff3c332f" ma:taxonomyFieldName="MediaServiceImageTags" ma:displayName="Image Tags" ma:readOnly="false" ma:fieldId="{5cf76f15-5ced-4ddc-b409-7134ff3c332f}" ma:taxonomyMulti="true" ma:sspId="63f93db7-64ee-405d-8bf9-5068fbf4bb9b" ma:termSetId="09814cd3-568e-fe90-9814-8d621ff8fb84" ma:anchorId="fba54fb3-c3e1-fe81-a776-ca4b69148c4d" ma:open="true" ma:isKeyword="false">
      <xsd:complexType>
        <xsd:sequence>
          <xsd:element ref="pc:Terms" minOccurs="0" maxOccurs="1"/>
        </xsd:sequence>
      </xsd:complexType>
    </xsd:element>
    <xsd:element name="MediaServiceOCR" ma:index="20" nillable="true" ma:displayName="Extracted Text" ma:internalName="MediaServiceOCR" ma:readOnly="true">
      <xsd:simpleType>
        <xsd:restriction base="dms:Note">
          <xsd:maxLength value="255"/>
        </xsd:restriction>
      </xsd:simpleType>
    </xsd:element>
    <xsd:element name="MediaServiceGenerationTime" ma:index="21" nillable="true" ma:displayName="MediaServiceGenerationTime" ma:hidden="true" ma:internalName="MediaServiceGenerationTime" ma:readOnly="true">
      <xsd:simpleType>
        <xsd:restriction base="dms:Text"/>
      </xsd:simpleType>
    </xsd:element>
    <xsd:element name="MediaServiceEventHashCode" ma:index="22" nillable="true" ma:displayName="MediaServiceEventHashCode" ma:hidden="true" ma:internalName="MediaServiceEventHashCode" ma:readOnly="true">
      <xsd:simpleType>
        <xsd:restriction base="dms:Text"/>
      </xsd:simpleType>
    </xsd:element>
    <xsd:element name="MediaServiceObjectDetectorVersions" ma:index="25" nillable="true" ma:displayName="MediaServiceObjectDetectorVersions" ma:hidden="true" ma:indexed="true" ma:internalName="MediaServiceObjectDetectorVersions" ma:readOnly="true">
      <xsd:simpleType>
        <xsd:restriction base="dms:Text"/>
      </xsd:simpleType>
    </xsd:element>
    <xsd:element name="MediaServiceLocation" ma:index="26" nillable="true" ma:displayName="Location" ma:indexed="true" ma:internalName="MediaServiceLocation" ma:readOnly="true">
      <xsd:simpleType>
        <xsd:restriction base="dms:Text"/>
      </xsd:simpleType>
    </xsd:element>
    <xsd:element name="MediaServiceSearchProperties" ma:index="27"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7d623cba-73c4-45e4-adc8-5c7561e6004d" elementFormDefault="qualified">
    <xsd:import namespace="http://schemas.microsoft.com/office/2006/documentManagement/types"/>
    <xsd:import namespace="http://schemas.microsoft.com/office/infopath/2007/PartnerControls"/>
    <xsd:element name="SharedWithUsers" ma:index="13"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4" nillable="true" ma:displayName="Shared With Details" ma:internalName="SharedWithDetails" ma:readOnly="true">
      <xsd:simpleType>
        <xsd:restriction base="dms:Note">
          <xsd:maxLength value="255"/>
        </xsd:restriction>
      </xsd:simpleType>
    </xsd:element>
    <xsd:element name="TaxCatchAll" ma:index="19" nillable="true" ma:displayName="Taxonomy Catch All Column" ma:hidden="true" ma:list="{a79636f8-c4a8-4508-8ffa-0b86679bcf2f}" ma:internalName="TaxCatchAll" ma:showField="CatchAllData" ma:web="7d623cba-73c4-45e4-adc8-5c7561e6004d">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_ip_UnifiedCompliancePolicyUIAction xmlns="http://schemas.microsoft.com/sharepoint/v3" xsi:nil="true"/>
    <_ip_UnifiedCompliancePolicyProperties xmlns="http://schemas.microsoft.com/sharepoint/v3" xsi:nil="true"/>
    <SharedWithUsers xmlns="7d623cba-73c4-45e4-adc8-5c7561e6004d">
      <UserInfo>
        <DisplayName/>
        <AccountId xsi:nil="true"/>
        <AccountType/>
      </UserInfo>
    </SharedWithUsers>
    <lcf76f155ced4ddcb4097134ff3c332f xmlns="31e71ef6-fbd0-474b-bc84-89df7c4ee61c">
      <Terms xmlns="http://schemas.microsoft.com/office/infopath/2007/PartnerControls"/>
    </lcf76f155ced4ddcb4097134ff3c332f>
    <TaxCatchAll xmlns="7d623cba-73c4-45e4-adc8-5c7561e6004d" xsi:nil="true"/>
  </documentManagement>
</p:properties>
</file>

<file path=customXml/itemProps1.xml><?xml version="1.0" encoding="utf-8"?>
<ds:datastoreItem xmlns:ds="http://schemas.openxmlformats.org/officeDocument/2006/customXml" ds:itemID="{280DFFFD-AD07-4A86-9705-52C8E97AD4F0}">
  <ds:schemaRefs>
    <ds:schemaRef ds:uri="http://schemas.microsoft.com/sharepoint/v3/contenttype/forms"/>
  </ds:schemaRefs>
</ds:datastoreItem>
</file>

<file path=customXml/itemProps2.xml><?xml version="1.0" encoding="utf-8"?>
<ds:datastoreItem xmlns:ds="http://schemas.openxmlformats.org/officeDocument/2006/customXml" ds:itemID="{9DA266F3-16A2-4B55-B248-9BB821AA08D7}">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31e71ef6-fbd0-474b-bc84-89df7c4ee61c"/>
    <ds:schemaRef ds:uri="7d623cba-73c4-45e4-adc8-5c7561e6004d"/>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F54EC7C5-1D60-4AC6-AFBF-FE1A4AD97A21}">
  <ds:schemaRefs>
    <ds:schemaRef ds:uri="http://schemas.microsoft.com/office/2006/metadata/properties"/>
    <ds:schemaRef ds:uri="http://schemas.microsoft.com/office/infopath/2007/PartnerControls"/>
    <ds:schemaRef ds:uri="http://schemas.microsoft.com/sharepoint/v3"/>
    <ds:schemaRef ds:uri="7d623cba-73c4-45e4-adc8-5c7561e6004d"/>
    <ds:schemaRef ds:uri="31e71ef6-fbd0-474b-bc84-89df7c4ee61c"/>
  </ds:schemaRefs>
</ds:datastoreItem>
</file>

<file path=docMetadata/LabelInfo.xml><?xml version="1.0" encoding="utf-8"?>
<clbl:labelList xmlns:clbl="http://schemas.microsoft.com/office/2020/mipLabelMetadata"/>
</file>

<file path=docProps/app.xml><?xml version="1.0" encoding="utf-8"?>
<Properties xmlns="http://schemas.openxmlformats.org/officeDocument/2006/extended-properties" xmlns:vt="http://schemas.openxmlformats.org/officeDocument/2006/docPropsVTypes">
  <Template>Office Theme</Template>
  <TotalTime>2560</TotalTime>
  <Words>4487</Words>
  <Application>Microsoft Office PowerPoint</Application>
  <PresentationFormat>Widescreen</PresentationFormat>
  <Paragraphs>454</Paragraphs>
  <Slides>23</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23</vt:i4>
      </vt:variant>
    </vt:vector>
  </HeadingPairs>
  <TitlesOfParts>
    <vt:vector size="28" baseType="lpstr">
      <vt:lpstr>Arial</vt:lpstr>
      <vt:lpstr>Calibri</vt:lpstr>
      <vt:lpstr>Segoe UI</vt:lpstr>
      <vt:lpstr>Segoe UI Light</vt:lpstr>
      <vt:lpstr>Office Theme</vt:lpstr>
      <vt:lpstr>Open enrollment Retiree presentation</vt:lpstr>
      <vt:lpstr>Accessibility services</vt:lpstr>
      <vt:lpstr>Presentation topics</vt:lpstr>
      <vt:lpstr>wellness overview (links below)</vt:lpstr>
      <vt:lpstr>Benefit plans  overview</vt:lpstr>
      <vt:lpstr>Action needed Additional information is available on the retiree resources webpage</vt:lpstr>
      <vt:lpstr>District plan options (1)</vt:lpstr>
      <vt:lpstr>District plan options (2)</vt:lpstr>
      <vt:lpstr>District plan options (3)</vt:lpstr>
      <vt:lpstr>District plan options (4)</vt:lpstr>
      <vt:lpstr>District plan options (5)</vt:lpstr>
      <vt:lpstr>District plan options (6)</vt:lpstr>
      <vt:lpstr>PowerPoint Presentation</vt:lpstr>
      <vt:lpstr>District plan options (8)</vt:lpstr>
      <vt:lpstr>District plan options (9)</vt:lpstr>
      <vt:lpstr>Retiree transition to medicare</vt:lpstr>
      <vt:lpstr>appeals processes (1)</vt:lpstr>
      <vt:lpstr>appeals processes (2)</vt:lpstr>
      <vt:lpstr>appeals processes (3)</vt:lpstr>
      <vt:lpstr>Next Steps and Events(1)</vt:lpstr>
      <vt:lpstr>Next Steps and Events(2)</vt:lpstr>
      <vt:lpstr>Regulatory notifications</vt:lpstr>
      <vt:lpstr>Vendor contacts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Corbin, Wendy A.</dc:creator>
  <cp:lastModifiedBy>Corbin, Wendy A.</cp:lastModifiedBy>
  <cp:revision>1569</cp:revision>
  <dcterms:created xsi:type="dcterms:W3CDTF">2025-07-10T22:51:38Z</dcterms:created>
  <dcterms:modified xsi:type="dcterms:W3CDTF">2026-08-06T14:52:51Z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0x010100B72D53BCC5D1324EA567D24BF54CF017</vt:lpwstr>
  </property>
  <property fmtid="{D5CDD505-2E9C-101B-9397-08002B2CF9AE}" pid="3" name="ComplianceAssetId">
    <vt:lpwstr/>
  </property>
  <property fmtid="{D5CDD505-2E9C-101B-9397-08002B2CF9AE}" pid="4" name="_ExtendedDescription">
    <vt:lpwstr/>
  </property>
  <property fmtid="{D5CDD505-2E9C-101B-9397-08002B2CF9AE}" pid="5" name="TriggerFlowInfo">
    <vt:lpwstr/>
  </property>
  <property fmtid="{D5CDD505-2E9C-101B-9397-08002B2CF9AE}" pid="6" name="MediaServiceImageTags">
    <vt:lpwstr/>
  </property>
</Properties>
</file>