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68" r:id="rId6"/>
    <p:sldId id="288" r:id="rId7"/>
    <p:sldId id="289" r:id="rId8"/>
    <p:sldId id="308" r:id="rId9"/>
    <p:sldId id="290" r:id="rId10"/>
    <p:sldId id="284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310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135"/>
    <a:srgbClr val="BDA07D"/>
    <a:srgbClr val="F5F9F9"/>
    <a:srgbClr val="627272"/>
    <a:srgbClr val="93A5A8"/>
    <a:srgbClr val="3E7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4" autoAdjust="0"/>
    <p:restoredTop sz="94879" autoAdjust="0"/>
  </p:normalViewPr>
  <p:slideViewPr>
    <p:cSldViewPr snapToGrid="0">
      <p:cViewPr varScale="1">
        <p:scale>
          <a:sx n="105" d="100"/>
          <a:sy n="105" d="100"/>
        </p:scale>
        <p:origin x="123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A4CE-17BB-4BB2-AC7B-97495293E2AC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EF92D-82DD-4142-BCE8-036B91487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6C8F5-2FDA-4718-81AA-24F4816BBD56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EC616-C518-4358-9496-6C33B2F5FA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imag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anchor="ctr"/>
          <a:lstStyle>
            <a:lvl1pPr algn="l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9651A5D-2C86-4900-A248-8559E39BD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anchor="ctr"/>
          <a:lstStyle>
            <a:lvl1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cap="none" spc="50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D8D3253-3A08-4F2F-B6B3-607BBC6B33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1220C40-4EC0-BFB1-D615-1455BA15A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3684897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8B9A4D3-8D91-4865-B422-5F60885A7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4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5435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FEA1AD-EC70-422F-BADD-FCA14BF9D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8750" y="3520775"/>
            <a:ext cx="328246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84996E-63EA-4C88-816A-3AE158BB5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80314" y="3520775"/>
            <a:ext cx="328246" cy="3282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A09893-F9A1-4FA2-A462-C1C443EC3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31878" y="3520775"/>
            <a:ext cx="328246" cy="3282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FBC17-744B-4367-90B4-20C9CDBD1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83442" y="3520775"/>
            <a:ext cx="328246" cy="32824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FD6CCE-53EA-424C-A29B-35A77F7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35004" y="3520775"/>
            <a:ext cx="328246" cy="3282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ADC218-9303-4431-8BD2-4D5F9C19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F724929-97F8-4988-BD69-D86CAA695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0FEF08-1FB7-46B4-AB6B-D672A96A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2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2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6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6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0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0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398264"/>
            <a:ext cx="2251562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2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4" y="4398264"/>
            <a:ext cx="2251562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3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4" y="4917263"/>
            <a:ext cx="2251562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E574CD7-C8A6-4F56-81B4-F72FB22E0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0FC7994-2504-4FF9-81F5-24405FEF0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layout"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101351-79F8-4AD7-A22B-E7AFB1C69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B7BBE6-4278-4E33-9044-72A2E0C0E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8564" y="1585733"/>
            <a:ext cx="2065188" cy="39959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549E-0E7C-4599-B51C-97AA7E52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32832" y="1585733"/>
            <a:ext cx="2065188" cy="39959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7C507F-AD4D-47B6-88C3-C1D0154FB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63405" y="1585733"/>
            <a:ext cx="2065188" cy="39959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0266B1-BBD1-44C0-8D4C-4E651D320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3980" y="1585733"/>
            <a:ext cx="2065188" cy="39959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1BB1CE-E3FA-4E7F-A54B-3FB67509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11052" y="1585733"/>
            <a:ext cx="2065188" cy="39959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3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normalizeH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3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1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1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4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4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59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59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1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1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A750E0F3-3708-7BB7-7A9E-123ED3BAC6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D283EBF-8FBA-4A7A-9DCE-23E0BF7F6A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664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0664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D517EAC0-89E0-4247-B048-92F65C868A7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236976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792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07792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7847BEB8-AC95-445E-AFB4-34B7658BB99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404104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74920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74920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7B6B3681-1E21-44DA-AADA-F5E638A8742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571232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42048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242048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026B0125-C5D1-4397-BA37-9D1FCB7DA71E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738360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409176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409176" y="5431536"/>
            <a:ext cx="2069690" cy="69536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EAB4BA-80BD-7371-B929-19121B20B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44474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5AB06E-DF62-F8F9-5394-965FE9EF6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28818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99703C-0E17-F953-C69A-F4BE3C334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9959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4C6290-D338-8FBA-9D0B-CAF45DE68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39717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04D8C7-8727-8343-DFC8-E415C809B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778565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05886F38-E337-4504-BF25-D65176023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1314"/>
            <a:ext cx="12192000" cy="3806686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D4B8443F-E5FA-5D35-EFF6-7896CFEE7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063838"/>
            <a:ext cx="5066324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subtitle here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B9C9904-11DE-F8AA-4316-5ACEC5829E3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38199" y="2486203"/>
            <a:ext cx="10515600" cy="3343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253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" y="502920"/>
            <a:ext cx="5010912" cy="1627632"/>
          </a:xfrm>
          <a:prstGeom prst="rect">
            <a:avLst/>
          </a:prstGeom>
          <a:noFill/>
        </p:spPr>
        <p:txBody>
          <a:bodyPr lIns="91440" tIns="45720" rIns="91440" bIns="45720" anchor="t" anchorCtr="0"/>
          <a:lstStyle>
            <a:lvl1pPr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8C8EB8A-A968-4E47-AE69-9A01E7717E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496" y="2752344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90288" y="1911096"/>
            <a:ext cx="2350008" cy="99669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lIns="1371600" bIns="365760" anchor="ctr"/>
          <a:lstStyle>
            <a:lvl1pPr marL="0" indent="0" algn="l">
              <a:buNone/>
              <a:defRPr sz="2000" i="0" cap="none" spc="200" baseline="0">
                <a:noFill/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1F8DE9-CF33-BBAF-FFA6-1487D09E6B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46136" y="0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37F6F0D-FCD4-63B1-5371-FFB63A75BB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46136" y="3602736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9A62FB8A-A588-91BB-620B-64E5D2090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B9DAAC-E781-43E6-913C-893B8D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655546"/>
            <a:ext cx="12192001" cy="5202454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6584" y="2276856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subtitle here 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86584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0" y="2276856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subtitle here 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8000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C76B36E-858A-1EFF-2A70-C8D5ADDC0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777FD6-2BEA-C70A-1C6D-8885D53E9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0543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ABE26A-0746-BC10-0802-C29EAD6C2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6968402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7" r:id="rId4"/>
    <p:sldLayoutId id="2147483656" r:id="rId5"/>
    <p:sldLayoutId id="2147483665" r:id="rId6"/>
    <p:sldLayoutId id="2147483652" r:id="rId7"/>
    <p:sldLayoutId id="214748365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them.com/account-login/" TargetMode="External"/><Relationship Id="rId2" Type="http://schemas.openxmlformats.org/officeDocument/2006/relationships/hyperlink" Target="https://www.anthem.com/ca/mcr/sis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s://www.anthem.com/member-resources/sydney-ap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hyperlink" Target="https://www.anthem.com/ca/mcr/sis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lomar.edu/hr/wp-content/uploads/sites/157/2026/07/2026-Oct-Blue-Cross-PPO-80-E-20.pdf" TargetMode="External"/><Relationship Id="rId2" Type="http://schemas.openxmlformats.org/officeDocument/2006/relationships/hyperlink" Target="https://www.palomar.edu/hr/wp-content/uploads/sites/157/2026/07/2026-Oct-Blue-Cross-HMO-Classic-20-Rx-9-35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palomar.edu/hr/wp-content/uploads/sites/157/2026/07/2026-Oct-Blue-Cross-PPO-100-A-10-Select.pdf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ltadental.com/us/en/member/find-a-dentist.html" TargetMode="External"/><Relationship Id="rId2" Type="http://schemas.openxmlformats.org/officeDocument/2006/relationships/hyperlink" Target="https://www1.deltadentalins.com/search.html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mailto:benefits@palomar.edu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lomar.edu/hr/american-sign-language-asl-interpreter-computer-aided-real-time-captioning-cart-information/" TargetMode="External"/><Relationship Id="rId2" Type="http://schemas.openxmlformats.org/officeDocument/2006/relationships/hyperlink" Target="mailto:benefits@palomar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nam02.safelinks.protection.outlook.com/?url=https%3A%2F%2Fclick.email.americanfidelity.com%2F%3Fqs%3DABB7InYiOjEsImQiOjQ5NDN9AAcAAAAABD2fdRLcIifAvubZ9Baulk3Gd8ms2DkIft3gSky6NcrnTCNi3o63yq8beWLEDx68ESQzLdnQ9W-d9T96yECgMFdSX4kMoqCuwDxzAgVqeQjS&amp;data=05%7C02%7Cwcorbin%40palomar.edu%7Cb70aae053ec54e03f94408dee6b27e0b%7Cdfa178eb10ca40c09667f4732f3381fe%7C0%7C0%7C639201851469458003%7CUnknown%7CTWFpbGZsb3d8eyJFbXB0eU1hcGkiOnRydWUsIlYiOiIwLjAuMDAwMCIsIlAiOiJXaW4zMiIsIkFOIjoiTWFpbCIsIldUIjoyfQ%3D%3D%7C0%7C%7C%7C&amp;sdata=A%2FDQu%2FgEjiCJ9jU5ARJyrJDFXSht8q8rjCTTykHPWqc%3D&amp;reserved=0" TargetMode="External"/><Relationship Id="rId2" Type="http://schemas.openxmlformats.org/officeDocument/2006/relationships/hyperlink" Target="https://americanfidelity.com/info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tm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mailto:jill_krenkler@us.aflac.com" TargetMode="External"/><Relationship Id="rId3" Type="http://schemas.openxmlformats.org/officeDocument/2006/relationships/hyperlink" Target="https://nam02.safelinks.protection.outlook.com/?url=https%3A%2F%2Fvimeo.com%2Faflac%2Freview%2F1010347169%2Faea86fd45e&amp;data=05%7C02%7Cwcorbin%40palomar.edu%7Ca7f1fe48bfdd49297e3d08ddc63e2e6c%7Cdfa178eb10ca40c09667f4732f3381fe%7C0%7C0%7C638884692569874864%7CUnknown%7CTWFpbGZsb3d8eyJFbXB0eU1hcGkiOnRydWUsIlYiOiIwLjAuMDAwMCIsIlAiOiJXaW4zMiIsIkFOIjoiTWFpbCIsIldUIjoyfQ%3D%3D%7C0%7C%7C%7C&amp;sdata=KRfC3a31PsLDgLdtzE%2BkkLCiLwDZW7JKQwRE%2BJLe%2B5w%3D&amp;reserved=0" TargetMode="External"/><Relationship Id="rId7" Type="http://schemas.openxmlformats.org/officeDocument/2006/relationships/hyperlink" Target="https://nam02.safelinks.protection.outlook.com/?url=https%3A%2F%2Fvimeo.com%2Faflac%2Freview%2F1011011063%2Fc7808bbaaf&amp;data=05%7C02%7Cwcorbin%40palomar.edu%7Ca7f1fe48bfdd49297e3d08ddc63e2e6c%7Cdfa178eb10ca40c09667f4732f3381fe%7C0%7C0%7C638884692569956764%7CUnknown%7CTWFpbGZsb3d8eyJFbXB0eU1hcGkiOnRydWUsIlYiOiIwLjAuMDAwMCIsIlAiOiJXaW4zMiIsIkFOIjoiTWFpbCIsIldUIjoyfQ%3D%3D%7C0%7C%7C%7C&amp;sdata=Jgis78DQW3OKJzbJlixXGntpv8%2Bzg%2BIm8aL0HFftu%2Fs%3D&amp;reserved=0" TargetMode="External"/><Relationship Id="rId2" Type="http://schemas.openxmlformats.org/officeDocument/2006/relationships/hyperlink" Target="https://nam02.safelinks.protection.outlook.com/?url=https%3A%2F%2Fvimeo.com%2Faflac%2Freview%2F1011011103%2F9ccde1938e&amp;data=05%7C02%7Cwcorbin%40palomar.edu%7Ca7f1fe48bfdd49297e3d08ddc63e2e6c%7Cdfa178eb10ca40c09667f4732f3381fe%7C0%7C0%7C638884692569908053%7CUnknown%7CTWFpbGZsb3d8eyJFbXB0eU1hcGkiOnRydWUsIlYiOiIwLjAuMDAwMCIsIlAiOiJXaW4zMiIsIkFOIjoiTWFpbCIsIldUIjoyfQ%3D%3D%7C0%7C%7C%7C&amp;sdata=6lfVCdheTQFELY5HZf0PQb5484gn1rx1Q7XyvgZ829g%3D&amp;reserved=0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nam02.safelinks.protection.outlook.com/?url=https%3A%2F%2Fvimeo.com%2Faflac%2Freview%2F1011010277%2F7abfcba01b&amp;data=05%7C02%7Cwcorbin%40palomar.edu%7Ca7f1fe48bfdd49297e3d08ddc63e2e6c%7Cdfa178eb10ca40c09667f4732f3381fe%7C0%7C0%7C638884692569924715%7CUnknown%7CTWFpbGZsb3d8eyJFbXB0eU1hcGkiOnRydWUsIlYiOiIwLjAuMDAwMCIsIlAiOiJXaW4zMiIsIkFOIjoiTWFpbCIsIldUIjoyfQ%3D%3D%7C0%7C%7C%7C&amp;sdata=yg8AgRntEuQ8lIqPJj0KL5R4jeaTWFLlJGZ5wKkzYAA%3D&amp;reserved=0" TargetMode="External"/><Relationship Id="rId5" Type="http://schemas.openxmlformats.org/officeDocument/2006/relationships/hyperlink" Target="https://nam02.safelinks.protection.outlook.com/?url=https%3A%2F%2Fvimeo.com%2Faflac%2Freview%2F1010344426%2F8c8fe41b8d&amp;data=05%7C02%7Cwcorbin%40palomar.edu%7Ca7f1fe48bfdd49297e3d08ddc63e2e6c%7Cdfa178eb10ca40c09667f4732f3381fe%7C0%7C0%7C638884692569892662%7CUnknown%7CTWFpbGZsb3d8eyJFbXB0eU1hcGkiOnRydWUsIlYiOiIwLjAuMDAwMCIsIlAiOiJXaW4zMiIsIkFOIjoiTWFpbCIsIldUIjoyfQ%3D%3D%7C0%7C%7C%7C&amp;sdata=JkIGwB4cRVHmCtOEc0JYca4tNdRPw%2BszmUnwzFBdsPA%3D&amp;reserved=0" TargetMode="External"/><Relationship Id="rId10" Type="http://schemas.openxmlformats.org/officeDocument/2006/relationships/image" Target="../media/image23.tmp"/><Relationship Id="rId4" Type="http://schemas.openxmlformats.org/officeDocument/2006/relationships/hyperlink" Target="https://nam02.safelinks.protection.outlook.com/?url=https%3A%2F%2Fvimeo.com%2Faflac%2Freview%2F1022896617%2Ffff1fca125&amp;data=05%7C02%7Cwcorbin%40palomar.edu%7Ca7f1fe48bfdd49297e3d08ddc63e2e6c%7Cdfa178eb10ca40c09667f4732f3381fe%7C0%7C0%7C638884692569940753%7CUnknown%7CTWFpbGZsb3d8eyJFbXB0eU1hcGkiOnRydWUsIlYiOiIwLjAuMDAwMCIsIlAiOiJXaW4zMiIsIkFOIjoiTWFpbCIsIldUIjoyfQ%3D%3D%7C0%7C%7C%7C&amp;sdata=4PuR0Oaz1pWq22uL8dzHMA0xGGABeo1m2SIO%2B5Mhffg%3D&amp;reserved=0" TargetMode="External"/><Relationship Id="rId9" Type="http://schemas.openxmlformats.org/officeDocument/2006/relationships/hyperlink" Target="https://www.aflac.com/prospecting/?utm_source=bing&amp;utm_medium=cpc&amp;utm_campaign=aflac_theo_prospecting_bing_branded_coordinated_national&amp;utm_term=aflac%20insurance%20information&amp;utm_content=aflac-insurance_exact_coordinated&amp;msclkid=db355d1e752f15e454e2359f22b09509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na2.documents.adobe.com/public/esignWidget?wid=CBFCIBAA3AAABLblqZhAuGasPXdrl2f3T03VhDy3IJusbV73C4lNpSTGtTOFgHwS67ToJn4Vc1O8mWzIHzOM%2A" TargetMode="External"/><Relationship Id="rId13" Type="http://schemas.openxmlformats.org/officeDocument/2006/relationships/hyperlink" Target="https://na2.documents.adobe.com/public/esignWidget?wid=CBFCIBAA3AAABLblqZhCxarMalAUdPC4zk0qDfETliumt-xcoj44VMK_qVbfQC3y9Qrl25EVolGitXNVlzSY%2A" TargetMode="External"/><Relationship Id="rId3" Type="http://schemas.openxmlformats.org/officeDocument/2006/relationships/hyperlink" Target="https://na2.documents.adobe.com/public/esignWidget?wid=CBFCIBAA3AAABLblqZhCwswGRaZrXWWFmGroI5a-9imoZPyDIGz7C_LT2GG1Um79lODsm1N06_JM4je6I8yA%2A" TargetMode="External"/><Relationship Id="rId7" Type="http://schemas.openxmlformats.org/officeDocument/2006/relationships/slide" Target="slide8.xml"/><Relationship Id="rId12" Type="http://schemas.openxmlformats.org/officeDocument/2006/relationships/hyperlink" Target="https://na2.documents.adobe.com/public/esignWidget?wid=CBFCIBAA3AAABLblqZhDtF5qnk3hpAwMmJedpRh8cZElx-qnK3E2Rk-6Kklo_gOn-gmZqBEnDMgtOGYC_g_0%2A" TargetMode="External"/><Relationship Id="rId17" Type="http://schemas.openxmlformats.org/officeDocument/2006/relationships/image" Target="../media/image24.tmp"/><Relationship Id="rId2" Type="http://schemas.openxmlformats.org/officeDocument/2006/relationships/hyperlink" Target="https://na2.documents.adobe.com/public/esignWidget?wid=CBFCIBAA3AAABLblqZhCHFhEanLG-CyuD_7z9Lh_vm1ofPLmowc0tqcpFvgjUR7--G9w-aTSsKOTHMm_CHTg%2A" TargetMode="External"/><Relationship Id="rId16" Type="http://schemas.openxmlformats.org/officeDocument/2006/relationships/hyperlink" Target="https://na2.documents.adobe.com/public/esignWidget?wid=CBFCIBAA3AAABLblqZhAu8ECEmpizGSblfAx_xffOlD295v-Sw92_QVm2yZKC1LEDdTWdMbYy3EYY4gDGWfQ%2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na2.documents.adobe.com/public/esignWidget?wid=CBFCIBAA3AAABLblqZhAqvaFRqM__7IpyBJ6mtEhrDjqoVa-F6FSwRGj3amu3TbsYjroP6SLzm7r1XH6rzHQ%2A" TargetMode="External"/><Relationship Id="rId11" Type="http://schemas.openxmlformats.org/officeDocument/2006/relationships/hyperlink" Target="https://na2.documents.adobe.com/public/esignWidget?wid=CBFCIBAA3AAABLblqZhBbvoSqIJjTuP8uocFdYsBQnyfIVF2spW2YDuXUgYIIwY3fTugPOn3ptHibSnUgcPY%2A" TargetMode="External"/><Relationship Id="rId5" Type="http://schemas.openxmlformats.org/officeDocument/2006/relationships/hyperlink" Target="https://na2.documents.adobe.com/public/esignWidget?wid=CBFCIBAA3AAABLblqZhBgZQNkQMzkFl0hC9obAhCMHHQ9ltrTnif-4bfF1uMA5p9V-LttNqkiVlS3L0yslC0%2A" TargetMode="External"/><Relationship Id="rId15" Type="http://schemas.openxmlformats.org/officeDocument/2006/relationships/hyperlink" Target="mailto:benefits@palomar.edu" TargetMode="External"/><Relationship Id="rId10" Type="http://schemas.openxmlformats.org/officeDocument/2006/relationships/hyperlink" Target="https://na2.documents.adobe.com/public/esignWidget?wid=CBFCIBAA3AAABLblqZhBNeHPgV1HJ_0NrimwK7dLIwx5HeZyGmJ8q-t3vguzR6rBAZ-pwu2BTB-OFaoF0Dw0%2A" TargetMode="External"/><Relationship Id="rId4" Type="http://schemas.openxmlformats.org/officeDocument/2006/relationships/hyperlink" Target="https://na2.documents.adobe.com/public/esignWidget?wid=CBFCIBAA3AAABLblqZhAvTP2htOi4CZvZ5nJURF2Mg7UeHcw-HHWB6up_VqJjbPm7lYbscSRK9gKTirTSFdg%2A" TargetMode="External"/><Relationship Id="rId9" Type="http://schemas.openxmlformats.org/officeDocument/2006/relationships/hyperlink" Target="https://na2.documents.adobe.com/public/esignWidget?wid=CBFCIBAA3AAABLblqZhCO5HXX2v1w3mKfHjS-UbkDdReUKEpVLQL2qtAwKsPt0E6Yt5qk1srXWxy0B1PvuJE%2A" TargetMode="External"/><Relationship Id="rId14" Type="http://schemas.openxmlformats.org/officeDocument/2006/relationships/hyperlink" Target="https://www.palomar.edu/hr/employees/openenrollment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l.gov/agencies/ebsa/about-ebsa/our-activities/resource-center/publications/your-rights-after-a-mastectomy" TargetMode="External"/><Relationship Id="rId13" Type="http://schemas.openxmlformats.org/officeDocument/2006/relationships/hyperlink" Target="https://www.palomar.edu/hr/wp-content/uploads/sites/157/2022/08/Marketplace.2022.pdf" TargetMode="External"/><Relationship Id="rId18" Type="http://schemas.openxmlformats.org/officeDocument/2006/relationships/hyperlink" Target="https://www.palomar.edu/hr/wp-content/uploads/sites/157/2024/07/PCCD_WVPP-7.1.2024_Final-signed.pdf" TargetMode="External"/><Relationship Id="rId3" Type="http://schemas.openxmlformats.org/officeDocument/2006/relationships/hyperlink" Target="https://www.palomar.edu/hr/wp-content/uploads/sites/157/2025/07/ModelCreditableCoverageDisclosureNotice.2025.Spanish.pdf" TargetMode="External"/><Relationship Id="rId21" Type="http://schemas.openxmlformats.org/officeDocument/2006/relationships/hyperlink" Target="https://www.palomar.edu/irp/wp-content/uploads/sites/238/2023/11/Vision-Plan-2035_SP_Accessible_Newest.pdf" TargetMode="External"/><Relationship Id="rId7" Type="http://schemas.openxmlformats.org/officeDocument/2006/relationships/hyperlink" Target="https://www.palomar.edu/governance/full-list-of-councils-and-committees/" TargetMode="External"/><Relationship Id="rId12" Type="http://schemas.openxmlformats.org/officeDocument/2006/relationships/hyperlink" Target="https://www.palomar.edu/hr/employees/personnel/" TargetMode="External"/><Relationship Id="rId17" Type="http://schemas.openxmlformats.org/officeDocument/2006/relationships/hyperlink" Target="https://www.palomar.edu/hr/wp-content/uploads/sites/157/2025/07/model-general-notice-spanish.pdf" TargetMode="External"/><Relationship Id="rId2" Type="http://schemas.openxmlformats.org/officeDocument/2006/relationships/hyperlink" Target="https://www.palomar.edu/hr/wp-content/uploads/sites/157/2025/07/ModelCreditableCoverageDisclosureNotice.2025-1.pdf" TargetMode="External"/><Relationship Id="rId16" Type="http://schemas.openxmlformats.org/officeDocument/2006/relationships/hyperlink" Target="https://www.palomar.edu/hr/wp-content/uploads/sites/157/2022/08/COBRA.General.Notice.2022.English.pdf" TargetMode="External"/><Relationship Id="rId20" Type="http://schemas.openxmlformats.org/officeDocument/2006/relationships/hyperlink" Target="https://www.atlantapsych.com/files/No%20Surprise%20Act%20%28NSA%29%20notice%20in%20Spanish.pdf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alomar.edu/hr/wp-content/uploads/sites/157/2022/08/CHIPRA-spanish.2022.pdf" TargetMode="External"/><Relationship Id="rId11" Type="http://schemas.openxmlformats.org/officeDocument/2006/relationships/hyperlink" Target="https://www.palomar.edu/hr/wp-content/uploads/sites/157/2022/08/HIPAA.Privacy.Notice.2022.pdf" TargetMode="External"/><Relationship Id="rId24" Type="http://schemas.openxmlformats.org/officeDocument/2006/relationships/image" Target="../media/image26.tmp"/><Relationship Id="rId5" Type="http://schemas.openxmlformats.org/officeDocument/2006/relationships/hyperlink" Target="https://www.dol.gov/sites/dolgov/files/EBSA/laws-and-regulations/laws/chipra/model-notice.pdf" TargetMode="External"/><Relationship Id="rId15" Type="http://schemas.openxmlformats.org/officeDocument/2006/relationships/hyperlink" Target="https://www.palomar.edu/irp/wp-content/uploads/sites/238/2022/07/FINAL-Strategic-Plan-2022_Main.pdf" TargetMode="External"/><Relationship Id="rId23" Type="http://schemas.openxmlformats.org/officeDocument/2006/relationships/hyperlink" Target="https://www.palomar.edu/irp/wp-content/uploads/sites/238/2023/01/Student-Equity-and-Achievement-Program-Plan-2022-25.pdf" TargetMode="External"/><Relationship Id="rId10" Type="http://schemas.openxmlformats.org/officeDocument/2006/relationships/hyperlink" Target="https://www.palomar.edu/governingboard/chapter-3-general-institution/" TargetMode="External"/><Relationship Id="rId19" Type="http://schemas.openxmlformats.org/officeDocument/2006/relationships/hyperlink" Target="https://www.cms.gov/newsroom/fact-sheets/no-surprises-understand-your-rights-against-surprise-medical-bills" TargetMode="External"/><Relationship Id="rId4" Type="http://schemas.openxmlformats.org/officeDocument/2006/relationships/hyperlink" Target="https://www.palomar.edu/governingboard/wp-content/uploads/sites/64/2018/01/BP-1200-District-Mission_adopted_8-3-21-1.pdf" TargetMode="External"/><Relationship Id="rId9" Type="http://schemas.openxmlformats.org/officeDocument/2006/relationships/hyperlink" Target="https://www.dol.gov/sites/dolgov/files/ebsa/about-ebsa/our-activities/resource-center/publications/mastectomy-rights-and-benefits.pdf" TargetMode="External"/><Relationship Id="rId14" Type="http://schemas.openxmlformats.org/officeDocument/2006/relationships/hyperlink" Target="https://www.palomar.edu/hr/wp-content/uploads/sites/157/2022/08/Marketplace-spanish.pdf" TargetMode="External"/><Relationship Id="rId22" Type="http://schemas.openxmlformats.org/officeDocument/2006/relationships/hyperlink" Target="https://www.cms.gov/CCIIO/Programs-and-Initiatives/Other-Insurance-Protections/nmhpa_factsheet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anthem.com/ca" TargetMode="External"/><Relationship Id="rId7" Type="http://schemas.openxmlformats.org/officeDocument/2006/relationships/hyperlink" Target="mailto:benefits@palomar.edu" TargetMode="External"/><Relationship Id="rId2" Type="http://schemas.openxmlformats.org/officeDocument/2006/relationships/hyperlink" Target="https://healthy.kaiserpermanente.org/health-wellness/health-assessment?kp_shortcut_referrer=kp.org/th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enterforhealthyliving-southern-california.kaiserpermanente.org/our-programs/healthy-balance/?kp_shortcut_referrer=kp.org/healthybalance" TargetMode="External"/><Relationship Id="rId5" Type="http://schemas.openxmlformats.org/officeDocument/2006/relationships/hyperlink" Target="https://www.palomar.edu/hr/wp-content/uploads/sites/157/2022/07/Vidaflyer.pdf" TargetMode="External"/><Relationship Id="rId4" Type="http://schemas.openxmlformats.org/officeDocument/2006/relationships/hyperlink" Target="https://www.palomar.edu/hr/wp-content/uploads/sites/157/2024/07/Kaiser-Calm-App-Flyer.pd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image" Target="../media/image6.jpeg"/><Relationship Id="rId3" Type="http://schemas.openxmlformats.org/officeDocument/2006/relationships/slide" Target="slide6.xml"/><Relationship Id="rId7" Type="http://schemas.openxmlformats.org/officeDocument/2006/relationships/slide" Target="slide22.xml"/><Relationship Id="rId12" Type="http://schemas.openxmlformats.org/officeDocument/2006/relationships/image" Target="../media/image5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9.xml"/><Relationship Id="rId11" Type="http://schemas.openxmlformats.org/officeDocument/2006/relationships/image" Target="../media/image4.jpeg"/><Relationship Id="rId5" Type="http://schemas.openxmlformats.org/officeDocument/2006/relationships/slide" Target="slide9.xml"/><Relationship Id="rId15" Type="http://schemas.openxmlformats.org/officeDocument/2006/relationships/image" Target="../media/image8.jpeg"/><Relationship Id="rId10" Type="http://schemas.openxmlformats.org/officeDocument/2006/relationships/slide" Target="slide25.xml"/><Relationship Id="rId4" Type="http://schemas.openxmlformats.org/officeDocument/2006/relationships/slide" Target="slide8.xml"/><Relationship Id="rId9" Type="http://schemas.openxmlformats.org/officeDocument/2006/relationships/slide" Target="slide24.xml"/><Relationship Id="rId1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lomar.edu/hr/wp-content/uploads/sites/157/2022/07/Kaiser-Telehealth.pdf" TargetMode="External"/><Relationship Id="rId13" Type="http://schemas.openxmlformats.org/officeDocument/2006/relationships/hyperlink" Target="https://www.palomar.edu/hr/wp-content/uploads/sites/157/2022/07/Teledoc-Second-Opinion-1.pdf" TargetMode="External"/><Relationship Id="rId18" Type="http://schemas.openxmlformats.org/officeDocument/2006/relationships/hyperlink" Target="https://www.palomar.edu/hr/wp-content/uploads/sites/157/2024/07/Anthem-Lark-Flyer.pdf" TargetMode="External"/><Relationship Id="rId3" Type="http://schemas.openxmlformats.org/officeDocument/2006/relationships/hyperlink" Target="https://www.palomar.edu/hr/wp-content/uploads/sites/157/2022/07/Anthem-Member-Discounts.pdf" TargetMode="External"/><Relationship Id="rId21" Type="http://schemas.openxmlformats.org/officeDocument/2006/relationships/hyperlink" Target="https://www.palomar.edu/hr/wp-content/uploads/sites/157/2022/07/Anthem-PPO-Cancer-Benefit.pdf" TargetMode="External"/><Relationship Id="rId7" Type="http://schemas.openxmlformats.org/officeDocument/2006/relationships/hyperlink" Target="https://www.palomar.edu/hr/wp-content/uploads/sites/157/2022/07/Vidaflyer.pdf" TargetMode="External"/><Relationship Id="rId12" Type="http://schemas.openxmlformats.org/officeDocument/2006/relationships/hyperlink" Target="https://www.palomar.edu/hr/wp-content/uploads/sites/157/2022/07/Anthem-EAP-MyStrength.pdf" TargetMode="External"/><Relationship Id="rId17" Type="http://schemas.openxmlformats.org/officeDocument/2006/relationships/hyperlink" Target="https://www.palomar.edu/hr/wp-content/uploads/sites/157/2024/07/Kaiser-Calm-App-Flyer.pdf" TargetMode="External"/><Relationship Id="rId25" Type="http://schemas.openxmlformats.org/officeDocument/2006/relationships/image" Target="../media/image9.jpeg"/><Relationship Id="rId2" Type="http://schemas.openxmlformats.org/officeDocument/2006/relationships/hyperlink" Target="https://www.palomar.edu/hr/wp-content/uploads/sites/157/2022/07/Kaiser.Your-Care-Your-Way.pdf" TargetMode="External"/><Relationship Id="rId16" Type="http://schemas.openxmlformats.org/officeDocument/2006/relationships/hyperlink" Target="https://www.palomar.edu/hr/wp-content/uploads/sites/157/2022/07/Anthem-PPO-Hinge-Health.pdf" TargetMode="External"/><Relationship Id="rId20" Type="http://schemas.openxmlformats.org/officeDocument/2006/relationships/hyperlink" Target="https://www.palomar.edu/hr/wp-content/uploads/sites/157/2024/07/Kaiser-Healthy-Balance-Weight-Management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alomar.edu/hr/wp-content/uploads/sites/157/2022/07/Kaiser-Total-Health-Assessment.pdf" TargetMode="External"/><Relationship Id="rId11" Type="http://schemas.openxmlformats.org/officeDocument/2006/relationships/hyperlink" Target="https://www.palomar.edu/hr/wp-content/uploads/sites/157/2022/07/Kaiser-Active-and-Fit-Flyer.pdf" TargetMode="External"/><Relationship Id="rId24" Type="http://schemas.openxmlformats.org/officeDocument/2006/relationships/hyperlink" Target="https://www.palomar.edu/hr/wp-content/uploads/sites/157/2024/07/Kaiser-Medical-Transition-Assistance-Flyer-Southern.pdf" TargetMode="External"/><Relationship Id="rId5" Type="http://schemas.openxmlformats.org/officeDocument/2006/relationships/hyperlink" Target="https://www.palomar.edu/hr/wp-content/uploads/sites/157/2022/07/MDLive-Flyer.pdf" TargetMode="External"/><Relationship Id="rId15" Type="http://schemas.openxmlformats.org/officeDocument/2006/relationships/hyperlink" Target="https://www.palomar.edu/hr/wp-content/uploads/sites/157/2024/07/AnthemEAP_Talkspace-Flyer.pdf" TargetMode="External"/><Relationship Id="rId23" Type="http://schemas.openxmlformats.org/officeDocument/2006/relationships/hyperlink" Target="https://www.palomar.edu/hr/wp-content/uploads/sites/157/2020/01/Carrum.knee_.hip_.spine_.AnthemPPO.pdf" TargetMode="External"/><Relationship Id="rId10" Type="http://schemas.openxmlformats.org/officeDocument/2006/relationships/hyperlink" Target="https://www.palomar.edu/hr/wp-content/uploads/sites/157/2025/11/Kaiser-One-Pass-Flyer-Active-Employees-and-Under-65-Retirees.pdf" TargetMode="External"/><Relationship Id="rId19" Type="http://schemas.openxmlformats.org/officeDocument/2006/relationships/hyperlink" Target="https://www.palomar.edu/hr/wp-content/uploads/sites/157/2022/07/AnthemPPO.MavenMaternity-1.pdf" TargetMode="External"/><Relationship Id="rId4" Type="http://schemas.openxmlformats.org/officeDocument/2006/relationships/hyperlink" Target="https://www.palomar.edu/hr/wp-content/uploads/sites/157/2022/07/Kaiser-Wellness-Coaching.pdf" TargetMode="External"/><Relationship Id="rId9" Type="http://schemas.openxmlformats.org/officeDocument/2006/relationships/hyperlink" Target="https://www.palomar.edu/hr/wp-content/uploads/sites/157/2020/01/Anthem_Active-and-Fit-Flyer.pdf" TargetMode="External"/><Relationship Id="rId14" Type="http://schemas.openxmlformats.org/officeDocument/2006/relationships/hyperlink" Target="https://www.palomar.edu/hr/wp-content/uploads/sites/157/2022/07/Teledoc-Second-Opinion.pdf" TargetMode="External"/><Relationship Id="rId22" Type="http://schemas.openxmlformats.org/officeDocument/2006/relationships/hyperlink" Target="https://www.palomar.edu/hr/wp-content/uploads/sites/157/2024/07/Kaiser-Mobile-App-English-and-Spanish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benefits@palomar.edu" TargetMode="External"/><Relationship Id="rId2" Type="http://schemas.openxmlformats.org/officeDocument/2006/relationships/hyperlink" Target="https://www.palomar.edu/hr/wp-content/uploads/sites/157/2026/07/SISC-Benefits-Connect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na2.documents.adobe.com/public/esignWidget?wid=CBFCIBAA3AAABLblqZhBgZQNkQMzkFl0hC9obAhCMHHQ9ltrTnif-4bfF1uMA5p9V-LttNqkiVlS3L0yslC0*" TargetMode="External"/><Relationship Id="rId13" Type="http://schemas.openxmlformats.org/officeDocument/2006/relationships/hyperlink" Target="https://na2.documents.adobe.com/public/esignWidget?wid=CBFCIBAA3AAABLblqZhBbvoSqIJjTuP8uocFdYsBQnyfIVF2spW2YDuXUgYIIwY3fTugPOn3ptHibSnUgcPY*" TargetMode="External"/><Relationship Id="rId3" Type="http://schemas.openxmlformats.org/officeDocument/2006/relationships/slide" Target="slide23.xml"/><Relationship Id="rId7" Type="http://schemas.openxmlformats.org/officeDocument/2006/relationships/hyperlink" Target="https://na2.documents.adobe.com/public/esignWidget?wid=CBFCIBAA3AAABLblqZhAvTP2htOi4CZvZ5nJURF2Mg7UeHcw-HHWB6up_VqJjbPm7lYbscSRK9gKTirTSFdg*" TargetMode="External"/><Relationship Id="rId12" Type="http://schemas.openxmlformats.org/officeDocument/2006/relationships/hyperlink" Target="https://na2.documents.adobe.com/public/esignWidget?wid=CBFCIBAA3AAABLblqZhBNeHPgV1HJ_0NrimwK7dLIwx5HeZyGmJ8q-t3vguzR6rBAZ-pwu2BTB-OFaoF0Dw0*" TargetMode="External"/><Relationship Id="rId17" Type="http://schemas.openxmlformats.org/officeDocument/2006/relationships/image" Target="../media/image13.png"/><Relationship Id="rId2" Type="http://schemas.openxmlformats.org/officeDocument/2006/relationships/hyperlink" Target="mailto:benefits@palomar.edu" TargetMode="External"/><Relationship Id="rId16" Type="http://schemas.openxmlformats.org/officeDocument/2006/relationships/hyperlink" Target="https://na2.documents.adobe.com/public/esignWidget?wid=CBFCIBAA3AAABLblqZhAu8ECEmpizGSblfAx_xffOlD295v-Sw92_QVm2yZKC1LEDdTWdMbYy3EYY4gDGWfQ%2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a2.documents.adobe.com/public/esignWidget?wid=CBFCIBAA3AAABLblqZhCwswGRaZrXWWFmGroI5a-9imoZPyDIGz7C_LT2GG1Um79lODsm1N06_JM4je6I8yA*" TargetMode="External"/><Relationship Id="rId11" Type="http://schemas.openxmlformats.org/officeDocument/2006/relationships/hyperlink" Target="https://na2.documents.adobe.com/public/esignWidget?wid=CBFCIBAA3AAABLblqZhCO5HXX2v1w3mKfHjS-UbkDdReUKEpVLQL2qtAwKsPt0E6Yt5qk1srXWxy0B1PvuJE*" TargetMode="External"/><Relationship Id="rId5" Type="http://schemas.openxmlformats.org/officeDocument/2006/relationships/hyperlink" Target="https://na2.documents.adobe.com/public/esignWidget?wid=CBFCIBAA3AAABLblqZhCHFhEanLG-CyuD_7z9Lh_vm1ofPLmowc0tqcpFvgjUR7--G9w-aTSsKOTHMm_CHTg*" TargetMode="External"/><Relationship Id="rId15" Type="http://schemas.openxmlformats.org/officeDocument/2006/relationships/hyperlink" Target="https://na2.documents.adobe.com/public/esignWidget?wid=CBFCIBAA3AAABLblqZhCxarMalAUdPC4zk0qDfETliumt-xcoj44VMK_qVbfQC3y9Qrl25EVolGitXNVlzSY%2A" TargetMode="External"/><Relationship Id="rId10" Type="http://schemas.openxmlformats.org/officeDocument/2006/relationships/hyperlink" Target="https://na2.documents.adobe.com/public/esignWidget?wid=CBFCIBAA3AAABLblqZhAuGasPXdrl2f3T03VhDy3IJusbV73C4lNpSTGtTOFgHwS67ToJn4Vc1O8mWzIHzOM*" TargetMode="External"/><Relationship Id="rId4" Type="http://schemas.openxmlformats.org/officeDocument/2006/relationships/hyperlink" Target="https://nam02.safelinks.protection.outlook.com/?url=https%3A%2F%2Fclick.email.americanfidelity.com%2F%3Fqs%3DABB7InYiOjEsImQiOjQ5NDN9AAcAAAAABD2fdRLcIifAvubZ9Baulk3Gd8ms2DkIft3gSky6NcrnTCNi3o63yq8beWLEDx68ESQzLdnQ9W-d9T96yECgMFdSX4kMoqCuwDxzAgVqeQjS&amp;data=05%7C02%7Cwcorbin%40palomar.edu%7Cb70aae053ec54e03f94408dee6b27e0b%7Cdfa178eb10ca40c09667f4732f3381fe%7C0%7C0%7C639201851469458003%7CUnknown%7CTWFpbGZsb3d8eyJFbXB0eU1hcGkiOnRydWUsIlYiOiIwLjAuMDAwMCIsIlAiOiJXaW4zMiIsIkFOIjoiTWFpbCIsIldUIjoyfQ%3D%3D%7C0%7C%7C%7C&amp;sdata=A%2FDQu%2FgEjiCJ9jU5ARJyrJDFXSht8q8rjCTTykHPWqc%3D&amp;reserved=0" TargetMode="External"/><Relationship Id="rId9" Type="http://schemas.openxmlformats.org/officeDocument/2006/relationships/hyperlink" Target="https://na2.documents.adobe.com/public/esignWidget?wid=CBFCIBAA3AAABLblqZhAqvaFRqM__7IpyBJ6mtEhrDjqoVa-F6FSwRGj3amu3TbsYjroP6SLzm7r1XH6rzHQ*" TargetMode="External"/><Relationship Id="rId14" Type="http://schemas.openxmlformats.org/officeDocument/2006/relationships/hyperlink" Target="https://na2.documents.adobe.com/public/esignWidget?wid=CBFCIBAA3AAABLblqZhDtF5qnk3hpAwMmJedpRh8cZElx-qnK3E2Rk-6Kklo_gOn-gmZqBEnDMgtOGYC_g_0*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/>
          <a:lstStyle/>
          <a:p>
            <a:r>
              <a:rPr lang="en-US" dirty="0">
                <a:solidFill>
                  <a:schemeClr val="tx1"/>
                </a:solidFill>
              </a:rPr>
              <a:t>Open enrollment presentation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Palomar Community College District 2026 – 2027 Plan Year</a:t>
            </a:r>
          </a:p>
        </p:txBody>
      </p:sp>
      <p:pic>
        <p:nvPicPr>
          <p:cNvPr id="7" name="Picture Placeholder 6" descr="A group of Palomar College ROTC students in uniform walking with flags during the graduation ceremony.">
            <a:extLst>
              <a:ext uri="{FF2B5EF4-FFF2-40B4-BE49-F238E27FC236}">
                <a16:creationId xmlns:a16="http://schemas.microsoft.com/office/drawing/2014/main" id="{6BD5F322-DC46-EA4C-2889-D36E06F6354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4860" r="21072" b="845"/>
          <a:stretch>
            <a:fillRect/>
          </a:stretch>
        </p:blipFill>
        <p:spPr>
          <a:xfrm>
            <a:off x="7415131" y="1930690"/>
            <a:ext cx="4772887" cy="4923247"/>
          </a:xfrm>
          <a:prstGeom prst="rect">
            <a:avLst/>
          </a:prstGeom>
        </p:spPr>
      </p:pic>
      <p:pic>
        <p:nvPicPr>
          <p:cNvPr id="2" name="Picture 1" descr="Palomar College Learning for Success words encircled by a red star with a gray tail">
            <a:extLst>
              <a:ext uri="{FF2B5EF4-FFF2-40B4-BE49-F238E27FC236}">
                <a16:creationId xmlns:a16="http://schemas.microsoft.com/office/drawing/2014/main" id="{F8E026B8-3899-C39B-92ED-E857A8C00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" y="3854"/>
            <a:ext cx="3864883" cy="212407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B24C0-AA97-557D-1F95-A09F16E0B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1C3E684-4002-249B-B40F-36FC4D2A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771" y="262984"/>
            <a:ext cx="5066644" cy="988304"/>
          </a:xfrm>
        </p:spPr>
        <p:txBody>
          <a:bodyPr lIns="91440" tIns="45720" rIns="91440" bIns="45720" anchor="ctr"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(2)</a:t>
            </a:r>
            <a:endParaRPr lang="en-US" sz="1200" dirty="0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B55435-9D90-B5C2-909D-11887755CF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457" y="1467517"/>
            <a:ext cx="5889500" cy="5185392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 dirty="0">
                <a:cs typeface="Segoe UI Light"/>
              </a:rPr>
              <a:t>Search for in-network Anthem HMO PCP or Medical Group</a:t>
            </a:r>
            <a:endParaRPr lang="en-US" b="1" dirty="0"/>
          </a:p>
          <a:p>
            <a:r>
              <a:rPr lang="en-US" dirty="0">
                <a:cs typeface="Segoe UI Light"/>
              </a:rPr>
              <a:t>Go to the </a:t>
            </a:r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SISC Anthem website anthem.com/ca/sisc</a:t>
            </a:r>
            <a:r>
              <a:rPr lang="en-US" dirty="0">
                <a:cs typeface="Segoe UI Light"/>
              </a:rPr>
              <a:t> </a:t>
            </a:r>
          </a:p>
          <a:p>
            <a:r>
              <a:rPr lang="en-US" dirty="0">
                <a:cs typeface="Segoe UI Light"/>
              </a:rPr>
              <a:t>Choose the "Find Care" tile</a:t>
            </a:r>
          </a:p>
          <a:p>
            <a:r>
              <a:rPr lang="en-US" dirty="0">
                <a:cs typeface="Segoe UI Light"/>
              </a:rPr>
              <a:t>Choose "HMO (Full Network)"</a:t>
            </a:r>
          </a:p>
          <a:p>
            <a:r>
              <a:rPr lang="en-US" dirty="0">
                <a:cs typeface="Segoe UI Light"/>
              </a:rPr>
              <a:t>Click "Search for an HMO Network Provider"</a:t>
            </a:r>
          </a:p>
          <a:p>
            <a:r>
              <a:rPr lang="en-US" dirty="0">
                <a:cs typeface="Segoe UI Light"/>
              </a:rPr>
              <a:t>“Update Location” zip code for the provider</a:t>
            </a:r>
          </a:p>
          <a:p>
            <a:r>
              <a:rPr lang="en-US" dirty="0">
                <a:cs typeface="Segoe UI Light"/>
              </a:rPr>
              <a:t>You can either select a Care Provider tile to view a list of in-network providers, or search by provider/group name</a:t>
            </a:r>
          </a:p>
          <a:p>
            <a:r>
              <a:rPr lang="en-US" dirty="0">
                <a:cs typeface="Segoe UI Light"/>
              </a:rPr>
              <a:t>You can print, email, or save the list</a:t>
            </a:r>
          </a:p>
          <a:p>
            <a:pPr marL="0" indent="0">
              <a:buNone/>
            </a:pPr>
            <a:r>
              <a:rPr lang="en-US" b="1" dirty="0">
                <a:cs typeface="Segoe UI Light"/>
              </a:rPr>
              <a:t>To change your existing Anthem HMO PCP or MG</a:t>
            </a:r>
          </a:p>
          <a:p>
            <a:r>
              <a:rPr lang="en-US" dirty="0">
                <a:cs typeface="Segoe UI Light"/>
              </a:rPr>
              <a:t>Call Anthem member services 800/825-5541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Login to the Anthem website</a:t>
            </a:r>
            <a:r>
              <a:rPr lang="en-US" dirty="0">
                <a:cs typeface="Segoe UI Light"/>
              </a:rPr>
              <a:t> </a:t>
            </a:r>
          </a:p>
          <a:p>
            <a:r>
              <a:rPr lang="en-US" dirty="0">
                <a:cs typeface="Segoe UI Light"/>
              </a:rPr>
              <a:t>Use the </a:t>
            </a:r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Anthem Sydney app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D81E1B0C-F369-42B6-0F82-EEEAF5B3ADBE}"/>
              </a:ext>
            </a:extLst>
          </p:cNvPr>
          <p:cNvSpPr txBox="1">
            <a:spLocks/>
          </p:cNvSpPr>
          <p:nvPr/>
        </p:nvSpPr>
        <p:spPr>
          <a:xfrm>
            <a:off x="6272784" y="1655110"/>
            <a:ext cx="5792852" cy="401765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 cap="none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cs typeface="Segoe UI Light"/>
              </a:rPr>
              <a:t>Search for an in-network Anthem PPO PCP or Medical Group</a:t>
            </a:r>
            <a:endParaRPr lang="en-US" dirty="0">
              <a:cs typeface="Segoe UI Light"/>
            </a:endParaRPr>
          </a:p>
          <a:p>
            <a:pPr>
              <a:buFont typeface="Arial"/>
            </a:pPr>
            <a:r>
              <a:rPr lang="en-US" dirty="0">
                <a:cs typeface="Segoe UI Light"/>
              </a:rPr>
              <a:t>Go to the </a:t>
            </a:r>
            <a:r>
              <a:rPr lang="en-US" dirty="0">
                <a:solidFill>
                  <a:srgbClr val="35556A"/>
                </a:solidFill>
                <a:cs typeface="Segoe U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SISC Anthem website anthem.com/ca/sisc</a:t>
            </a:r>
            <a:r>
              <a:rPr lang="en-US" dirty="0">
                <a:cs typeface="Segoe UI Light"/>
              </a:rPr>
              <a:t> 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Choose the "Find Care" tile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Choose "PPO"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Click "Search for a PPO Network Provider"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“Update Location” zip code for the provider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You can either select a Care Provider tile to view a list of in-network providers, or search by provider/group name</a:t>
            </a:r>
          </a:p>
          <a:p>
            <a:pPr>
              <a:buFont typeface="Arial"/>
              <a:buChar char="•"/>
            </a:pPr>
            <a:r>
              <a:rPr lang="en-US" dirty="0">
                <a:cs typeface="Segoe UI Light"/>
              </a:rPr>
              <a:t>You can print, email, or save the list</a:t>
            </a:r>
          </a:p>
          <a:p>
            <a:pPr marL="0" indent="0">
              <a:buNone/>
            </a:pPr>
            <a:endParaRPr lang="en-US" b="1" dirty="0">
              <a:cs typeface="Segoe UI Light"/>
            </a:endParaRPr>
          </a:p>
          <a:p>
            <a:pPr marL="0" indent="0">
              <a:buNone/>
            </a:pPr>
            <a:endParaRPr lang="en-US" sz="1000" dirty="0">
              <a:cs typeface="Segoe UI Light"/>
            </a:endParaRPr>
          </a:p>
        </p:txBody>
      </p:sp>
      <p:pic>
        <p:nvPicPr>
          <p:cNvPr id="10" name="Picture Placeholder 9" descr="Four Palomar College graduates smiling, with a clear blue sky in the background, looking for their loved ones in the crowd.">
            <a:extLst>
              <a:ext uri="{FF2B5EF4-FFF2-40B4-BE49-F238E27FC236}">
                <a16:creationId xmlns:a16="http://schemas.microsoft.com/office/drawing/2014/main" id="{D7F20396-5E91-5DC1-C0DA-ACB2910D2C1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5" t="12080" r="154" b="-123"/>
          <a:stretch>
            <a:fillRect/>
          </a:stretch>
        </p:blipFill>
        <p:spPr>
          <a:xfrm>
            <a:off x="396246" y="0"/>
            <a:ext cx="5684521" cy="1475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888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845B-F624-CEB0-B75F-9248825AB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499DAFC-2903-E024-E184-3ABDBE0F3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089" y="262984"/>
            <a:ext cx="5066644" cy="988304"/>
          </a:xfrm>
        </p:spPr>
        <p:txBody>
          <a:bodyPr lIns="91440" tIns="45720" rIns="91440" bIns="45720" anchor="ctr"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(3)</a:t>
            </a:r>
            <a:endParaRPr lang="en-US" sz="1200" dirty="0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F448AF-320D-7CBD-7CD6-947F6CFCB5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457" y="1548065"/>
            <a:ext cx="5889500" cy="5117430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 dirty="0">
                <a:cs typeface="Segoe UI Light"/>
              </a:rPr>
              <a:t>PPO Medical Plan Key Features</a:t>
            </a:r>
            <a:endParaRPr lang="en-US" b="1" dirty="0"/>
          </a:p>
          <a:p>
            <a:r>
              <a:rPr lang="en-US" dirty="0">
                <a:cs typeface="Segoe UI Light"/>
              </a:rPr>
              <a:t>Access to many in-network doctors</a:t>
            </a:r>
          </a:p>
          <a:p>
            <a:r>
              <a:rPr lang="en-US" dirty="0">
                <a:cs typeface="Segoe UI Light"/>
              </a:rPr>
              <a:t>Care is not assigned to one provider or medical group</a:t>
            </a:r>
          </a:p>
          <a:p>
            <a:r>
              <a:rPr lang="en-US" dirty="0">
                <a:cs typeface="Segoe UI Light"/>
              </a:rPr>
              <a:t>No referral needed to see a specialist</a:t>
            </a:r>
          </a:p>
          <a:p>
            <a:r>
              <a:rPr lang="en-US" dirty="0">
                <a:cs typeface="Segoe UI Light"/>
              </a:rPr>
              <a:t>Out of pocket cost varies based on provider service fees</a:t>
            </a:r>
          </a:p>
          <a:p>
            <a:r>
              <a:rPr lang="en-US" dirty="0">
                <a:cs typeface="Segoe UI Light"/>
              </a:rPr>
              <a:t>Limited coverage for out-of-network services/providers</a:t>
            </a:r>
          </a:p>
          <a:p>
            <a:r>
              <a:rPr lang="en-US" dirty="0">
                <a:cs typeface="Segoe UI Light"/>
              </a:rPr>
              <a:t>Must use an Ambulatory Surgery Center for arthroscopy, cataract surgery, colonoscopy, and upper GI endoscopy</a:t>
            </a:r>
          </a:p>
          <a:p>
            <a:pPr marL="0" indent="0">
              <a:buNone/>
            </a:pPr>
            <a:r>
              <a:rPr lang="en-US" b="1" dirty="0">
                <a:cs typeface="Segoe UI Light"/>
              </a:rPr>
              <a:t>PPO Medical Plan Things to Consider</a:t>
            </a:r>
            <a:endParaRPr lang="en-US" dirty="0"/>
          </a:p>
          <a:p>
            <a:r>
              <a:rPr lang="en-US" dirty="0">
                <a:cs typeface="Segoe UI Light"/>
              </a:rPr>
              <a:t>In-network services will reduce out-of-pocket costs, but most services from almost any out-of-network doctor/hospital are covered for an increased cost.</a:t>
            </a:r>
          </a:p>
          <a:p>
            <a:r>
              <a:rPr lang="en-US" dirty="0">
                <a:cs typeface="Segoe UI Light"/>
              </a:rPr>
              <a:t>Contact Anthem member services to confirm if services are covered, prior to your visit.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ABF1CBB-DD66-EA64-76AC-5CC0B5670589}"/>
              </a:ext>
            </a:extLst>
          </p:cNvPr>
          <p:cNvSpPr txBox="1">
            <a:spLocks/>
          </p:cNvSpPr>
          <p:nvPr/>
        </p:nvSpPr>
        <p:spPr>
          <a:xfrm>
            <a:off x="6485580" y="2388160"/>
            <a:ext cx="5708072" cy="401765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 cap="none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cs typeface="Segoe UI Light"/>
              </a:rPr>
              <a:t>Search for an in-network Anthem PPO PCP or MG</a:t>
            </a:r>
            <a:endParaRPr lang="en-US" dirty="0">
              <a:cs typeface="Segoe UI Light"/>
            </a:endParaRPr>
          </a:p>
          <a:p>
            <a:pPr>
              <a:buFont typeface="Arial"/>
            </a:pPr>
            <a:r>
              <a:rPr lang="en-US" dirty="0">
                <a:cs typeface="Segoe UI Light"/>
              </a:rPr>
              <a:t>Go to the </a:t>
            </a:r>
            <a:r>
              <a:rPr lang="en-US" dirty="0">
                <a:solidFill>
                  <a:srgbClr val="35556A"/>
                </a:solidFill>
                <a:cs typeface="Segoe U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SISC Anthem website anthem.com/ca/sisc</a:t>
            </a:r>
            <a:r>
              <a:rPr lang="en-US" dirty="0">
                <a:cs typeface="Segoe UI Light"/>
              </a:rPr>
              <a:t> 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Choose the "Find Care" tile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Choose "PPO"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Click "Search for an PPO Network Provider"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Enter a zip code where you wish to see a provider</a:t>
            </a:r>
          </a:p>
          <a:p>
            <a:pPr>
              <a:buFont typeface="Arial"/>
            </a:pPr>
            <a:r>
              <a:rPr lang="en-US" dirty="0">
                <a:cs typeface="Segoe UI Light"/>
              </a:rPr>
              <a:t>You can either select a Care Provider tile to view a list of in-network providers, or search by provider/group name</a:t>
            </a:r>
          </a:p>
          <a:p>
            <a:pPr>
              <a:buFont typeface="Arial"/>
              <a:buChar char="•"/>
            </a:pPr>
            <a:r>
              <a:rPr lang="en-US" dirty="0">
                <a:cs typeface="Segoe UI Light"/>
              </a:rPr>
              <a:t>You can print, email, or save the list</a:t>
            </a:r>
          </a:p>
          <a:p>
            <a:pPr marL="0" indent="0">
              <a:buNone/>
            </a:pPr>
            <a:endParaRPr lang="en-US" b="1" dirty="0">
              <a:cs typeface="Segoe UI Light"/>
            </a:endParaRPr>
          </a:p>
          <a:p>
            <a:pPr marL="0" indent="0">
              <a:buNone/>
            </a:pPr>
            <a:endParaRPr lang="en-US" sz="1000" dirty="0">
              <a:cs typeface="Segoe UI Light"/>
            </a:endParaRPr>
          </a:p>
        </p:txBody>
      </p:sp>
      <p:pic>
        <p:nvPicPr>
          <p:cNvPr id="11" name="Picture Placeholder 10" descr="The faces of graduating Palomar College students who are a part of the graduation procession into the new football stadium.">
            <a:extLst>
              <a:ext uri="{FF2B5EF4-FFF2-40B4-BE49-F238E27FC236}">
                <a16:creationId xmlns:a16="http://schemas.microsoft.com/office/drawing/2014/main" id="{DE7E4EA5-2299-C9F1-679E-3A02BAD35E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2" b="10062"/>
          <a:stretch>
            <a:fillRect/>
          </a:stretch>
        </p:blipFill>
        <p:spPr>
          <a:xfrm>
            <a:off x="0" y="-22225"/>
            <a:ext cx="6645275" cy="1557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22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7DB77-D8E6-2903-F1B6-5A03EC272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E511022-A5A7-6C08-F3C7-4B5FD2D18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5134" y="244878"/>
            <a:ext cx="5066644" cy="988304"/>
          </a:xfrm>
        </p:spPr>
        <p:txBody>
          <a:bodyPr lIns="91440" tIns="45720" rIns="91440" bIns="45720" anchor="ctr"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(4)</a:t>
            </a:r>
            <a:endParaRPr lang="en-US" sz="1200" dirty="0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514F4E0-6EDF-7930-8519-20DCC7F23E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457" y="1467517"/>
            <a:ext cx="5889500" cy="5185392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 dirty="0">
                <a:cs typeface="Segoe UI Light"/>
              </a:rPr>
              <a:t>Key Insurance Terminology</a:t>
            </a:r>
            <a:endParaRPr lang="en-US" b="1" dirty="0"/>
          </a:p>
          <a:p>
            <a:r>
              <a:rPr lang="en-US" sz="1200" u="sng" dirty="0">
                <a:cs typeface="Segoe UI Light"/>
              </a:rPr>
              <a:t>Preventative Care</a:t>
            </a:r>
            <a:r>
              <a:rPr lang="en-US" sz="1200" dirty="0">
                <a:cs typeface="Segoe UI Light"/>
              </a:rPr>
              <a:t>: healthcare services aimed at detecting or preventing serious diseases and medical problems (ex. Annual check-ups, immunizations, screenings).</a:t>
            </a:r>
          </a:p>
          <a:p>
            <a:r>
              <a:rPr lang="en-US" sz="1200" u="sng" dirty="0">
                <a:cs typeface="Segoe UI Light"/>
              </a:rPr>
              <a:t>Deductible</a:t>
            </a:r>
            <a:r>
              <a:rPr lang="en-US" sz="1200" dirty="0">
                <a:cs typeface="Segoe UI Light"/>
              </a:rPr>
              <a:t>: a specified amount of money that the insured person must pay before an insurance company will pay a claim.</a:t>
            </a:r>
          </a:p>
          <a:p>
            <a:r>
              <a:rPr lang="en-US" sz="1200" u="sng" dirty="0">
                <a:cs typeface="Segoe UI Light"/>
              </a:rPr>
              <a:t>Coinsurance</a:t>
            </a:r>
            <a:r>
              <a:rPr lang="en-US" sz="1200" dirty="0">
                <a:cs typeface="Segoe UI Light"/>
              </a:rPr>
              <a:t>: the percentage of service cost that an insured person must pay toward a covered claim after the deductible is satisfied.</a:t>
            </a:r>
          </a:p>
          <a:p>
            <a:r>
              <a:rPr lang="en-US" sz="1200" u="sng" dirty="0">
                <a:cs typeface="Segoe UI Light"/>
              </a:rPr>
              <a:t>Co-pay</a:t>
            </a:r>
            <a:r>
              <a:rPr lang="en-US" sz="1200" dirty="0">
                <a:cs typeface="Segoe UI Light"/>
              </a:rPr>
              <a:t>: a fixed dollar amount that a patient pays for specific covered medical services.</a:t>
            </a:r>
          </a:p>
          <a:p>
            <a:r>
              <a:rPr lang="en-US" sz="1200" u="sng" dirty="0">
                <a:cs typeface="Segoe UI Light"/>
              </a:rPr>
              <a:t>Out-of-Pocket Maximum</a:t>
            </a:r>
            <a:r>
              <a:rPr lang="en-US" sz="1200" dirty="0">
                <a:cs typeface="Segoe UI Light"/>
              </a:rPr>
              <a:t>: this is the maximum amount a person will have to pay for in-network services during the plan year.</a:t>
            </a:r>
          </a:p>
          <a:p>
            <a:endParaRPr lang="en-US" sz="1200" dirty="0">
              <a:cs typeface="Segoe UI Light"/>
            </a:endParaRPr>
          </a:p>
          <a:p>
            <a:pPr marL="0" indent="0">
              <a:buNone/>
            </a:pPr>
            <a:r>
              <a:rPr lang="en-US" sz="1200" u="sng" dirty="0">
                <a:cs typeface="Segoe UI Light"/>
              </a:rPr>
              <a:t>Please Note</a:t>
            </a:r>
            <a:r>
              <a:rPr lang="en-US" sz="1200" dirty="0">
                <a:cs typeface="Segoe UI Light"/>
              </a:rPr>
              <a:t>: Per the IRS code out-of-pocket maximums and deductibles will re-set as of January 1</a:t>
            </a:r>
            <a:r>
              <a:rPr lang="en-US" sz="1200" baseline="30000" dirty="0">
                <a:cs typeface="Segoe UI Light"/>
              </a:rPr>
              <a:t>st</a:t>
            </a:r>
            <a:r>
              <a:rPr lang="en-US" sz="1200" dirty="0">
                <a:cs typeface="Segoe UI Light"/>
              </a:rPr>
              <a:t> regardless of when the insurance plan year begins.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E4AC5F3-579C-0249-7CF6-31F0D74EE5B2}"/>
              </a:ext>
            </a:extLst>
          </p:cNvPr>
          <p:cNvSpPr txBox="1">
            <a:spLocks/>
          </p:cNvSpPr>
          <p:nvPr/>
        </p:nvSpPr>
        <p:spPr>
          <a:xfrm>
            <a:off x="6358838" y="1419593"/>
            <a:ext cx="5708072" cy="5185392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 cap="none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cs typeface="Segoe UI Light"/>
              </a:rPr>
              <a:t>PPO and HDHP Out-of-Pocket Cost Structure</a:t>
            </a:r>
            <a:endParaRPr lang="en-US" dirty="0">
              <a:cs typeface="Segoe UI Ligh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u="sng" dirty="0">
                <a:cs typeface="Segoe UI Light"/>
              </a:rPr>
              <a:t>Preventative Care</a:t>
            </a:r>
            <a:r>
              <a:rPr lang="en-US" sz="1400" dirty="0">
                <a:cs typeface="Segoe UI Light"/>
              </a:rPr>
              <a:t> – These claims/services are 100% covered by the plan for in-network providers and services.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u="sng" dirty="0">
                <a:cs typeface="Segoe UI Light"/>
              </a:rPr>
              <a:t>Deductible</a:t>
            </a:r>
            <a:r>
              <a:rPr lang="en-US" sz="1400" dirty="0">
                <a:cs typeface="Segoe UI Light"/>
              </a:rPr>
              <a:t> – A plan specified amount of money that the member must pay 100%, for non-preventative care services, before an insurance company will begin paying claims.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u="sng" dirty="0">
                <a:cs typeface="Segoe UI Light"/>
              </a:rPr>
              <a:t>Coinsurance</a:t>
            </a:r>
            <a:r>
              <a:rPr lang="en-US" sz="1400" dirty="0">
                <a:cs typeface="Segoe UI Light"/>
              </a:rPr>
              <a:t> – A plan specified member cost share percentage for in-network non-preventative claims/services, carefully read the plan summary to understand which services are subject to coinsurance. The member will continue to pay coinsurance until they reach the out-of-pocket maximum.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u="sng" dirty="0">
                <a:cs typeface="Segoe UI Light"/>
              </a:rPr>
              <a:t>Out-of-Pocket Maximum</a:t>
            </a:r>
            <a:r>
              <a:rPr lang="en-US" sz="1400" dirty="0">
                <a:cs typeface="Segoe UI Light"/>
              </a:rPr>
              <a:t> – Annual plan specified maximum amount that a member pays for in-network claims/services. Once a member expenses reach the out-of-pocket maximum they will no longer pay for in-network claims/services for the remainder of the calendar year.</a:t>
            </a:r>
          </a:p>
          <a:p>
            <a:pPr marL="0" indent="0">
              <a:buNone/>
            </a:pPr>
            <a:endParaRPr lang="en-US" sz="1000" dirty="0">
              <a:cs typeface="Segoe UI Light"/>
            </a:endParaRPr>
          </a:p>
        </p:txBody>
      </p:sp>
      <p:pic>
        <p:nvPicPr>
          <p:cNvPr id="4" name="Picture Placeholder 3" descr="Palomar College graduates sitting and listening to one of their peers speak during graduation.">
            <a:extLst>
              <a:ext uri="{FF2B5EF4-FFF2-40B4-BE49-F238E27FC236}">
                <a16:creationId xmlns:a16="http://schemas.microsoft.com/office/drawing/2014/main" id="{21F014CE-3D4A-DD7E-7E0C-76E1EBB549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9" b="20431"/>
          <a:stretch>
            <a:fillRect/>
          </a:stretch>
        </p:blipFill>
        <p:spPr>
          <a:xfrm>
            <a:off x="1" y="0"/>
            <a:ext cx="4862252" cy="1810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5925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EB02A-3C88-3186-8463-D4655F60E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9AAA609-2675-EA71-B4AE-9810484F7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322" y="498928"/>
            <a:ext cx="3848477" cy="100394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(5)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D67753-3A4C-C5EB-4A61-280A7A3381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967" y="153909"/>
            <a:ext cx="7215585" cy="1430447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dirty="0"/>
              <a:t>Anthem Medical Options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Anthem HMO Summary</a:t>
            </a:r>
            <a:r>
              <a:rPr lang="en-US" sz="1400" dirty="0">
                <a:cs typeface="Segoe UI Light"/>
              </a:rPr>
              <a:t> (requires provider/group selection)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Anthem PPO 80E Summary</a:t>
            </a:r>
            <a:r>
              <a:rPr lang="en-US" sz="1400" dirty="0">
                <a:cs typeface="Segoe UI Light"/>
              </a:rPr>
              <a:t> (has a deductible and coinsurance)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Anthem PPO 100A Summary</a:t>
            </a:r>
            <a:r>
              <a:rPr lang="en-US" sz="1400" dirty="0">
                <a:cs typeface="Segoe UI Light"/>
              </a:rPr>
              <a:t> (requires employee contribution)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46F36B6-F84B-EAF6-028D-3FBD57AFF65F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099520710"/>
              </p:ext>
            </p:extLst>
          </p:nvPr>
        </p:nvGraphicFramePr>
        <p:xfrm>
          <a:off x="629966" y="1592987"/>
          <a:ext cx="10940361" cy="47261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3757">
                  <a:extLst>
                    <a:ext uri="{9D8B030D-6E8A-4147-A177-3AD203B41FA5}">
                      <a16:colId xmlns:a16="http://schemas.microsoft.com/office/drawing/2014/main" val="3709376356"/>
                    </a:ext>
                  </a:extLst>
                </a:gridCol>
                <a:gridCol w="3673800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3682804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Anthem HMO Costs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(Group# 57APGA)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Anthem PPO 80E Costs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(Group# 40795E)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Anthem PPO 100A Costs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(Group# 40795A)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Provider or Medical Group ID must be listed on the enrollment form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Deductible $300 single/$600 family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Out-of-pocket maximum $1,000 single/$3,000 family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Employee Monthly Pre-Tax Contributions *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$250 single/$492 2-party/$694 Family (3+ people)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Preventative Care is covered 100%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Preventative Care is covered 100%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Preventative Care is covered 100%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Standard Office Visit (non-specialist) $20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Standard Office Visit (non-specialist) $20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Standard Office Visit (non-specialist) $10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Specialist Office Visit 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Specialist Office Visit $20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Specialist Office Visit $10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Scans (CT, CAT, MRI, PET) $100 per scan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Scans (CT, CAT, MRI, PET) 20% coinsurance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Scans (CT, CAT, MRI, PET) $0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Diagnostic X-ray &amp; Labs 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Diagnostic X-ray &amp; Labs 20% coinsurance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Diagnostic X-ray &amp; Labs $0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Emergency Room Visit (if not admitted) $100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Emergency Room Visit (if not admitted) $100 + 20%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Emergency Room Visit (if not admitted) $100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Inpatient Care $250 admission fee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Inpatient Care 20% coinsurance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Inpatient Care $0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329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Outpatient Care $125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Outpatient Care 20% coinsurance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Outpatient Care $0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805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Acupuncture &amp; Chiropractic $10 (30 visits)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Acupuncture &amp; Chiropractic 20% coinsurance (12 visits)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Acupuncture &amp; Chiropractic $0 (12 visits)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607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Pharmacy $9-$35 in-network (Costco $9/$0)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Pharmacy $9-$35 in-network (Costco $9/$0)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Pharmacy $5-$20 in-network (Costco $5/$0)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508906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876C4A5-4D00-1BD3-5423-0A1BBEB791B8}"/>
              </a:ext>
            </a:extLst>
          </p:cNvPr>
          <p:cNvSpPr txBox="1">
            <a:spLocks/>
          </p:cNvSpPr>
          <p:nvPr/>
        </p:nvSpPr>
        <p:spPr>
          <a:xfrm>
            <a:off x="566599" y="6383474"/>
            <a:ext cx="10518252" cy="279873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*Monthly employee contributions are automatically taken before income taxes are calculated.</a:t>
            </a:r>
            <a:endParaRPr lang="en-US" sz="1400" dirty="0">
              <a:cs typeface="Segoe UI Light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52C1735-6961-3392-C2FF-F76EF29257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13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81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32E77-8A0B-1E6F-A79D-799AEC680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04ABAE-3840-B6A0-A21C-8ECEB513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322" y="227328"/>
            <a:ext cx="3848477" cy="100394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(6)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942800-A70D-DE49-A876-63C3029A72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967" y="153910"/>
            <a:ext cx="5662191" cy="1213164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dirty="0"/>
              <a:t>Kaiser Medical Options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cs typeface="Segoe UI Light"/>
              </a:rPr>
              <a:t>Kaiser HMO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cs typeface="Segoe UI Light"/>
              </a:rPr>
              <a:t>Kaiser HDHP with Employer Funded HSA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4D58604-48CB-D492-28D6-38814776CBC8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826155526"/>
              </p:ext>
            </p:extLst>
          </p:nvPr>
        </p:nvGraphicFramePr>
        <p:xfrm>
          <a:off x="629965" y="1321391"/>
          <a:ext cx="10895095" cy="47261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40880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5454215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Kaiser HMO Costs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(Group# 234480-0073)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Kaiser HDHP with HSA Costs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(Group# 234480-0075)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Out-of-pocket maximum $1,500 single/$3,000 family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Deductible $1,700 single/$3,400 family; 1/1/2027 $1,750 single/$3,500 family *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Out-of-pocket maximum $3,500 single/$7,000 family *</a:t>
                      </a:r>
                      <a:r>
                        <a:rPr lang="en-US" sz="800" b="0" dirty="0">
                          <a:solidFill>
                            <a:srgbClr val="000000"/>
                          </a:solidFill>
                        </a:rPr>
                        <a:t> (this is not comprehensive information)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Employer funded HSA amounts $0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Annual HSA amounts $3,400 single/$6,800 family *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(ER deposits: half Oct/half Apr)</a:t>
                      </a:r>
                      <a:endParaRPr lang="en-US" sz="10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Standard Office Visit (non-specialist) $0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Standard Office Visit (non-specialist) 10% coinsurance after deductible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Specialist Office Visit 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Specialist Office Visit 10% coinsurance after deductible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Scans (CT, CAT, MRI, PET) 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Scans (CT, CAT, MRI, PET) 10% coinsurance after deductible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Diagnostic X-ray &amp; Labs 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Diagnostic X-ray &amp; Labs 10% coinsurance after deductible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Emergency Room Visit (if not admitted) $100 per visit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Emergency Room Visit (if not admitted) 10% coinsurance after deductible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Inpatient Care 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Inpatient Care 10% coinsurance after deductible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329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Outpatient Care 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Outpatient Care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10% coinsurance after deductible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805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Acupuncture &amp; Chiropractic $10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Acupuncture 10% coinsurance after deductible (no chiropractic coverage)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607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Pharmacy $5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Pharmacy $10-$30 after deductible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508906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C445958-A383-5467-D430-242ADCB22F5A}"/>
              </a:ext>
            </a:extLst>
          </p:cNvPr>
          <p:cNvSpPr txBox="1">
            <a:spLocks/>
          </p:cNvSpPr>
          <p:nvPr/>
        </p:nvSpPr>
        <p:spPr>
          <a:xfrm>
            <a:off x="421750" y="6030403"/>
            <a:ext cx="10958461" cy="61936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*</a:t>
            </a:r>
            <a:r>
              <a:rPr lang="en-US" sz="1200" dirty="0"/>
              <a:t>Per IRS code the deductible and out-of-pocket maximum will reset to zero as of January 1</a:t>
            </a:r>
            <a:r>
              <a:rPr lang="en-US" sz="1200" baseline="30000" dirty="0"/>
              <a:t>st</a:t>
            </a:r>
            <a:r>
              <a:rPr lang="en-US" sz="1200" dirty="0"/>
              <a:t> regardless of the plan year. </a:t>
            </a:r>
          </a:p>
          <a:p>
            <a:r>
              <a:rPr lang="en-US" sz="1200" dirty="0">
                <a:cs typeface="Segoe UI Light"/>
              </a:rPr>
              <a:t>The employer HSA contribution is state taxable, so the employee state income tax will be higher in April and October.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7539D9A-82EE-9878-F9D4-0AC3B9361DC8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14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975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A9E31-3FEC-05F6-9572-2E04E5D1E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4468E6-4478-0D68-CBA5-C6BFE54CB7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0493" y="3313568"/>
            <a:ext cx="10671031" cy="3163199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 dirty="0"/>
              <a:t>Employee Assistance Programs (EAP) offered through Anthem Blue Cross</a:t>
            </a:r>
          </a:p>
          <a:p>
            <a:r>
              <a:rPr lang="en-US" sz="1400" dirty="0"/>
              <a:t>These services are offered to all employees and retirees regardless benefit status with the district. </a:t>
            </a:r>
          </a:p>
          <a:p>
            <a:r>
              <a:rPr lang="en-US" sz="1400" dirty="0"/>
              <a:t>The benefits of this plan cover all employee family members and people living within the employee’s home. </a:t>
            </a:r>
            <a:endParaRPr lang="en-US" sz="1400" dirty="0">
              <a:cs typeface="Segoe UI Light"/>
            </a:endParaRPr>
          </a:p>
          <a:p>
            <a:r>
              <a:rPr lang="en-US" sz="1400" dirty="0"/>
              <a:t>All services are 100% confidential.</a:t>
            </a:r>
          </a:p>
          <a:p>
            <a:r>
              <a:rPr lang="en-US" sz="1400" dirty="0">
                <a:cs typeface="Segoe UI Light"/>
              </a:rPr>
              <a:t>Services include:</a:t>
            </a:r>
          </a:p>
          <a:p>
            <a:pPr lvl="1"/>
            <a:r>
              <a:rPr lang="en-US" sz="1200" dirty="0">
                <a:cs typeface="Segoe UI Light"/>
              </a:rPr>
              <a:t>Six (6) free telephonic, online, or in-person counseling (in-person appointments can cause delays) visits per issue.</a:t>
            </a:r>
          </a:p>
          <a:p>
            <a:pPr lvl="1"/>
            <a:r>
              <a:rPr lang="en-US" sz="1200" dirty="0">
                <a:cs typeface="Segoe UI Light"/>
              </a:rPr>
              <a:t>30-minute free phone or in-person legal consultation.</a:t>
            </a:r>
          </a:p>
          <a:p>
            <a:pPr lvl="1"/>
            <a:r>
              <a:rPr lang="en-US" sz="1200" dirty="0">
                <a:cs typeface="Segoe UI Light"/>
              </a:rPr>
              <a:t>Free phone meeting with financial professionals.</a:t>
            </a:r>
          </a:p>
          <a:p>
            <a:pPr lvl="1"/>
            <a:r>
              <a:rPr lang="en-US" sz="1200" dirty="0">
                <a:cs typeface="Segoe UI Light"/>
              </a:rPr>
              <a:t>Free help with ID recovery and reporting to consumer credit agencies.</a:t>
            </a:r>
          </a:p>
          <a:p>
            <a:pPr lvl="1"/>
            <a:r>
              <a:rPr lang="en-US" sz="1200" dirty="0">
                <a:cs typeface="Segoe UI Light"/>
              </a:rPr>
              <a:t>Many online resources such as articles, workbooks, webinars, dependent care, and daily living resources.</a:t>
            </a:r>
          </a:p>
          <a:p>
            <a:r>
              <a:rPr lang="en-US" sz="1400" dirty="0">
                <a:cs typeface="Segoe UI Light"/>
              </a:rPr>
              <a:t>Call: 800/999-7222 or go to anthemEAP.com and enter the company code = SISC</a:t>
            </a:r>
          </a:p>
          <a:p>
            <a:pPr lvl="1"/>
            <a:endParaRPr lang="en-US" sz="1200" dirty="0">
              <a:cs typeface="Segoe UI Light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4E6556CB-0083-5FAD-B13C-36319FC01E66}"/>
              </a:ext>
            </a:extLst>
          </p:cNvPr>
          <p:cNvSpPr txBox="1">
            <a:spLocks/>
          </p:cNvSpPr>
          <p:nvPr/>
        </p:nvSpPr>
        <p:spPr>
          <a:xfrm>
            <a:off x="6925895" y="1150774"/>
            <a:ext cx="3848477" cy="100394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(7)</a:t>
            </a:r>
            <a:endParaRPr lang="en-US" dirty="0"/>
          </a:p>
        </p:txBody>
      </p:sp>
      <p:pic>
        <p:nvPicPr>
          <p:cNvPr id="10" name="Picture 9" descr="An elevated view of Palomar College student walking on campus the first day of the semester.">
            <a:extLst>
              <a:ext uri="{FF2B5EF4-FFF2-40B4-BE49-F238E27FC236}">
                <a16:creationId xmlns:a16="http://schemas.microsoft.com/office/drawing/2014/main" id="{45B71936-DAEC-7E6B-6152-AA3933637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929" y="381233"/>
            <a:ext cx="4625169" cy="27125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47156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7660A-8A4D-73CD-A24A-893A484A4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AEEBF59-8FB4-8547-1642-620EE01F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322" y="498928"/>
            <a:ext cx="3848477" cy="100394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(8)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5A3B5-AD7E-FB17-177F-3931B6F491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966" y="242140"/>
            <a:ext cx="7261306" cy="1430447"/>
          </a:xfrm>
        </p:spPr>
        <p:txBody>
          <a:bodyPr lIns="91440" tIns="45720" rIns="91440" bIns="45720" anchor="t">
            <a:normAutofit fontScale="92500" lnSpcReduction="10000"/>
          </a:bodyPr>
          <a:lstStyle/>
          <a:p>
            <a:r>
              <a:rPr lang="en-US" dirty="0"/>
              <a:t>Dental Options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cs typeface="Segoe UI Light"/>
              </a:rPr>
              <a:t>DeltaCare USA DHMO Summary (requires provider/group selection)</a:t>
            </a:r>
          </a:p>
          <a:p>
            <a:pPr marL="971550" lvl="1" indent="-285750"/>
            <a:r>
              <a:rPr lang="en-US" sz="1300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Delta Dental Insurance Provider Search – DeltaCare USA Network</a:t>
            </a:r>
            <a:endParaRPr lang="en-US" sz="1300" dirty="0">
              <a:solidFill>
                <a:schemeClr val="accent3">
                  <a:lumMod val="75000"/>
                </a:schemeClr>
              </a:solidFill>
              <a:cs typeface="Segoe U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cs typeface="Segoe UI Light"/>
              </a:rPr>
              <a:t>Delta PPO Summary (requires $44.30* monthly contribution)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cs typeface="Segoe UI Light"/>
              </a:rPr>
              <a:t>Delta Premier Summary (requires $71.00* monthly contribution)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B3A132E-3C6F-CD38-74DD-58BD2FDC0980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02138506"/>
              </p:ext>
            </p:extLst>
          </p:nvPr>
        </p:nvGraphicFramePr>
        <p:xfrm>
          <a:off x="501950" y="1701602"/>
          <a:ext cx="11193226" cy="4493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22578">
                  <a:extLst>
                    <a:ext uri="{9D8B030D-6E8A-4147-A177-3AD203B41FA5}">
                      <a16:colId xmlns:a16="http://schemas.microsoft.com/office/drawing/2014/main" val="3709376356"/>
                    </a:ext>
                  </a:extLst>
                </a:gridCol>
                <a:gridCol w="3776472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3694176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DeltaCare DHMO Costs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(Group# 71691-3001)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Delta PPO Costs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(Group# 07046-03905)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Delta Premier Costs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(Group# 07046-03902)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Provider or Medical Group ID must be listed on the enrollment form (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Delta Dental Provider Search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Deductible $0 in-network/$25 out of network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Annual coverage maximum $2,000 in-network &amp; $1,500 out of network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Deductible $0; Annual coverage maximum $1,500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Preventative Care is covered 100%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Preventative Care is covered 100%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Preventative Care is covered 100%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Patient coverage is unlimited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Patient coverage maximum $2,000/yr. PPO in-network $1,500/yr. out-of-network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Patient coverage maximum is $1,500/yr.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Fillings: $0 - $220 (one to four+ surfaces)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Fillings: member pays 10% of service cost (in-network)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Fillings member pays 0%-30%(% decreases over time)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Crowns: $50 - $240 (based on severity)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Crowns: member pays 40% of service cost (in-network)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Crowns member pays 0%-30%(% decreases over time)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Prosthodontics: $120 - $210 (based on severity)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Prosthodontics: member pays 40% of service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Prosthodontics: 50%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Endodontics: $0 - $280 (based on severity)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Endodontics: member pays 40% of service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Endodontics: 0%-30% (% decreases over time)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Periodontics: $0 - $280 (based on severity)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Periodontics: member pays 40% of service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Periodontics: 0%-30% (% decreases over time)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329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Orthodontics: $950 - $1,900 copay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Orthodontics: plan pays a maximum of $1,000 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(lifetime)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No orthodontic coverage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805032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7DC996E-D67F-9655-0E9A-6E246C6E2DEF}"/>
              </a:ext>
            </a:extLst>
          </p:cNvPr>
          <p:cNvSpPr txBox="1">
            <a:spLocks/>
          </p:cNvSpPr>
          <p:nvPr/>
        </p:nvSpPr>
        <p:spPr>
          <a:xfrm>
            <a:off x="566599" y="6338209"/>
            <a:ext cx="10518252" cy="279873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*Monthly employee contributions are automatically taken before income taxes are calculated.</a:t>
            </a:r>
            <a:endParaRPr lang="en-US" sz="1400" dirty="0">
              <a:cs typeface="Segoe UI Light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0CECE56-1CB4-34B5-2036-A0DF0A58308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16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411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C3DD-02C7-8F22-D665-01B18E3D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339FA23-787B-FBFC-135E-83AA595F0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322" y="498928"/>
            <a:ext cx="3848477" cy="100394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(9)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9FB94C0-E1D1-3BB4-6AD1-406B84F2375B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968986273"/>
              </p:ext>
            </p:extLst>
          </p:nvPr>
        </p:nvGraphicFramePr>
        <p:xfrm>
          <a:off x="629966" y="1946075"/>
          <a:ext cx="11016602" cy="3749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2930">
                  <a:extLst>
                    <a:ext uri="{9D8B030D-6E8A-4147-A177-3AD203B41FA5}">
                      <a16:colId xmlns:a16="http://schemas.microsoft.com/office/drawing/2014/main" val="3709376356"/>
                    </a:ext>
                  </a:extLst>
                </a:gridCol>
                <a:gridCol w="3666744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3096928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EyeMed Vision Plan Benefits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(Group# 1018355-1001)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In-Network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Out-of-Network Reimbursement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Vision Exam (Frames/Lenses &amp; Contacts)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Up to $40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Single Vision Lenses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Up to $30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Bifocal Lenses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Up to $50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Trifocal Lenses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Up to $70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Lenticular Lenses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Up to $70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Standard Progressive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Up to $108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Premium Progressive Tier 1, 2,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Tier 1 $20, Tier 2 $30, Tier 3 $45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Up to $108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Conventional Contact Lenses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$0 copay; $180 allowance; 15% off balance over $180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Up to $180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329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Disposable Contact Lenses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$0 copay; $180 allowance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Up to $180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805032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9A1B8F8-6D19-D970-631F-2D2AFFE4C422}"/>
              </a:ext>
            </a:extLst>
          </p:cNvPr>
          <p:cNvSpPr txBox="1">
            <a:spLocks/>
          </p:cNvSpPr>
          <p:nvPr/>
        </p:nvSpPr>
        <p:spPr>
          <a:xfrm>
            <a:off x="629966" y="5858760"/>
            <a:ext cx="10518252" cy="591916"/>
          </a:xfrm>
          <a:prstGeom prst="rect">
            <a:avLst/>
          </a:prstGeom>
        </p:spPr>
        <p:txBody>
          <a:bodyPr lIns="91440" tIns="45720" rIns="91440" bIns="45720" anchor="t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Exam, lenses, frames, or contacts can be obtained every 12 months.</a:t>
            </a:r>
          </a:p>
          <a:p>
            <a:r>
              <a:rPr lang="en-US" sz="1400" dirty="0">
                <a:cs typeface="Segoe UI Light"/>
              </a:rPr>
              <a:t>This is a brief summary of benefits, review the EyeMed plan summary or contact EyeMed for more details.</a:t>
            </a:r>
          </a:p>
        </p:txBody>
      </p:sp>
      <p:pic>
        <p:nvPicPr>
          <p:cNvPr id="11" name="Picture 10" descr="A close up of a Palomar College Faculty Member wearing sunglasses and blowing bubbles.">
            <a:extLst>
              <a:ext uri="{FF2B5EF4-FFF2-40B4-BE49-F238E27FC236}">
                <a16:creationId xmlns:a16="http://schemas.microsoft.com/office/drawing/2014/main" id="{FA78320E-3ED0-4DED-3CC8-AD5E4473A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635" y="407324"/>
            <a:ext cx="4286848" cy="11717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E27B793-534A-C4A9-2373-1406EE46D4F2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17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29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5EE48-D10A-8F4C-37DF-6900FEB2C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B049724-4CBC-7C03-180D-F8A8F4791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322" y="498928"/>
            <a:ext cx="3848477" cy="100394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(10)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EA391A7-7723-2D7F-BD91-DCA30653283B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652938930"/>
              </p:ext>
            </p:extLst>
          </p:nvPr>
        </p:nvGraphicFramePr>
        <p:xfrm>
          <a:off x="629966" y="2478089"/>
          <a:ext cx="11016602" cy="30076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2960">
                  <a:extLst>
                    <a:ext uri="{9D8B030D-6E8A-4147-A177-3AD203B41FA5}">
                      <a16:colId xmlns:a16="http://schemas.microsoft.com/office/drawing/2014/main" val="3709376356"/>
                    </a:ext>
                  </a:extLst>
                </a:gridCol>
                <a:gridCol w="3769895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3713747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VOYA Term Life &amp; Accident Insurance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VOYA Long Term Disability Insurance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UNUM Long Term Care Insurance (*)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$80,000 employer paid term life policy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Replaces employee CA State Disability benefits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Non-acute care to support daily living needs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$80,000 employer paid accident policy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66.67% of pre-disability salary (Maximum=$7,500/mo.)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Receive care at an in-network Nursing Facility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Beneficiary can be updated any time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For disability prior to age 60 payment ends age 65-67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Plan pays up to $1,000 per month to the Facility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Total Disability can provide life insurance fee waiver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For disability on/after age 60 payment for 1-5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Maximum length of policy is 2 years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Terminal illness accelerated 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May be eligible for vocational rehabilitation 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The employee can purchase additional coverage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Free Travel Insurance Rider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Vocational rehabilitation childcare expense 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For questions call the number listed below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Guidance Resources Employee Assistance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Potential survivor 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UNUM 800/227-4165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4CD8D96-A16E-2A66-B763-0A94CD4C5EEE}"/>
              </a:ext>
            </a:extLst>
          </p:cNvPr>
          <p:cNvSpPr txBox="1">
            <a:spLocks/>
          </p:cNvSpPr>
          <p:nvPr/>
        </p:nvSpPr>
        <p:spPr>
          <a:xfrm>
            <a:off x="629966" y="5592624"/>
            <a:ext cx="10518252" cy="1128852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cs typeface="Segoe UI Light"/>
              </a:rPr>
              <a:t>This is a brief summary of benefits, for more details please visit the open enrollment website, or call the insurance carrier.</a:t>
            </a:r>
          </a:p>
          <a:p>
            <a:r>
              <a:rPr lang="en-US" dirty="0"/>
              <a:t>*</a:t>
            </a:r>
            <a:r>
              <a:rPr lang="en-US" sz="1400" dirty="0"/>
              <a:t>Employees hired on or after January 2026 receive long term care benefits directly through the district.</a:t>
            </a:r>
            <a:endParaRPr lang="en-US" dirty="0"/>
          </a:p>
        </p:txBody>
      </p:sp>
      <p:pic>
        <p:nvPicPr>
          <p:cNvPr id="3" name="Picture 2" descr="Members of the Palomar College baseball team talking as a group before or after a game.">
            <a:extLst>
              <a:ext uri="{FF2B5EF4-FFF2-40B4-BE49-F238E27FC236}">
                <a16:creationId xmlns:a16="http://schemas.microsoft.com/office/drawing/2014/main" id="{4C111996-A2CF-6F97-BE81-4A5EF47E2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839" y="352379"/>
            <a:ext cx="4963218" cy="18290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C7B01DB6-99DC-98D3-18EE-5BE173F06001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18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49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5ABB5-4E8F-4FA4-8AFD-605BFF587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637ABC1-D7A4-5547-702E-8B9EC046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894" y="498928"/>
            <a:ext cx="4410905" cy="1003947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voluntary plan options</a:t>
            </a:r>
            <a:r>
              <a:rPr lang="en-US" sz="1200" dirty="0">
                <a:solidFill>
                  <a:schemeClr val="tx1"/>
                </a:solidFill>
              </a:rPr>
              <a:t> (1)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6D1C8C7-914C-4FBC-FCA1-7DFBAFFAF9AD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941808676"/>
              </p:ext>
            </p:extLst>
          </p:nvPr>
        </p:nvGraphicFramePr>
        <p:xfrm>
          <a:off x="629966" y="2478089"/>
          <a:ext cx="11016602" cy="2996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2960">
                  <a:extLst>
                    <a:ext uri="{9D8B030D-6E8A-4147-A177-3AD203B41FA5}">
                      <a16:colId xmlns:a16="http://schemas.microsoft.com/office/drawing/2014/main" val="3709376356"/>
                    </a:ext>
                  </a:extLst>
                </a:gridCol>
                <a:gridCol w="3769895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3713747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Voluntary VOYA Term Life Insurance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Voluntary VOYA Accident Insurance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MetLife Legal Plan (formerly Hyatt)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Maximum of $300,000 or 3 times your annual salary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Maximum of $300,000 (employee only or family)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10thly deduction $23.40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Spousal policy: up to$150,000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 or half employee vol. amt.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Cost is dependent upon coverage elected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Access to MetLife contracted lawyers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Children to age 26 (maximum $10,000)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Deductions will begin at the end of October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Money, estate, personal, civil, driving, etc. matters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Complete an Enrollment &amp; EOI Form (per insured)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10thly Deductions (no deductions in June/July)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Attorneys available in person or by phone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The insurance company may require a health exam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Covers severe injury/death as a result of an accident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Unlimited access to attorneys for covered legal matters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10thly Deductions will begin once VOYA approves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Guaranteed to be issued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Identity restoration services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Contact </a:t>
                      </a:r>
                      <a:r>
                        <a:rPr lang="en-US" sz="1200" dirty="0">
                          <a:solidFill>
                            <a:schemeClr val="accent3">
                              <a:lumMod val="76000"/>
                            </a:schemeClr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benefits@palomar.edu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 with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No trial court coverage 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AF5F43E-A0A8-205A-6503-C216BBBFE1EE}"/>
              </a:ext>
            </a:extLst>
          </p:cNvPr>
          <p:cNvSpPr txBox="1">
            <a:spLocks/>
          </p:cNvSpPr>
          <p:nvPr/>
        </p:nvSpPr>
        <p:spPr>
          <a:xfrm>
            <a:off x="629966" y="5858760"/>
            <a:ext cx="10518252" cy="5919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cs typeface="Segoe UI Light"/>
              </a:rPr>
              <a:t>This is a brief summary of benefits, for more details please visit the open enrollment website, or call the insurance carrier.</a:t>
            </a:r>
            <a:endParaRPr lang="en-US" dirty="0"/>
          </a:p>
        </p:txBody>
      </p:sp>
      <p:pic>
        <p:nvPicPr>
          <p:cNvPr id="4" name="Picture 3" descr="A white sign with black lettering that states &quot;Celebrating Us&quot;. There are heart shaped sticky notes and other writing on the sign expressing encouragement and thanks.">
            <a:extLst>
              <a:ext uri="{FF2B5EF4-FFF2-40B4-BE49-F238E27FC236}">
                <a16:creationId xmlns:a16="http://schemas.microsoft.com/office/drawing/2014/main" id="{6A7EDAC6-0462-1EDE-2F01-9608EA8D27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951" t="7173" r="17677" b="37585"/>
          <a:stretch>
            <a:fillRect/>
          </a:stretch>
        </p:blipFill>
        <p:spPr>
          <a:xfrm>
            <a:off x="853849" y="107042"/>
            <a:ext cx="3680196" cy="22493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B936C3B-C1F7-F1D4-7C4B-BD967E88BBC9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19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F856148-3910-0BC3-79A0-D0A794C6D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Accessibility services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72FF0-3C0E-499A-8DA6-324675513B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Contact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benefits@palomar.edu</a:t>
            </a:r>
            <a:r>
              <a:rPr lang="en-US" dirty="0"/>
              <a:t> for language interpreting support </a:t>
            </a:r>
            <a:endParaRPr lang="en-US"/>
          </a:p>
          <a:p>
            <a:pPr indent="-228600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Individuals requiring sign-language interpreters, real-time captioners, or other accommodations should contact the Benefits Department at (760)744-1150, ext. 3053 or </a:t>
            </a:r>
            <a:r>
              <a:rPr lang="en-US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benefits@palomar.edu</a:t>
            </a:r>
            <a:r>
              <a:rPr lang="en-US"/>
              <a:t> </a:t>
            </a:r>
            <a:r>
              <a:rPr lang="en-US" dirty="0"/>
              <a:t>two weeks in advance of an event or five days in advance of a workshop. </a:t>
            </a:r>
            <a:endParaRPr lang="en-US"/>
          </a:p>
          <a:p>
            <a:pPr indent="-228600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Visit the Human Resource Services &gt; Employee Resources &gt;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ASL Interpreter/CART Information &amp; Request Form</a:t>
            </a:r>
            <a:endParaRPr lang="en-US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9AB48692-A2C5-FE8C-A2BE-29753E2C1C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3031" t="-1098" r="20217" b="1096"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9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790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2344F-8745-48F1-B978-4DBADB84C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0AD30C-1C98-9649-8F28-C79051C3D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9822" y="498928"/>
            <a:ext cx="4410905" cy="1322825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voluntary plan options</a:t>
            </a:r>
            <a:r>
              <a:rPr lang="en-US" sz="1200" dirty="0">
                <a:solidFill>
                  <a:schemeClr val="tx1"/>
                </a:solidFill>
              </a:rPr>
              <a:t> (2)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Deadline to enroll is 8/28!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189AF12-2646-2FDC-CE38-5DAF35F304A3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313096675"/>
              </p:ext>
            </p:extLst>
          </p:nvPr>
        </p:nvGraphicFramePr>
        <p:xfrm>
          <a:off x="586423" y="1960245"/>
          <a:ext cx="10998007" cy="35055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68685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5729322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Health &amp; Dependent Care Flexible Spending Accounts (FSA)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Voluntary Insurance Plans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Reduce taxable income by using pre-tax money to pay for certain expenses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Accident Insurance (wellness premium reimbursement benefit)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Maximum annual Health FSA contribution is $3,500 ($700 carryover)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Cancer Insurance (diagnostic and prevention testing benefit)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Maximum annual Dependent Care FSA contribution: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Married filing joint $7,500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Married filing separate $3,750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Disability Income Insurance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10thly Deductions (no deductions in June/July)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Critical Illness Insurance (health screening benefit)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Health FSA participants are issued a debit card to use for expenses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Term and Whole Life Insurance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Dependent care expenses are reimbursed after they are incurred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Universal Life Insurance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These are “use it or lose it” accounts (do not over contribute)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American Fidelity Insurance Information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E50F129-5F50-DC56-C3DA-353A6DDBC586}"/>
              </a:ext>
            </a:extLst>
          </p:cNvPr>
          <p:cNvSpPr txBox="1">
            <a:spLocks/>
          </p:cNvSpPr>
          <p:nvPr/>
        </p:nvSpPr>
        <p:spPr>
          <a:xfrm>
            <a:off x="629966" y="5537920"/>
            <a:ext cx="10518252" cy="965382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tx1"/>
                </a:solidFill>
                <a:cs typeface="Segoe UI Light"/>
              </a:rPr>
              <a:t>The deadline to enroll is 8/28!</a:t>
            </a:r>
          </a:p>
          <a:p>
            <a:r>
              <a:rPr lang="en-US" sz="1400" dirty="0">
                <a:solidFill>
                  <a:schemeClr val="tx1"/>
                </a:solidFill>
                <a:cs typeface="Segoe UI Light"/>
              </a:rPr>
              <a:t>To enroll, or re-enroll, you must </a:t>
            </a:r>
            <a:r>
              <a:rPr lang="en-US" sz="1400" dirty="0">
                <a:solidFill>
                  <a:schemeClr val="tx1"/>
                </a:solidFill>
                <a:cs typeface="Segoe U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schedule an appointment to meet with the American Fidelity representative</a:t>
            </a:r>
            <a:r>
              <a:rPr lang="en-US" sz="1400" dirty="0">
                <a:cs typeface="Segoe UI Light"/>
              </a:rPr>
              <a:t>, </a:t>
            </a:r>
            <a:r>
              <a:rPr lang="en-US" sz="1400" dirty="0">
                <a:solidFill>
                  <a:schemeClr val="tx1"/>
                </a:solidFill>
                <a:cs typeface="Segoe UI Light"/>
              </a:rPr>
              <a:t>watch for the link in the open enrollment emails or on the open enrollment website</a:t>
            </a:r>
            <a:r>
              <a:rPr lang="en-US" sz="1400" dirty="0">
                <a:cs typeface="Segoe UI Light"/>
              </a:rPr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4B92B7-EA58-2614-F687-4339C0780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423" y="354698"/>
            <a:ext cx="3191320" cy="1467055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CFD89F2-A593-61B7-0E05-EF674E264B86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20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0999EC-A02C-68BB-1E29-6643F64B699D}"/>
              </a:ext>
            </a:extLst>
          </p:cNvPr>
          <p:cNvSpPr txBox="1"/>
          <p:nvPr/>
        </p:nvSpPr>
        <p:spPr>
          <a:xfrm>
            <a:off x="3777743" y="621424"/>
            <a:ext cx="4113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AMERICAN FIDELITY ONSITE DATES – 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APPOINTMENTS ONLY</a:t>
            </a:r>
            <a:endParaRPr lang="en-US" sz="1200" dirty="0">
              <a:solidFill>
                <a:schemeClr val="accent3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August 3, 2026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August 19, 2026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August 20, 2026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August 27, 2026</a:t>
            </a:r>
          </a:p>
          <a:p>
            <a:r>
              <a:rPr lang="en-US" sz="1200" dirty="0"/>
              <a:t>Hours each day will be 8:00am to 5:00pm</a:t>
            </a:r>
          </a:p>
        </p:txBody>
      </p:sp>
    </p:spTree>
    <p:extLst>
      <p:ext uri="{BB962C8B-B14F-4D97-AF65-F5344CB8AC3E}">
        <p14:creationId xmlns:p14="http://schemas.microsoft.com/office/powerpoint/2010/main" val="1470042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89FFA-B18F-B78D-C28C-C4CAD477B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90621B4-A259-34C9-79DC-C34E070E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894" y="498928"/>
            <a:ext cx="4410905" cy="1003947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voluntary plan options</a:t>
            </a:r>
            <a:r>
              <a:rPr lang="en-US" sz="1200" dirty="0">
                <a:solidFill>
                  <a:schemeClr val="tx1"/>
                </a:solidFill>
              </a:rPr>
              <a:t> (3)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C1FEFE2-5A55-CAEC-BE7F-3585BEB38164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53973517"/>
              </p:ext>
            </p:extLst>
          </p:nvPr>
        </p:nvGraphicFramePr>
        <p:xfrm>
          <a:off x="586423" y="2390013"/>
          <a:ext cx="10998007" cy="2996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68685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5729322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Coverage Advantages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Voluntary Insurance Plans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Policy claims are paid directly to the policyholders (employee)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Accident Insurance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Coverage is guaranteed renewable and portable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Cancer/Specified-Disease Insurance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File claims on the website, mobile app, or hard copy in the mail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Short-Term Disability Income Insurance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Claim payment can be deposited directly into your bank 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Critical Illness Insurance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File up to 20 claims within a 24-hour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Hospital Indemnity Insurance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Call or email Jill </a:t>
                      </a:r>
                      <a:r>
                        <a:rPr lang="en-US" sz="1200" b="0" i="0" u="none" strike="noStrike" noProof="0" dirty="0" err="1">
                          <a:solidFill>
                            <a:srgbClr val="000000"/>
                          </a:solidFill>
                          <a:latin typeface="Segoe UI Light"/>
                        </a:rPr>
                        <a:t>Krenkler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Life Insurance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760/473-8023 or 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jill_krenkler@us.aflac.com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Aflac insurance information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5566F48-2B4D-4191-C2C5-5AA9C8FA6549}"/>
              </a:ext>
            </a:extLst>
          </p:cNvPr>
          <p:cNvSpPr txBox="1">
            <a:spLocks/>
          </p:cNvSpPr>
          <p:nvPr/>
        </p:nvSpPr>
        <p:spPr>
          <a:xfrm>
            <a:off x="629966" y="5858760"/>
            <a:ext cx="10518252" cy="5919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cs typeface="Segoe UI Light"/>
              </a:rPr>
              <a:t>To enroll, or change your coverage, you must schedule an appointment to meet with the Aflac representative, watch for the link in the open enrollment emails or on the open enrollment website.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A7DCC2-EB2F-B8C6-69A1-6908E336D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8163" y="680973"/>
            <a:ext cx="2248214" cy="924054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3B8767E-415B-DDEA-F28C-C51405456E28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21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985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8ECDC-A9B3-3E71-B957-13B0E5B9E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BDE8E1C-8261-FD09-D3C2-930B3AF5F367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855889545"/>
              </p:ext>
            </p:extLst>
          </p:nvPr>
        </p:nvGraphicFramePr>
        <p:xfrm>
          <a:off x="586423" y="2057504"/>
          <a:ext cx="10998007" cy="37145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68685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5729322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Open Enrollment Details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Digital Enrollment/Change Forms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Open Enrollment changes must be made between August 1</a:t>
                      </a:r>
                      <a:r>
                        <a:rPr lang="en-US" sz="1200" baseline="30000" dirty="0">
                          <a:solidFill>
                            <a:srgbClr val="000000"/>
                          </a:solidFill>
                        </a:rPr>
                        <a:t>st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 and August 28</a:t>
                      </a:r>
                      <a:r>
                        <a:rPr lang="en-US" sz="1200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Anthem </a:t>
                      </a: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HMO Enrollment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Anthem PPO 80E Enrollment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Anthem PPO 100A Enrollment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Coverage will take effect October 1</a:t>
                      </a:r>
                      <a:r>
                        <a:rPr lang="en-US" sz="1200" baseline="30000" dirty="0">
                          <a:solidFill>
                            <a:srgbClr val="000000"/>
                          </a:solidFill>
                        </a:rPr>
                        <a:t>st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 (unless subject to insurance approval)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HMO Enrollment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HDHP with employer HSA Enrollment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Use the 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digital forms on page 7 of this document to enroll or make changes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Medical Waiver Form (WABE)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No action is needed if you wish to keep your current plans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DeltaCare USA DHMO Enrollment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Delta PPO Enrollment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Delta Premier Enrollment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FSA accounts require annual re-enrollment with the American Fidelity Rep.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EyeMed Vision Enrollment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New contribution amounts will begin on the end of October payroll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VOYA Voluntary Life Application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Detailed information can be found on the 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open enrollment website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VOYA Voluntary Accident Application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Send dependent verification forms to 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benefits@palomar.edu</a:t>
                      </a: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MetLife Legal Plan Enrollment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6939871"/>
                  </a:ext>
                </a:extLst>
              </a:tr>
              <a:tr h="3592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Join us for our drop-in meetings &amp; events (dates/events listed on the next slide)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937969"/>
                  </a:ext>
                </a:extLst>
              </a:tr>
            </a:tbl>
          </a:graphicData>
        </a:graphic>
      </p:graphicFrame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CF27199F-D60F-CB59-E25B-40B203B007B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22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BF62854-7BFA-599E-C772-43B3D5F1A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4291" y="498928"/>
            <a:ext cx="4410905" cy="1003947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Next Steps and Events</a:t>
            </a:r>
            <a:r>
              <a:rPr lang="en-US" sz="1200" dirty="0">
                <a:solidFill>
                  <a:schemeClr val="tx1"/>
                </a:solidFill>
              </a:rPr>
              <a:t>(1)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2F2A617-78BB-3C31-35CF-9636BF87BE75}"/>
              </a:ext>
            </a:extLst>
          </p:cNvPr>
          <p:cNvSpPr txBox="1">
            <a:spLocks/>
          </p:cNvSpPr>
          <p:nvPr/>
        </p:nvSpPr>
        <p:spPr>
          <a:xfrm>
            <a:off x="629966" y="5858760"/>
            <a:ext cx="10518252" cy="5919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cs typeface="Segoe UI Light"/>
              </a:rPr>
              <a:t>Please keep the digital copy of the completed forms as your verification of submission. The benefits office does not confirm receipt of each employee form.</a:t>
            </a:r>
            <a:endParaRPr lang="en-US" dirty="0"/>
          </a:p>
        </p:txBody>
      </p:sp>
      <p:pic>
        <p:nvPicPr>
          <p:cNvPr id="3" name="Picture 2" descr="A wide angle picture of Palomar College employees sitting at tables in the Student Union for the All College Day ceremony.">
            <a:extLst>
              <a:ext uri="{FF2B5EF4-FFF2-40B4-BE49-F238E27FC236}">
                <a16:creationId xmlns:a16="http://schemas.microsoft.com/office/drawing/2014/main" id="{E543AD4B-B67C-2231-49E0-ED9C9E1F0F1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0404" y="101786"/>
            <a:ext cx="7087589" cy="1848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1405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7E857-833E-3AF7-106D-15FDFB500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2595E1D-0025-9910-EB46-8D7792B60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4291" y="225968"/>
            <a:ext cx="4410905" cy="1003947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Next Steps and Events</a:t>
            </a:r>
            <a:r>
              <a:rPr lang="en-US" sz="1200" dirty="0">
                <a:solidFill>
                  <a:schemeClr val="tx1"/>
                </a:solidFill>
              </a:rPr>
              <a:t>(2)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988F728-F3DE-9031-61DE-C79485AB2E5F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963574570"/>
              </p:ext>
            </p:extLst>
          </p:nvPr>
        </p:nvGraphicFramePr>
        <p:xfrm>
          <a:off x="531559" y="1542074"/>
          <a:ext cx="11154473" cy="4940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68685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5885788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107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Benefit Office Drop-in Dates/Locations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en-US" sz="12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Accessibility Information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Workshops and Vendor Presentations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3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rd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San Marcos H-119B 8:00am – 5:00pm American Fidelity onsite appt only mtgs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175761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4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Campus Location MD-229; 9:00am – 1:00pm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6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Campus Location MD-229; 12:00pm – 4:00pm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6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San Marcos Campus 12:00pm – 4:00pm AFLAC drop-ins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10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Campus Location MD-229; 12:00pm – 4:00pm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12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MD-229; Group 1 Retirement Planning (@ 12:30p &amp; @ 2:00p)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13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Campus Location MD-229; 9:00am – 1:00pm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August 19</a:t>
                      </a:r>
                      <a:r>
                        <a:rPr lang="en-US" sz="1200" b="1" i="0" u="none" strike="noStrike" baseline="30000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th</a:t>
                      </a:r>
                      <a:r>
                        <a:rPr lang="en-US" sz="1200" b="1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 </a:t>
                      </a: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San Marcos Campus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Location TBD</a:t>
                      </a: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; 8:00am – 4:00pm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19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Campus TBD; CalPERS @ 10:30a &amp; CalSTRS @ 1:00p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H-119B 8:00am – 5:00pm American Fidelity onsite appt only mtgs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20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i="1" dirty="0">
                          <a:solidFill>
                            <a:srgbClr val="000000"/>
                          </a:solidFill>
                        </a:rPr>
                        <a:t>Rancho Bernardo Center</a:t>
                      </a:r>
                      <a:r>
                        <a:rPr lang="en-US" sz="1200" i="0" dirty="0">
                          <a:solidFill>
                            <a:srgbClr val="000000"/>
                          </a:solidFill>
                        </a:rPr>
                        <a:t> SEC 416; 12:30pm – 3:30pm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20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i="1" dirty="0">
                          <a:solidFill>
                            <a:srgbClr val="000000"/>
                          </a:solidFill>
                        </a:rPr>
                        <a:t>Rancho Bernardo Center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SEC 416; 12:30pm – 3:00pm AFLAC drop-ins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H-119B 8:00am – 5:00pm American Fidelity onsite appt only mtgs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25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San Marcos Campus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Location TBD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; 10:00am – 1:00pm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25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San Marcos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 TBD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; Group 2 Retirement Planning (@ 10:30am &amp; @ 2:00pm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693987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August 26</a:t>
                      </a:r>
                      <a:r>
                        <a:rPr lang="en-US" sz="1200" b="1" baseline="30000" dirty="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San Marcos Campus Location TBD; 10:00am – 2:00pm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26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San Marcos TBD 10:00am – 2:00pm AFLAC drop-ins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93796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27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</a:rPr>
                        <a:t>Escondido Center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Computer Lab 102; 1:00pm – 4:00pm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27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San Marcos H-119B 8:00am – 5:00pm American Fidelity onsite appt only mtgs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7229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28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San Marcos Campus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Location TBD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; 9:00am – 1:00pm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August 28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0" i="1" dirty="0">
                          <a:solidFill>
                            <a:schemeClr val="tx1"/>
                          </a:solidFill>
                        </a:rPr>
                        <a:t>Fallbrook Center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FEC-J01 Computer Lab; 1:00pm – 4:00pm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4874814"/>
                  </a:ext>
                </a:extLst>
              </a:tr>
            </a:tbl>
          </a:graphicData>
        </a:graphic>
      </p:graphicFrame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44713EC-B3A5-B330-ADFA-00E991A28991}"/>
              </a:ext>
            </a:extLst>
          </p:cNvPr>
          <p:cNvSpPr txBox="1">
            <a:spLocks/>
          </p:cNvSpPr>
          <p:nvPr/>
        </p:nvSpPr>
        <p:spPr>
          <a:xfrm>
            <a:off x="586423" y="6476745"/>
            <a:ext cx="10518252" cy="295958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Accessibility Services Information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 descr="A group photo of the Palomar College students who attended the Puente Year End Celebration.">
            <a:extLst>
              <a:ext uri="{FF2B5EF4-FFF2-40B4-BE49-F238E27FC236}">
                <a16:creationId xmlns:a16="http://schemas.microsoft.com/office/drawing/2014/main" id="{3CF2A194-5C85-8089-B053-70DECE1C8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23" y="249836"/>
            <a:ext cx="6963747" cy="113363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C302B3DA-C06E-5917-9D92-4325C33C5F0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23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71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97568-1527-D2E8-0B1F-843D5421E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BA5E89C-5299-D940-E3D5-3E77E25C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323" y="241232"/>
            <a:ext cx="4410905" cy="1003947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chemeClr val="tx1"/>
                </a:solidFill>
              </a:rPr>
              <a:t>Regulatory notifications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46EC442-6710-622F-50FB-80A39CDA014D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660045581"/>
              </p:ext>
            </p:extLst>
          </p:nvPr>
        </p:nvGraphicFramePr>
        <p:xfrm>
          <a:off x="586423" y="1242947"/>
          <a:ext cx="10976582" cy="51449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8291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5488291">
                  <a:extLst>
                    <a:ext uri="{9D8B030D-6E8A-4147-A177-3AD203B41FA5}">
                      <a16:colId xmlns:a16="http://schemas.microsoft.com/office/drawing/2014/main" val="3701267932"/>
                    </a:ext>
                  </a:extLst>
                </a:gridCol>
              </a:tblGrid>
              <a:tr h="4080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Important Employee Annual Notifications</a:t>
                      </a:r>
                      <a:endParaRPr lang="en-US" sz="12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Important Palomar Community College District Information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Medicare Part D Notice of Creditable Coverage 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Spanish Medicare Part D Notice of Creditable Coverage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Palomar Community College District Mission and Vision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Children’s Health Insurance Program (CHIP) Notice 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Spanish Children’s Health Insurance Program (CHIP)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Palomar Community College District Shared Governance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Women’s Health and Cancer Rights Act (WHCRA) Notice 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Spanish Women’s Health and Cancer Rights Act (WHCRA) Notice 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Palomar Community College District General Institution Policies and Procedures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Notice of HIPAA Enrollment Rights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Palomar Community College District Employee Group Information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Affordable Care Act Exchange Notice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Spanish Affordable Care Act Exchange Notice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Palomar Community College District Strategic Plan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Segoe UI Ligh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General Notice of COBRA Continuation Coverage Rights</a:t>
                      </a:r>
                      <a:endParaRPr lang="en-US" sz="1200" b="0" i="0" u="none" strike="noStrike" noProof="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Segoe UI Light"/>
                      </a:endParaRPr>
                    </a:p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Segoe UI Ligh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Spanish General Notice of COBRA Continuation Coverage Rights</a:t>
                      </a:r>
                      <a:endParaRPr lang="en-US" sz="1200" b="0" i="0" u="none" strike="noStrike" noProof="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Segoe U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Palomar Community College Workplace Violence Prevention Plan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 Surprises Billing Notice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Spanish No Surprises Billing Notice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Palomar Community College District Vision Plan 2035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Newborns and Mothers Health Protection Act</a:t>
                      </a: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accent3">
                              <a:lumMod val="75000"/>
                            </a:schemeClr>
                          </a:solidFill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Palomar Community College District Student Equity Plan</a:t>
                      </a:r>
                      <a:endParaRPr lang="en-US" sz="1200" b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939871"/>
                  </a:ext>
                </a:extLst>
              </a:tr>
            </a:tbl>
          </a:graphicData>
        </a:graphic>
      </p:graphicFrame>
      <p:pic>
        <p:nvPicPr>
          <p:cNvPr id="12" name="Picture 11" descr="Two Palomar College softball players walking in front of a banner that has action pictures of three other Palomar College softball players.">
            <a:extLst>
              <a:ext uri="{FF2B5EF4-FFF2-40B4-BE49-F238E27FC236}">
                <a16:creationId xmlns:a16="http://schemas.microsoft.com/office/drawing/2014/main" id="{DCBB1103-E5A4-0F3C-A1AE-8A78016A203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54092" y="87854"/>
            <a:ext cx="4305144" cy="1024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095D8E5-89B1-EDA1-CBE4-32DFC52A0339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24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589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920B0-3000-5416-D0C2-76905AF9E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CE4B950-A70F-3CFB-F062-6F8361213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322" y="498928"/>
            <a:ext cx="3848477" cy="100394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Vendor contacts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496E253-8B99-2A6A-A4FD-FB92A2BEA8BA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585779840"/>
              </p:ext>
            </p:extLst>
          </p:nvPr>
        </p:nvGraphicFramePr>
        <p:xfrm>
          <a:off x="629966" y="1946075"/>
          <a:ext cx="11016602" cy="3984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2960">
                  <a:extLst>
                    <a:ext uri="{9D8B030D-6E8A-4147-A177-3AD203B41FA5}">
                      <a16:colId xmlns:a16="http://schemas.microsoft.com/office/drawing/2014/main" val="3709376356"/>
                    </a:ext>
                  </a:extLst>
                </a:gridCol>
                <a:gridCol w="3769895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3713747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Anthem Blue Cross of California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Kaiser Permanente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Dental, Vision, and other benefits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Anthem HMO Member Services (800)277-3771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Kaiser Member Services (800)464-4000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DeltaCare USA HMO Member Services (800)422-4234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Anthem PPO Member Services (800)288-2539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Kaiser Mail Order Pharmacy (866)523-6059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Delta PPO &amp; Premier Member Services (866)499-3001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Costco Pharmacy Mail Order (800)607-6861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Kaiser Your Care Your Way (800)290-5000 (TTY 711)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EyeMed Vision (866)939-3633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Specialty Pharmacy – Navitus (855)847-3553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Kaiser Wellness Coaching (866)862-4295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Employee Assistance/all employees (800)999-7222 SISC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Anthem Employee Assistance (800)999-7222 SISC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Total Health Assessment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VOYA Life/AD&amp;D (888)238-4840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Anthem Member Discounts (create a login)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Kaiser Telehealth (833)574-2274 (TTY 711)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VOYA Long Term Disability (888)305-0602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796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MD Live virtual medical care (800)657-6169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Calm App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Employee Travel Assistance/Insurance (800)659-2821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297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Teladoc Expert Second Opinion (855)380-7828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</a:rPr>
                        <a:t>Teledoc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 Expert Second Opinion (855)380-7828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Confidential Support/Resources (877)533-2363, </a:t>
                      </a:r>
                      <a:br>
                        <a:rPr lang="en-US" sz="1200" dirty="0">
                          <a:solidFill>
                            <a:srgbClr val="000000"/>
                          </a:solidFill>
                        </a:rPr>
                      </a:b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TDD (800)697-0353 guidanceresources.com (My5848i)</a:t>
                      </a:r>
                      <a:endParaRPr lang="en-US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329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Vida Health Coaching App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Healthy Balance Weight Management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UNUM Long Term Care (800)227-4165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805032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799E2DA-BED6-7222-5710-3814DCDE5218}"/>
              </a:ext>
            </a:extLst>
          </p:cNvPr>
          <p:cNvSpPr txBox="1">
            <a:spLocks/>
          </p:cNvSpPr>
          <p:nvPr/>
        </p:nvSpPr>
        <p:spPr>
          <a:xfrm>
            <a:off x="879141" y="6057317"/>
            <a:ext cx="10518252" cy="279873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Benefits Office Contact information: </a:t>
            </a:r>
            <a:r>
              <a:rPr lang="en-US" sz="1400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benefits@palomar.edu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/>
              <a:t>(760)744-1150 x-2889 &amp; x3053</a:t>
            </a:r>
            <a:endParaRPr lang="en-US" sz="1400" dirty="0">
              <a:cs typeface="Segoe UI Light"/>
            </a:endParaRPr>
          </a:p>
        </p:txBody>
      </p:sp>
      <p:pic>
        <p:nvPicPr>
          <p:cNvPr id="8" name="Picture 7" descr="A close up photo of a Palomar College graduate's EOPS/CARE sash.">
            <a:extLst>
              <a:ext uri="{FF2B5EF4-FFF2-40B4-BE49-F238E27FC236}">
                <a16:creationId xmlns:a16="http://schemas.microsoft.com/office/drawing/2014/main" id="{3519DB85-A4C7-2A6A-FD25-87AF41607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6817" y="266430"/>
            <a:ext cx="3657917" cy="14022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825CFF5-33C4-E86F-7E5F-D80F1B4BB35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25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05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Title 558">
            <a:extLst>
              <a:ext uri="{FF2B5EF4-FFF2-40B4-BE49-F238E27FC236}">
                <a16:creationId xmlns:a16="http://schemas.microsoft.com/office/drawing/2014/main" id="{0DE1AE44-1E98-4843-AABC-CB5A884AA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Presentation topics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A2623C5-D11D-478D-89FB-08576F6F146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lIns="91440" tIns="45720" rIns="91440" bIns="45720" anchor="b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Benefit overview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786ED0BB-76F0-475B-B4E0-105C68BFC78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0664" y="5440607"/>
            <a:ext cx="2069690" cy="790055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Wellness Benefits</a:t>
            </a:r>
            <a:endParaRPr lang="en-US">
              <a:solidFill>
                <a:schemeClr val="accent3">
                  <a:lumMod val="76000"/>
                </a:schemeClr>
              </a:solidFill>
              <a:cs typeface="Segoe UI Light"/>
              <a:hlinkClick r:id="rId2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 Overview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9036395-3643-4D4E-95D7-0B29D19C01D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 lIns="91440" tIns="45720" rIns="91440" bIns="45720" anchor="b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Important information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9BE8D49-F053-400B-ADDC-743712E28E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907792" y="5440607"/>
            <a:ext cx="2069690" cy="790055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Employee Contribution</a:t>
            </a:r>
            <a:endParaRPr lang="en-US">
              <a:solidFill>
                <a:schemeClr val="accent3">
                  <a:lumMod val="76000"/>
                </a:schemeClr>
              </a:solidFill>
              <a:cs typeface="Segoe UI Ligh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Action Needed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E59AABC-71C8-470C-A122-9A1E2B97CB7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lIns="91440" tIns="45720" rIns="91440" bIns="45720" anchor="b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 information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96617D7-0697-4087-A9EF-D77EB2564E8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074920" y="5440607"/>
            <a:ext cx="2069690" cy="790055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District Plan Options</a:t>
            </a:r>
            <a:endParaRPr lang="en-US" dirty="0">
              <a:solidFill>
                <a:schemeClr val="accent3">
                  <a:lumMod val="75000"/>
                </a:schemeClr>
              </a:solidFill>
              <a:cs typeface="Segoe UI Light"/>
            </a:endParaRP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Voluntary Plan Options</a:t>
            </a:r>
            <a:endParaRPr lang="en-US" dirty="0">
              <a:solidFill>
                <a:schemeClr val="accent3">
                  <a:lumMod val="75000"/>
                </a:schemeClr>
              </a:solidFill>
              <a:cs typeface="Segoe UI Light"/>
            </a:endParaRPr>
          </a:p>
        </p:txBody>
      </p:sp>
      <p:sp>
        <p:nvSpPr>
          <p:cNvPr id="452" name="Text Placeholder 451">
            <a:extLst>
              <a:ext uri="{FF2B5EF4-FFF2-40B4-BE49-F238E27FC236}">
                <a16:creationId xmlns:a16="http://schemas.microsoft.com/office/drawing/2014/main" id="{F19E982D-B925-47A0-88B5-D505D511F1C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 lIns="91440" tIns="45720" rIns="91440" bIns="45720" anchor="b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Segoe UI Light"/>
              </a:rPr>
              <a:t>Next steps and events</a:t>
            </a:r>
          </a:p>
        </p:txBody>
      </p:sp>
      <p:sp>
        <p:nvSpPr>
          <p:cNvPr id="453" name="Text Placeholder 452">
            <a:extLst>
              <a:ext uri="{FF2B5EF4-FFF2-40B4-BE49-F238E27FC236}">
                <a16:creationId xmlns:a16="http://schemas.microsoft.com/office/drawing/2014/main" id="{BB4D6FAB-7EF5-4645-A4C7-8D5C849CACA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Required Action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Event Information</a:t>
            </a:r>
            <a:endParaRPr lang="en-US" dirty="0">
              <a:solidFill>
                <a:schemeClr val="accent3">
                  <a:lumMod val="75000"/>
                </a:schemeClr>
              </a:solidFill>
              <a:cs typeface="Segoe UI Light"/>
            </a:endParaRPr>
          </a:p>
        </p:txBody>
      </p:sp>
      <p:sp>
        <p:nvSpPr>
          <p:cNvPr id="563" name="Text Placeholder 562">
            <a:extLst>
              <a:ext uri="{FF2B5EF4-FFF2-40B4-BE49-F238E27FC236}">
                <a16:creationId xmlns:a16="http://schemas.microsoft.com/office/drawing/2014/main" id="{B9BD735C-0AC1-3CD1-E6BA-A2CA0582C5E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 lIns="91440" tIns="45720" rIns="91440" bIns="45720" anchor="b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Notifications and contacts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cs typeface="Segoe UI Light"/>
            </a:endParaRPr>
          </a:p>
        </p:txBody>
      </p:sp>
      <p:sp>
        <p:nvSpPr>
          <p:cNvPr id="564" name="Text Placeholder 563">
            <a:extLst>
              <a:ext uri="{FF2B5EF4-FFF2-40B4-BE49-F238E27FC236}">
                <a16:creationId xmlns:a16="http://schemas.microsoft.com/office/drawing/2014/main" id="{661A06F4-F607-A35C-75C6-4BA706E30391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409176" y="5440607"/>
            <a:ext cx="2069690" cy="795147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Regulatory Notifications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Vendor Contacts</a:t>
            </a:r>
            <a:endParaRPr lang="en-US" dirty="0">
              <a:solidFill>
                <a:schemeClr val="accent3">
                  <a:lumMod val="75000"/>
                </a:schemeClr>
              </a:solidFill>
              <a:cs typeface="Segoe UI Light"/>
            </a:endParaRPr>
          </a:p>
          <a:p>
            <a:endParaRPr lang="en-US" dirty="0">
              <a:cs typeface="Segoe UI Light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4382C1E-DDAE-E4DC-461E-5C59C47D8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11"/>
          <a:srcRect l="31038" r="31038"/>
          <a:stretch/>
        </p:blipFill>
        <p:spPr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E48F5D0-0A65-A55F-3AA9-53DF8C986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12"/>
          <a:srcRect l="34341" r="26648" b="-402"/>
          <a:stretch>
            <a:fillRect/>
          </a:stretch>
        </p:blipFill>
        <p:spPr>
          <a:xfrm>
            <a:off x="1045464" y="1674104"/>
            <a:ext cx="1408073" cy="247879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841646E6-DC81-9695-E068-1C186618D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13"/>
          <a:srcRect l="60652" t="-402" r="9263"/>
          <a:stretch>
            <a:fillRect/>
          </a:stretch>
        </p:blipFill>
        <p:spPr>
          <a:xfrm>
            <a:off x="3236976" y="1674104"/>
            <a:ext cx="1404764" cy="247879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6103B715-E9EA-FA0B-2EC3-3AA13588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14"/>
          <a:srcRect l="619" r="55418" b="-402"/>
          <a:stretch>
            <a:fillRect/>
          </a:stretch>
        </p:blipFill>
        <p:spPr>
          <a:xfrm>
            <a:off x="5404104" y="1664208"/>
            <a:ext cx="1405778" cy="247879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7A42F0C-A1BE-B8EC-EDD1-8A02A0E3E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15"/>
          <a:srcRect l="14148" t="-735" r="36013" b="368"/>
          <a:stretch>
            <a:fillRect/>
          </a:stretch>
        </p:blipFill>
        <p:spPr>
          <a:xfrm>
            <a:off x="7571232" y="1664208"/>
            <a:ext cx="1407027" cy="247795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2002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F6363-0B76-4524-F465-8B5E765E2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DD24275-F431-0A1D-532F-99E8B7533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037" y="361945"/>
            <a:ext cx="5414656" cy="988304"/>
          </a:xfrm>
        </p:spPr>
        <p:txBody>
          <a:bodyPr lIns="91440" tIns="45720" rIns="91440" bIns="45720" anchor="ctr"/>
          <a:lstStyle/>
          <a:p>
            <a:r>
              <a:rPr lang="en-US" dirty="0">
                <a:solidFill>
                  <a:schemeClr val="tx1"/>
                </a:solidFill>
              </a:rPr>
              <a:t>wellness overview </a:t>
            </a:r>
            <a:r>
              <a:rPr lang="en-US" sz="2400" dirty="0">
                <a:solidFill>
                  <a:schemeClr val="tx1"/>
                </a:solidFill>
              </a:rPr>
              <a:t>(links below)</a:t>
            </a:r>
            <a:endParaRPr lang="en-US" sz="2400" dirty="0">
              <a:solidFill>
                <a:schemeClr val="tx1"/>
              </a:solidFill>
              <a:cs typeface="Segoe UI Ligh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B4E7076-A247-DD3C-5FFE-6298F0016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250920"/>
              </p:ext>
            </p:extLst>
          </p:nvPr>
        </p:nvGraphicFramePr>
        <p:xfrm>
          <a:off x="161109" y="1711986"/>
          <a:ext cx="11814603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87686">
                  <a:extLst>
                    <a:ext uri="{9D8B030D-6E8A-4147-A177-3AD203B41FA5}">
                      <a16:colId xmlns:a16="http://schemas.microsoft.com/office/drawing/2014/main" val="3775609423"/>
                    </a:ext>
                  </a:extLst>
                </a:gridCol>
                <a:gridCol w="423754">
                  <a:extLst>
                    <a:ext uri="{9D8B030D-6E8A-4147-A177-3AD203B41FA5}">
                      <a16:colId xmlns:a16="http://schemas.microsoft.com/office/drawing/2014/main" val="677551981"/>
                    </a:ext>
                  </a:extLst>
                </a:gridCol>
                <a:gridCol w="5803163">
                  <a:extLst>
                    <a:ext uri="{9D8B030D-6E8A-4147-A177-3AD203B41FA5}">
                      <a16:colId xmlns:a16="http://schemas.microsoft.com/office/drawing/2014/main" val="779410108"/>
                    </a:ext>
                  </a:extLst>
                </a:gridCol>
              </a:tblGrid>
              <a:tr h="345723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Kaiser Member Benefits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Anthem Member Benefits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985318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Your Care Your Way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Anthem Membership Discounts – HMO &amp; PPO</a:t>
                      </a:r>
                      <a:endParaRPr lang="en-US">
                        <a:solidFill>
                          <a:schemeClr val="tx1"/>
                        </a:solidFill>
                        <a:hlinkClick r:id="rId3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564442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Wellness Coaching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MD Life virtual medical/behavioral care – HMO &amp; PPO</a:t>
                      </a:r>
                      <a:endParaRPr lang="en-US">
                        <a:solidFill>
                          <a:schemeClr val="tx1"/>
                        </a:solidFill>
                        <a:hlinkClick r:id="rId5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834558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Total Health Assessment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Vida Health Coaching – HMO &amp; PPO</a:t>
                      </a:r>
                      <a:endParaRPr lang="en-US">
                        <a:solidFill>
                          <a:schemeClr val="tx1"/>
                        </a:solidFill>
                        <a:hlinkClick r:id="rId7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056421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Telehealth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Anthem Active &amp; Fit – HMO &amp; PPO</a:t>
                      </a:r>
                      <a:endParaRPr lang="en-US">
                        <a:solidFill>
                          <a:schemeClr val="tx1"/>
                        </a:solidFill>
                        <a:hlinkClick r:id="rId9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502240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cs typeface="Segoe UI Ligh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One Pass Select Affinity from Optum</a:t>
                      </a:r>
                      <a:endParaRPr lang="en-US" dirty="0">
                        <a:solidFill>
                          <a:schemeClr val="tx1"/>
                        </a:solidFill>
                        <a:hlinkClick r:id="rId11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MyStrength through Anthem EAP – HMO &amp; PPO</a:t>
                      </a:r>
                      <a:endParaRPr lang="en-US">
                        <a:solidFill>
                          <a:schemeClr val="tx1"/>
                        </a:solidFill>
                        <a:hlinkClick r:id="rId1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209438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MyStrength through Anthem EAP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Teledoc Expert Second Opinion/Advice - HMO &amp; PPO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430442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Teledoc Expert Second Opinion/Advice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Anthem EAP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Talkspace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– HMO &amp; PPO</a:t>
                      </a:r>
                      <a:endParaRPr lang="en-US" dirty="0">
                        <a:solidFill>
                          <a:schemeClr val="tx1"/>
                        </a:solidFill>
                        <a:hlinkClick r:id="rId16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522241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Calm App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Lark Diabetes Prevention Program – HMO &amp; PPO</a:t>
                      </a:r>
                      <a:endParaRPr lang="en-US" dirty="0">
                        <a:solidFill>
                          <a:schemeClr val="tx1"/>
                        </a:solidFill>
                        <a:hlinkClick r:id="rId19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4041289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Healthy Balance Weight Management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Lantern Cancer Diagnosis Benefit – PPO Only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915753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Anthem EAP Talkspace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Hinge Health Home Physical Therapy – PPO Only </a:t>
                      </a:r>
                      <a:endParaRPr lang="en-US" dirty="0">
                        <a:solidFill>
                          <a:schemeClr val="tx1"/>
                        </a:solidFill>
                        <a:hlinkClick r:id="rId15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101524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Mobile App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Carrum Knee/Hip/Spine Surgery Planning – PPO Only</a:t>
                      </a:r>
                      <a:endParaRPr lang="en-US">
                        <a:solidFill>
                          <a:schemeClr val="tx1"/>
                        </a:solidFill>
                        <a:hlinkClick r:id="rId23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907547"/>
                  </a:ext>
                </a:extLst>
              </a:tr>
              <a:tr h="34572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Kaiser Health Plan Transition Assistance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Maven Maternity Benefits – PPO Only </a:t>
                      </a:r>
                      <a:endParaRPr lang="en-US" dirty="0">
                        <a:solidFill>
                          <a:schemeClr val="tx1"/>
                        </a:solidFill>
                        <a:hlinkClick r:id="rId18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929655"/>
                  </a:ext>
                </a:extLst>
              </a:tr>
            </a:tbl>
          </a:graphicData>
        </a:graphic>
      </p:graphicFrame>
      <p:pic>
        <p:nvPicPr>
          <p:cNvPr id="4" name="Picture Placeholder 3" descr="The top of a graduation cap with flowers that says &quot;Life has a hopeful undertone&quot;">
            <a:extLst>
              <a:ext uri="{FF2B5EF4-FFF2-40B4-BE49-F238E27FC236}">
                <a16:creationId xmlns:a16="http://schemas.microsoft.com/office/drawing/2014/main" id="{3AD512A1-BF1D-322D-598D-57865E2668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5"/>
          <a:srcRect t="12594" r="-34" b="47355"/>
          <a:stretch>
            <a:fillRect/>
          </a:stretch>
        </p:blipFill>
        <p:spPr>
          <a:xfrm>
            <a:off x="431517" y="0"/>
            <a:ext cx="5907520" cy="1578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877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AA30F-50C0-3FB4-05E5-735C5FFCB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DEE446-BF37-EFDC-3435-4738E6196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124"/>
            <a:ext cx="5066644" cy="915329"/>
          </a:xfrm>
          <a:solidFill>
            <a:schemeClr val="bg1"/>
          </a:solidFill>
        </p:spPr>
        <p:txBody>
          <a:bodyPr lIns="91440" tIns="45720" rIns="91440" bIns="4572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Benefit plans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  <a:cs typeface="Segoe UI Light"/>
              </a:rPr>
              <a:t>overview</a:t>
            </a:r>
            <a:r>
              <a:rPr lang="en-US" sz="1200" dirty="0">
                <a:solidFill>
                  <a:schemeClr val="tx1"/>
                </a:solidFill>
                <a:cs typeface="Segoe UI Light"/>
              </a:rPr>
              <a:t>(1)</a:t>
            </a:r>
            <a:endParaRPr lang="en-US" dirty="0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4DA93C-C171-EDA4-B1A4-3B639762F0F4}"/>
              </a:ext>
            </a:extLst>
          </p:cNvPr>
          <p:cNvSpPr txBox="1"/>
          <p:nvPr/>
        </p:nvSpPr>
        <p:spPr>
          <a:xfrm>
            <a:off x="4053758" y="3228945"/>
            <a:ext cx="4084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2026 – 2027 Insurance Plan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0D632C-258A-CAA6-32B8-2156895CB092}"/>
              </a:ext>
            </a:extLst>
          </p:cNvPr>
          <p:cNvSpPr txBox="1"/>
          <p:nvPr/>
        </p:nvSpPr>
        <p:spPr>
          <a:xfrm>
            <a:off x="781811" y="3599138"/>
            <a:ext cx="5636029" cy="24929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u="sng" dirty="0"/>
              <a:t>Medical Plan Options</a:t>
            </a:r>
            <a:r>
              <a:rPr lang="en-US" dirty="0"/>
              <a:t>:</a:t>
            </a:r>
          </a:p>
          <a:p>
            <a:r>
              <a:rPr lang="en-US" sz="1400" dirty="0"/>
              <a:t>Anthem Blue Cross HMO California Care</a:t>
            </a:r>
            <a:br>
              <a:rPr lang="en-US" sz="1400" dirty="0"/>
            </a:br>
            <a:r>
              <a:rPr lang="en-US" sz="1400" dirty="0"/>
              <a:t>Anthem Blue Cross PPO 80E</a:t>
            </a:r>
          </a:p>
          <a:p>
            <a:r>
              <a:rPr lang="en-US" sz="1400" dirty="0"/>
              <a:t>Anthem Blue Cross PPO 100A (requires employee contribution)</a:t>
            </a:r>
            <a:endParaRPr lang="en-US" sz="800" dirty="0"/>
          </a:p>
          <a:p>
            <a:r>
              <a:rPr lang="en-US" sz="1400" dirty="0"/>
              <a:t>Kaiser Permanente HMO</a:t>
            </a:r>
          </a:p>
          <a:p>
            <a:r>
              <a:rPr lang="en-US" sz="1400" dirty="0"/>
              <a:t>Kaiser Permanente HDHP with Employer Funded HSA </a:t>
            </a:r>
            <a:r>
              <a:rPr lang="en-US" sz="800" dirty="0"/>
              <a:t> </a:t>
            </a:r>
          </a:p>
          <a:p>
            <a:r>
              <a:rPr lang="en-US" sz="800" dirty="0"/>
              <a:t> </a:t>
            </a:r>
          </a:p>
          <a:p>
            <a:r>
              <a:rPr lang="en-US" u="sng" dirty="0"/>
              <a:t>Dental Plan Options</a:t>
            </a:r>
            <a:r>
              <a:rPr lang="en-US" dirty="0"/>
              <a:t>:</a:t>
            </a:r>
            <a:r>
              <a:rPr lang="en-US" sz="1400" dirty="0"/>
              <a:t> </a:t>
            </a:r>
          </a:p>
          <a:p>
            <a:r>
              <a:rPr lang="en-US" sz="1400" dirty="0"/>
              <a:t>DeltaCare USA HMO</a:t>
            </a:r>
          </a:p>
          <a:p>
            <a:r>
              <a:rPr lang="en-US" sz="1400" dirty="0"/>
              <a:t>Delta Dental PPO (requires employee contribution)</a:t>
            </a:r>
          </a:p>
          <a:p>
            <a:r>
              <a:rPr lang="en-US" sz="1400" dirty="0"/>
              <a:t>Delta Dental Premier (requires employee contribution)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507801-311D-1838-BFC1-2E22B35E414E}"/>
              </a:ext>
            </a:extLst>
          </p:cNvPr>
          <p:cNvSpPr txBox="1"/>
          <p:nvPr/>
        </p:nvSpPr>
        <p:spPr>
          <a:xfrm>
            <a:off x="7245114" y="4074434"/>
            <a:ext cx="4351699" cy="23391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u="sng" dirty="0"/>
              <a:t>Additional District Paid Insurance</a:t>
            </a:r>
            <a:r>
              <a:rPr lang="en-US" dirty="0"/>
              <a:t>:</a:t>
            </a:r>
            <a:r>
              <a:rPr lang="en-US" sz="800" dirty="0"/>
              <a:t> </a:t>
            </a:r>
          </a:p>
          <a:p>
            <a:r>
              <a:rPr lang="en-US" sz="800" dirty="0"/>
              <a:t> </a:t>
            </a:r>
            <a:endParaRPr lang="en-US" dirty="0"/>
          </a:p>
          <a:p>
            <a:r>
              <a:rPr lang="en-US" sz="1400" dirty="0"/>
              <a:t>EyeMed PPO</a:t>
            </a:r>
            <a:r>
              <a:rPr lang="en-US" sz="800" dirty="0"/>
              <a:t> </a:t>
            </a:r>
          </a:p>
          <a:p>
            <a:r>
              <a:rPr lang="en-US" sz="800" dirty="0"/>
              <a:t> </a:t>
            </a:r>
          </a:p>
          <a:p>
            <a:r>
              <a:rPr lang="en-US" sz="1400" dirty="0"/>
              <a:t>VOYA Term Life and AD&amp;D</a:t>
            </a:r>
            <a:endParaRPr lang="en-US" sz="800" dirty="0"/>
          </a:p>
          <a:p>
            <a:r>
              <a:rPr lang="en-US" sz="800" dirty="0"/>
              <a:t> </a:t>
            </a:r>
          </a:p>
          <a:p>
            <a:r>
              <a:rPr lang="en-US" sz="1400" dirty="0"/>
              <a:t>UNUM Long Term Care</a:t>
            </a:r>
            <a:r>
              <a:rPr lang="en-US" sz="800" dirty="0"/>
              <a:t> </a:t>
            </a:r>
          </a:p>
          <a:p>
            <a:r>
              <a:rPr lang="en-US" sz="800" dirty="0"/>
              <a:t> </a:t>
            </a:r>
          </a:p>
          <a:p>
            <a:r>
              <a:rPr lang="en-US" sz="1400" dirty="0"/>
              <a:t>Anthem Employee Assistance Program</a:t>
            </a:r>
            <a:r>
              <a:rPr lang="en-US" sz="800" dirty="0"/>
              <a:t> </a:t>
            </a:r>
          </a:p>
          <a:p>
            <a:r>
              <a:rPr lang="en-US" sz="800" dirty="0"/>
              <a:t> </a:t>
            </a:r>
          </a:p>
          <a:p>
            <a:r>
              <a:rPr lang="en-US" sz="1400" dirty="0"/>
              <a:t>VOYA Guidance Resources Program</a:t>
            </a:r>
          </a:p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76EF30-14BB-0AE3-6510-083F8B6D80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2" t="18184" b="49988"/>
          <a:stretch>
            <a:fillRect/>
          </a:stretch>
        </p:blipFill>
        <p:spPr>
          <a:xfrm>
            <a:off x="595187" y="932245"/>
            <a:ext cx="10815001" cy="2305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3856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DF404-58DF-CF46-2D58-01DBE4DD9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1157795-FBA6-00B6-C1DE-C6AE8699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227" y="212869"/>
            <a:ext cx="5670885" cy="988304"/>
          </a:xfrm>
        </p:spPr>
        <p:txBody>
          <a:bodyPr lIns="91440" tIns="45720" rIns="91440" bIns="45720" anchor="ctr"/>
          <a:lstStyle/>
          <a:p>
            <a:r>
              <a:rPr lang="en-US" dirty="0">
                <a:solidFill>
                  <a:schemeClr val="tx1"/>
                </a:solidFill>
              </a:rPr>
              <a:t>Benefit plans </a:t>
            </a:r>
            <a:r>
              <a:rPr lang="en-US" dirty="0">
                <a:solidFill>
                  <a:schemeClr val="tx1"/>
                </a:solidFill>
                <a:cs typeface="Segoe UI Light"/>
              </a:rPr>
              <a:t>overview</a:t>
            </a:r>
            <a:r>
              <a:rPr lang="en-US" sz="1200" dirty="0">
                <a:solidFill>
                  <a:schemeClr val="tx1"/>
                </a:solidFill>
                <a:cs typeface="Segoe UI Light"/>
              </a:rPr>
              <a:t>(2)</a:t>
            </a:r>
            <a:br>
              <a:rPr lang="en-US" sz="1200" dirty="0">
                <a:solidFill>
                  <a:schemeClr val="tx1"/>
                </a:solidFill>
                <a:cs typeface="Segoe UI Light"/>
              </a:rPr>
            </a:br>
            <a:endParaRPr lang="en-US" dirty="0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ABA6DF11-EF71-B065-48B7-886DEADBDE48}"/>
              </a:ext>
            </a:extLst>
          </p:cNvPr>
          <p:cNvSpPr txBox="1">
            <a:spLocks/>
          </p:cNvSpPr>
          <p:nvPr/>
        </p:nvSpPr>
        <p:spPr>
          <a:xfrm>
            <a:off x="170710" y="2577758"/>
            <a:ext cx="5941370" cy="4067373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 cap="none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cs typeface="Segoe UI Light"/>
              </a:rPr>
              <a:t>Plan Information and updates</a:t>
            </a:r>
          </a:p>
          <a:p>
            <a:r>
              <a:rPr lang="en-US" sz="1400" dirty="0">
                <a:cs typeface="Segoe U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SISC Benefits Connect</a:t>
            </a:r>
            <a:r>
              <a:rPr lang="en-US" sz="1400" dirty="0">
                <a:cs typeface="Segoe UI Light"/>
              </a:rPr>
              <a:t> now offers an interactive benefits education and communication tool powered by </a:t>
            </a:r>
            <a:r>
              <a:rPr lang="en-US" sz="1400" dirty="0" err="1">
                <a:cs typeface="Segoe UI Light"/>
              </a:rPr>
              <a:t>Airbo</a:t>
            </a:r>
            <a:r>
              <a:rPr lang="en-US" sz="1400" dirty="0">
                <a:cs typeface="Segoe UI Light"/>
              </a:rPr>
              <a:t>.</a:t>
            </a:r>
          </a:p>
          <a:p>
            <a:r>
              <a:rPr lang="en-US" sz="1400" dirty="0">
                <a:cs typeface="Segoe UI Light"/>
              </a:rPr>
              <a:t>Anthem HMO MD Live copays and PPO MD Live copays are $0.</a:t>
            </a:r>
            <a:endParaRPr lang="en-US" sz="1400" dirty="0"/>
          </a:p>
          <a:p>
            <a:r>
              <a:rPr lang="en-US" sz="1400" dirty="0">
                <a:cs typeface="Segoe UI Light"/>
              </a:rPr>
              <a:t>Anthem PPO has added the Midi Health virtual menopause clinic.</a:t>
            </a:r>
          </a:p>
          <a:p>
            <a:r>
              <a:rPr lang="en-US" sz="1400" dirty="0">
                <a:cs typeface="Segoe UI Light"/>
              </a:rPr>
              <a:t>Kaiser HDHP/HSA annual deductible will change </a:t>
            </a:r>
            <a:r>
              <a:rPr lang="en-US" sz="1400" b="1" dirty="0">
                <a:cs typeface="Segoe UI Light"/>
              </a:rPr>
              <a:t>1/1/2027</a:t>
            </a:r>
            <a:r>
              <a:rPr lang="en-US" sz="1400" dirty="0">
                <a:cs typeface="Segoe UI Light"/>
              </a:rPr>
              <a:t>; Single coverage will be $1,750 (was $1,700) and Family coverage will be $3,500 (was $3,400). The out-of-pocket-maximum amounts will remain the same.</a:t>
            </a:r>
          </a:p>
          <a:p>
            <a:r>
              <a:rPr lang="en-US" sz="1400" dirty="0">
                <a:cs typeface="Segoe UI Light"/>
              </a:rPr>
              <a:t>Newly added dependents require dependent eligibility documents be submitted to </a:t>
            </a:r>
            <a:r>
              <a:rPr lang="en-US" sz="1400" dirty="0">
                <a:cs typeface="Segoe U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benefits@palomar.edu</a:t>
            </a:r>
            <a:r>
              <a:rPr lang="en-US" sz="1400" dirty="0">
                <a:cs typeface="Segoe UI Light"/>
              </a:rPr>
              <a:t>. 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176BBE-0B14-64D9-5892-9D3042B448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86894" y="2801642"/>
            <a:ext cx="5834396" cy="2895070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 dirty="0">
                <a:cs typeface="Segoe UI Light"/>
              </a:rPr>
              <a:t>Insurance plans that require employee monthly contribution</a:t>
            </a:r>
          </a:p>
          <a:p>
            <a:r>
              <a:rPr lang="en-US" dirty="0">
                <a:cs typeface="Segoe UI Light"/>
              </a:rPr>
              <a:t>Anthem PPO 100A </a:t>
            </a:r>
          </a:p>
          <a:p>
            <a:pPr lvl="1"/>
            <a:r>
              <a:rPr lang="en-US" sz="1400" dirty="0">
                <a:cs typeface="Segoe UI Light"/>
              </a:rPr>
              <a:t>Employee $250, Employee+1 $492, Family 2+ $694; </a:t>
            </a:r>
            <a:r>
              <a:rPr lang="en-US" sz="1400" u="sng" dirty="0">
                <a:cs typeface="Segoe UI Light"/>
              </a:rPr>
              <a:t>per mo.</a:t>
            </a:r>
            <a:endParaRPr lang="en-US" sz="1400" dirty="0">
              <a:cs typeface="Segoe UI Light"/>
            </a:endParaRPr>
          </a:p>
          <a:p>
            <a:r>
              <a:rPr lang="en-US" dirty="0">
                <a:cs typeface="Segoe UI Light"/>
              </a:rPr>
              <a:t>Delta PPO</a:t>
            </a:r>
            <a:r>
              <a:rPr lang="en-US" sz="1000" dirty="0">
                <a:cs typeface="Segoe UI Light"/>
              </a:rPr>
              <a:t> </a:t>
            </a:r>
          </a:p>
          <a:p>
            <a:pPr lvl="1"/>
            <a:r>
              <a:rPr lang="en-US" sz="1400" dirty="0">
                <a:cs typeface="Segoe UI Light"/>
              </a:rPr>
              <a:t>Employee-Family $44.30; </a:t>
            </a:r>
            <a:r>
              <a:rPr lang="en-US" sz="1400" u="sng" dirty="0">
                <a:cs typeface="Segoe UI Light"/>
              </a:rPr>
              <a:t>per mo.</a:t>
            </a:r>
            <a:endParaRPr lang="en-US" sz="1400" dirty="0">
              <a:cs typeface="Segoe UI Light"/>
            </a:endParaRPr>
          </a:p>
          <a:p>
            <a:r>
              <a:rPr lang="en-US" dirty="0">
                <a:cs typeface="Segoe UI Light"/>
              </a:rPr>
              <a:t>Delta Premier</a:t>
            </a:r>
            <a:r>
              <a:rPr lang="en-US" sz="1000" dirty="0">
                <a:cs typeface="Segoe UI Light"/>
              </a:rPr>
              <a:t> </a:t>
            </a:r>
          </a:p>
          <a:p>
            <a:pPr lvl="1"/>
            <a:r>
              <a:rPr lang="en-US" sz="1400" dirty="0">
                <a:cs typeface="Segoe UI Light"/>
              </a:rPr>
              <a:t>Employee-Family $71.00; </a:t>
            </a:r>
            <a:r>
              <a:rPr lang="en-US" sz="1400" u="sng" dirty="0">
                <a:cs typeface="Segoe UI Light"/>
              </a:rPr>
              <a:t>per mo.</a:t>
            </a:r>
          </a:p>
          <a:p>
            <a:endParaRPr lang="en-US" sz="600" u="sng" dirty="0">
              <a:cs typeface="Segoe UI Light"/>
            </a:endParaRPr>
          </a:p>
          <a:p>
            <a:endParaRPr lang="en-US" sz="600" u="sng" dirty="0">
              <a:cs typeface="Segoe UI Light"/>
            </a:endParaRPr>
          </a:p>
          <a:p>
            <a:pPr marL="0" indent="0">
              <a:buNone/>
            </a:pPr>
            <a:r>
              <a:rPr lang="en-US" sz="1200" dirty="0">
                <a:cs typeface="Segoe UI Light"/>
              </a:rPr>
              <a:t>(10-month contribution amounts are higher than the amounts listed above)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E5D9A3-EB48-9F0C-BB0C-F1CEA870B8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37" t="2113" r="7037" b="11960"/>
          <a:stretch>
            <a:fillRect/>
          </a:stretch>
        </p:blipFill>
        <p:spPr>
          <a:xfrm>
            <a:off x="4824482" y="881340"/>
            <a:ext cx="2543035" cy="16964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6603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2366D5-AAE6-7236-CF94-85F244EEC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2026-2027 Employee Contributions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91E39-C715-3586-C319-0B1DC229C7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3189119"/>
            <a:ext cx="10518252" cy="42236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dirty="0"/>
              <a:t>Amounts listed below are for 12 monthly contributions</a:t>
            </a:r>
            <a:r>
              <a:rPr lang="en-US" sz="1200" dirty="0"/>
              <a:t> (10-month contributions are higher)</a:t>
            </a:r>
            <a:endParaRPr lang="en-US" sz="1200" dirty="0">
              <a:cs typeface="Segoe UI Light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0101828-C914-2C83-476C-429059EDE1AD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702385020"/>
              </p:ext>
            </p:extLst>
          </p:nvPr>
        </p:nvGraphicFramePr>
        <p:xfrm>
          <a:off x="838200" y="3639043"/>
          <a:ext cx="10477040" cy="22659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3119">
                  <a:extLst>
                    <a:ext uri="{9D8B030D-6E8A-4147-A177-3AD203B41FA5}">
                      <a16:colId xmlns:a16="http://schemas.microsoft.com/office/drawing/2014/main" val="1572536025"/>
                    </a:ext>
                  </a:extLst>
                </a:gridCol>
                <a:gridCol w="2208650">
                  <a:extLst>
                    <a:ext uri="{9D8B030D-6E8A-4147-A177-3AD203B41FA5}">
                      <a16:colId xmlns:a16="http://schemas.microsoft.com/office/drawing/2014/main" val="3709376356"/>
                    </a:ext>
                  </a:extLst>
                </a:gridCol>
                <a:gridCol w="3028207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3137064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Plan Type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Number Covered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2025-2026 Monthly 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2026-2027 Monthly Contribution *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Medical - Anthem PPO 100A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Employee Only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$226.00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$250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Medical - </a:t>
                      </a:r>
                      <a:r>
                        <a:rPr lang="en-US" sz="1200" u="none" strike="noStrike" noProof="0" dirty="0">
                          <a:solidFill>
                            <a:srgbClr val="000000"/>
                          </a:solidFill>
                        </a:rPr>
                        <a:t>Anthem PPO 100A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Employee + 1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$445.00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$492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rgbClr val="000000"/>
                          </a:solidFill>
                          <a:latin typeface="Segoe UI Light"/>
                        </a:rPr>
                        <a:t>Medical - </a:t>
                      </a:r>
                      <a:r>
                        <a:rPr lang="en-US" sz="1200" u="none" strike="noStrike" noProof="0" dirty="0">
                          <a:solidFill>
                            <a:srgbClr val="000000"/>
                          </a:solidFill>
                        </a:rPr>
                        <a:t>Anthem PPO 100A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Family (3+)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$627.00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$694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Dental - Delta 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Employee Only - 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$44.30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$44.30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Dental - Delta Premier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Employee Only - 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$71.00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</a:rPr>
                        <a:t>$71.00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</a:tbl>
          </a:graphicData>
        </a:graphic>
      </p:graphicFrame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E559956-1F0E-9E40-38FC-BD80FBE2A666}"/>
              </a:ext>
            </a:extLst>
          </p:cNvPr>
          <p:cNvSpPr txBox="1">
            <a:spLocks/>
          </p:cNvSpPr>
          <p:nvPr/>
        </p:nvSpPr>
        <p:spPr>
          <a:xfrm>
            <a:off x="838199" y="6003237"/>
            <a:ext cx="10518252" cy="42236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*Monthly employee contributions are automatically taken before income taxes are calculated.</a:t>
            </a:r>
            <a:endParaRPr lang="en-US" sz="1400" dirty="0">
              <a:cs typeface="Segoe UI Light"/>
            </a:endParaRPr>
          </a:p>
        </p:txBody>
      </p:sp>
      <p:pic>
        <p:nvPicPr>
          <p:cNvPr id="7" name="Picture 6" descr="The proud faces of Palomar College students as they march into the new stadium for their graduation ceremony.">
            <a:extLst>
              <a:ext uri="{FF2B5EF4-FFF2-40B4-BE49-F238E27FC236}">
                <a16:creationId xmlns:a16="http://schemas.microsoft.com/office/drawing/2014/main" id="{4529CFD5-4D7B-B3FA-97D1-3C0D65013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551" y="1071891"/>
            <a:ext cx="5138897" cy="19406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C0E225A-2CD0-8265-239A-62938F9FD80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1729D4-A164-47A3-830D-E792BCE699E4}" type="slidenum">
              <a:rPr lang="en-US" sz="1000" spc="300" smtClean="0">
                <a:solidFill>
                  <a:schemeClr val="accent1">
                    <a:lumMod val="75000"/>
                  </a:schemeClr>
                </a:solidFill>
              </a:rPr>
              <a:pPr algn="r"/>
              <a:t>7</a:t>
            </a:fld>
            <a:endParaRPr lang="en-US" sz="1000" spc="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294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2BE61-0E66-8851-FC29-2F4E3CE09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13A1B46-232B-FEAD-68AC-8DBB8656A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771" y="116680"/>
            <a:ext cx="5066644" cy="988304"/>
          </a:xfrm>
        </p:spPr>
        <p:txBody>
          <a:bodyPr lIns="91440" tIns="45720" rIns="91440" bIns="45720" anchor="ctr"/>
          <a:lstStyle/>
          <a:p>
            <a:r>
              <a:rPr lang="en-US" dirty="0">
                <a:solidFill>
                  <a:schemeClr val="tx1"/>
                </a:solidFill>
              </a:rPr>
              <a:t>Action needed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deadline to make changes is 8/28!</a:t>
            </a:r>
            <a:endParaRPr lang="en-US" dirty="0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94292C-6359-E11A-2D55-31E84257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457" y="1467517"/>
            <a:ext cx="5889500" cy="5185392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 dirty="0">
                <a:cs typeface="Segoe UI Light"/>
              </a:rPr>
              <a:t>Medical, Dental, and Vision Plan Changes</a:t>
            </a:r>
            <a:endParaRPr lang="en-US" b="1" dirty="0"/>
          </a:p>
          <a:p>
            <a:r>
              <a:rPr lang="en-US" b="1" dirty="0">
                <a:cs typeface="Segoe UI Light"/>
              </a:rPr>
              <a:t>If your plan selection and eligible dependents will remain the same, then no action is needed.</a:t>
            </a:r>
          </a:p>
          <a:p>
            <a:r>
              <a:rPr lang="en-US" dirty="0">
                <a:cs typeface="Segoe UI Light"/>
              </a:rPr>
              <a:t>To make plan changes you must complete a form for plan you would like to enroll. You will use the digital forms linked on this page, in the open enrollment emails, or on the open enrollment website.</a:t>
            </a:r>
          </a:p>
          <a:p>
            <a:r>
              <a:rPr lang="en-US" dirty="0">
                <a:cs typeface="Segoe UI Light"/>
              </a:rPr>
              <a:t>If you experience a challenge email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benefits@palomar.edu</a:t>
            </a:r>
            <a:r>
              <a:rPr lang="en-US" dirty="0">
                <a:cs typeface="Segoe UI Light"/>
              </a:rPr>
              <a:t>  or visit us during one of the drop-in events listed on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page 21 of this document</a:t>
            </a:r>
            <a:r>
              <a:rPr lang="en-US" dirty="0">
                <a:cs typeface="Segoe UI Light"/>
              </a:rPr>
              <a:t>.</a:t>
            </a:r>
          </a:p>
          <a:p>
            <a:pPr marL="0" indent="0">
              <a:buNone/>
            </a:pPr>
            <a:r>
              <a:rPr lang="en-US" b="1" dirty="0">
                <a:cs typeface="Segoe UI Light"/>
              </a:rPr>
              <a:t>American Fidelity Health or Dependent Care Pre-tax FSA</a:t>
            </a:r>
          </a:p>
          <a:p>
            <a:r>
              <a:rPr lang="en-US" dirty="0">
                <a:cs typeface="Segoe UI Light"/>
              </a:rPr>
              <a:t>You must enroll for these benefits each year by </a:t>
            </a:r>
            <a:r>
              <a:rPr lang="en-US" dirty="0">
                <a:cs typeface="Segoe UI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scheduling a meeting with the American Fidelity representative</a:t>
            </a:r>
            <a:r>
              <a:rPr lang="en-US" dirty="0">
                <a:cs typeface="Segoe UI Light"/>
              </a:rPr>
              <a:t>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F735C28-60F9-2EDC-57D3-648888A862A4}"/>
              </a:ext>
            </a:extLst>
          </p:cNvPr>
          <p:cNvSpPr txBox="1">
            <a:spLocks/>
          </p:cNvSpPr>
          <p:nvPr/>
        </p:nvSpPr>
        <p:spPr>
          <a:xfrm>
            <a:off x="6094957" y="996742"/>
            <a:ext cx="5934249" cy="5733242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 cap="none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cs typeface="Segoe UI Light"/>
              </a:rPr>
              <a:t>Digital Enrollment/Change Forms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Anthem HMO Form (requires doctor/medical group)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Anthem PPO 80E Form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Anthem PPO 100A Form (requires employee contribution)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Kaiser HMO Form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Kaiser HDHP Form (with employer funded HSA*)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Waiver of Medical Insurance Form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DeltaCare USA DHMO Form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Delta PPO Form (requires employee contribution)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Delta Premier Form (requires employee contribution)</a:t>
            </a:r>
          </a:p>
          <a:p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EyeMed Form</a:t>
            </a: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VOYA Term Life Form</a:t>
            </a:r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</a:rPr>
              <a:t> </a:t>
            </a: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VOYA Accident Form</a:t>
            </a:r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</a:rPr>
              <a:t> </a:t>
            </a:r>
          </a:p>
          <a:p>
            <a:r>
              <a:rPr lang="en-US" dirty="0" err="1">
                <a:solidFill>
                  <a:schemeClr val="accent3">
                    <a:lumMod val="75000"/>
                  </a:schemeClr>
                </a:solidFill>
                <a:cs typeface="Segoe UI Ligh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MetLaw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cs typeface="Segoe UI Ligh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Legal Plan Form</a:t>
            </a:r>
            <a:r>
              <a:rPr lang="en-US" dirty="0">
                <a:solidFill>
                  <a:schemeClr val="accent3">
                    <a:lumMod val="76000"/>
                  </a:schemeClr>
                </a:solidFill>
                <a:cs typeface="Segoe UI Light"/>
              </a:rPr>
              <a:t> </a:t>
            </a:r>
            <a:endParaRPr lang="en-US" dirty="0">
              <a:solidFill>
                <a:schemeClr val="accent3">
                  <a:lumMod val="76000"/>
                </a:schemeClr>
              </a:solidFill>
              <a:cs typeface="Segoe UI Light"/>
              <a:hlinkClick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US" dirty="0">
                <a:cs typeface="Segoe UI Light"/>
              </a:rPr>
              <a:t>*</a:t>
            </a:r>
            <a:r>
              <a:rPr lang="en-US" sz="1000" dirty="0">
                <a:cs typeface="Segoe UI Light"/>
              </a:rPr>
              <a:t>Per the IRS HDHP/HSA Deductible &amp; Out-of-Pocket maximum will reset January 1st regardless of the employer benefit plan year.</a:t>
            </a:r>
            <a:endParaRPr lang="en-US" dirty="0">
              <a:cs typeface="Segoe UI Light"/>
            </a:endParaRPr>
          </a:p>
        </p:txBody>
      </p:sp>
      <p:pic>
        <p:nvPicPr>
          <p:cNvPr id="4" name="Picture Placeholder 3" descr="Multiple different regional flags decorating the bleachers of the Palomar College stadium, with friends and family arriving to watch their loved one's graduate.">
            <a:extLst>
              <a:ext uri="{FF2B5EF4-FFF2-40B4-BE49-F238E27FC236}">
                <a16:creationId xmlns:a16="http://schemas.microsoft.com/office/drawing/2014/main" id="{6172985E-44F7-5EB0-AA92-20D2BF3A81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7"/>
          <a:srcRect t="7017" b="7017"/>
          <a:stretch/>
        </p:blipFill>
        <p:spPr>
          <a:xfrm>
            <a:off x="513675" y="0"/>
            <a:ext cx="5357816" cy="1543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0647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35699-6CD7-EB3D-CA18-BBCB9B846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59C2F49-FA76-BFF2-55D0-E903EB1A4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771" y="262984"/>
            <a:ext cx="5066644" cy="988304"/>
          </a:xfrm>
        </p:spPr>
        <p:txBody>
          <a:bodyPr lIns="91440" tIns="45720" rIns="91440" bIns="45720" anchor="ctr"/>
          <a:lstStyle/>
          <a:p>
            <a:r>
              <a:rPr lang="en-US" dirty="0">
                <a:solidFill>
                  <a:schemeClr val="tx1"/>
                </a:solidFill>
              </a:rPr>
              <a:t>District plan options</a:t>
            </a:r>
            <a:r>
              <a:rPr lang="en-US" sz="1200" dirty="0">
                <a:solidFill>
                  <a:schemeClr val="tx1"/>
                </a:solidFill>
              </a:rPr>
              <a:t> (1)</a:t>
            </a:r>
            <a:endParaRPr lang="en-US" sz="1200" dirty="0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47DD05-94A5-7BCB-11B2-70E1F2EC2F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457" y="1467517"/>
            <a:ext cx="5889500" cy="5185392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 dirty="0">
                <a:cs typeface="Segoe UI Light"/>
              </a:rPr>
              <a:t>HMO Medical Plan Key Features</a:t>
            </a:r>
            <a:endParaRPr lang="en-US" b="1" dirty="0"/>
          </a:p>
          <a:p>
            <a:r>
              <a:rPr lang="en-US" dirty="0">
                <a:cs typeface="Segoe UI Light"/>
              </a:rPr>
              <a:t>You must select a Primary Care Provider (PCP) and/or Medical Group (MG) for your standard medical care to receive referrals for specialty care.</a:t>
            </a:r>
          </a:p>
          <a:p>
            <a:r>
              <a:rPr lang="en-US" dirty="0">
                <a:cs typeface="Segoe UI Light"/>
              </a:rPr>
              <a:t>Service costs are generally more predictable and lower than PPO service costs.</a:t>
            </a:r>
          </a:p>
          <a:p>
            <a:r>
              <a:rPr lang="en-US" dirty="0">
                <a:cs typeface="Segoe UI Light"/>
              </a:rPr>
              <a:t>The provider and/or medical group help you ensure care is considered in-network.</a:t>
            </a:r>
          </a:p>
          <a:p>
            <a:pPr marL="0" indent="0">
              <a:buNone/>
            </a:pPr>
            <a:r>
              <a:rPr lang="en-US" b="1" dirty="0">
                <a:cs typeface="Segoe UI Light"/>
              </a:rPr>
              <a:t>HMO Medical Plan Things to Consider</a:t>
            </a:r>
          </a:p>
          <a:p>
            <a:r>
              <a:rPr lang="en-US" dirty="0">
                <a:cs typeface="Segoe UI Light"/>
              </a:rPr>
              <a:t>Care must be received through the selected PCP/MG.</a:t>
            </a:r>
          </a:p>
          <a:p>
            <a:r>
              <a:rPr lang="en-US" dirty="0">
                <a:cs typeface="Segoe UI Light"/>
              </a:rPr>
              <a:t>Emergency out-of-network providers are covered as in-network.</a:t>
            </a:r>
          </a:p>
          <a:p>
            <a:r>
              <a:rPr lang="en-US" dirty="0">
                <a:cs typeface="Segoe UI Light"/>
              </a:rPr>
              <a:t>You must select a PCP/MG, but this can be changed.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60ACB28-ACD2-DC8C-D889-BBA3FEF4B804}"/>
              </a:ext>
            </a:extLst>
          </p:cNvPr>
          <p:cNvSpPr txBox="1">
            <a:spLocks/>
          </p:cNvSpPr>
          <p:nvPr/>
        </p:nvSpPr>
        <p:spPr>
          <a:xfrm>
            <a:off x="6485580" y="1627678"/>
            <a:ext cx="5689930" cy="509715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 cap="none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cs typeface="Segoe UI Light"/>
              </a:rPr>
              <a:t>HMO Care Away From Home</a:t>
            </a:r>
          </a:p>
          <a:p>
            <a:r>
              <a:rPr lang="en-US" u="sng" dirty="0">
                <a:cs typeface="Segoe UI Light"/>
              </a:rPr>
              <a:t>Anthem HMO Away From Home Care</a:t>
            </a:r>
            <a:r>
              <a:rPr lang="en-US" dirty="0">
                <a:cs typeface="Segoe UI Light"/>
              </a:rPr>
              <a:t> program provides guest membership if someone will be temporarily outside their service area for at least 90 days in one location. This only applies if there is a participating plan where the person will be located.</a:t>
            </a:r>
          </a:p>
          <a:p>
            <a:r>
              <a:rPr lang="en-US" u="sng" dirty="0">
                <a:cs typeface="Segoe UI Light"/>
              </a:rPr>
              <a:t>Kaiser Care Away From Home</a:t>
            </a:r>
            <a:r>
              <a:rPr lang="en-US" dirty="0">
                <a:cs typeface="Segoe UI Light"/>
              </a:rPr>
              <a:t> program allows members to login online and generate a Medical Record Number (MRN) for the area they are visiting, if the area has Kaiser services. Members can also call the away from home travel line at (951)268-3900.</a:t>
            </a:r>
          </a:p>
          <a:p>
            <a:r>
              <a:rPr lang="en-US" dirty="0">
                <a:cs typeface="Segoe UI Light"/>
              </a:rPr>
              <a:t>Emergency care anywhere in the world is a covered service, but routine services require additional action.</a:t>
            </a:r>
          </a:p>
          <a:p>
            <a:pPr marL="0" indent="0">
              <a:buNone/>
            </a:pPr>
            <a:endParaRPr lang="en-US" sz="1000" dirty="0">
              <a:cs typeface="Segoe UI Light"/>
            </a:endParaRPr>
          </a:p>
        </p:txBody>
      </p:sp>
      <p:pic>
        <p:nvPicPr>
          <p:cNvPr id="11" name="Picture Placeholder 10" descr="The Palomar College graduation procession into the stadium composed of administrators, faculty, and staff in their caps and gowns.">
            <a:extLst>
              <a:ext uri="{FF2B5EF4-FFF2-40B4-BE49-F238E27FC236}">
                <a16:creationId xmlns:a16="http://schemas.microsoft.com/office/drawing/2014/main" id="{D9867ABA-D7ED-7196-7DC9-E43DA7D0CE7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98" t="8" r="2" b="19374"/>
          <a:stretch>
            <a:fillRect/>
          </a:stretch>
        </p:blipFill>
        <p:spPr>
          <a:xfrm>
            <a:off x="764474" y="165"/>
            <a:ext cx="4933194" cy="1630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8684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7">
      <a:dk1>
        <a:srgbClr val="000000"/>
      </a:dk1>
      <a:lt1>
        <a:srgbClr val="FFFFFF"/>
      </a:lt1>
      <a:dk2>
        <a:srgbClr val="BBAA9C"/>
      </a:dk2>
      <a:lt2>
        <a:srgbClr val="E7E6E6"/>
      </a:lt2>
      <a:accent1>
        <a:srgbClr val="668A60"/>
      </a:accent1>
      <a:accent2>
        <a:srgbClr val="702128"/>
      </a:accent2>
      <a:accent3>
        <a:srgbClr val="46708C"/>
      </a:accent3>
      <a:accent4>
        <a:srgbClr val="BB2606"/>
      </a:accent4>
      <a:accent5>
        <a:srgbClr val="F1910F"/>
      </a:accent5>
      <a:accent6>
        <a:srgbClr val="FBD5AD"/>
      </a:accent6>
      <a:hlink>
        <a:srgbClr val="6F2127"/>
      </a:hlink>
      <a:folHlink>
        <a:srgbClr val="BB2606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astal_Presentation_TM33468121_Win32_JC_SL_v3" id="{EB91EBED-606F-4526-98F2-0BC37D122083}" vid="{0066A017-97AF-4FCB-BD31-68FEF3C011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D53BCC5D1324EA567D24BF54CF017" ma:contentTypeVersion="22" ma:contentTypeDescription="Create a new document." ma:contentTypeScope="" ma:versionID="1040131ec31b77e037451f5de09bf9e7">
  <xsd:schema xmlns:xsd="http://www.w3.org/2001/XMLSchema" xmlns:xs="http://www.w3.org/2001/XMLSchema" xmlns:p="http://schemas.microsoft.com/office/2006/metadata/properties" xmlns:ns1="http://schemas.microsoft.com/sharepoint/v3" xmlns:ns2="31e71ef6-fbd0-474b-bc84-89df7c4ee61c" xmlns:ns3="7d623cba-73c4-45e4-adc8-5c7561e6004d" targetNamespace="http://schemas.microsoft.com/office/2006/metadata/properties" ma:root="true" ma:fieldsID="389c120515b86579a8a8cd9b2b5b88fa" ns1:_="" ns2:_="" ns3:_="">
    <xsd:import namespace="http://schemas.microsoft.com/sharepoint/v3"/>
    <xsd:import namespace="31e71ef6-fbd0-474b-bc84-89df7c4ee61c"/>
    <xsd:import namespace="7d623cba-73c4-45e4-adc8-5c7561e600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e71ef6-fbd0-474b-bc84-89df7c4ee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3f93db7-64ee-405d-8bf9-5068fbf4bb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623cba-73c4-45e4-adc8-5c7561e6004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79636f8-c4a8-4508-8ffa-0b86679bcf2f}" ma:internalName="TaxCatchAll" ma:showField="CatchAllData" ma:web="7d623cba-73c4-45e4-adc8-5c7561e600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7d623cba-73c4-45e4-adc8-5c7561e6004d">
      <UserInfo>
        <DisplayName/>
        <AccountId xsi:nil="true"/>
        <AccountType/>
      </UserInfo>
    </SharedWithUsers>
    <lcf76f155ced4ddcb4097134ff3c332f xmlns="31e71ef6-fbd0-474b-bc84-89df7c4ee61c">
      <Terms xmlns="http://schemas.microsoft.com/office/infopath/2007/PartnerControls"/>
    </lcf76f155ced4ddcb4097134ff3c332f>
    <TaxCatchAll xmlns="7d623cba-73c4-45e4-adc8-5c7561e6004d" xsi:nil="true"/>
  </documentManagement>
</p:properties>
</file>

<file path=customXml/itemProps1.xml><?xml version="1.0" encoding="utf-8"?>
<ds:datastoreItem xmlns:ds="http://schemas.openxmlformats.org/officeDocument/2006/customXml" ds:itemID="{9DA266F3-16A2-4B55-B248-9BB821AA08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1e71ef6-fbd0-474b-bc84-89df7c4ee61c"/>
    <ds:schemaRef ds:uri="7d623cba-73c4-45e4-adc8-5c7561e600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0DFFFD-AD07-4A86-9705-52C8E97AD4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4EC7C5-1D60-4AC6-AFBF-FE1A4AD97A2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d623cba-73c4-45e4-adc8-5c7561e6004d"/>
    <ds:schemaRef ds:uri="31e71ef6-fbd0-474b-bc84-89df7c4ee61c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3386</TotalTime>
  <Words>4789</Words>
  <Application>Microsoft Office PowerPoint</Application>
  <PresentationFormat>Widescreen</PresentationFormat>
  <Paragraphs>577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Segoe UI</vt:lpstr>
      <vt:lpstr>Segoe UI Light</vt:lpstr>
      <vt:lpstr>Office Theme</vt:lpstr>
      <vt:lpstr>Open enrollment presentation</vt:lpstr>
      <vt:lpstr>Accessibility services</vt:lpstr>
      <vt:lpstr>Presentation topics</vt:lpstr>
      <vt:lpstr>wellness overview (links below)</vt:lpstr>
      <vt:lpstr>Benefit plans  overview(1)</vt:lpstr>
      <vt:lpstr>Benefit plans overview(2) </vt:lpstr>
      <vt:lpstr>2026-2027 Employee Contributions</vt:lpstr>
      <vt:lpstr>Action needed deadline to make changes is 8/28!</vt:lpstr>
      <vt:lpstr>District plan options (1)</vt:lpstr>
      <vt:lpstr>District plan options (2)</vt:lpstr>
      <vt:lpstr>District plan options (3)</vt:lpstr>
      <vt:lpstr>District plan options (4)</vt:lpstr>
      <vt:lpstr>District plan options (5)</vt:lpstr>
      <vt:lpstr>District plan options (6)</vt:lpstr>
      <vt:lpstr>PowerPoint Presentation</vt:lpstr>
      <vt:lpstr>District plan options (8)</vt:lpstr>
      <vt:lpstr>District plan options (9)</vt:lpstr>
      <vt:lpstr>District plan options (10)</vt:lpstr>
      <vt:lpstr>voluntary plan options (1)</vt:lpstr>
      <vt:lpstr>voluntary plan options (2) Deadline to enroll is 8/28!</vt:lpstr>
      <vt:lpstr>voluntary plan options (3)</vt:lpstr>
      <vt:lpstr>Next Steps and Events(1)</vt:lpstr>
      <vt:lpstr>Next Steps and Events(2)</vt:lpstr>
      <vt:lpstr>Regulatory notifications</vt:lpstr>
      <vt:lpstr>Vendor 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Corbin, Wendy A.</dc:creator>
  <cp:lastModifiedBy>Corbin, Wendy A.</cp:lastModifiedBy>
  <cp:revision>1612</cp:revision>
  <dcterms:created xsi:type="dcterms:W3CDTF">2025-07-10T22:51:38Z</dcterms:created>
  <dcterms:modified xsi:type="dcterms:W3CDTF">2026-08-06T14:52:15Z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0x010100B72D53BCC5D1324EA567D24BF54CF017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