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7"/>
  </p:notesMasterIdLst>
  <p:handoutMasterIdLst>
    <p:handoutMasterId r:id="rId28"/>
  </p:handoutMasterIdLst>
  <p:sldIdLst>
    <p:sldId id="256" r:id="rId5"/>
    <p:sldId id="268" r:id="rId6"/>
    <p:sldId id="288" r:id="rId7"/>
    <p:sldId id="289" r:id="rId8"/>
    <p:sldId id="308" r:id="rId9"/>
    <p:sldId id="290" r:id="rId10"/>
    <p:sldId id="284" r:id="rId11"/>
    <p:sldId id="291" r:id="rId12"/>
    <p:sldId id="292" r:id="rId13"/>
    <p:sldId id="293" r:id="rId14"/>
    <p:sldId id="294" r:id="rId15"/>
    <p:sldId id="295" r:id="rId16"/>
    <p:sldId id="296" r:id="rId17"/>
    <p:sldId id="297" r:id="rId18"/>
    <p:sldId id="310" r:id="rId19"/>
    <p:sldId id="298" r:id="rId20"/>
    <p:sldId id="299" r:id="rId21"/>
    <p:sldId id="303" r:id="rId22"/>
    <p:sldId id="304" r:id="rId23"/>
    <p:sldId id="305" r:id="rId24"/>
    <p:sldId id="306" r:id="rId25"/>
    <p:sldId id="30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7090"/>
    <a:srgbClr val="685135"/>
    <a:srgbClr val="BDA07D"/>
    <a:srgbClr val="F5F9F9"/>
    <a:srgbClr val="627272"/>
    <a:srgbClr val="93A5A8"/>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944" autoAdjust="0"/>
    <p:restoredTop sz="94879" autoAdjust="0"/>
  </p:normalViewPr>
  <p:slideViewPr>
    <p:cSldViewPr snapToGrid="0">
      <p:cViewPr varScale="1">
        <p:scale>
          <a:sx n="106" d="100"/>
          <a:sy n="106" d="100"/>
        </p:scale>
        <p:origin x="1194" y="12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65" d="100"/>
          <a:sy n="65" d="100"/>
        </p:scale>
        <p:origin x="3154" y="4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AF03AE-1CC2-475F-B909-50970E9699A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0B63C45E-73BA-4C86-A24F-A5006B4E7BA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37A4CE-17BB-4BB2-AC7B-97495293E2AC}" type="datetimeFigureOut">
              <a:rPr lang="en-US" smtClean="0"/>
              <a:t>9/9/2025</a:t>
            </a:fld>
            <a:endParaRPr lang="en-US" dirty="0"/>
          </a:p>
        </p:txBody>
      </p:sp>
      <p:sp>
        <p:nvSpPr>
          <p:cNvPr id="4" name="Footer Placeholder 3">
            <a:extLst>
              <a:ext uri="{FF2B5EF4-FFF2-40B4-BE49-F238E27FC236}">
                <a16:creationId xmlns:a16="http://schemas.microsoft.com/office/drawing/2014/main" id="{D71DB874-DF6A-4AFA-8055-4AD7EE4CE3A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677078F-04CB-4625-B536-5BCAA2EC6CA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E0EF92D-82DD-4142-BCE8-036B91487D2E}" type="slidenum">
              <a:rPr lang="en-US" smtClean="0"/>
              <a:t>‹#›</a:t>
            </a:fld>
            <a:endParaRPr lang="en-US" dirty="0"/>
          </a:p>
        </p:txBody>
      </p:sp>
    </p:spTree>
    <p:extLst>
      <p:ext uri="{BB962C8B-B14F-4D97-AF65-F5344CB8AC3E}">
        <p14:creationId xmlns:p14="http://schemas.microsoft.com/office/powerpoint/2010/main" val="7570708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86C8F5-2FDA-4718-81AA-24F4816BBD56}" type="datetimeFigureOut">
              <a:rPr lang="en-US" smtClean="0"/>
              <a:t>9/9/2025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8EC616-C518-4358-9496-6C33B2F5FA56}" type="slidenum">
              <a:rPr lang="en-US" smtClean="0"/>
              <a:t>‹#›</a:t>
            </a:fld>
            <a:endParaRPr lang="en-US" dirty="0"/>
          </a:p>
        </p:txBody>
      </p:sp>
    </p:spTree>
    <p:extLst>
      <p:ext uri="{BB962C8B-B14F-4D97-AF65-F5344CB8AC3E}">
        <p14:creationId xmlns:p14="http://schemas.microsoft.com/office/powerpoint/2010/main" val="1732322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8EC616-C518-4358-9496-6C33B2F5FA56}" type="slidenum">
              <a:rPr lang="en-US" smtClean="0"/>
              <a:t>8</a:t>
            </a:fld>
            <a:endParaRPr lang="en-US" dirty="0"/>
          </a:p>
        </p:txBody>
      </p:sp>
    </p:spTree>
    <p:extLst>
      <p:ext uri="{BB962C8B-B14F-4D97-AF65-F5344CB8AC3E}">
        <p14:creationId xmlns:p14="http://schemas.microsoft.com/office/powerpoint/2010/main" val="361033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44ACCFF-64A9-40AA-93F9-86E3CE016187}"/>
              </a:ext>
            </a:extLst>
          </p:cNvPr>
          <p:cNvSpPr>
            <a:spLocks noGrp="1"/>
          </p:cNvSpPr>
          <p:nvPr>
            <p:ph type="title" hasCustomPrompt="1"/>
          </p:nvPr>
        </p:nvSpPr>
        <p:spPr>
          <a:xfrm>
            <a:off x="651769" y="2683895"/>
            <a:ext cx="5278514" cy="2862225"/>
          </a:xfrm>
          <a:prstGeom prst="rect">
            <a:avLst/>
          </a:prstGeom>
        </p:spPr>
        <p:txBody>
          <a:bodyPr anchor="b"/>
          <a:lstStyle>
            <a:lvl1pPr>
              <a:lnSpc>
                <a:spcPct val="100000"/>
              </a:lnSpc>
              <a:defRPr sz="5000" cap="all" spc="200" baseline="0">
                <a:solidFill>
                  <a:schemeClr val="accent1">
                    <a:lumMod val="75000"/>
                  </a:schemeClr>
                </a:solidFill>
              </a:defRPr>
            </a:lvl1pPr>
          </a:lstStyle>
          <a:p>
            <a:r>
              <a:rPr lang="en-US" dirty="0"/>
              <a:t>Click to add title</a:t>
            </a:r>
          </a:p>
        </p:txBody>
      </p:sp>
      <p:sp>
        <p:nvSpPr>
          <p:cNvPr id="9" name="Text Placeholder 8">
            <a:extLst>
              <a:ext uri="{FF2B5EF4-FFF2-40B4-BE49-F238E27FC236}">
                <a16:creationId xmlns:a16="http://schemas.microsoft.com/office/drawing/2014/main" id="{AD785D0F-160C-4A31-93B3-F251B0730757}"/>
              </a:ext>
            </a:extLst>
          </p:cNvPr>
          <p:cNvSpPr>
            <a:spLocks noGrp="1"/>
          </p:cNvSpPr>
          <p:nvPr>
            <p:ph type="body" sz="quarter" idx="10" hasCustomPrompt="1"/>
          </p:nvPr>
        </p:nvSpPr>
        <p:spPr>
          <a:xfrm>
            <a:off x="685636" y="5568698"/>
            <a:ext cx="5278514" cy="618142"/>
          </a:xfrm>
          <a:prstGeom prst="rect">
            <a:avLst/>
          </a:prstGeom>
        </p:spPr>
        <p:txBody>
          <a:bodyPr anchor="t"/>
          <a:lstStyle>
            <a:lvl1pPr marL="0" indent="0">
              <a:buNone/>
              <a:defRPr sz="2000" b="0" i="0" spc="200" baseline="0">
                <a:solidFill>
                  <a:schemeClr val="accent5">
                    <a:lumMod val="50000"/>
                  </a:schemeClr>
                </a:solidFill>
              </a:defRPr>
            </a:lvl1pPr>
          </a:lstStyle>
          <a:p>
            <a:pPr lvl="0"/>
            <a:r>
              <a:rPr lang="en-US" dirty="0"/>
              <a:t>Click to add name</a:t>
            </a:r>
          </a:p>
        </p:txBody>
      </p:sp>
      <p:sp>
        <p:nvSpPr>
          <p:cNvPr id="11" name="Picture Placeholder 10">
            <a:extLst>
              <a:ext uri="{FF2B5EF4-FFF2-40B4-BE49-F238E27FC236}">
                <a16:creationId xmlns:a16="http://schemas.microsoft.com/office/drawing/2014/main" id="{31CCC134-2698-41E9-A225-76300EF59E5D}"/>
              </a:ext>
            </a:extLst>
          </p:cNvPr>
          <p:cNvSpPr>
            <a:spLocks noGrp="1"/>
          </p:cNvSpPr>
          <p:nvPr>
            <p:ph type="pic" sz="quarter" idx="11"/>
          </p:nvPr>
        </p:nvSpPr>
        <p:spPr>
          <a:xfrm>
            <a:off x="6952488" y="950976"/>
            <a:ext cx="5239512" cy="4965192"/>
          </a:xfrm>
          <a:prstGeom prst="rect">
            <a:avLst/>
          </a:prstGeom>
        </p:spPr>
        <p:txBody>
          <a:bodyPr anchor="ctr"/>
          <a:lstStyle>
            <a:lvl1pPr marL="0" indent="0" algn="ctr">
              <a:buNone/>
              <a:defRPr spc="400" baseline="0"/>
            </a:lvl1pPr>
          </a:lstStyle>
          <a:p>
            <a:endParaRPr lang="en-US" dirty="0"/>
          </a:p>
        </p:txBody>
      </p:sp>
      <p:sp>
        <p:nvSpPr>
          <p:cNvPr id="5" name="Text Placeholder 3">
            <a:extLst>
              <a:ext uri="{FF2B5EF4-FFF2-40B4-BE49-F238E27FC236}">
                <a16:creationId xmlns:a16="http://schemas.microsoft.com/office/drawing/2014/main" id="{6EEBC2D4-4F41-249E-7141-E0E12113CEBC}"/>
              </a:ext>
            </a:extLst>
          </p:cNvPr>
          <p:cNvSpPr>
            <a:spLocks noGrp="1"/>
          </p:cNvSpPr>
          <p:nvPr>
            <p:ph type="body" sz="quarter" idx="12"/>
          </p:nvPr>
        </p:nvSpPr>
        <p:spPr>
          <a:xfrm>
            <a:off x="5572346" y="0"/>
            <a:ext cx="2895600" cy="6858000"/>
          </a:xfrm>
          <a:prstGeom prst="rect">
            <a:avLst/>
          </a:prstGeom>
          <a:solidFill>
            <a:schemeClr val="accent1">
              <a:alpha val="50000"/>
            </a:schemeClr>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2780606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lit image with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C65D0-3E91-45C0-BC6C-CC7BFE58B0B9}"/>
              </a:ext>
            </a:extLst>
          </p:cNvPr>
          <p:cNvSpPr>
            <a:spLocks noGrp="1"/>
          </p:cNvSpPr>
          <p:nvPr>
            <p:ph type="title" hasCustomPrompt="1"/>
          </p:nvPr>
        </p:nvSpPr>
        <p:spPr>
          <a:xfrm>
            <a:off x="1574800" y="3429000"/>
            <a:ext cx="3097320" cy="978408"/>
          </a:xfrm>
          <a:prstGeom prst="rect">
            <a:avLst/>
          </a:prstGeom>
        </p:spPr>
        <p:txBody>
          <a:bodyPr anchor="ctr"/>
          <a:lstStyle>
            <a:lvl1pPr algn="l">
              <a:defRPr sz="3200" cap="all" spc="200" baseline="0">
                <a:solidFill>
                  <a:schemeClr val="accent1">
                    <a:lumMod val="75000"/>
                  </a:schemeClr>
                </a:solidFill>
              </a:defRPr>
            </a:lvl1pPr>
          </a:lstStyle>
          <a:p>
            <a:r>
              <a:rPr lang="en-US" dirty="0"/>
              <a:t>Click to add title</a:t>
            </a:r>
          </a:p>
        </p:txBody>
      </p:sp>
      <p:sp>
        <p:nvSpPr>
          <p:cNvPr id="6" name="Picture Placeholder 5">
            <a:extLst>
              <a:ext uri="{FF2B5EF4-FFF2-40B4-BE49-F238E27FC236}">
                <a16:creationId xmlns:a16="http://schemas.microsoft.com/office/drawing/2014/main" id="{09651A5D-2C86-4900-A248-8559E39BDAC9}"/>
              </a:ext>
            </a:extLst>
          </p:cNvPr>
          <p:cNvSpPr>
            <a:spLocks noGrp="1"/>
          </p:cNvSpPr>
          <p:nvPr>
            <p:ph type="pic" sz="quarter" idx="13"/>
          </p:nvPr>
        </p:nvSpPr>
        <p:spPr>
          <a:xfrm>
            <a:off x="0" y="0"/>
            <a:ext cx="12192000" cy="2051050"/>
          </a:xfrm>
          <a:prstGeom prst="rect">
            <a:avLst/>
          </a:prstGeom>
        </p:spPr>
        <p:txBody>
          <a:bodyPr anchor="ctr"/>
          <a:lstStyle>
            <a:lvl1pPr marL="0" indent="0" algn="ctr">
              <a:buNone/>
              <a:defRPr spc="400" baseline="0"/>
            </a:lvl1pPr>
          </a:lstStyle>
          <a:p>
            <a:endParaRPr lang="en-US" dirty="0"/>
          </a:p>
        </p:txBody>
      </p:sp>
      <p:sp>
        <p:nvSpPr>
          <p:cNvPr id="9" name="Text Placeholder 11">
            <a:extLst>
              <a:ext uri="{FF2B5EF4-FFF2-40B4-BE49-F238E27FC236}">
                <a16:creationId xmlns:a16="http://schemas.microsoft.com/office/drawing/2014/main" id="{D5F84479-AB5A-4587-BAAF-A05E52224B46}"/>
              </a:ext>
            </a:extLst>
          </p:cNvPr>
          <p:cNvSpPr>
            <a:spLocks noGrp="1"/>
          </p:cNvSpPr>
          <p:nvPr>
            <p:ph type="body" sz="quarter" idx="16" hasCustomPrompt="1"/>
          </p:nvPr>
        </p:nvSpPr>
        <p:spPr>
          <a:xfrm>
            <a:off x="6235700" y="2854660"/>
            <a:ext cx="4749800" cy="2129971"/>
          </a:xfrm>
          <a:prstGeom prst="rect">
            <a:avLst/>
          </a:prstGeom>
        </p:spPr>
        <p:txBody>
          <a:bodyPr anchor="ctr"/>
          <a:lstStyle>
            <a:lvl1pPr marL="285750" indent="-285750" algn="l">
              <a:lnSpc>
                <a:spcPct val="150000"/>
              </a:lnSpc>
              <a:spcBef>
                <a:spcPts val="0"/>
              </a:spcBef>
              <a:buFont typeface="Arial" panose="020B0604020202020204" pitchFamily="34" charset="0"/>
              <a:buChar char="•"/>
              <a:defRPr sz="1600" cap="none" spc="50" baseline="0">
                <a:latin typeface="+mn-lt"/>
              </a:defRPr>
            </a:lvl1pPr>
          </a:lstStyle>
          <a:p>
            <a:pPr lvl="0"/>
            <a:r>
              <a:rPr lang="en-US" dirty="0"/>
              <a:t>Click to add text</a:t>
            </a:r>
          </a:p>
        </p:txBody>
      </p:sp>
      <p:sp>
        <p:nvSpPr>
          <p:cNvPr id="7" name="Picture Placeholder 5">
            <a:extLst>
              <a:ext uri="{FF2B5EF4-FFF2-40B4-BE49-F238E27FC236}">
                <a16:creationId xmlns:a16="http://schemas.microsoft.com/office/drawing/2014/main" id="{3D8D3253-3A08-4F2F-B6B3-607BBC6B33D7}"/>
              </a:ext>
            </a:extLst>
          </p:cNvPr>
          <p:cNvSpPr>
            <a:spLocks noGrp="1"/>
          </p:cNvSpPr>
          <p:nvPr>
            <p:ph type="pic" sz="quarter" idx="14"/>
          </p:nvPr>
        </p:nvSpPr>
        <p:spPr>
          <a:xfrm>
            <a:off x="0" y="5788241"/>
            <a:ext cx="12192000" cy="1069760"/>
          </a:xfrm>
          <a:prstGeom prst="rect">
            <a:avLst/>
          </a:prstGeom>
        </p:spPr>
        <p:txBody>
          <a:bodyPr anchor="ctr"/>
          <a:lstStyle>
            <a:lvl1pPr marL="0" indent="0" algn="ctr">
              <a:buNone/>
              <a:defRPr spc="400" baseline="0"/>
            </a:lvl1pPr>
          </a:lstStyle>
          <a:p>
            <a:endParaRPr lang="en-US" dirty="0"/>
          </a:p>
        </p:txBody>
      </p:sp>
    </p:spTree>
    <p:extLst>
      <p:ext uri="{BB962C8B-B14F-4D97-AF65-F5344CB8AC3E}">
        <p14:creationId xmlns:p14="http://schemas.microsoft.com/office/powerpoint/2010/main" val="2377239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1220C40-4EC0-BFB1-D615-1455BA15A088}"/>
              </a:ext>
              <a:ext uri="{C183D7F6-B498-43B3-948B-1728B52AA6E4}">
                <adec:decorative xmlns:adec="http://schemas.microsoft.com/office/drawing/2017/decorative" val="1"/>
              </a:ext>
            </a:extLst>
          </p:cNvPr>
          <p:cNvSpPr/>
          <p:nvPr userDrawn="1"/>
        </p:nvSpPr>
        <p:spPr>
          <a:xfrm>
            <a:off x="0" y="0"/>
            <a:ext cx="12192000" cy="3684897"/>
          </a:xfrm>
          <a:prstGeom prst="rect">
            <a:avLst/>
          </a:prstGeom>
          <a:solidFill>
            <a:schemeClr val="tx2">
              <a:lumMod val="60000"/>
              <a:lumOff val="4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a:extLst>
              <a:ext uri="{FF2B5EF4-FFF2-40B4-BE49-F238E27FC236}">
                <a16:creationId xmlns:a16="http://schemas.microsoft.com/office/drawing/2014/main" id="{78B9A4D3-8D91-4865-B422-5F60885A730F}"/>
              </a:ext>
              <a:ext uri="{C183D7F6-B498-43B3-948B-1728B52AA6E4}">
                <adec:decorative xmlns:adec="http://schemas.microsoft.com/office/drawing/2017/decorative" val="1"/>
              </a:ext>
            </a:extLst>
          </p:cNvPr>
          <p:cNvCxnSpPr>
            <a:cxnSpLocks/>
          </p:cNvCxnSpPr>
          <p:nvPr userDrawn="1"/>
        </p:nvCxnSpPr>
        <p:spPr>
          <a:xfrm flipH="1">
            <a:off x="1592874" y="3684898"/>
            <a:ext cx="9006253" cy="0"/>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0ECDAF5-DEB9-4A0C-9165-6ED23184A320}"/>
              </a:ext>
            </a:extLst>
          </p:cNvPr>
          <p:cNvSpPr>
            <a:spLocks noGrp="1"/>
          </p:cNvSpPr>
          <p:nvPr>
            <p:ph type="title" hasCustomPrompt="1"/>
          </p:nvPr>
        </p:nvSpPr>
        <p:spPr>
          <a:xfrm>
            <a:off x="838200" y="498928"/>
            <a:ext cx="10515600" cy="565435"/>
          </a:xfrm>
          <a:prstGeom prst="rect">
            <a:avLst/>
          </a:prstGeom>
        </p:spPr>
        <p:txBody>
          <a:bodyPr/>
          <a:lstStyle>
            <a:lvl1pPr algn="ctr">
              <a:defRPr sz="3200" cap="all" spc="200" baseline="0">
                <a:solidFill>
                  <a:schemeClr val="accent3"/>
                </a:solidFill>
              </a:defRPr>
            </a:lvl1pPr>
          </a:lstStyle>
          <a:p>
            <a:r>
              <a:rPr lang="en-US" dirty="0"/>
              <a:t>Click to add title</a:t>
            </a:r>
          </a:p>
        </p:txBody>
      </p:sp>
      <p:sp>
        <p:nvSpPr>
          <p:cNvPr id="8" name="Rectangle 7">
            <a:extLst>
              <a:ext uri="{FF2B5EF4-FFF2-40B4-BE49-F238E27FC236}">
                <a16:creationId xmlns:a16="http://schemas.microsoft.com/office/drawing/2014/main" id="{65FEA1AD-EC70-422F-BADD-FCA14BF9D43F}"/>
              </a:ext>
              <a:ext uri="{C183D7F6-B498-43B3-948B-1728B52AA6E4}">
                <adec:decorative xmlns:adec="http://schemas.microsoft.com/office/drawing/2017/decorative" val="1"/>
              </a:ext>
            </a:extLst>
          </p:cNvPr>
          <p:cNvSpPr/>
          <p:nvPr userDrawn="1"/>
        </p:nvSpPr>
        <p:spPr>
          <a:xfrm>
            <a:off x="1428750" y="3520775"/>
            <a:ext cx="328246" cy="3282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10" name="Rectangle 9">
            <a:extLst>
              <a:ext uri="{FF2B5EF4-FFF2-40B4-BE49-F238E27FC236}">
                <a16:creationId xmlns:a16="http://schemas.microsoft.com/office/drawing/2014/main" id="{1C84996E-63EA-4C88-816A-3AE158BB57E0}"/>
              </a:ext>
              <a:ext uri="{C183D7F6-B498-43B3-948B-1728B52AA6E4}">
                <adec:decorative xmlns:adec="http://schemas.microsoft.com/office/drawing/2017/decorative" val="1"/>
              </a:ext>
            </a:extLst>
          </p:cNvPr>
          <p:cNvSpPr/>
          <p:nvPr userDrawn="1"/>
        </p:nvSpPr>
        <p:spPr>
          <a:xfrm>
            <a:off x="3680314" y="3520775"/>
            <a:ext cx="328246" cy="32824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CA09893-F9A1-4FA2-A462-C1C443EC323F}"/>
              </a:ext>
              <a:ext uri="{C183D7F6-B498-43B3-948B-1728B52AA6E4}">
                <adec:decorative xmlns:adec="http://schemas.microsoft.com/office/drawing/2017/decorative" val="1"/>
              </a:ext>
            </a:extLst>
          </p:cNvPr>
          <p:cNvSpPr/>
          <p:nvPr userDrawn="1"/>
        </p:nvSpPr>
        <p:spPr>
          <a:xfrm>
            <a:off x="5931878" y="3520775"/>
            <a:ext cx="328246" cy="328246"/>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29FBC17-744B-4367-90B4-20C9CDBD18E4}"/>
              </a:ext>
              <a:ext uri="{C183D7F6-B498-43B3-948B-1728B52AA6E4}">
                <adec:decorative xmlns:adec="http://schemas.microsoft.com/office/drawing/2017/decorative" val="1"/>
              </a:ext>
            </a:extLst>
          </p:cNvPr>
          <p:cNvSpPr/>
          <p:nvPr userDrawn="1"/>
        </p:nvSpPr>
        <p:spPr>
          <a:xfrm>
            <a:off x="8183442" y="3520775"/>
            <a:ext cx="328246" cy="328246"/>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9FD6CCE-53EA-424C-A29B-35A77F78203D}"/>
              </a:ext>
              <a:ext uri="{C183D7F6-B498-43B3-948B-1728B52AA6E4}">
                <adec:decorative xmlns:adec="http://schemas.microsoft.com/office/drawing/2017/decorative" val="1"/>
              </a:ext>
            </a:extLst>
          </p:cNvPr>
          <p:cNvSpPr/>
          <p:nvPr userDrawn="1"/>
        </p:nvSpPr>
        <p:spPr>
          <a:xfrm>
            <a:off x="10435004" y="3520775"/>
            <a:ext cx="328246" cy="32824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cxnSp>
        <p:nvCxnSpPr>
          <p:cNvPr id="18" name="Straight Connector 17">
            <a:extLst>
              <a:ext uri="{FF2B5EF4-FFF2-40B4-BE49-F238E27FC236}">
                <a16:creationId xmlns:a16="http://schemas.microsoft.com/office/drawing/2014/main" id="{A1ADC218-9303-4431-8BD2-4D5F9C19A2D3}"/>
              </a:ext>
              <a:ext uri="{C183D7F6-B498-43B3-948B-1728B52AA6E4}">
                <adec:decorative xmlns:adec="http://schemas.microsoft.com/office/drawing/2017/decorative" val="1"/>
              </a:ext>
            </a:extLst>
          </p:cNvPr>
          <p:cNvCxnSpPr>
            <a:cxnSpLocks/>
          </p:cNvCxnSpPr>
          <p:nvPr userDrawn="1"/>
        </p:nvCxnSpPr>
        <p:spPr>
          <a:xfrm>
            <a:off x="1592873" y="2964383"/>
            <a:ext cx="0" cy="415716"/>
          </a:xfrm>
          <a:prstGeom prst="line">
            <a:avLst/>
          </a:prstGeom>
          <a:ln>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F724929-97F8-4988-BD69-D86CAA6950D1}"/>
              </a:ext>
              <a:ext uri="{C183D7F6-B498-43B3-948B-1728B52AA6E4}">
                <adec:decorative xmlns:adec="http://schemas.microsoft.com/office/drawing/2017/decorative" val="1"/>
              </a:ext>
            </a:extLst>
          </p:cNvPr>
          <p:cNvCxnSpPr>
            <a:cxnSpLocks/>
          </p:cNvCxnSpPr>
          <p:nvPr userDrawn="1"/>
        </p:nvCxnSpPr>
        <p:spPr>
          <a:xfrm>
            <a:off x="6096001" y="2964383"/>
            <a:ext cx="0" cy="41571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80FEF08-1FB7-46B4-AB6B-D672A96A71F8}"/>
              </a:ext>
              <a:ext uri="{C183D7F6-B498-43B3-948B-1728B52AA6E4}">
                <adec:decorative xmlns:adec="http://schemas.microsoft.com/office/drawing/2017/decorative" val="1"/>
              </a:ext>
            </a:extLst>
          </p:cNvPr>
          <p:cNvCxnSpPr>
            <a:cxnSpLocks/>
          </p:cNvCxnSpPr>
          <p:nvPr userDrawn="1"/>
        </p:nvCxnSpPr>
        <p:spPr>
          <a:xfrm>
            <a:off x="10599127" y="2964383"/>
            <a:ext cx="0" cy="415716"/>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Text Placeholder 22">
            <a:extLst>
              <a:ext uri="{FF2B5EF4-FFF2-40B4-BE49-F238E27FC236}">
                <a16:creationId xmlns:a16="http://schemas.microsoft.com/office/drawing/2014/main" id="{8BA510CE-108D-434A-9BE7-BE6712175231}"/>
              </a:ext>
            </a:extLst>
          </p:cNvPr>
          <p:cNvSpPr>
            <a:spLocks noGrp="1"/>
          </p:cNvSpPr>
          <p:nvPr>
            <p:ph type="body" sz="quarter" idx="15" hasCustomPrompt="1"/>
          </p:nvPr>
        </p:nvSpPr>
        <p:spPr>
          <a:xfrm>
            <a:off x="465172" y="2075688"/>
            <a:ext cx="2251564" cy="498496"/>
          </a:xfrm>
          <a:prstGeom prst="rect">
            <a:avLst/>
          </a:prstGeom>
        </p:spPr>
        <p:txBody>
          <a:bodyPr anchor="b"/>
          <a:lstStyle>
            <a:lvl1pPr marL="0" indent="0" algn="ctr">
              <a:buNone/>
              <a:defRPr sz="1600" cap="all" baseline="0">
                <a:solidFill>
                  <a:schemeClr val="accent2"/>
                </a:solidFill>
                <a:latin typeface="Segoe UI" panose="020B0502040204020203" pitchFamily="34" charset="0"/>
              </a:defRPr>
            </a:lvl1pPr>
          </a:lstStyle>
          <a:p>
            <a:pPr lvl="0"/>
            <a:r>
              <a:rPr lang="en-US" dirty="0"/>
              <a:t>Add text</a:t>
            </a:r>
          </a:p>
        </p:txBody>
      </p:sp>
      <p:sp>
        <p:nvSpPr>
          <p:cNvPr id="28" name="Text Placeholder 22">
            <a:extLst>
              <a:ext uri="{FF2B5EF4-FFF2-40B4-BE49-F238E27FC236}">
                <a16:creationId xmlns:a16="http://schemas.microsoft.com/office/drawing/2014/main" id="{00414708-82D0-44BF-8CBD-2D165A385617}"/>
              </a:ext>
            </a:extLst>
          </p:cNvPr>
          <p:cNvSpPr>
            <a:spLocks noGrp="1"/>
          </p:cNvSpPr>
          <p:nvPr>
            <p:ph type="body" sz="quarter" idx="20" hasCustomPrompt="1"/>
          </p:nvPr>
        </p:nvSpPr>
        <p:spPr>
          <a:xfrm>
            <a:off x="465172" y="2578608"/>
            <a:ext cx="2251564" cy="310896"/>
          </a:xfrm>
          <a:prstGeom prst="rect">
            <a:avLst/>
          </a:prstGeom>
        </p:spPr>
        <p:txBody>
          <a:bodyPr anchor="t"/>
          <a:lstStyle>
            <a:lvl1pPr marL="0" indent="0" algn="ctr">
              <a:lnSpc>
                <a:spcPct val="114000"/>
              </a:lnSpc>
              <a:spcBef>
                <a:spcPts val="0"/>
              </a:spcBef>
              <a:buNone/>
              <a:defRPr sz="1200" spc="50" baseline="0">
                <a:solidFill>
                  <a:schemeClr val="accent2"/>
                </a:solidFill>
              </a:defRPr>
            </a:lvl1pPr>
          </a:lstStyle>
          <a:p>
            <a:pPr lvl="0"/>
            <a:r>
              <a:rPr lang="en-US" dirty="0"/>
              <a:t>Add text</a:t>
            </a:r>
          </a:p>
        </p:txBody>
      </p:sp>
      <p:sp>
        <p:nvSpPr>
          <p:cNvPr id="29" name="Text Placeholder 22">
            <a:extLst>
              <a:ext uri="{FF2B5EF4-FFF2-40B4-BE49-F238E27FC236}">
                <a16:creationId xmlns:a16="http://schemas.microsoft.com/office/drawing/2014/main" id="{272F07D4-1C66-4FA2-8361-FC6267F17717}"/>
              </a:ext>
            </a:extLst>
          </p:cNvPr>
          <p:cNvSpPr>
            <a:spLocks noGrp="1"/>
          </p:cNvSpPr>
          <p:nvPr>
            <p:ph type="body" sz="quarter" idx="21" hasCustomPrompt="1"/>
          </p:nvPr>
        </p:nvSpPr>
        <p:spPr>
          <a:xfrm>
            <a:off x="4970216" y="2075688"/>
            <a:ext cx="2251564" cy="498496"/>
          </a:xfrm>
          <a:prstGeom prst="rect">
            <a:avLst/>
          </a:prstGeom>
        </p:spPr>
        <p:txBody>
          <a:bodyPr anchor="b"/>
          <a:lstStyle>
            <a:lvl1pPr marL="0" indent="0" algn="ctr">
              <a:buNone/>
              <a:defRPr sz="1600" cap="all" baseline="0">
                <a:solidFill>
                  <a:schemeClr val="accent5">
                    <a:lumMod val="50000"/>
                  </a:schemeClr>
                </a:solidFill>
                <a:latin typeface="Segoe UI" panose="020B0502040204020203" pitchFamily="34" charset="0"/>
              </a:defRPr>
            </a:lvl1pPr>
          </a:lstStyle>
          <a:p>
            <a:pPr lvl="0"/>
            <a:r>
              <a:rPr lang="en-US" dirty="0"/>
              <a:t>Add text</a:t>
            </a:r>
          </a:p>
        </p:txBody>
      </p:sp>
      <p:sp>
        <p:nvSpPr>
          <p:cNvPr id="30" name="Text Placeholder 22">
            <a:extLst>
              <a:ext uri="{FF2B5EF4-FFF2-40B4-BE49-F238E27FC236}">
                <a16:creationId xmlns:a16="http://schemas.microsoft.com/office/drawing/2014/main" id="{432C0CF3-19F3-4C10-9EEC-BA5E5F3FD22F}"/>
              </a:ext>
            </a:extLst>
          </p:cNvPr>
          <p:cNvSpPr>
            <a:spLocks noGrp="1"/>
          </p:cNvSpPr>
          <p:nvPr>
            <p:ph type="body" sz="quarter" idx="22" hasCustomPrompt="1"/>
          </p:nvPr>
        </p:nvSpPr>
        <p:spPr>
          <a:xfrm>
            <a:off x="4970216" y="2578608"/>
            <a:ext cx="2251564" cy="310896"/>
          </a:xfrm>
          <a:prstGeom prst="rect">
            <a:avLst/>
          </a:prstGeom>
        </p:spPr>
        <p:txBody>
          <a:bodyPr anchor="t"/>
          <a:lstStyle>
            <a:lvl1pPr marL="0" indent="0" algn="ctr">
              <a:lnSpc>
                <a:spcPct val="114000"/>
              </a:lnSpc>
              <a:spcBef>
                <a:spcPts val="0"/>
              </a:spcBef>
              <a:buNone/>
              <a:defRPr sz="1200" spc="50" baseline="0">
                <a:solidFill>
                  <a:schemeClr val="accent5">
                    <a:lumMod val="50000"/>
                  </a:schemeClr>
                </a:solidFill>
              </a:defRPr>
            </a:lvl1pPr>
          </a:lstStyle>
          <a:p>
            <a:pPr lvl="0"/>
            <a:r>
              <a:rPr lang="en-US" dirty="0"/>
              <a:t>Add text</a:t>
            </a:r>
          </a:p>
        </p:txBody>
      </p:sp>
      <p:sp>
        <p:nvSpPr>
          <p:cNvPr id="31" name="Text Placeholder 22">
            <a:extLst>
              <a:ext uri="{FF2B5EF4-FFF2-40B4-BE49-F238E27FC236}">
                <a16:creationId xmlns:a16="http://schemas.microsoft.com/office/drawing/2014/main" id="{4A3A0AFC-7EB9-4059-8C59-C42379BA923E}"/>
              </a:ext>
            </a:extLst>
          </p:cNvPr>
          <p:cNvSpPr>
            <a:spLocks noGrp="1"/>
          </p:cNvSpPr>
          <p:nvPr>
            <p:ph type="body" sz="quarter" idx="23" hasCustomPrompt="1"/>
          </p:nvPr>
        </p:nvSpPr>
        <p:spPr>
          <a:xfrm>
            <a:off x="9473340" y="2075688"/>
            <a:ext cx="2251564" cy="498496"/>
          </a:xfrm>
          <a:prstGeom prst="rect">
            <a:avLst/>
          </a:prstGeom>
        </p:spPr>
        <p:txBody>
          <a:bodyPr anchor="b"/>
          <a:lstStyle>
            <a:lvl1pPr marL="0" indent="0" algn="ctr">
              <a:buNone/>
              <a:defRPr sz="1600" cap="all" baseline="0">
                <a:solidFill>
                  <a:schemeClr val="accent1">
                    <a:lumMod val="75000"/>
                  </a:schemeClr>
                </a:solidFill>
                <a:latin typeface="Segoe UI" panose="020B0502040204020203" pitchFamily="34" charset="0"/>
              </a:defRPr>
            </a:lvl1pPr>
          </a:lstStyle>
          <a:p>
            <a:pPr lvl="0"/>
            <a:r>
              <a:rPr lang="en-US" dirty="0"/>
              <a:t>Add text</a:t>
            </a:r>
          </a:p>
        </p:txBody>
      </p:sp>
      <p:sp>
        <p:nvSpPr>
          <p:cNvPr id="32" name="Text Placeholder 22">
            <a:extLst>
              <a:ext uri="{FF2B5EF4-FFF2-40B4-BE49-F238E27FC236}">
                <a16:creationId xmlns:a16="http://schemas.microsoft.com/office/drawing/2014/main" id="{417F27A8-21AF-48E6-8A67-65C9920A3077}"/>
              </a:ext>
            </a:extLst>
          </p:cNvPr>
          <p:cNvSpPr>
            <a:spLocks noGrp="1"/>
          </p:cNvSpPr>
          <p:nvPr>
            <p:ph type="body" sz="quarter" idx="24" hasCustomPrompt="1"/>
          </p:nvPr>
        </p:nvSpPr>
        <p:spPr>
          <a:xfrm>
            <a:off x="9473340" y="2578608"/>
            <a:ext cx="2251564" cy="310896"/>
          </a:xfrm>
          <a:prstGeom prst="rect">
            <a:avLst/>
          </a:prstGeom>
        </p:spPr>
        <p:txBody>
          <a:bodyPr anchor="t"/>
          <a:lstStyle>
            <a:lvl1pPr marL="0" indent="0" algn="ctr">
              <a:lnSpc>
                <a:spcPct val="114000"/>
              </a:lnSpc>
              <a:spcBef>
                <a:spcPts val="0"/>
              </a:spcBef>
              <a:buNone/>
              <a:defRPr sz="1200" spc="50" baseline="0">
                <a:solidFill>
                  <a:schemeClr val="accent1">
                    <a:lumMod val="75000"/>
                  </a:schemeClr>
                </a:solidFill>
              </a:defRPr>
            </a:lvl1pPr>
          </a:lstStyle>
          <a:p>
            <a:pPr lvl="0"/>
            <a:r>
              <a:rPr lang="en-US" dirty="0"/>
              <a:t>Add text</a:t>
            </a:r>
          </a:p>
        </p:txBody>
      </p:sp>
      <p:sp>
        <p:nvSpPr>
          <p:cNvPr id="33" name="Text Placeholder 22">
            <a:extLst>
              <a:ext uri="{FF2B5EF4-FFF2-40B4-BE49-F238E27FC236}">
                <a16:creationId xmlns:a16="http://schemas.microsoft.com/office/drawing/2014/main" id="{F26C8D2A-15B8-4AB1-83F7-74DB0A35CC77}"/>
              </a:ext>
            </a:extLst>
          </p:cNvPr>
          <p:cNvSpPr>
            <a:spLocks noGrp="1"/>
          </p:cNvSpPr>
          <p:nvPr>
            <p:ph type="body" sz="quarter" idx="25" hasCustomPrompt="1"/>
          </p:nvPr>
        </p:nvSpPr>
        <p:spPr>
          <a:xfrm>
            <a:off x="2716736" y="4398264"/>
            <a:ext cx="2251562" cy="498496"/>
          </a:xfrm>
          <a:prstGeom prst="rect">
            <a:avLst/>
          </a:prstGeom>
        </p:spPr>
        <p:txBody>
          <a:bodyPr anchor="b"/>
          <a:lstStyle>
            <a:lvl1pPr marL="0" indent="0" algn="ctr">
              <a:buNone/>
              <a:defRPr sz="1600" cap="all" baseline="0">
                <a:solidFill>
                  <a:schemeClr val="accent1">
                    <a:lumMod val="50000"/>
                  </a:schemeClr>
                </a:solidFill>
                <a:latin typeface="Segoe UI" panose="020B0502040204020203" pitchFamily="34" charset="0"/>
              </a:defRPr>
            </a:lvl1pPr>
          </a:lstStyle>
          <a:p>
            <a:pPr lvl="0"/>
            <a:r>
              <a:rPr lang="en-US" dirty="0"/>
              <a:t>Add text</a:t>
            </a:r>
          </a:p>
        </p:txBody>
      </p:sp>
      <p:sp>
        <p:nvSpPr>
          <p:cNvPr id="34" name="Text Placeholder 22">
            <a:extLst>
              <a:ext uri="{FF2B5EF4-FFF2-40B4-BE49-F238E27FC236}">
                <a16:creationId xmlns:a16="http://schemas.microsoft.com/office/drawing/2014/main" id="{07311D06-DEA1-4811-AC58-E3B935DC5A8F}"/>
              </a:ext>
            </a:extLst>
          </p:cNvPr>
          <p:cNvSpPr>
            <a:spLocks noGrp="1"/>
          </p:cNvSpPr>
          <p:nvPr>
            <p:ph type="body" sz="quarter" idx="26" hasCustomPrompt="1"/>
          </p:nvPr>
        </p:nvSpPr>
        <p:spPr>
          <a:xfrm>
            <a:off x="2716736" y="4917263"/>
            <a:ext cx="2251562" cy="310896"/>
          </a:xfrm>
          <a:prstGeom prst="rect">
            <a:avLst/>
          </a:prstGeom>
        </p:spPr>
        <p:txBody>
          <a:bodyPr anchor="t"/>
          <a:lstStyle>
            <a:lvl1pPr marL="0" indent="0" algn="ctr">
              <a:lnSpc>
                <a:spcPct val="114000"/>
              </a:lnSpc>
              <a:spcBef>
                <a:spcPts val="0"/>
              </a:spcBef>
              <a:buNone/>
              <a:defRPr sz="1200" spc="50" baseline="0">
                <a:solidFill>
                  <a:schemeClr val="accent1">
                    <a:lumMod val="50000"/>
                  </a:schemeClr>
                </a:solidFill>
              </a:defRPr>
            </a:lvl1pPr>
          </a:lstStyle>
          <a:p>
            <a:pPr lvl="0"/>
            <a:r>
              <a:rPr lang="en-US" dirty="0"/>
              <a:t>Add text</a:t>
            </a:r>
          </a:p>
        </p:txBody>
      </p:sp>
      <p:sp>
        <p:nvSpPr>
          <p:cNvPr id="35" name="Text Placeholder 22">
            <a:extLst>
              <a:ext uri="{FF2B5EF4-FFF2-40B4-BE49-F238E27FC236}">
                <a16:creationId xmlns:a16="http://schemas.microsoft.com/office/drawing/2014/main" id="{23AC1CF6-E394-4A35-A634-F187E005A4F8}"/>
              </a:ext>
            </a:extLst>
          </p:cNvPr>
          <p:cNvSpPr>
            <a:spLocks noGrp="1"/>
          </p:cNvSpPr>
          <p:nvPr>
            <p:ph type="body" sz="quarter" idx="27" hasCustomPrompt="1"/>
          </p:nvPr>
        </p:nvSpPr>
        <p:spPr>
          <a:xfrm>
            <a:off x="7221784" y="4398264"/>
            <a:ext cx="2251562" cy="498496"/>
          </a:xfrm>
          <a:prstGeom prst="rect">
            <a:avLst/>
          </a:prstGeom>
        </p:spPr>
        <p:txBody>
          <a:bodyPr anchor="b"/>
          <a:lstStyle>
            <a:lvl1pPr marL="0" indent="0" algn="ctr">
              <a:buNone/>
              <a:defRPr sz="1600" cap="all" baseline="0">
                <a:solidFill>
                  <a:schemeClr val="accent3"/>
                </a:solidFill>
                <a:latin typeface="Segoe UI" panose="020B0502040204020203" pitchFamily="34" charset="0"/>
              </a:defRPr>
            </a:lvl1pPr>
          </a:lstStyle>
          <a:p>
            <a:pPr lvl="0"/>
            <a:r>
              <a:rPr lang="en-US" dirty="0"/>
              <a:t>Add text</a:t>
            </a:r>
          </a:p>
        </p:txBody>
      </p:sp>
      <p:sp>
        <p:nvSpPr>
          <p:cNvPr id="36" name="Text Placeholder 22">
            <a:extLst>
              <a:ext uri="{FF2B5EF4-FFF2-40B4-BE49-F238E27FC236}">
                <a16:creationId xmlns:a16="http://schemas.microsoft.com/office/drawing/2014/main" id="{9F72BEB0-9B11-4205-B9FC-10E5201C8132}"/>
              </a:ext>
            </a:extLst>
          </p:cNvPr>
          <p:cNvSpPr>
            <a:spLocks noGrp="1"/>
          </p:cNvSpPr>
          <p:nvPr>
            <p:ph type="body" sz="quarter" idx="28" hasCustomPrompt="1"/>
          </p:nvPr>
        </p:nvSpPr>
        <p:spPr>
          <a:xfrm>
            <a:off x="7221784" y="4917263"/>
            <a:ext cx="2251562" cy="310896"/>
          </a:xfrm>
          <a:prstGeom prst="rect">
            <a:avLst/>
          </a:prstGeom>
        </p:spPr>
        <p:txBody>
          <a:bodyPr anchor="t"/>
          <a:lstStyle>
            <a:lvl1pPr marL="0" indent="0" algn="ctr">
              <a:lnSpc>
                <a:spcPct val="114000"/>
              </a:lnSpc>
              <a:spcBef>
                <a:spcPts val="0"/>
              </a:spcBef>
              <a:buNone/>
              <a:defRPr sz="1200" spc="50" baseline="0">
                <a:solidFill>
                  <a:schemeClr val="accent3"/>
                </a:solidFill>
              </a:defRPr>
            </a:lvl1pPr>
          </a:lstStyle>
          <a:p>
            <a:pPr lvl="0"/>
            <a:r>
              <a:rPr lang="en-US" dirty="0"/>
              <a:t>Add text</a:t>
            </a:r>
          </a:p>
        </p:txBody>
      </p:sp>
      <p:cxnSp>
        <p:nvCxnSpPr>
          <p:cNvPr id="51" name="Straight Connector 50">
            <a:extLst>
              <a:ext uri="{FF2B5EF4-FFF2-40B4-BE49-F238E27FC236}">
                <a16:creationId xmlns:a16="http://schemas.microsoft.com/office/drawing/2014/main" id="{0E574CD7-C8A6-4F56-81B4-F72FB22E04DA}"/>
              </a:ext>
              <a:ext uri="{C183D7F6-B498-43B3-948B-1728B52AA6E4}">
                <adec:decorative xmlns:adec="http://schemas.microsoft.com/office/drawing/2017/decorative" val="1"/>
              </a:ext>
            </a:extLst>
          </p:cNvPr>
          <p:cNvCxnSpPr>
            <a:cxnSpLocks/>
          </p:cNvCxnSpPr>
          <p:nvPr userDrawn="1"/>
        </p:nvCxnSpPr>
        <p:spPr>
          <a:xfrm>
            <a:off x="3844715" y="3977431"/>
            <a:ext cx="0" cy="415716"/>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50FC7994-2504-4FF9-81F5-24405FEF066C}"/>
              </a:ext>
              <a:ext uri="{C183D7F6-B498-43B3-948B-1728B52AA6E4}">
                <adec:decorative xmlns:adec="http://schemas.microsoft.com/office/drawing/2017/decorative" val="1"/>
              </a:ext>
            </a:extLst>
          </p:cNvPr>
          <p:cNvCxnSpPr>
            <a:cxnSpLocks/>
          </p:cNvCxnSpPr>
          <p:nvPr userDrawn="1"/>
        </p:nvCxnSpPr>
        <p:spPr>
          <a:xfrm>
            <a:off x="8347565" y="3977431"/>
            <a:ext cx="0" cy="415716"/>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78376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column layout">
    <p:bg>
      <p:bgPr>
        <a:solidFill>
          <a:schemeClr val="bg1">
            <a:alpha val="3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101351-79F8-4AD7-A22B-E7AFB1C69970}"/>
              </a:ext>
              <a:ext uri="{C183D7F6-B498-43B3-948B-1728B52AA6E4}">
                <adec:decorative xmlns:adec="http://schemas.microsoft.com/office/drawing/2017/decorative" val="1"/>
              </a:ext>
            </a:extLst>
          </p:cNvPr>
          <p:cNvSpPr/>
          <p:nvPr userDrawn="1"/>
        </p:nvSpPr>
        <p:spPr>
          <a:xfrm>
            <a:off x="0" y="4274260"/>
            <a:ext cx="12192000" cy="2583739"/>
          </a:xfrm>
          <a:prstGeom prst="rect">
            <a:avLst/>
          </a:prstGeom>
          <a:solidFill>
            <a:schemeClr val="tx2">
              <a:lumMod val="60000"/>
              <a:lumOff val="4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E09A49BC-8099-40DE-8210-5A1CBAA423D4}"/>
              </a:ext>
            </a:extLst>
          </p:cNvPr>
          <p:cNvSpPr>
            <a:spLocks noGrp="1"/>
          </p:cNvSpPr>
          <p:nvPr>
            <p:ph type="title" hasCustomPrompt="1"/>
          </p:nvPr>
        </p:nvSpPr>
        <p:spPr>
          <a:xfrm>
            <a:off x="838200" y="498928"/>
            <a:ext cx="10515600" cy="567872"/>
          </a:xfrm>
          <a:prstGeom prst="rect">
            <a:avLst/>
          </a:prstGeom>
        </p:spPr>
        <p:txBody>
          <a:bodyPr/>
          <a:lstStyle>
            <a:lvl1pPr algn="ctr">
              <a:defRPr sz="3200" cap="all" spc="200" baseline="0">
                <a:solidFill>
                  <a:schemeClr val="accent1"/>
                </a:solidFill>
              </a:defRPr>
            </a:lvl1pPr>
          </a:lstStyle>
          <a:p>
            <a:r>
              <a:rPr lang="en-US" dirty="0"/>
              <a:t>Click to add title</a:t>
            </a:r>
          </a:p>
        </p:txBody>
      </p:sp>
      <p:sp>
        <p:nvSpPr>
          <p:cNvPr id="13" name="Rectangle 12">
            <a:extLst>
              <a:ext uri="{FF2B5EF4-FFF2-40B4-BE49-F238E27FC236}">
                <a16:creationId xmlns:a16="http://schemas.microsoft.com/office/drawing/2014/main" id="{45B7BBE6-4278-4E33-9044-72A2E0C0E403}"/>
              </a:ext>
              <a:ext uri="{C183D7F6-B498-43B3-948B-1728B52AA6E4}">
                <adec:decorative xmlns:adec="http://schemas.microsoft.com/office/drawing/2017/decorative" val="1"/>
              </a:ext>
            </a:extLst>
          </p:cNvPr>
          <p:cNvSpPr/>
          <p:nvPr userDrawn="1"/>
        </p:nvSpPr>
        <p:spPr>
          <a:xfrm>
            <a:off x="608564" y="1585733"/>
            <a:ext cx="2065188" cy="399591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3"/>
              </a:solidFill>
            </a:endParaRPr>
          </a:p>
        </p:txBody>
      </p:sp>
      <p:sp>
        <p:nvSpPr>
          <p:cNvPr id="15" name="Rectangle 14">
            <a:extLst>
              <a:ext uri="{FF2B5EF4-FFF2-40B4-BE49-F238E27FC236}">
                <a16:creationId xmlns:a16="http://schemas.microsoft.com/office/drawing/2014/main" id="{600E549E-0E7C-4599-B51C-97AA7E525CD2}"/>
              </a:ext>
              <a:ext uri="{C183D7F6-B498-43B3-948B-1728B52AA6E4}">
                <adec:decorative xmlns:adec="http://schemas.microsoft.com/office/drawing/2017/decorative" val="1"/>
              </a:ext>
            </a:extLst>
          </p:cNvPr>
          <p:cNvSpPr/>
          <p:nvPr userDrawn="1"/>
        </p:nvSpPr>
        <p:spPr>
          <a:xfrm>
            <a:off x="2832832" y="1585733"/>
            <a:ext cx="2065188" cy="399591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50000"/>
                </a:schemeClr>
              </a:solidFill>
            </a:endParaRPr>
          </a:p>
        </p:txBody>
      </p:sp>
      <p:sp>
        <p:nvSpPr>
          <p:cNvPr id="17" name="Rectangle 16">
            <a:extLst>
              <a:ext uri="{FF2B5EF4-FFF2-40B4-BE49-F238E27FC236}">
                <a16:creationId xmlns:a16="http://schemas.microsoft.com/office/drawing/2014/main" id="{AF7C507F-AD4D-47B6-88C3-C1D0154FB7F2}"/>
              </a:ext>
              <a:ext uri="{C183D7F6-B498-43B3-948B-1728B52AA6E4}">
                <adec:decorative xmlns:adec="http://schemas.microsoft.com/office/drawing/2017/decorative" val="1"/>
              </a:ext>
            </a:extLst>
          </p:cNvPr>
          <p:cNvSpPr/>
          <p:nvPr userDrawn="1"/>
        </p:nvSpPr>
        <p:spPr>
          <a:xfrm>
            <a:off x="5063405" y="1585733"/>
            <a:ext cx="2065188" cy="3995918"/>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EA0266B1-BBD1-44C0-8D4C-4E651D320B77}"/>
              </a:ext>
              <a:ext uri="{C183D7F6-B498-43B3-948B-1728B52AA6E4}">
                <adec:decorative xmlns:adec="http://schemas.microsoft.com/office/drawing/2017/decorative" val="1"/>
              </a:ext>
            </a:extLst>
          </p:cNvPr>
          <p:cNvSpPr/>
          <p:nvPr userDrawn="1"/>
        </p:nvSpPr>
        <p:spPr>
          <a:xfrm>
            <a:off x="7293980" y="1585733"/>
            <a:ext cx="2065188" cy="3995918"/>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D71BB1CE-E3FA-4E7F-A54B-3FB675098A2A}"/>
              </a:ext>
              <a:ext uri="{C183D7F6-B498-43B3-948B-1728B52AA6E4}">
                <adec:decorative xmlns:adec="http://schemas.microsoft.com/office/drawing/2017/decorative" val="1"/>
              </a:ext>
            </a:extLst>
          </p:cNvPr>
          <p:cNvSpPr/>
          <p:nvPr userDrawn="1"/>
        </p:nvSpPr>
        <p:spPr>
          <a:xfrm>
            <a:off x="9511052" y="1585733"/>
            <a:ext cx="2065188" cy="399591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22">
            <a:extLst>
              <a:ext uri="{FF2B5EF4-FFF2-40B4-BE49-F238E27FC236}">
                <a16:creationId xmlns:a16="http://schemas.microsoft.com/office/drawing/2014/main" id="{15D11F63-A3DB-4EB1-9148-6E8C6678D14A}"/>
              </a:ext>
            </a:extLst>
          </p:cNvPr>
          <p:cNvSpPr>
            <a:spLocks noGrp="1"/>
          </p:cNvSpPr>
          <p:nvPr>
            <p:ph type="body" sz="quarter" idx="15" hasCustomPrompt="1"/>
          </p:nvPr>
        </p:nvSpPr>
        <p:spPr>
          <a:xfrm>
            <a:off x="727843" y="2432304"/>
            <a:ext cx="1826631" cy="776287"/>
          </a:xfrm>
          <a:prstGeom prst="rect">
            <a:avLst/>
          </a:prstGeom>
        </p:spPr>
        <p:txBody>
          <a:bodyPr anchor="ctr"/>
          <a:lstStyle>
            <a:lvl1pPr marL="0" indent="0">
              <a:buNone/>
              <a:defRPr sz="1800" cap="all" normalizeH="0" baseline="0">
                <a:solidFill>
                  <a:schemeClr val="bg1"/>
                </a:solidFill>
              </a:defRPr>
            </a:lvl1pPr>
          </a:lstStyle>
          <a:p>
            <a:pPr lvl="0"/>
            <a:r>
              <a:rPr lang="en-US" dirty="0"/>
              <a:t>Add text</a:t>
            </a:r>
          </a:p>
        </p:txBody>
      </p:sp>
      <p:sp>
        <p:nvSpPr>
          <p:cNvPr id="29" name="Text Placeholder 22">
            <a:extLst>
              <a:ext uri="{FF2B5EF4-FFF2-40B4-BE49-F238E27FC236}">
                <a16:creationId xmlns:a16="http://schemas.microsoft.com/office/drawing/2014/main" id="{96E63495-7407-4360-95F6-82D0C68813B0}"/>
              </a:ext>
            </a:extLst>
          </p:cNvPr>
          <p:cNvSpPr>
            <a:spLocks noGrp="1"/>
          </p:cNvSpPr>
          <p:nvPr>
            <p:ph type="body" sz="quarter" idx="20" hasCustomPrompt="1"/>
          </p:nvPr>
        </p:nvSpPr>
        <p:spPr>
          <a:xfrm>
            <a:off x="727843" y="3429000"/>
            <a:ext cx="1826631" cy="1527689"/>
          </a:xfrm>
          <a:prstGeom prst="rect">
            <a:avLst/>
          </a:prstGeom>
        </p:spPr>
        <p:txBody>
          <a:bodyPr/>
          <a:lstStyle>
            <a:lvl1pPr marL="0" indent="0">
              <a:lnSpc>
                <a:spcPct val="114000"/>
              </a:lnSpc>
              <a:spcBef>
                <a:spcPts val="0"/>
              </a:spcBef>
              <a:buNone/>
              <a:defRPr sz="1200" spc="50" baseline="0">
                <a:solidFill>
                  <a:schemeClr val="bg1"/>
                </a:solidFill>
              </a:defRPr>
            </a:lvl1pPr>
          </a:lstStyle>
          <a:p>
            <a:pPr lvl="0"/>
            <a:r>
              <a:rPr lang="en-US" dirty="0"/>
              <a:t>Add text</a:t>
            </a:r>
          </a:p>
        </p:txBody>
      </p:sp>
      <p:sp>
        <p:nvSpPr>
          <p:cNvPr id="32" name="Text Placeholder 22">
            <a:extLst>
              <a:ext uri="{FF2B5EF4-FFF2-40B4-BE49-F238E27FC236}">
                <a16:creationId xmlns:a16="http://schemas.microsoft.com/office/drawing/2014/main" id="{3A879552-0B9C-48EC-8D07-A24DB252D634}"/>
              </a:ext>
            </a:extLst>
          </p:cNvPr>
          <p:cNvSpPr>
            <a:spLocks noGrp="1"/>
          </p:cNvSpPr>
          <p:nvPr>
            <p:ph type="body" sz="quarter" idx="21" hasCustomPrompt="1"/>
          </p:nvPr>
        </p:nvSpPr>
        <p:spPr>
          <a:xfrm>
            <a:off x="2952111" y="2432304"/>
            <a:ext cx="1826631" cy="776287"/>
          </a:xfrm>
          <a:prstGeom prst="rect">
            <a:avLst/>
          </a:prstGeom>
        </p:spPr>
        <p:txBody>
          <a:bodyPr anchor="ctr"/>
          <a:lstStyle>
            <a:lvl1pPr marL="0" indent="0">
              <a:buNone/>
              <a:defRPr sz="1800" cap="all" baseline="0">
                <a:solidFill>
                  <a:schemeClr val="bg1"/>
                </a:solidFill>
              </a:defRPr>
            </a:lvl1pPr>
          </a:lstStyle>
          <a:p>
            <a:pPr lvl="0"/>
            <a:r>
              <a:rPr lang="en-US" dirty="0"/>
              <a:t>Add text</a:t>
            </a:r>
          </a:p>
        </p:txBody>
      </p:sp>
      <p:sp>
        <p:nvSpPr>
          <p:cNvPr id="33" name="Text Placeholder 22">
            <a:extLst>
              <a:ext uri="{FF2B5EF4-FFF2-40B4-BE49-F238E27FC236}">
                <a16:creationId xmlns:a16="http://schemas.microsoft.com/office/drawing/2014/main" id="{8337BD60-5C54-4FEC-A9D6-5C29EB94799F}"/>
              </a:ext>
            </a:extLst>
          </p:cNvPr>
          <p:cNvSpPr>
            <a:spLocks noGrp="1"/>
          </p:cNvSpPr>
          <p:nvPr>
            <p:ph type="body" sz="quarter" idx="22" hasCustomPrompt="1"/>
          </p:nvPr>
        </p:nvSpPr>
        <p:spPr>
          <a:xfrm>
            <a:off x="2952111" y="3429000"/>
            <a:ext cx="1826631" cy="1527689"/>
          </a:xfrm>
          <a:prstGeom prst="rect">
            <a:avLst/>
          </a:prstGeom>
        </p:spPr>
        <p:txBody>
          <a:bodyPr/>
          <a:lstStyle>
            <a:lvl1pPr marL="0" indent="0">
              <a:lnSpc>
                <a:spcPct val="114000"/>
              </a:lnSpc>
              <a:spcBef>
                <a:spcPts val="0"/>
              </a:spcBef>
              <a:buNone/>
              <a:defRPr sz="1200" spc="50" baseline="0">
                <a:solidFill>
                  <a:schemeClr val="bg1"/>
                </a:solidFill>
              </a:defRPr>
            </a:lvl1pPr>
          </a:lstStyle>
          <a:p>
            <a:pPr lvl="0"/>
            <a:r>
              <a:rPr lang="en-US" dirty="0"/>
              <a:t>Add text</a:t>
            </a:r>
          </a:p>
        </p:txBody>
      </p:sp>
      <p:sp>
        <p:nvSpPr>
          <p:cNvPr id="34" name="Text Placeholder 22">
            <a:extLst>
              <a:ext uri="{FF2B5EF4-FFF2-40B4-BE49-F238E27FC236}">
                <a16:creationId xmlns:a16="http://schemas.microsoft.com/office/drawing/2014/main" id="{25F7073D-87C3-473A-9A04-748C3F682652}"/>
              </a:ext>
            </a:extLst>
          </p:cNvPr>
          <p:cNvSpPr>
            <a:spLocks noGrp="1"/>
          </p:cNvSpPr>
          <p:nvPr>
            <p:ph type="body" sz="quarter" idx="23" hasCustomPrompt="1"/>
          </p:nvPr>
        </p:nvSpPr>
        <p:spPr>
          <a:xfrm>
            <a:off x="5182684" y="2432304"/>
            <a:ext cx="1826631" cy="776287"/>
          </a:xfrm>
          <a:prstGeom prst="rect">
            <a:avLst/>
          </a:prstGeom>
        </p:spPr>
        <p:txBody>
          <a:bodyPr anchor="ctr"/>
          <a:lstStyle>
            <a:lvl1pPr marL="0" indent="0">
              <a:buNone/>
              <a:defRPr sz="1800" cap="all" baseline="0">
                <a:solidFill>
                  <a:schemeClr val="bg1"/>
                </a:solidFill>
              </a:defRPr>
            </a:lvl1pPr>
          </a:lstStyle>
          <a:p>
            <a:pPr lvl="0"/>
            <a:r>
              <a:rPr lang="en-US" dirty="0"/>
              <a:t>Add text</a:t>
            </a:r>
          </a:p>
        </p:txBody>
      </p:sp>
      <p:sp>
        <p:nvSpPr>
          <p:cNvPr id="35" name="Text Placeholder 22">
            <a:extLst>
              <a:ext uri="{FF2B5EF4-FFF2-40B4-BE49-F238E27FC236}">
                <a16:creationId xmlns:a16="http://schemas.microsoft.com/office/drawing/2014/main" id="{5CB2BF3B-6E9D-4A28-A938-C9CC9E496484}"/>
              </a:ext>
            </a:extLst>
          </p:cNvPr>
          <p:cNvSpPr>
            <a:spLocks noGrp="1"/>
          </p:cNvSpPr>
          <p:nvPr>
            <p:ph type="body" sz="quarter" idx="24" hasCustomPrompt="1"/>
          </p:nvPr>
        </p:nvSpPr>
        <p:spPr>
          <a:xfrm>
            <a:off x="5182684" y="3429000"/>
            <a:ext cx="1826631" cy="1527689"/>
          </a:xfrm>
          <a:prstGeom prst="rect">
            <a:avLst/>
          </a:prstGeom>
        </p:spPr>
        <p:txBody>
          <a:bodyPr/>
          <a:lstStyle>
            <a:lvl1pPr marL="0" indent="0">
              <a:lnSpc>
                <a:spcPct val="114000"/>
              </a:lnSpc>
              <a:spcBef>
                <a:spcPts val="0"/>
              </a:spcBef>
              <a:buNone/>
              <a:defRPr sz="1200" spc="50" baseline="0">
                <a:solidFill>
                  <a:schemeClr val="bg1"/>
                </a:solidFill>
              </a:defRPr>
            </a:lvl1pPr>
          </a:lstStyle>
          <a:p>
            <a:pPr lvl="0"/>
            <a:r>
              <a:rPr lang="en-US" dirty="0"/>
              <a:t>Add text</a:t>
            </a:r>
          </a:p>
        </p:txBody>
      </p:sp>
      <p:sp>
        <p:nvSpPr>
          <p:cNvPr id="36" name="Text Placeholder 22">
            <a:extLst>
              <a:ext uri="{FF2B5EF4-FFF2-40B4-BE49-F238E27FC236}">
                <a16:creationId xmlns:a16="http://schemas.microsoft.com/office/drawing/2014/main" id="{94E179CD-2F9C-44FA-813E-253ACC4A978E}"/>
              </a:ext>
            </a:extLst>
          </p:cNvPr>
          <p:cNvSpPr>
            <a:spLocks noGrp="1"/>
          </p:cNvSpPr>
          <p:nvPr>
            <p:ph type="body" sz="quarter" idx="25" hasCustomPrompt="1"/>
          </p:nvPr>
        </p:nvSpPr>
        <p:spPr>
          <a:xfrm>
            <a:off x="7413259" y="2432304"/>
            <a:ext cx="1826631" cy="776287"/>
          </a:xfrm>
          <a:prstGeom prst="rect">
            <a:avLst/>
          </a:prstGeom>
        </p:spPr>
        <p:txBody>
          <a:bodyPr anchor="ctr"/>
          <a:lstStyle>
            <a:lvl1pPr marL="0" indent="0">
              <a:buNone/>
              <a:defRPr sz="1800" cap="all" baseline="0">
                <a:solidFill>
                  <a:schemeClr val="bg1"/>
                </a:solidFill>
              </a:defRPr>
            </a:lvl1pPr>
          </a:lstStyle>
          <a:p>
            <a:pPr lvl="0"/>
            <a:r>
              <a:rPr lang="en-US" dirty="0"/>
              <a:t>Add text</a:t>
            </a:r>
          </a:p>
        </p:txBody>
      </p:sp>
      <p:sp>
        <p:nvSpPr>
          <p:cNvPr id="37" name="Text Placeholder 22">
            <a:extLst>
              <a:ext uri="{FF2B5EF4-FFF2-40B4-BE49-F238E27FC236}">
                <a16:creationId xmlns:a16="http://schemas.microsoft.com/office/drawing/2014/main" id="{34D58360-D7DD-4F33-A29E-5F4835C2DC57}"/>
              </a:ext>
            </a:extLst>
          </p:cNvPr>
          <p:cNvSpPr>
            <a:spLocks noGrp="1"/>
          </p:cNvSpPr>
          <p:nvPr>
            <p:ph type="body" sz="quarter" idx="26" hasCustomPrompt="1"/>
          </p:nvPr>
        </p:nvSpPr>
        <p:spPr>
          <a:xfrm>
            <a:off x="7413259" y="3429000"/>
            <a:ext cx="1826631" cy="1527689"/>
          </a:xfrm>
          <a:prstGeom prst="rect">
            <a:avLst/>
          </a:prstGeom>
        </p:spPr>
        <p:txBody>
          <a:bodyPr/>
          <a:lstStyle>
            <a:lvl1pPr marL="0" indent="0">
              <a:lnSpc>
                <a:spcPct val="114000"/>
              </a:lnSpc>
              <a:spcBef>
                <a:spcPts val="0"/>
              </a:spcBef>
              <a:buNone/>
              <a:defRPr sz="1200" spc="50" baseline="0">
                <a:solidFill>
                  <a:schemeClr val="bg1"/>
                </a:solidFill>
              </a:defRPr>
            </a:lvl1pPr>
          </a:lstStyle>
          <a:p>
            <a:pPr lvl="0"/>
            <a:r>
              <a:rPr lang="en-US" dirty="0"/>
              <a:t>Add text</a:t>
            </a:r>
          </a:p>
        </p:txBody>
      </p:sp>
      <p:sp>
        <p:nvSpPr>
          <p:cNvPr id="38" name="Text Placeholder 22">
            <a:extLst>
              <a:ext uri="{FF2B5EF4-FFF2-40B4-BE49-F238E27FC236}">
                <a16:creationId xmlns:a16="http://schemas.microsoft.com/office/drawing/2014/main" id="{AA5A81E7-83B9-4A30-9A57-98FFF2716065}"/>
              </a:ext>
            </a:extLst>
          </p:cNvPr>
          <p:cNvSpPr>
            <a:spLocks noGrp="1"/>
          </p:cNvSpPr>
          <p:nvPr>
            <p:ph type="body" sz="quarter" idx="27" hasCustomPrompt="1"/>
          </p:nvPr>
        </p:nvSpPr>
        <p:spPr>
          <a:xfrm>
            <a:off x="9630331" y="2432304"/>
            <a:ext cx="1826631" cy="776287"/>
          </a:xfrm>
          <a:prstGeom prst="rect">
            <a:avLst/>
          </a:prstGeom>
        </p:spPr>
        <p:txBody>
          <a:bodyPr anchor="ctr"/>
          <a:lstStyle>
            <a:lvl1pPr marL="0" indent="0">
              <a:buNone/>
              <a:defRPr sz="1800" cap="all" baseline="0">
                <a:solidFill>
                  <a:schemeClr val="bg1"/>
                </a:solidFill>
              </a:defRPr>
            </a:lvl1pPr>
          </a:lstStyle>
          <a:p>
            <a:pPr lvl="0"/>
            <a:r>
              <a:rPr lang="en-US" dirty="0"/>
              <a:t>Add text</a:t>
            </a:r>
          </a:p>
        </p:txBody>
      </p:sp>
      <p:sp>
        <p:nvSpPr>
          <p:cNvPr id="39" name="Text Placeholder 22">
            <a:extLst>
              <a:ext uri="{FF2B5EF4-FFF2-40B4-BE49-F238E27FC236}">
                <a16:creationId xmlns:a16="http://schemas.microsoft.com/office/drawing/2014/main" id="{C45C6D3E-88B9-42D5-9A94-6D2B9CA3CDD0}"/>
              </a:ext>
            </a:extLst>
          </p:cNvPr>
          <p:cNvSpPr>
            <a:spLocks noGrp="1"/>
          </p:cNvSpPr>
          <p:nvPr>
            <p:ph type="body" sz="quarter" idx="28" hasCustomPrompt="1"/>
          </p:nvPr>
        </p:nvSpPr>
        <p:spPr>
          <a:xfrm>
            <a:off x="9630331" y="3429000"/>
            <a:ext cx="1826631" cy="1527689"/>
          </a:xfrm>
          <a:prstGeom prst="rect">
            <a:avLst/>
          </a:prstGeom>
        </p:spPr>
        <p:txBody>
          <a:bodyPr/>
          <a:lstStyle>
            <a:lvl1pPr marL="0" indent="0">
              <a:lnSpc>
                <a:spcPct val="114000"/>
              </a:lnSpc>
              <a:spcBef>
                <a:spcPts val="0"/>
              </a:spcBef>
              <a:buNone/>
              <a:defRPr sz="1200" spc="50" baseline="0">
                <a:solidFill>
                  <a:schemeClr val="bg1"/>
                </a:solidFill>
              </a:defRPr>
            </a:lvl1pPr>
          </a:lstStyle>
          <a:p>
            <a:pPr lvl="0"/>
            <a:r>
              <a:rPr lang="en-US" dirty="0"/>
              <a:t>Add text</a:t>
            </a:r>
          </a:p>
        </p:txBody>
      </p:sp>
    </p:spTree>
    <p:extLst>
      <p:ext uri="{BB962C8B-B14F-4D97-AF65-F5344CB8AC3E}">
        <p14:creationId xmlns:p14="http://schemas.microsoft.com/office/powerpoint/2010/main" val="1374537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 Images">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A750E0F3-3708-7BB7-7A9E-123ED3BAC661}"/>
              </a:ext>
            </a:extLst>
          </p:cNvPr>
          <p:cNvSpPr>
            <a:spLocks noGrp="1"/>
          </p:cNvSpPr>
          <p:nvPr>
            <p:ph type="title" hasCustomPrompt="1"/>
          </p:nvPr>
        </p:nvSpPr>
        <p:spPr>
          <a:xfrm>
            <a:off x="838200" y="498928"/>
            <a:ext cx="10515600" cy="567872"/>
          </a:xfrm>
          <a:prstGeom prst="rect">
            <a:avLst/>
          </a:prstGeom>
        </p:spPr>
        <p:txBody>
          <a:bodyPr/>
          <a:lstStyle>
            <a:lvl1pPr algn="ctr">
              <a:defRPr sz="3200" cap="all" spc="200" baseline="0">
                <a:solidFill>
                  <a:schemeClr val="accent1">
                    <a:lumMod val="75000"/>
                  </a:schemeClr>
                </a:solidFill>
              </a:defRPr>
            </a:lvl1pPr>
          </a:lstStyle>
          <a:p>
            <a:r>
              <a:rPr lang="en-US"/>
              <a:t>Click to add title</a:t>
            </a:r>
            <a:endParaRPr lang="en-US" dirty="0"/>
          </a:p>
        </p:txBody>
      </p:sp>
      <p:sp>
        <p:nvSpPr>
          <p:cNvPr id="10" name="Picture Placeholder 9">
            <a:extLst>
              <a:ext uri="{FF2B5EF4-FFF2-40B4-BE49-F238E27FC236}">
                <a16:creationId xmlns:a16="http://schemas.microsoft.com/office/drawing/2014/main" id="{6D283EBF-8FBA-4A7A-9DCE-23E0BF7F6AAC}"/>
              </a:ext>
            </a:extLst>
          </p:cNvPr>
          <p:cNvSpPr>
            <a:spLocks noGrp="1"/>
          </p:cNvSpPr>
          <p:nvPr>
            <p:ph type="pic" sz="quarter" idx="15"/>
          </p:nvPr>
        </p:nvSpPr>
        <p:spPr>
          <a:xfrm>
            <a:off x="1069848" y="1664208"/>
            <a:ext cx="1408176" cy="2468880"/>
          </a:xfrm>
          <a:prstGeom prst="rect">
            <a:avLst/>
          </a:prstGeom>
        </p:spPr>
        <p:txBody>
          <a:bodyPr anchor="ctr"/>
          <a:lstStyle>
            <a:lvl1pPr marL="0" indent="0" algn="ctr">
              <a:buNone/>
              <a:defRPr sz="1400"/>
            </a:lvl1pPr>
          </a:lstStyle>
          <a:p>
            <a:endParaRPr lang="en-US" dirty="0"/>
          </a:p>
        </p:txBody>
      </p:sp>
      <p:sp>
        <p:nvSpPr>
          <p:cNvPr id="18" name="Text Placeholder 17">
            <a:extLst>
              <a:ext uri="{FF2B5EF4-FFF2-40B4-BE49-F238E27FC236}">
                <a16:creationId xmlns:a16="http://schemas.microsoft.com/office/drawing/2014/main" id="{48D76D02-A6E3-446F-B85B-CAD9ED06415D}"/>
              </a:ext>
            </a:extLst>
          </p:cNvPr>
          <p:cNvSpPr>
            <a:spLocks noGrp="1"/>
          </p:cNvSpPr>
          <p:nvPr>
            <p:ph type="body" sz="quarter" idx="21" hasCustomPrompt="1"/>
          </p:nvPr>
        </p:nvSpPr>
        <p:spPr>
          <a:xfrm>
            <a:off x="740664" y="4956048"/>
            <a:ext cx="2069690" cy="475149"/>
          </a:xfrm>
          <a:prstGeom prst="rect">
            <a:avLst/>
          </a:prstGeom>
        </p:spPr>
        <p:txBody>
          <a:bodyPr anchor="b"/>
          <a:lstStyle>
            <a:lvl1pPr marL="0" indent="0" algn="ctr">
              <a:buNone/>
              <a:defRPr sz="1600" cap="all" spc="200" baseline="0">
                <a:solidFill>
                  <a:schemeClr val="accent3">
                    <a:lumMod val="75000"/>
                  </a:schemeClr>
                </a:solidFill>
              </a:defRPr>
            </a:lvl1pPr>
          </a:lstStyle>
          <a:p>
            <a:pPr lvl="0"/>
            <a:r>
              <a:rPr lang="en-US" dirty="0"/>
              <a:t>Click to add name</a:t>
            </a:r>
          </a:p>
        </p:txBody>
      </p:sp>
      <p:sp>
        <p:nvSpPr>
          <p:cNvPr id="19" name="Text Placeholder 17">
            <a:extLst>
              <a:ext uri="{FF2B5EF4-FFF2-40B4-BE49-F238E27FC236}">
                <a16:creationId xmlns:a16="http://schemas.microsoft.com/office/drawing/2014/main" id="{90954B1A-CAD7-4645-A1B3-1A5EFD54C975}"/>
              </a:ext>
            </a:extLst>
          </p:cNvPr>
          <p:cNvSpPr>
            <a:spLocks noGrp="1"/>
          </p:cNvSpPr>
          <p:nvPr>
            <p:ph type="body" sz="quarter" idx="22" hasCustomPrompt="1"/>
          </p:nvPr>
        </p:nvSpPr>
        <p:spPr>
          <a:xfrm>
            <a:off x="740664" y="5431536"/>
            <a:ext cx="2069690" cy="672127"/>
          </a:xfrm>
          <a:prstGeom prst="rect">
            <a:avLst/>
          </a:prstGeom>
        </p:spPr>
        <p:txBody>
          <a:bodyPr/>
          <a:lstStyle>
            <a:lvl1pPr marL="0" indent="0" algn="ctr">
              <a:lnSpc>
                <a:spcPct val="100000"/>
              </a:lnSpc>
              <a:buNone/>
              <a:defRPr sz="1200" b="0" i="0" cap="none" spc="200" baseline="0"/>
            </a:lvl1pPr>
          </a:lstStyle>
          <a:p>
            <a:pPr lvl="0"/>
            <a:r>
              <a:rPr lang="en-US" dirty="0"/>
              <a:t>Click to add title</a:t>
            </a:r>
          </a:p>
        </p:txBody>
      </p:sp>
      <p:sp>
        <p:nvSpPr>
          <p:cNvPr id="28" name="Picture Placeholder 9">
            <a:extLst>
              <a:ext uri="{FF2B5EF4-FFF2-40B4-BE49-F238E27FC236}">
                <a16:creationId xmlns:a16="http://schemas.microsoft.com/office/drawing/2014/main" id="{D517EAC0-89E0-4247-B048-92F65C868A7E}"/>
              </a:ext>
            </a:extLst>
          </p:cNvPr>
          <p:cNvSpPr>
            <a:spLocks noGrp="1"/>
          </p:cNvSpPr>
          <p:nvPr>
            <p:ph type="pic" sz="quarter" idx="38"/>
          </p:nvPr>
        </p:nvSpPr>
        <p:spPr>
          <a:xfrm>
            <a:off x="3236976" y="1664208"/>
            <a:ext cx="1408176" cy="2468880"/>
          </a:xfrm>
          <a:prstGeom prst="rect">
            <a:avLst/>
          </a:prstGeom>
        </p:spPr>
        <p:txBody>
          <a:bodyPr anchor="ctr"/>
          <a:lstStyle>
            <a:lvl1pPr marL="0" indent="0" algn="ctr">
              <a:buNone/>
              <a:defRPr sz="1400"/>
            </a:lvl1pPr>
          </a:lstStyle>
          <a:p>
            <a:endParaRPr lang="en-US" dirty="0"/>
          </a:p>
        </p:txBody>
      </p:sp>
      <p:sp>
        <p:nvSpPr>
          <p:cNvPr id="11" name="Text Placeholder 17">
            <a:extLst>
              <a:ext uri="{FF2B5EF4-FFF2-40B4-BE49-F238E27FC236}">
                <a16:creationId xmlns:a16="http://schemas.microsoft.com/office/drawing/2014/main" id="{7F5710E0-5399-4C8A-9D92-390195CB6F27}"/>
              </a:ext>
            </a:extLst>
          </p:cNvPr>
          <p:cNvSpPr>
            <a:spLocks noGrp="1"/>
          </p:cNvSpPr>
          <p:nvPr>
            <p:ph type="body" sz="quarter" idx="24" hasCustomPrompt="1"/>
          </p:nvPr>
        </p:nvSpPr>
        <p:spPr>
          <a:xfrm>
            <a:off x="2907792" y="4956048"/>
            <a:ext cx="2069690" cy="475149"/>
          </a:xfrm>
          <a:prstGeom prst="rect">
            <a:avLst/>
          </a:prstGeom>
        </p:spPr>
        <p:txBody>
          <a:bodyPr anchor="b"/>
          <a:lstStyle>
            <a:lvl1pPr marL="0" indent="0" algn="ctr">
              <a:buNone/>
              <a:defRPr sz="1600" cap="all" spc="200" baseline="0">
                <a:solidFill>
                  <a:schemeClr val="accent3">
                    <a:lumMod val="75000"/>
                  </a:schemeClr>
                </a:solidFill>
              </a:defRPr>
            </a:lvl1pPr>
          </a:lstStyle>
          <a:p>
            <a:pPr lvl="0"/>
            <a:r>
              <a:rPr lang="en-US" dirty="0"/>
              <a:t>Click to add name</a:t>
            </a:r>
          </a:p>
        </p:txBody>
      </p:sp>
      <p:sp>
        <p:nvSpPr>
          <p:cNvPr id="12" name="Text Placeholder 17">
            <a:extLst>
              <a:ext uri="{FF2B5EF4-FFF2-40B4-BE49-F238E27FC236}">
                <a16:creationId xmlns:a16="http://schemas.microsoft.com/office/drawing/2014/main" id="{019883F1-27DD-46A1-AD71-3AE14256007E}"/>
              </a:ext>
            </a:extLst>
          </p:cNvPr>
          <p:cNvSpPr>
            <a:spLocks noGrp="1"/>
          </p:cNvSpPr>
          <p:nvPr>
            <p:ph type="body" sz="quarter" idx="25" hasCustomPrompt="1"/>
          </p:nvPr>
        </p:nvSpPr>
        <p:spPr>
          <a:xfrm>
            <a:off x="2907792" y="5431536"/>
            <a:ext cx="2069690" cy="672127"/>
          </a:xfrm>
          <a:prstGeom prst="rect">
            <a:avLst/>
          </a:prstGeom>
        </p:spPr>
        <p:txBody>
          <a:bodyPr/>
          <a:lstStyle>
            <a:lvl1pPr marL="0" indent="0" algn="ctr">
              <a:lnSpc>
                <a:spcPct val="100000"/>
              </a:lnSpc>
              <a:buNone/>
              <a:defRPr sz="1200" b="0" i="0" cap="none" spc="200" baseline="0"/>
            </a:lvl1pPr>
          </a:lstStyle>
          <a:p>
            <a:pPr lvl="0"/>
            <a:r>
              <a:rPr lang="en-US" dirty="0"/>
              <a:t>Click to add title</a:t>
            </a:r>
          </a:p>
        </p:txBody>
      </p:sp>
      <p:sp>
        <p:nvSpPr>
          <p:cNvPr id="29" name="Picture Placeholder 9">
            <a:extLst>
              <a:ext uri="{FF2B5EF4-FFF2-40B4-BE49-F238E27FC236}">
                <a16:creationId xmlns:a16="http://schemas.microsoft.com/office/drawing/2014/main" id="{7847BEB8-AC95-445E-AFB4-34B7658BB992}"/>
              </a:ext>
            </a:extLst>
          </p:cNvPr>
          <p:cNvSpPr>
            <a:spLocks noGrp="1"/>
          </p:cNvSpPr>
          <p:nvPr>
            <p:ph type="pic" sz="quarter" idx="39"/>
          </p:nvPr>
        </p:nvSpPr>
        <p:spPr>
          <a:xfrm>
            <a:off x="5404104" y="1664208"/>
            <a:ext cx="1408176" cy="2468880"/>
          </a:xfrm>
          <a:prstGeom prst="rect">
            <a:avLst/>
          </a:prstGeom>
        </p:spPr>
        <p:txBody>
          <a:bodyPr anchor="ctr"/>
          <a:lstStyle>
            <a:lvl1pPr marL="0" indent="0" algn="ctr">
              <a:buNone/>
              <a:defRPr sz="1400"/>
            </a:lvl1pPr>
          </a:lstStyle>
          <a:p>
            <a:endParaRPr lang="en-US" dirty="0"/>
          </a:p>
        </p:txBody>
      </p:sp>
      <p:sp>
        <p:nvSpPr>
          <p:cNvPr id="14" name="Text Placeholder 17">
            <a:extLst>
              <a:ext uri="{FF2B5EF4-FFF2-40B4-BE49-F238E27FC236}">
                <a16:creationId xmlns:a16="http://schemas.microsoft.com/office/drawing/2014/main" id="{82B5CAB5-1932-4DC0-BBBD-8ABA7C5D5DED}"/>
              </a:ext>
            </a:extLst>
          </p:cNvPr>
          <p:cNvSpPr>
            <a:spLocks noGrp="1"/>
          </p:cNvSpPr>
          <p:nvPr>
            <p:ph type="body" sz="quarter" idx="27" hasCustomPrompt="1"/>
          </p:nvPr>
        </p:nvSpPr>
        <p:spPr>
          <a:xfrm>
            <a:off x="5074920" y="4956048"/>
            <a:ext cx="2069690" cy="475149"/>
          </a:xfrm>
          <a:prstGeom prst="rect">
            <a:avLst/>
          </a:prstGeom>
        </p:spPr>
        <p:txBody>
          <a:bodyPr anchor="b"/>
          <a:lstStyle>
            <a:lvl1pPr marL="0" indent="0" algn="ctr">
              <a:buNone/>
              <a:defRPr sz="1600" cap="all" spc="200" baseline="0">
                <a:solidFill>
                  <a:schemeClr val="accent3">
                    <a:lumMod val="75000"/>
                  </a:schemeClr>
                </a:solidFill>
              </a:defRPr>
            </a:lvl1pPr>
          </a:lstStyle>
          <a:p>
            <a:pPr lvl="0"/>
            <a:r>
              <a:rPr lang="en-US" dirty="0"/>
              <a:t>Click to add name</a:t>
            </a:r>
          </a:p>
        </p:txBody>
      </p:sp>
      <p:sp>
        <p:nvSpPr>
          <p:cNvPr id="15" name="Text Placeholder 17">
            <a:extLst>
              <a:ext uri="{FF2B5EF4-FFF2-40B4-BE49-F238E27FC236}">
                <a16:creationId xmlns:a16="http://schemas.microsoft.com/office/drawing/2014/main" id="{E248F87C-2911-41CB-A4BD-6ECD4E13B8C6}"/>
              </a:ext>
            </a:extLst>
          </p:cNvPr>
          <p:cNvSpPr>
            <a:spLocks noGrp="1"/>
          </p:cNvSpPr>
          <p:nvPr>
            <p:ph type="body" sz="quarter" idx="28" hasCustomPrompt="1"/>
          </p:nvPr>
        </p:nvSpPr>
        <p:spPr>
          <a:xfrm>
            <a:off x="5074920" y="5431536"/>
            <a:ext cx="2069690" cy="672127"/>
          </a:xfrm>
          <a:prstGeom prst="rect">
            <a:avLst/>
          </a:prstGeom>
        </p:spPr>
        <p:txBody>
          <a:bodyPr/>
          <a:lstStyle>
            <a:lvl1pPr marL="0" indent="0" algn="ctr">
              <a:lnSpc>
                <a:spcPct val="100000"/>
              </a:lnSpc>
              <a:buNone/>
              <a:defRPr sz="1200" b="0" i="0" cap="none" spc="200" baseline="0"/>
            </a:lvl1pPr>
          </a:lstStyle>
          <a:p>
            <a:pPr lvl="0"/>
            <a:r>
              <a:rPr lang="en-US" dirty="0"/>
              <a:t>Click to add title</a:t>
            </a:r>
          </a:p>
        </p:txBody>
      </p:sp>
      <p:sp>
        <p:nvSpPr>
          <p:cNvPr id="37" name="Picture Placeholder 9">
            <a:extLst>
              <a:ext uri="{FF2B5EF4-FFF2-40B4-BE49-F238E27FC236}">
                <a16:creationId xmlns:a16="http://schemas.microsoft.com/office/drawing/2014/main" id="{7B6B3681-1E21-44DA-AADA-F5E638A87423}"/>
              </a:ext>
            </a:extLst>
          </p:cNvPr>
          <p:cNvSpPr>
            <a:spLocks noGrp="1"/>
          </p:cNvSpPr>
          <p:nvPr>
            <p:ph type="pic" sz="quarter" idx="47"/>
          </p:nvPr>
        </p:nvSpPr>
        <p:spPr>
          <a:xfrm>
            <a:off x="7571232" y="1664208"/>
            <a:ext cx="1408176" cy="2468880"/>
          </a:xfrm>
          <a:prstGeom prst="rect">
            <a:avLst/>
          </a:prstGeom>
        </p:spPr>
        <p:txBody>
          <a:bodyPr anchor="ctr"/>
          <a:lstStyle>
            <a:lvl1pPr marL="0" indent="0" algn="ctr">
              <a:buNone/>
              <a:defRPr sz="1400"/>
            </a:lvl1pPr>
          </a:lstStyle>
          <a:p>
            <a:endParaRPr lang="en-US" dirty="0"/>
          </a:p>
        </p:txBody>
      </p:sp>
      <p:sp>
        <p:nvSpPr>
          <p:cNvPr id="33" name="Text Placeholder 17">
            <a:extLst>
              <a:ext uri="{FF2B5EF4-FFF2-40B4-BE49-F238E27FC236}">
                <a16:creationId xmlns:a16="http://schemas.microsoft.com/office/drawing/2014/main" id="{2D88AD4B-15C6-42C2-B9A5-BD645DA67D7E}"/>
              </a:ext>
            </a:extLst>
          </p:cNvPr>
          <p:cNvSpPr>
            <a:spLocks noGrp="1"/>
          </p:cNvSpPr>
          <p:nvPr>
            <p:ph type="body" sz="quarter" idx="43" hasCustomPrompt="1"/>
          </p:nvPr>
        </p:nvSpPr>
        <p:spPr>
          <a:xfrm>
            <a:off x="7242048" y="4956048"/>
            <a:ext cx="2069690" cy="475149"/>
          </a:xfrm>
          <a:prstGeom prst="rect">
            <a:avLst/>
          </a:prstGeom>
        </p:spPr>
        <p:txBody>
          <a:bodyPr anchor="b"/>
          <a:lstStyle>
            <a:lvl1pPr marL="0" indent="0" algn="ctr">
              <a:buNone/>
              <a:defRPr sz="1600" cap="all" spc="200" baseline="0">
                <a:solidFill>
                  <a:schemeClr val="accent3">
                    <a:lumMod val="75000"/>
                  </a:schemeClr>
                </a:solidFill>
              </a:defRPr>
            </a:lvl1pPr>
          </a:lstStyle>
          <a:p>
            <a:pPr lvl="0"/>
            <a:r>
              <a:rPr lang="en-US" dirty="0"/>
              <a:t>Click to add name</a:t>
            </a:r>
          </a:p>
        </p:txBody>
      </p:sp>
      <p:sp>
        <p:nvSpPr>
          <p:cNvPr id="34" name="Text Placeholder 17">
            <a:extLst>
              <a:ext uri="{FF2B5EF4-FFF2-40B4-BE49-F238E27FC236}">
                <a16:creationId xmlns:a16="http://schemas.microsoft.com/office/drawing/2014/main" id="{D79E337C-DD94-4BC6-9F28-69AC04CD2B3E}"/>
              </a:ext>
            </a:extLst>
          </p:cNvPr>
          <p:cNvSpPr>
            <a:spLocks noGrp="1"/>
          </p:cNvSpPr>
          <p:nvPr>
            <p:ph type="body" sz="quarter" idx="44" hasCustomPrompt="1"/>
          </p:nvPr>
        </p:nvSpPr>
        <p:spPr>
          <a:xfrm>
            <a:off x="7242048" y="5431536"/>
            <a:ext cx="2069690" cy="672127"/>
          </a:xfrm>
          <a:prstGeom prst="rect">
            <a:avLst/>
          </a:prstGeom>
        </p:spPr>
        <p:txBody>
          <a:bodyPr/>
          <a:lstStyle>
            <a:lvl1pPr marL="0" indent="0" algn="ctr">
              <a:lnSpc>
                <a:spcPct val="100000"/>
              </a:lnSpc>
              <a:buNone/>
              <a:defRPr sz="1200" b="0" i="0" cap="none" spc="200" baseline="0"/>
            </a:lvl1pPr>
          </a:lstStyle>
          <a:p>
            <a:pPr lvl="0"/>
            <a:r>
              <a:rPr lang="en-US" dirty="0"/>
              <a:t>Click to add title</a:t>
            </a:r>
          </a:p>
        </p:txBody>
      </p:sp>
      <p:sp>
        <p:nvSpPr>
          <p:cNvPr id="38" name="Picture Placeholder 9">
            <a:extLst>
              <a:ext uri="{FF2B5EF4-FFF2-40B4-BE49-F238E27FC236}">
                <a16:creationId xmlns:a16="http://schemas.microsoft.com/office/drawing/2014/main" id="{026B0125-C5D1-4397-BA37-9D1FCB7DA71E}"/>
              </a:ext>
            </a:extLst>
          </p:cNvPr>
          <p:cNvSpPr>
            <a:spLocks noGrp="1"/>
          </p:cNvSpPr>
          <p:nvPr>
            <p:ph type="pic" sz="quarter" idx="48"/>
          </p:nvPr>
        </p:nvSpPr>
        <p:spPr>
          <a:xfrm>
            <a:off x="9738360" y="1664208"/>
            <a:ext cx="1408176" cy="2468880"/>
          </a:xfrm>
          <a:prstGeom prst="rect">
            <a:avLst/>
          </a:prstGeom>
        </p:spPr>
        <p:txBody>
          <a:bodyPr anchor="ctr"/>
          <a:lstStyle>
            <a:lvl1pPr marL="0" indent="0" algn="ctr">
              <a:buNone/>
              <a:defRPr sz="1400"/>
            </a:lvl1pPr>
          </a:lstStyle>
          <a:p>
            <a:endParaRPr lang="en-US" dirty="0"/>
          </a:p>
        </p:txBody>
      </p:sp>
      <p:sp>
        <p:nvSpPr>
          <p:cNvPr id="35" name="Text Placeholder 17">
            <a:extLst>
              <a:ext uri="{FF2B5EF4-FFF2-40B4-BE49-F238E27FC236}">
                <a16:creationId xmlns:a16="http://schemas.microsoft.com/office/drawing/2014/main" id="{A57BE95A-45E1-4F78-9162-0D9005657D71}"/>
              </a:ext>
            </a:extLst>
          </p:cNvPr>
          <p:cNvSpPr>
            <a:spLocks noGrp="1"/>
          </p:cNvSpPr>
          <p:nvPr>
            <p:ph type="body" sz="quarter" idx="45" hasCustomPrompt="1"/>
          </p:nvPr>
        </p:nvSpPr>
        <p:spPr>
          <a:xfrm>
            <a:off x="9409176" y="4956048"/>
            <a:ext cx="2069690" cy="475149"/>
          </a:xfrm>
          <a:prstGeom prst="rect">
            <a:avLst/>
          </a:prstGeom>
        </p:spPr>
        <p:txBody>
          <a:bodyPr anchor="b"/>
          <a:lstStyle>
            <a:lvl1pPr marL="0" indent="0" algn="ctr">
              <a:buNone/>
              <a:defRPr sz="1600" cap="all" spc="200" baseline="0">
                <a:solidFill>
                  <a:schemeClr val="accent3">
                    <a:lumMod val="75000"/>
                  </a:schemeClr>
                </a:solidFill>
              </a:defRPr>
            </a:lvl1pPr>
          </a:lstStyle>
          <a:p>
            <a:pPr lvl="0"/>
            <a:r>
              <a:rPr lang="en-US" dirty="0"/>
              <a:t>Click to add name</a:t>
            </a:r>
          </a:p>
        </p:txBody>
      </p:sp>
      <p:sp>
        <p:nvSpPr>
          <p:cNvPr id="36" name="Text Placeholder 17">
            <a:extLst>
              <a:ext uri="{FF2B5EF4-FFF2-40B4-BE49-F238E27FC236}">
                <a16:creationId xmlns:a16="http://schemas.microsoft.com/office/drawing/2014/main" id="{EF2F2B86-E2A2-406A-9EED-2FBD66017988}"/>
              </a:ext>
            </a:extLst>
          </p:cNvPr>
          <p:cNvSpPr>
            <a:spLocks noGrp="1"/>
          </p:cNvSpPr>
          <p:nvPr>
            <p:ph type="body" sz="quarter" idx="46" hasCustomPrompt="1"/>
          </p:nvPr>
        </p:nvSpPr>
        <p:spPr>
          <a:xfrm>
            <a:off x="9409176" y="5431536"/>
            <a:ext cx="2069690" cy="695361"/>
          </a:xfrm>
          <a:prstGeom prst="rect">
            <a:avLst/>
          </a:prstGeom>
        </p:spPr>
        <p:txBody>
          <a:bodyPr/>
          <a:lstStyle>
            <a:lvl1pPr marL="0" indent="0" algn="ctr">
              <a:lnSpc>
                <a:spcPct val="100000"/>
              </a:lnSpc>
              <a:buNone/>
              <a:defRPr sz="1200" b="0" i="0" cap="none" spc="200" baseline="0"/>
            </a:lvl1pPr>
          </a:lstStyle>
          <a:p>
            <a:pPr lvl="0"/>
            <a:r>
              <a:rPr lang="en-US" dirty="0"/>
              <a:t>Click to add title</a:t>
            </a:r>
          </a:p>
        </p:txBody>
      </p:sp>
      <p:cxnSp>
        <p:nvCxnSpPr>
          <p:cNvPr id="6" name="Straight Connector 5">
            <a:extLst>
              <a:ext uri="{FF2B5EF4-FFF2-40B4-BE49-F238E27FC236}">
                <a16:creationId xmlns:a16="http://schemas.microsoft.com/office/drawing/2014/main" id="{C3EAB4BA-80BD-7371-B929-19121B20BF30}"/>
              </a:ext>
              <a:ext uri="{C183D7F6-B498-43B3-948B-1728B52AA6E4}">
                <adec:decorative xmlns:adec="http://schemas.microsoft.com/office/drawing/2017/decorative" val="1"/>
              </a:ext>
            </a:extLst>
          </p:cNvPr>
          <p:cNvCxnSpPr>
            <a:cxnSpLocks/>
          </p:cNvCxnSpPr>
          <p:nvPr userDrawn="1"/>
        </p:nvCxnSpPr>
        <p:spPr>
          <a:xfrm>
            <a:off x="10444748" y="4278429"/>
            <a:ext cx="0" cy="415716"/>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D5AB06E-DF62-F8F9-5394-965FE9EF66B1}"/>
              </a:ext>
              <a:ext uri="{C183D7F6-B498-43B3-948B-1728B52AA6E4}">
                <adec:decorative xmlns:adec="http://schemas.microsoft.com/office/drawing/2017/decorative" val="1"/>
              </a:ext>
            </a:extLst>
          </p:cNvPr>
          <p:cNvCxnSpPr>
            <a:cxnSpLocks/>
          </p:cNvCxnSpPr>
          <p:nvPr userDrawn="1"/>
        </p:nvCxnSpPr>
        <p:spPr>
          <a:xfrm>
            <a:off x="8288188" y="4278429"/>
            <a:ext cx="0" cy="415716"/>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499703C-0E17-F953-C69A-F4BE3C334F54}"/>
              </a:ext>
              <a:ext uri="{C183D7F6-B498-43B3-948B-1728B52AA6E4}">
                <adec:decorative xmlns:adec="http://schemas.microsoft.com/office/drawing/2017/decorative" val="1"/>
              </a:ext>
            </a:extLst>
          </p:cNvPr>
          <p:cNvCxnSpPr>
            <a:cxnSpLocks/>
          </p:cNvCxnSpPr>
          <p:nvPr userDrawn="1"/>
        </p:nvCxnSpPr>
        <p:spPr>
          <a:xfrm>
            <a:off x="6099959" y="4278429"/>
            <a:ext cx="0" cy="415716"/>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64C6290-D338-8FBA-9D0B-CAF45DE68073}"/>
              </a:ext>
              <a:ext uri="{C183D7F6-B498-43B3-948B-1728B52AA6E4}">
                <adec:decorative xmlns:adec="http://schemas.microsoft.com/office/drawing/2017/decorative" val="1"/>
              </a:ext>
            </a:extLst>
          </p:cNvPr>
          <p:cNvCxnSpPr>
            <a:cxnSpLocks/>
          </p:cNvCxnSpPr>
          <p:nvPr userDrawn="1"/>
        </p:nvCxnSpPr>
        <p:spPr>
          <a:xfrm>
            <a:off x="3939717" y="4278429"/>
            <a:ext cx="0" cy="415716"/>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104D8C7-8727-8343-DFC8-E415C809B7A1}"/>
              </a:ext>
              <a:ext uri="{C183D7F6-B498-43B3-948B-1728B52AA6E4}">
                <adec:decorative xmlns:adec="http://schemas.microsoft.com/office/drawing/2017/decorative" val="1"/>
              </a:ext>
            </a:extLst>
          </p:cNvPr>
          <p:cNvCxnSpPr>
            <a:cxnSpLocks/>
          </p:cNvCxnSpPr>
          <p:nvPr userDrawn="1"/>
        </p:nvCxnSpPr>
        <p:spPr>
          <a:xfrm>
            <a:off x="1778565" y="4278429"/>
            <a:ext cx="0" cy="415716"/>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05886F38-E337-4504-BF25-D65176023E6B}"/>
              </a:ext>
              <a:ext uri="{C183D7F6-B498-43B3-948B-1728B52AA6E4}">
                <adec:decorative xmlns:adec="http://schemas.microsoft.com/office/drawing/2017/decorative" val="1"/>
              </a:ext>
            </a:extLst>
          </p:cNvPr>
          <p:cNvSpPr/>
          <p:nvPr userDrawn="1"/>
        </p:nvSpPr>
        <p:spPr>
          <a:xfrm>
            <a:off x="0" y="3051314"/>
            <a:ext cx="12192000" cy="3806686"/>
          </a:xfrm>
          <a:prstGeom prst="rect">
            <a:avLst/>
          </a:prstGeom>
          <a:solidFill>
            <a:schemeClr val="tx2">
              <a:lumMod val="60000"/>
              <a:lumOff val="4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777292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D4B8443F-E5FA-5D35-EFF6-7896CFEE7537}"/>
              </a:ext>
            </a:extLst>
          </p:cNvPr>
          <p:cNvSpPr>
            <a:spLocks noGrp="1"/>
          </p:cNvSpPr>
          <p:nvPr>
            <p:ph type="title" hasCustomPrompt="1"/>
          </p:nvPr>
        </p:nvSpPr>
        <p:spPr>
          <a:xfrm>
            <a:off x="838200" y="498928"/>
            <a:ext cx="10515600" cy="567872"/>
          </a:xfrm>
          <a:prstGeom prst="rect">
            <a:avLst/>
          </a:prstGeom>
        </p:spPr>
        <p:txBody>
          <a:bodyPr/>
          <a:lstStyle>
            <a:lvl1pPr algn="ctr">
              <a:defRPr sz="3200" cap="all" spc="200" baseline="0">
                <a:solidFill>
                  <a:schemeClr val="accent1">
                    <a:lumMod val="75000"/>
                  </a:schemeClr>
                </a:solidFill>
              </a:defRPr>
            </a:lvl1pPr>
          </a:lstStyle>
          <a:p>
            <a:r>
              <a:rPr lang="en-US"/>
              <a:t>Click to add title</a:t>
            </a:r>
            <a:endParaRPr lang="en-US" dirty="0"/>
          </a:p>
        </p:txBody>
      </p:sp>
      <p:sp>
        <p:nvSpPr>
          <p:cNvPr id="9" name="Text Placeholder 14">
            <a:extLst>
              <a:ext uri="{FF2B5EF4-FFF2-40B4-BE49-F238E27FC236}">
                <a16:creationId xmlns:a16="http://schemas.microsoft.com/office/drawing/2014/main" id="{1C78864A-44CD-4C12-B023-C16330014BEB}"/>
              </a:ext>
            </a:extLst>
          </p:cNvPr>
          <p:cNvSpPr>
            <a:spLocks noGrp="1"/>
          </p:cNvSpPr>
          <p:nvPr>
            <p:ph type="body" sz="quarter" idx="13" hasCustomPrompt="1"/>
          </p:nvPr>
        </p:nvSpPr>
        <p:spPr>
          <a:xfrm>
            <a:off x="838199" y="2063838"/>
            <a:ext cx="5066324" cy="422365"/>
          </a:xfrm>
          <a:prstGeom prst="rect">
            <a:avLst/>
          </a:prstGeom>
        </p:spPr>
        <p:txBody>
          <a:bodyPr>
            <a:normAutofit/>
          </a:bodyPr>
          <a:lstStyle>
            <a:lvl1pPr marL="0" indent="0" algn="l">
              <a:buNone/>
              <a:defRPr sz="2000" b="0" i="0" spc="200" baseline="0">
                <a:solidFill>
                  <a:schemeClr val="accent1">
                    <a:lumMod val="50000"/>
                  </a:schemeClr>
                </a:solidFill>
              </a:defRPr>
            </a:lvl1pPr>
          </a:lstStyle>
          <a:p>
            <a:pPr lvl="0"/>
            <a:r>
              <a:rPr lang="en-US" dirty="0"/>
              <a:t>Click to add subtitle here </a:t>
            </a:r>
          </a:p>
        </p:txBody>
      </p:sp>
      <p:sp>
        <p:nvSpPr>
          <p:cNvPr id="8" name="Content Placeholder 7">
            <a:extLst>
              <a:ext uri="{FF2B5EF4-FFF2-40B4-BE49-F238E27FC236}">
                <a16:creationId xmlns:a16="http://schemas.microsoft.com/office/drawing/2014/main" id="{0B9C9904-11DE-F8AA-4316-5ACEC5829E39}"/>
              </a:ext>
            </a:extLst>
          </p:cNvPr>
          <p:cNvSpPr>
            <a:spLocks noGrp="1"/>
          </p:cNvSpPr>
          <p:nvPr>
            <p:ph sz="quarter" idx="17"/>
          </p:nvPr>
        </p:nvSpPr>
        <p:spPr>
          <a:xfrm>
            <a:off x="838199" y="2486203"/>
            <a:ext cx="10515600" cy="33432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2537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coll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198BF-0DCC-40E9-B9E5-892F3CCF5439}"/>
              </a:ext>
            </a:extLst>
          </p:cNvPr>
          <p:cNvSpPr>
            <a:spLocks noGrp="1"/>
          </p:cNvSpPr>
          <p:nvPr>
            <p:ph type="title" hasCustomPrompt="1"/>
          </p:nvPr>
        </p:nvSpPr>
        <p:spPr>
          <a:xfrm>
            <a:off x="649224" y="502920"/>
            <a:ext cx="5010912" cy="1627632"/>
          </a:xfrm>
          <a:prstGeom prst="rect">
            <a:avLst/>
          </a:prstGeom>
          <a:noFill/>
        </p:spPr>
        <p:txBody>
          <a:bodyPr lIns="91440" tIns="45720" rIns="91440" bIns="45720" anchor="t" anchorCtr="0"/>
          <a:lstStyle>
            <a:lvl1pPr>
              <a:defRPr sz="3200" cap="all" spc="200" baseline="0">
                <a:solidFill>
                  <a:schemeClr val="accent1">
                    <a:lumMod val="75000"/>
                  </a:schemeClr>
                </a:solidFill>
              </a:defRPr>
            </a:lvl1pPr>
          </a:lstStyle>
          <a:p>
            <a:r>
              <a:rPr lang="en-US" dirty="0"/>
              <a:t>Click to add title</a:t>
            </a:r>
          </a:p>
        </p:txBody>
      </p:sp>
      <p:sp>
        <p:nvSpPr>
          <p:cNvPr id="15" name="Picture Placeholder 2">
            <a:extLst>
              <a:ext uri="{FF2B5EF4-FFF2-40B4-BE49-F238E27FC236}">
                <a16:creationId xmlns:a16="http://schemas.microsoft.com/office/drawing/2014/main" id="{38C8EB8A-A968-4E47-AE69-9A01E7717EB1}"/>
              </a:ext>
            </a:extLst>
          </p:cNvPr>
          <p:cNvSpPr>
            <a:spLocks noGrp="1"/>
          </p:cNvSpPr>
          <p:nvPr>
            <p:ph type="pic" sz="quarter" idx="14"/>
          </p:nvPr>
        </p:nvSpPr>
        <p:spPr>
          <a:xfrm>
            <a:off x="3968496" y="2752344"/>
            <a:ext cx="3602736" cy="3255264"/>
          </a:xfrm>
          <a:prstGeom prst="rect">
            <a:avLst/>
          </a:prstGeom>
        </p:spPr>
        <p:txBody>
          <a:bodyPr anchor="ctr"/>
          <a:lstStyle>
            <a:lvl1pPr marL="0" indent="0" algn="ctr">
              <a:buNone/>
              <a:defRPr sz="1600" spc="400" baseline="0"/>
            </a:lvl1pPr>
          </a:lstStyle>
          <a:p>
            <a:endParaRPr lang="en-US" dirty="0"/>
          </a:p>
        </p:txBody>
      </p:sp>
      <p:sp>
        <p:nvSpPr>
          <p:cNvPr id="9" name="Text Placeholder 11">
            <a:extLst>
              <a:ext uri="{FF2B5EF4-FFF2-40B4-BE49-F238E27FC236}">
                <a16:creationId xmlns:a16="http://schemas.microsoft.com/office/drawing/2014/main" id="{FAD04F8B-0B18-4B5F-B3A8-8EEDC439F5F5}"/>
              </a:ext>
            </a:extLst>
          </p:cNvPr>
          <p:cNvSpPr>
            <a:spLocks noGrp="1"/>
          </p:cNvSpPr>
          <p:nvPr>
            <p:ph type="body" sz="quarter" idx="16" hasCustomPrompt="1"/>
          </p:nvPr>
        </p:nvSpPr>
        <p:spPr>
          <a:xfrm>
            <a:off x="4590288" y="1911096"/>
            <a:ext cx="2350008" cy="996696"/>
          </a:xfrm>
          <a:prstGeom prst="rect">
            <a:avLst/>
          </a:prstGeom>
          <a:solidFill>
            <a:schemeClr val="accent1">
              <a:alpha val="50000"/>
            </a:schemeClr>
          </a:solidFill>
        </p:spPr>
        <p:txBody>
          <a:bodyPr lIns="1371600" bIns="365760" anchor="ctr"/>
          <a:lstStyle>
            <a:lvl1pPr marL="0" indent="0" algn="l">
              <a:buNone/>
              <a:defRPr sz="2000" i="0" cap="none" spc="200" baseline="0">
                <a:noFill/>
                <a:latin typeface="+mj-lt"/>
              </a:defRPr>
            </a:lvl1pPr>
          </a:lstStyle>
          <a:p>
            <a:pPr lvl="0"/>
            <a:r>
              <a:rPr lang="en-US" dirty="0"/>
              <a:t>Click to add title</a:t>
            </a:r>
          </a:p>
        </p:txBody>
      </p:sp>
      <p:sp>
        <p:nvSpPr>
          <p:cNvPr id="3" name="Picture Placeholder 2">
            <a:extLst>
              <a:ext uri="{FF2B5EF4-FFF2-40B4-BE49-F238E27FC236}">
                <a16:creationId xmlns:a16="http://schemas.microsoft.com/office/drawing/2014/main" id="{8B1F8DE9-CF33-BBAF-FFA6-1487D09E6B02}"/>
              </a:ext>
            </a:extLst>
          </p:cNvPr>
          <p:cNvSpPr>
            <a:spLocks noGrp="1"/>
          </p:cNvSpPr>
          <p:nvPr>
            <p:ph type="pic" sz="quarter" idx="17"/>
          </p:nvPr>
        </p:nvSpPr>
        <p:spPr>
          <a:xfrm>
            <a:off x="7946136" y="0"/>
            <a:ext cx="3602736" cy="3255264"/>
          </a:xfrm>
          <a:prstGeom prst="rect">
            <a:avLst/>
          </a:prstGeom>
        </p:spPr>
        <p:txBody>
          <a:bodyPr anchor="ctr"/>
          <a:lstStyle>
            <a:lvl1pPr marL="0" indent="0" algn="ctr">
              <a:buNone/>
              <a:defRPr sz="1600" spc="400" baseline="0"/>
            </a:lvl1pPr>
          </a:lstStyle>
          <a:p>
            <a:endParaRPr lang="en-US" dirty="0"/>
          </a:p>
        </p:txBody>
      </p:sp>
      <p:sp>
        <p:nvSpPr>
          <p:cNvPr id="4" name="Picture Placeholder 2">
            <a:extLst>
              <a:ext uri="{FF2B5EF4-FFF2-40B4-BE49-F238E27FC236}">
                <a16:creationId xmlns:a16="http://schemas.microsoft.com/office/drawing/2014/main" id="{E37F6F0D-FCD4-63B1-5371-FFB63A75BBEB}"/>
              </a:ext>
            </a:extLst>
          </p:cNvPr>
          <p:cNvSpPr>
            <a:spLocks noGrp="1"/>
          </p:cNvSpPr>
          <p:nvPr>
            <p:ph type="pic" sz="quarter" idx="18"/>
          </p:nvPr>
        </p:nvSpPr>
        <p:spPr>
          <a:xfrm>
            <a:off x="7946136" y="3602736"/>
            <a:ext cx="3602736" cy="3255264"/>
          </a:xfrm>
          <a:prstGeom prst="rect">
            <a:avLst/>
          </a:prstGeom>
        </p:spPr>
        <p:txBody>
          <a:bodyPr anchor="ctr"/>
          <a:lstStyle>
            <a:lvl1pPr marL="0" indent="0" algn="ctr">
              <a:buNone/>
              <a:defRPr sz="1600" spc="400" baseline="0"/>
            </a:lvl1pPr>
          </a:lstStyle>
          <a:p>
            <a:endParaRPr lang="en-US" dirty="0"/>
          </a:p>
        </p:txBody>
      </p:sp>
    </p:spTree>
    <p:extLst>
      <p:ext uri="{BB962C8B-B14F-4D97-AF65-F5344CB8AC3E}">
        <p14:creationId xmlns:p14="http://schemas.microsoft.com/office/powerpoint/2010/main" val="1593073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9A62FB8A-A588-91BB-620B-64E5D2090287}"/>
              </a:ext>
            </a:extLst>
          </p:cNvPr>
          <p:cNvSpPr>
            <a:spLocks noGrp="1"/>
          </p:cNvSpPr>
          <p:nvPr>
            <p:ph type="title" hasCustomPrompt="1"/>
          </p:nvPr>
        </p:nvSpPr>
        <p:spPr>
          <a:xfrm>
            <a:off x="838200" y="498928"/>
            <a:ext cx="10515600" cy="567872"/>
          </a:xfrm>
          <a:prstGeom prst="rect">
            <a:avLst/>
          </a:prstGeom>
        </p:spPr>
        <p:txBody>
          <a:bodyPr/>
          <a:lstStyle>
            <a:lvl1pPr algn="ctr">
              <a:defRPr sz="3200" cap="all" spc="200" baseline="0">
                <a:solidFill>
                  <a:schemeClr val="accent1">
                    <a:lumMod val="75000"/>
                  </a:schemeClr>
                </a:solidFill>
              </a:defRPr>
            </a:lvl1pPr>
          </a:lstStyle>
          <a:p>
            <a:r>
              <a:rPr lang="en-US"/>
              <a:t>Click to add title</a:t>
            </a:r>
            <a:endParaRPr lang="en-US" dirty="0"/>
          </a:p>
        </p:txBody>
      </p:sp>
      <p:sp>
        <p:nvSpPr>
          <p:cNvPr id="2" name="Rectangle 1">
            <a:extLst>
              <a:ext uri="{FF2B5EF4-FFF2-40B4-BE49-F238E27FC236}">
                <a16:creationId xmlns:a16="http://schemas.microsoft.com/office/drawing/2014/main" id="{B7B9DAAC-E781-43E6-913C-893B8D6754F5}"/>
              </a:ext>
              <a:ext uri="{C183D7F6-B498-43B3-948B-1728B52AA6E4}">
                <adec:decorative xmlns:adec="http://schemas.microsoft.com/office/drawing/2017/decorative" val="1"/>
              </a:ext>
            </a:extLst>
          </p:cNvPr>
          <p:cNvSpPr/>
          <p:nvPr userDrawn="1"/>
        </p:nvSpPr>
        <p:spPr>
          <a:xfrm>
            <a:off x="-1" y="1655546"/>
            <a:ext cx="12192001" cy="5202454"/>
          </a:xfrm>
          <a:prstGeom prst="rect">
            <a:avLst/>
          </a:prstGeom>
          <a:solidFill>
            <a:schemeClr val="tx2">
              <a:lumMod val="60000"/>
              <a:lumOff val="4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3"/>
              </a:solidFill>
            </a:endParaRPr>
          </a:p>
        </p:txBody>
      </p:sp>
      <p:sp>
        <p:nvSpPr>
          <p:cNvPr id="9" name="Text Placeholder 14">
            <a:extLst>
              <a:ext uri="{FF2B5EF4-FFF2-40B4-BE49-F238E27FC236}">
                <a16:creationId xmlns:a16="http://schemas.microsoft.com/office/drawing/2014/main" id="{1C78864A-44CD-4C12-B023-C16330014BEB}"/>
              </a:ext>
            </a:extLst>
          </p:cNvPr>
          <p:cNvSpPr>
            <a:spLocks noGrp="1"/>
          </p:cNvSpPr>
          <p:nvPr>
            <p:ph type="body" sz="quarter" idx="13" hasCustomPrompt="1"/>
          </p:nvPr>
        </p:nvSpPr>
        <p:spPr>
          <a:xfrm>
            <a:off x="2386584" y="2276856"/>
            <a:ext cx="2743200" cy="422365"/>
          </a:xfrm>
          <a:prstGeom prst="rect">
            <a:avLst/>
          </a:prstGeom>
        </p:spPr>
        <p:txBody>
          <a:bodyPr>
            <a:normAutofit/>
          </a:bodyPr>
          <a:lstStyle>
            <a:lvl1pPr marL="0" indent="0" algn="l">
              <a:buNone/>
              <a:defRPr sz="2000" b="0" i="0" spc="200" baseline="0">
                <a:solidFill>
                  <a:schemeClr val="accent5">
                    <a:lumMod val="50000"/>
                  </a:schemeClr>
                </a:solidFill>
              </a:defRPr>
            </a:lvl1pPr>
          </a:lstStyle>
          <a:p>
            <a:pPr lvl="0"/>
            <a:r>
              <a:rPr lang="en-US" dirty="0"/>
              <a:t>Click to add subtitle here </a:t>
            </a:r>
          </a:p>
        </p:txBody>
      </p:sp>
      <p:sp>
        <p:nvSpPr>
          <p:cNvPr id="11" name="Text Placeholder 17">
            <a:extLst>
              <a:ext uri="{FF2B5EF4-FFF2-40B4-BE49-F238E27FC236}">
                <a16:creationId xmlns:a16="http://schemas.microsoft.com/office/drawing/2014/main" id="{6D9CE0F4-78C6-4BD6-9C58-FDFC16FF09AB}"/>
              </a:ext>
            </a:extLst>
          </p:cNvPr>
          <p:cNvSpPr>
            <a:spLocks noGrp="1"/>
          </p:cNvSpPr>
          <p:nvPr>
            <p:ph type="body" sz="quarter" idx="16" hasCustomPrompt="1"/>
          </p:nvPr>
        </p:nvSpPr>
        <p:spPr>
          <a:xfrm>
            <a:off x="2386584" y="2916936"/>
            <a:ext cx="2743200" cy="2560320"/>
          </a:xfrm>
          <a:prstGeom prst="rect">
            <a:avLst/>
          </a:prstGeom>
        </p:spPr>
        <p:txBody>
          <a:bodyPr/>
          <a:lstStyle>
            <a:lvl1pPr marL="0" indent="0">
              <a:lnSpc>
                <a:spcPct val="150000"/>
              </a:lnSpc>
              <a:spcBef>
                <a:spcPts val="0"/>
              </a:spcBef>
              <a:spcAft>
                <a:spcPts val="1200"/>
              </a:spcAft>
              <a:buFont typeface="Segoe UI Light" panose="020B0502040204020203" pitchFamily="34" charset="0"/>
              <a:buNone/>
              <a:defRPr sz="1200" spc="50" baseline="0"/>
            </a:lvl1pPr>
          </a:lstStyle>
          <a:p>
            <a:pPr lvl="0"/>
            <a:r>
              <a:rPr lang="en-US" dirty="0"/>
              <a:t>Click to add text</a:t>
            </a:r>
          </a:p>
        </p:txBody>
      </p:sp>
      <p:sp>
        <p:nvSpPr>
          <p:cNvPr id="10" name="Text Placeholder 14">
            <a:extLst>
              <a:ext uri="{FF2B5EF4-FFF2-40B4-BE49-F238E27FC236}">
                <a16:creationId xmlns:a16="http://schemas.microsoft.com/office/drawing/2014/main" id="{B499BD94-B24B-4B23-9B87-81DF413EA416}"/>
              </a:ext>
            </a:extLst>
          </p:cNvPr>
          <p:cNvSpPr>
            <a:spLocks noGrp="1"/>
          </p:cNvSpPr>
          <p:nvPr>
            <p:ph type="body" sz="quarter" idx="15" hasCustomPrompt="1"/>
          </p:nvPr>
        </p:nvSpPr>
        <p:spPr>
          <a:xfrm>
            <a:off x="6858000" y="2276856"/>
            <a:ext cx="2743200" cy="422365"/>
          </a:xfrm>
          <a:prstGeom prst="rect">
            <a:avLst/>
          </a:prstGeom>
        </p:spPr>
        <p:txBody>
          <a:bodyPr>
            <a:normAutofit/>
          </a:bodyPr>
          <a:lstStyle>
            <a:lvl1pPr marL="0" indent="0" algn="l">
              <a:buNone/>
              <a:defRPr sz="2000" b="0" i="0" spc="200" baseline="0">
                <a:solidFill>
                  <a:schemeClr val="accent5">
                    <a:lumMod val="50000"/>
                  </a:schemeClr>
                </a:solidFill>
              </a:defRPr>
            </a:lvl1pPr>
          </a:lstStyle>
          <a:p>
            <a:pPr lvl="0"/>
            <a:r>
              <a:rPr lang="en-US" dirty="0"/>
              <a:t>Click to add subtitle here </a:t>
            </a:r>
          </a:p>
        </p:txBody>
      </p:sp>
      <p:sp>
        <p:nvSpPr>
          <p:cNvPr id="12" name="Text Placeholder 17">
            <a:extLst>
              <a:ext uri="{FF2B5EF4-FFF2-40B4-BE49-F238E27FC236}">
                <a16:creationId xmlns:a16="http://schemas.microsoft.com/office/drawing/2014/main" id="{6BC5A941-8EB4-4D4B-9671-6B8FA6447ABE}"/>
              </a:ext>
            </a:extLst>
          </p:cNvPr>
          <p:cNvSpPr>
            <a:spLocks noGrp="1"/>
          </p:cNvSpPr>
          <p:nvPr>
            <p:ph type="body" sz="quarter" idx="17" hasCustomPrompt="1"/>
          </p:nvPr>
        </p:nvSpPr>
        <p:spPr>
          <a:xfrm>
            <a:off x="6858000" y="2916936"/>
            <a:ext cx="2743200" cy="2560320"/>
          </a:xfrm>
          <a:prstGeom prst="rect">
            <a:avLst/>
          </a:prstGeom>
        </p:spPr>
        <p:txBody>
          <a:bodyPr/>
          <a:lstStyle>
            <a:lvl1pPr marL="0" indent="0">
              <a:lnSpc>
                <a:spcPct val="150000"/>
              </a:lnSpc>
              <a:spcBef>
                <a:spcPts val="0"/>
              </a:spcBef>
              <a:spcAft>
                <a:spcPts val="1200"/>
              </a:spcAft>
              <a:buFont typeface="Segoe UI Light" panose="020B0502040204020203" pitchFamily="34" charset="0"/>
              <a:buNone/>
              <a:defRPr sz="1200" spc="50" baseline="0"/>
            </a:lvl1pPr>
          </a:lstStyle>
          <a:p>
            <a:pPr lvl="0"/>
            <a:r>
              <a:rPr lang="en-US" dirty="0"/>
              <a:t>Click to add text</a:t>
            </a:r>
          </a:p>
        </p:txBody>
      </p:sp>
      <p:sp>
        <p:nvSpPr>
          <p:cNvPr id="4" name="Picture Placeholder 5">
            <a:extLst>
              <a:ext uri="{FF2B5EF4-FFF2-40B4-BE49-F238E27FC236}">
                <a16:creationId xmlns:a16="http://schemas.microsoft.com/office/drawing/2014/main" id="{9C76B36E-858A-1EFF-2A70-C8D5ADDC0C8A}"/>
              </a:ext>
            </a:extLst>
          </p:cNvPr>
          <p:cNvSpPr>
            <a:spLocks noGrp="1"/>
          </p:cNvSpPr>
          <p:nvPr>
            <p:ph type="pic" sz="quarter" idx="14"/>
          </p:nvPr>
        </p:nvSpPr>
        <p:spPr>
          <a:xfrm>
            <a:off x="0" y="5788241"/>
            <a:ext cx="12192000" cy="1069760"/>
          </a:xfrm>
          <a:prstGeom prst="rect">
            <a:avLst/>
          </a:prstGeom>
        </p:spPr>
        <p:txBody>
          <a:bodyPr anchor="ctr"/>
          <a:lstStyle>
            <a:lvl1pPr marL="0" indent="0" algn="ctr">
              <a:buNone/>
              <a:defRPr spc="400" baseline="0"/>
            </a:lvl1pPr>
          </a:lstStyle>
          <a:p>
            <a:endParaRPr lang="en-US" dirty="0"/>
          </a:p>
        </p:txBody>
      </p:sp>
      <p:cxnSp>
        <p:nvCxnSpPr>
          <p:cNvPr id="5" name="Straight Connector 4">
            <a:extLst>
              <a:ext uri="{FF2B5EF4-FFF2-40B4-BE49-F238E27FC236}">
                <a16:creationId xmlns:a16="http://schemas.microsoft.com/office/drawing/2014/main" id="{52777FD6-2BEA-C70A-1C6D-8885D53E9BB1}"/>
              </a:ext>
              <a:ext uri="{C183D7F6-B498-43B3-948B-1728B52AA6E4}">
                <adec:decorative xmlns:adec="http://schemas.microsoft.com/office/drawing/2017/decorative" val="1"/>
              </a:ext>
            </a:extLst>
          </p:cNvPr>
          <p:cNvCxnSpPr>
            <a:cxnSpLocks/>
          </p:cNvCxnSpPr>
          <p:nvPr userDrawn="1"/>
        </p:nvCxnSpPr>
        <p:spPr>
          <a:xfrm flipH="1">
            <a:off x="2470543" y="2771478"/>
            <a:ext cx="607253"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7ABE26A-0746-BC10-0802-C29EAD6C2336}"/>
              </a:ext>
              <a:ext uri="{C183D7F6-B498-43B3-948B-1728B52AA6E4}">
                <adec:decorative xmlns:adec="http://schemas.microsoft.com/office/drawing/2017/decorative" val="1"/>
              </a:ext>
            </a:extLst>
          </p:cNvPr>
          <p:cNvCxnSpPr>
            <a:cxnSpLocks/>
          </p:cNvCxnSpPr>
          <p:nvPr userDrawn="1"/>
        </p:nvCxnSpPr>
        <p:spPr>
          <a:xfrm flipH="1">
            <a:off x="6968402" y="2771478"/>
            <a:ext cx="607253"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91792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710901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4" r:id="rId3"/>
    <p:sldLayoutId id="2147483657" r:id="rId4"/>
    <p:sldLayoutId id="2147483656" r:id="rId5"/>
    <p:sldLayoutId id="2147483665" r:id="rId6"/>
    <p:sldLayoutId id="2147483652" r:id="rId7"/>
    <p:sldLayoutId id="2147483658" r:id="rId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anthem.com/account-login/" TargetMode="External"/><Relationship Id="rId2" Type="http://schemas.openxmlformats.org/officeDocument/2006/relationships/hyperlink" Target="https://www.anthem.com/ca/mcr/sisc" TargetMode="External"/><Relationship Id="rId1" Type="http://schemas.openxmlformats.org/officeDocument/2006/relationships/slideLayout" Target="../slideLayouts/slideLayout2.xml"/><Relationship Id="rId6" Type="http://schemas.openxmlformats.org/officeDocument/2006/relationships/image" Target="../media/image16.tmp"/><Relationship Id="rId5" Type="http://schemas.openxmlformats.org/officeDocument/2006/relationships/image" Target="../media/image15.png"/><Relationship Id="rId4" Type="http://schemas.openxmlformats.org/officeDocument/2006/relationships/hyperlink" Target="https://www.anthem.com/member-resources/sydney-app"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hyperlink" Target="https://www.anthem.com/ca/mcr/sisc"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tmp"/><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palomar.edu/hr/wp-content/uploads/sites/157/2025/07/2025-Oct-Blue-Cross-PPO-80-E-20.pdf" TargetMode="External"/><Relationship Id="rId2" Type="http://schemas.openxmlformats.org/officeDocument/2006/relationships/hyperlink" Target="https://www.palomar.edu/hr/wp-content/uploads/sites/157/2025/07/2025-Oct-Blue-Cross-HMO-Classic-20-Priority-Select.pdf" TargetMode="External"/><Relationship Id="rId1" Type="http://schemas.openxmlformats.org/officeDocument/2006/relationships/slideLayout" Target="../slideLayouts/slideLayout6.xml"/><Relationship Id="rId4" Type="http://schemas.openxmlformats.org/officeDocument/2006/relationships/hyperlink" Target="https://www.palomar.edu/hr/wp-content/uploads/sites/157/2025/07/2025-Oct-Blue-Cross-PPO-100-A-10-Select.pdf"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palomar.edu/hr/wp-content/uploads/sites/157/2024/07/2024-Oct-Kaiser-HMO-HSA-1700.pdf" TargetMode="External"/><Relationship Id="rId2" Type="http://schemas.openxmlformats.org/officeDocument/2006/relationships/hyperlink" Target="https://www.palomar.edu/hr/wp-content/uploads/sites/157/2025/07/2025-Oct-Kaiser-HMO-0-OV-5-Rx.pdf" TargetMode="Externa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9.tmp"/><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palomar.edu/hr/wp-content/uploads/sites/157/2025/07/2025-DeltaCare-USA-Benefit-Summary.pdf" TargetMode="External"/><Relationship Id="rId2" Type="http://schemas.openxmlformats.org/officeDocument/2006/relationships/hyperlink" Target="https://www1.deltadentalins.com/search.html" TargetMode="External"/><Relationship Id="rId1" Type="http://schemas.openxmlformats.org/officeDocument/2006/relationships/slideLayout" Target="../slideLayouts/slideLayout6.xml"/><Relationship Id="rId4" Type="http://schemas.openxmlformats.org/officeDocument/2006/relationships/hyperlink" Target="https://www.deltadental.com/us/en/member/find-a-dentist.html"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hyperlink" Target="https://www.palomar.edu/hr/wp-content/uploads/sites/157/2022/09/Final-Benefit-Summary-Palomar-Community-College-District-%E2%80%93-Part-Time-05102022.pdf" TargetMode="Externa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hyperlink" Target="mailto:jill_krenkler@us.aflac.com" TargetMode="External"/><Relationship Id="rId3" Type="http://schemas.openxmlformats.org/officeDocument/2006/relationships/hyperlink" Target="https://nam02.safelinks.protection.outlook.com/?url=https%3A%2F%2Fvimeo.com%2Faflac%2Freview%2F1010347169%2Faea86fd45e&amp;data=05%7C02%7Cwcorbin%40palomar.edu%7Ca7f1fe48bfdd49297e3d08ddc63e2e6c%7Cdfa178eb10ca40c09667f4732f3381fe%7C0%7C0%7C638884692569874864%7CUnknown%7CTWFpbGZsb3d8eyJFbXB0eU1hcGkiOnRydWUsIlYiOiIwLjAuMDAwMCIsIlAiOiJXaW4zMiIsIkFOIjoiTWFpbCIsIldUIjoyfQ%3D%3D%7C0%7C%7C%7C&amp;sdata=KRfC3a31PsLDgLdtzE%2BkkLCiLwDZW7JKQwRE%2BJLe%2B5w%3D&amp;reserved=0" TargetMode="External"/><Relationship Id="rId7" Type="http://schemas.openxmlformats.org/officeDocument/2006/relationships/hyperlink" Target="https://nam02.safelinks.protection.outlook.com/?url=https%3A%2F%2Fvimeo.com%2Faflac%2Freview%2F1011011063%2Fc7808bbaaf&amp;data=05%7C02%7Cwcorbin%40palomar.edu%7Ca7f1fe48bfdd49297e3d08ddc63e2e6c%7Cdfa178eb10ca40c09667f4732f3381fe%7C0%7C0%7C638884692569956764%7CUnknown%7CTWFpbGZsb3d8eyJFbXB0eU1hcGkiOnRydWUsIlYiOiIwLjAuMDAwMCIsIlAiOiJXaW4zMiIsIkFOIjoiTWFpbCIsIldUIjoyfQ%3D%3D%7C0%7C%7C%7C&amp;sdata=Jgis78DQW3OKJzbJlixXGntpv8%2Bzg%2BIm8aL0HFftu%2Fs%3D&amp;reserved=0" TargetMode="External"/><Relationship Id="rId2" Type="http://schemas.openxmlformats.org/officeDocument/2006/relationships/hyperlink" Target="https://nam02.safelinks.protection.outlook.com/?url=https%3A%2F%2Fvimeo.com%2Faflac%2Freview%2F1011011103%2F9ccde1938e&amp;data=05%7C02%7Cwcorbin%40palomar.edu%7Ca7f1fe48bfdd49297e3d08ddc63e2e6c%7Cdfa178eb10ca40c09667f4732f3381fe%7C0%7C0%7C638884692569908053%7CUnknown%7CTWFpbGZsb3d8eyJFbXB0eU1hcGkiOnRydWUsIlYiOiIwLjAuMDAwMCIsIlAiOiJXaW4zMiIsIkFOIjoiTWFpbCIsIldUIjoyfQ%3D%3D%7C0%7C%7C%7C&amp;sdata=6lfVCdheTQFELY5HZf0PQb5484gn1rx1Q7XyvgZ829g%3D&amp;reserved=0" TargetMode="External"/><Relationship Id="rId1" Type="http://schemas.openxmlformats.org/officeDocument/2006/relationships/slideLayout" Target="../slideLayouts/slideLayout6.xml"/><Relationship Id="rId6" Type="http://schemas.openxmlformats.org/officeDocument/2006/relationships/hyperlink" Target="https://nam02.safelinks.protection.outlook.com/?url=https%3A%2F%2Faflacenrollment.com%2FPalomarCommunityCollegePTAdjunctFaculty%2FMNE403541162&amp;data=05%7C02%7Cwcorbin%40palomar.edu%7C469e5dd54a7e4152d96308ddef40e655%7Cdfa178eb10ca40c09667f4732f3381fe%7C0%7C0%7C638929784231681918%7CUnknown%7CTWFpbGZsb3d8eyJFbXB0eU1hcGkiOnRydWUsIlYiOiIwLjAuMDAwMCIsIlAiOiJXaW4zMiIsIkFOIjoiTWFpbCIsIldUIjoyfQ%3D%3D%7C0%7C%7C%7C&amp;sdata=ilz1mI1iuaMBkNiFgMOHQUor%2BUurXwEO4ZvT14OQrwY%3D&amp;reserved=0" TargetMode="External"/><Relationship Id="rId5" Type="http://schemas.openxmlformats.org/officeDocument/2006/relationships/hyperlink" Target="https://nam02.safelinks.protection.outlook.com/?url=https%3A%2F%2Fvimeo.com%2Faflac%2Freview%2F1011010277%2F7abfcba01b&amp;data=05%7C02%7Cwcorbin%40palomar.edu%7Ca7f1fe48bfdd49297e3d08ddc63e2e6c%7Cdfa178eb10ca40c09667f4732f3381fe%7C0%7C0%7C638884692569924715%7CUnknown%7CTWFpbGZsb3d8eyJFbXB0eU1hcGkiOnRydWUsIlYiOiIwLjAuMDAwMCIsIlAiOiJXaW4zMiIsIkFOIjoiTWFpbCIsIldUIjoyfQ%3D%3D%7C0%7C%7C%7C&amp;sdata=yg8AgRntEuQ8lIqPJj0KL5R4jeaTWFLlJGZ5wKkzYAA%3D&amp;reserved=0" TargetMode="External"/><Relationship Id="rId10" Type="http://schemas.openxmlformats.org/officeDocument/2006/relationships/image" Target="../media/image21.tmp"/><Relationship Id="rId4" Type="http://schemas.openxmlformats.org/officeDocument/2006/relationships/hyperlink" Target="https://nam02.safelinks.protection.outlook.com/?url=https%3A%2F%2Fvimeo.com%2Faflac%2Freview%2F1010344426%2F8c8fe41b8d&amp;data=05%7C02%7Cwcorbin%40palomar.edu%7Ca7f1fe48bfdd49297e3d08ddc63e2e6c%7Cdfa178eb10ca40c09667f4732f3381fe%7C0%7C0%7C638884692569892662%7CUnknown%7CTWFpbGZsb3d8eyJFbXB0eU1hcGkiOnRydWUsIlYiOiIwLjAuMDAwMCIsIlAiOiJXaW4zMiIsIkFOIjoiTWFpbCIsIldUIjoyfQ%3D%3D%7C0%7C%7C%7C&amp;sdata=JkIGwB4cRVHmCtOEc0JYca4tNdRPw%2BszmUnwzFBdsPA%3D&amp;reserved=0" TargetMode="External"/><Relationship Id="rId9" Type="http://schemas.openxmlformats.org/officeDocument/2006/relationships/hyperlink" Target="https://www.aflac.com/prospecting/?utm_source=bing&amp;utm_medium=cpc&amp;utm_campaign=aflac_theo_prospecting_bing_branded_coordinated_national&amp;utm_term=aflac%20insurance%20information&amp;utm_content=aflac-insurance_exact_coordinated&amp;msclkid=db355d1e752f15e454e2359f22b09509"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na2.documents.adobe.com/public/esignWidget?wid=CBFCIBAA3AAABLblqZhDDJDyfY-aEjHmJlqXqsIugNlANhvfzTu8x9nrJVQ4antrj6EJ3Vuz4Cn8F-eylDD8*" TargetMode="External"/><Relationship Id="rId13" Type="http://schemas.openxmlformats.org/officeDocument/2006/relationships/image" Target="../media/image22.tmp"/><Relationship Id="rId3" Type="http://schemas.openxmlformats.org/officeDocument/2006/relationships/hyperlink" Target="https://na2.documents.adobe.com/public/esignWidget?wid=CBFCIBAA3AAABLblqZhAEdlZQz8JXGocUFzpEkmVYIrlP5H5JjmS5Cxl8WmGsDXYwKJ4c6fibelW7DeJVg2o*" TargetMode="External"/><Relationship Id="rId7" Type="http://schemas.openxmlformats.org/officeDocument/2006/relationships/hyperlink" Target="https://www.palomar.edu/hr/employees/benefits-2/" TargetMode="External"/><Relationship Id="rId12" Type="http://schemas.openxmlformats.org/officeDocument/2006/relationships/hyperlink" Target="https://na2.documents.adobe.com/public/esignWidget?wid=CBFCIBAA3AAABLblqZhD_EgK1OShu4YeQ2dLthOz9pDKVmrKV5-OEWC_0jdT7u0dYSW5X1_OZ6d02Vf19Xdc*" TargetMode="External"/><Relationship Id="rId2" Type="http://schemas.openxmlformats.org/officeDocument/2006/relationships/hyperlink" Target="https://na2.documents.adobe.com/public/esignWidget?wid=CBFCIBAA3AAABLblqZhDUj6LlxSPe4lWI0-6kRx-GO5sD3zTt9TGuVsvwN3yxHJ6ecr0DUkRFYPBduGMdL3I*" TargetMode="External"/><Relationship Id="rId1" Type="http://schemas.openxmlformats.org/officeDocument/2006/relationships/slideLayout" Target="../slideLayouts/slideLayout6.xml"/><Relationship Id="rId6" Type="http://schemas.openxmlformats.org/officeDocument/2006/relationships/hyperlink" Target="https://na2.documents.adobe.com/public/esignWidget?wid=CBFCIBAA3AAABLblqZhC3J7Q3sjMrN45YGQ39QmcwtcFRGEBw5Iiw2v7XVQDuwqUjJN7oWwbY5KeKo5lAhjc*" TargetMode="External"/><Relationship Id="rId11" Type="http://schemas.openxmlformats.org/officeDocument/2006/relationships/hyperlink" Target="https://teams.microsoft.com/l/message/19:meeting_ZDY2ODkzZTgtMmU1YS00MDViLWE0M2UtOTNiMjBmZmI0ZWM3@thread.v2/1705707172863?context=%7B%22contextType%22%3A%22chat%22%7D" TargetMode="External"/><Relationship Id="rId5" Type="http://schemas.openxmlformats.org/officeDocument/2006/relationships/hyperlink" Target="https://na2.documents.adobe.com/public/esignWidget?wid=CBFCIBAA3AAABLblqZhBgksg7xzsAghuz3JPnMvtGkOC_HeHB7xNaTmmhewrAZN5LRPI2tnismHOajHdUCyA*" TargetMode="External"/><Relationship Id="rId10" Type="http://schemas.openxmlformats.org/officeDocument/2006/relationships/hyperlink" Target="https://www.palomar.edu/hr/wp-content/uploads/sites/157/2019/01/DeltaCareUSA.Summary.pdf" TargetMode="External"/><Relationship Id="rId4" Type="http://schemas.openxmlformats.org/officeDocument/2006/relationships/slide" Target="slide8.xml"/><Relationship Id="rId9" Type="http://schemas.openxmlformats.org/officeDocument/2006/relationships/hyperlink" Target="mailto:benefits@palomar.edu"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ww.palomar.edu/hr/american-sign-language-asl-interpreter-computer-aided-real-time-captioning-cart-information/" TargetMode="External"/><Relationship Id="rId2" Type="http://schemas.openxmlformats.org/officeDocument/2006/relationships/hyperlink" Target="mailto:benefits@palomar.edu" TargetMode="Externa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hyperlink" Target="https://nam02.safelinks.protection.outlook.com/?url=https%3A%2F%2Fwaitwhile.com%2Flocations%2Fpalomarcollege%2Fwelcome&amp;data=05%7C02%7Cbenefits%40palomar.edu%7C8cd3bc9fdf594dfb34e608ddebd69758%7Cdfa178eb10ca40c09667f4732f3381fe%7C0%7C0%7C638926029092090214%7CUnknown%7CTWFpbGZsb3d8eyJFbXB0eU1hcGkiOnRydWUsIlYiOiIwLjAuMDAwMCIsIlAiOiJXaW4zMiIsIkFOIjoiTWFpbCIsIldUIjoyfQ%3D%3D%7C0%7C%7C%7C&amp;sdata=CFj4YOB08G2rNntb0c%2FoE9Wjz8mfsQC3nqfMwATam0U%3D&amp;reserved=0" TargetMode="External"/><Relationship Id="rId2" Type="http://schemas.openxmlformats.org/officeDocument/2006/relationships/slide" Target="slide2.xml"/><Relationship Id="rId1" Type="http://schemas.openxmlformats.org/officeDocument/2006/relationships/slideLayout" Target="../slideLayouts/slideLayout6.xml"/><Relationship Id="rId4" Type="http://schemas.openxmlformats.org/officeDocument/2006/relationships/image" Target="../media/image23.tmp"/></Relationships>
</file>

<file path=ppt/slides/_rels/slide21.xml.rels><?xml version="1.0" encoding="UTF-8" standalone="yes"?>
<Relationships xmlns="http://schemas.openxmlformats.org/package/2006/relationships"><Relationship Id="rId8" Type="http://schemas.openxmlformats.org/officeDocument/2006/relationships/hyperlink" Target="https://www.dol.gov/agencies/ebsa/about-ebsa/our-activities/resource-center/publications/your-rights-after-a-mastectomy" TargetMode="External"/><Relationship Id="rId13" Type="http://schemas.openxmlformats.org/officeDocument/2006/relationships/hyperlink" Target="https://www.palomar.edu/hr/wp-content/uploads/sites/157/2022/08/Marketplace.2022.pdf" TargetMode="External"/><Relationship Id="rId18" Type="http://schemas.openxmlformats.org/officeDocument/2006/relationships/hyperlink" Target="https://www.palomar.edu/hr/wp-content/uploads/sites/157/2024/07/PCCD_WVPP-7.1.2024_Final-signed.pdf" TargetMode="External"/><Relationship Id="rId3" Type="http://schemas.openxmlformats.org/officeDocument/2006/relationships/hyperlink" Target="https://www.palomar.edu/hr/wp-content/uploads/sites/157/2025/07/ModelCreditableCoverageDisclosureNotice.2025.Spanish.pdf" TargetMode="External"/><Relationship Id="rId21" Type="http://schemas.openxmlformats.org/officeDocument/2006/relationships/hyperlink" Target="https://www.palomar.edu/irp/wp-content/uploads/sites/238/2023/11/Vision-Plan-2035_SP_Accessible_Newest.pdf" TargetMode="External"/><Relationship Id="rId7" Type="http://schemas.openxmlformats.org/officeDocument/2006/relationships/hyperlink" Target="https://www.palomar.edu/governance/full-list-of-councils-and-committees/" TargetMode="External"/><Relationship Id="rId12" Type="http://schemas.openxmlformats.org/officeDocument/2006/relationships/hyperlink" Target="https://www.palomar.edu/hr/employees/personnel/" TargetMode="External"/><Relationship Id="rId17" Type="http://schemas.openxmlformats.org/officeDocument/2006/relationships/hyperlink" Target="https://www.palomar.edu/hr/wp-content/uploads/sites/157/2025/07/model-general-notice-spanish.pdf" TargetMode="External"/><Relationship Id="rId2" Type="http://schemas.openxmlformats.org/officeDocument/2006/relationships/hyperlink" Target="https://www.palomar.edu/hr/wp-content/uploads/sites/157/2025/07/ModelCreditableCoverageDisclosureNotice.2025-1.pdf" TargetMode="External"/><Relationship Id="rId16" Type="http://schemas.openxmlformats.org/officeDocument/2006/relationships/hyperlink" Target="https://www.palomar.edu/hr/wp-content/uploads/sites/157/2022/08/COBRA.General.Notice.2022.English.pdf" TargetMode="External"/><Relationship Id="rId20" Type="http://schemas.openxmlformats.org/officeDocument/2006/relationships/hyperlink" Target="https://www.atlantapsych.com/files/No%20Surprise%20Act%20%28NSA%29%20notice%20in%20Spanish.pdf" TargetMode="External"/><Relationship Id="rId1" Type="http://schemas.openxmlformats.org/officeDocument/2006/relationships/slideLayout" Target="../slideLayouts/slideLayout6.xml"/><Relationship Id="rId6" Type="http://schemas.openxmlformats.org/officeDocument/2006/relationships/hyperlink" Target="https://www.palomar.edu/hr/wp-content/uploads/sites/157/2022/08/CHIPRA-spanish.2022.pdf" TargetMode="External"/><Relationship Id="rId11" Type="http://schemas.openxmlformats.org/officeDocument/2006/relationships/hyperlink" Target="https://www.palomar.edu/hr/wp-content/uploads/sites/157/2022/08/HIPAA.Privacy.Notice.2022.pdf" TargetMode="External"/><Relationship Id="rId24" Type="http://schemas.openxmlformats.org/officeDocument/2006/relationships/image" Target="../media/image24.tmp"/><Relationship Id="rId5" Type="http://schemas.openxmlformats.org/officeDocument/2006/relationships/hyperlink" Target="https://www.dol.gov/sites/dolgov/files/EBSA/laws-and-regulations/laws/chipra/model-notice.pdf" TargetMode="External"/><Relationship Id="rId15" Type="http://schemas.openxmlformats.org/officeDocument/2006/relationships/hyperlink" Target="https://www.palomar.edu/irp/wp-content/uploads/sites/238/2022/07/FINAL-Strategic-Plan-2022_Main.pdf" TargetMode="External"/><Relationship Id="rId23" Type="http://schemas.openxmlformats.org/officeDocument/2006/relationships/hyperlink" Target="https://www.palomar.edu/irp/wp-content/uploads/sites/238/2023/01/Student-Equity-and-Achievement-Program-Plan-2022-25.pdf" TargetMode="External"/><Relationship Id="rId10" Type="http://schemas.openxmlformats.org/officeDocument/2006/relationships/hyperlink" Target="https://www.palomar.edu/governingboard/chapter-3-general-institution/" TargetMode="External"/><Relationship Id="rId19" Type="http://schemas.openxmlformats.org/officeDocument/2006/relationships/hyperlink" Target="https://www.cms.gov/newsroom/fact-sheets/no-surprises-understand-your-rights-against-surprise-medical-bills" TargetMode="External"/><Relationship Id="rId4" Type="http://schemas.openxmlformats.org/officeDocument/2006/relationships/hyperlink" Target="https://www.palomar.edu/governingboard/wp-content/uploads/sites/64/2018/01/BP-1200-District-Mission_adopted_8-3-21-1.pdf" TargetMode="External"/><Relationship Id="rId9" Type="http://schemas.openxmlformats.org/officeDocument/2006/relationships/hyperlink" Target="https://www.dol.gov/sites/dolgov/files/ebsa/about-ebsa/our-activities/resource-center/publications/mastectomy-rights-and-benefits.pdf" TargetMode="External"/><Relationship Id="rId14" Type="http://schemas.openxmlformats.org/officeDocument/2006/relationships/hyperlink" Target="https://www.palomar.edu/hr/wp-content/uploads/sites/157/2022/08/Marketplace-spanish.pdf" TargetMode="External"/><Relationship Id="rId22" Type="http://schemas.openxmlformats.org/officeDocument/2006/relationships/hyperlink" Target="https://www.cms.gov/CCIIO/Programs-and-Initiatives/Other-Insurance-Protections/nmhpa_factsheet"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hyperlink" Target="https://www.anthem.com/ca" TargetMode="External"/><Relationship Id="rId7" Type="http://schemas.openxmlformats.org/officeDocument/2006/relationships/hyperlink" Target="mailto:benefits@palomar.edu" TargetMode="External"/><Relationship Id="rId2" Type="http://schemas.openxmlformats.org/officeDocument/2006/relationships/hyperlink" Target="https://healthy.kaiserpermanente.org/health-wellness/health-assessment?kp_shortcut_referrer=kp.org/tha" TargetMode="External"/><Relationship Id="rId1" Type="http://schemas.openxmlformats.org/officeDocument/2006/relationships/slideLayout" Target="../slideLayouts/slideLayout6.xml"/><Relationship Id="rId6" Type="http://schemas.openxmlformats.org/officeDocument/2006/relationships/hyperlink" Target="https://centerforhealthyliving-southern-california.kaiserpermanente.org/our-programs/healthy-balance/?kp_shortcut_referrer=kp.org/healthybalance" TargetMode="External"/><Relationship Id="rId5" Type="http://schemas.openxmlformats.org/officeDocument/2006/relationships/hyperlink" Target="https://www.palomar.edu/hr/wp-content/uploads/sites/157/2022/07/Vidaflyer.pdf" TargetMode="External"/><Relationship Id="rId4" Type="http://schemas.openxmlformats.org/officeDocument/2006/relationships/hyperlink" Target="https://www.palomar.edu/hr/wp-content/uploads/sites/157/2024/07/Kaiser-Calm-App-Flyer.pdf" TargetMode="External"/></Relationships>
</file>

<file path=ppt/slides/_rels/slide3.xml.rels><?xml version="1.0" encoding="UTF-8" standalone="yes"?>
<Relationships xmlns="http://schemas.openxmlformats.org/package/2006/relationships"><Relationship Id="rId8" Type="http://schemas.openxmlformats.org/officeDocument/2006/relationships/slide" Target="slide19.xml"/><Relationship Id="rId13" Type="http://schemas.openxmlformats.org/officeDocument/2006/relationships/image" Target="../media/image5.jpeg"/><Relationship Id="rId3" Type="http://schemas.openxmlformats.org/officeDocument/2006/relationships/slide" Target="slide6.xml"/><Relationship Id="rId7" Type="http://schemas.openxmlformats.org/officeDocument/2006/relationships/slide" Target="slide18.xml"/><Relationship Id="rId12" Type="http://schemas.openxmlformats.org/officeDocument/2006/relationships/image" Target="../media/image4.jpeg"/><Relationship Id="rId2" Type="http://schemas.openxmlformats.org/officeDocument/2006/relationships/slide" Target="slide4.xml"/><Relationship Id="rId16" Type="http://schemas.openxmlformats.org/officeDocument/2006/relationships/image" Target="../media/image8.jpeg"/><Relationship Id="rId1" Type="http://schemas.openxmlformats.org/officeDocument/2006/relationships/slideLayout" Target="../slideLayouts/slideLayout5.xml"/><Relationship Id="rId6" Type="http://schemas.openxmlformats.org/officeDocument/2006/relationships/slide" Target="slide9.xml"/><Relationship Id="rId11" Type="http://schemas.openxmlformats.org/officeDocument/2006/relationships/slide" Target="slide22.xml"/><Relationship Id="rId5" Type="http://schemas.openxmlformats.org/officeDocument/2006/relationships/slide" Target="slide8.xml"/><Relationship Id="rId15" Type="http://schemas.openxmlformats.org/officeDocument/2006/relationships/image" Target="../media/image7.jpeg"/><Relationship Id="rId10" Type="http://schemas.openxmlformats.org/officeDocument/2006/relationships/slide" Target="slide21.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image" Target="../media/image6.jpeg"/></Relationships>
</file>

<file path=ppt/slides/_rels/slide4.xml.rels><?xml version="1.0" encoding="UTF-8" standalone="yes"?>
<Relationships xmlns="http://schemas.openxmlformats.org/package/2006/relationships"><Relationship Id="rId8" Type="http://schemas.openxmlformats.org/officeDocument/2006/relationships/hyperlink" Target="https://www.palomar.edu/hr/wp-content/uploads/sites/157/2022/07/Kaiser-Telehealth.pdf" TargetMode="External"/><Relationship Id="rId13" Type="http://schemas.openxmlformats.org/officeDocument/2006/relationships/hyperlink" Target="https://www.palomar.edu/hr/wp-content/uploads/sites/157/2022/07/Teledoc-Second-Opinion.pdf" TargetMode="External"/><Relationship Id="rId18" Type="http://schemas.openxmlformats.org/officeDocument/2006/relationships/hyperlink" Target="https://www.palomar.edu/hr/wp-content/uploads/sites/157/2022/07/AnthemPPO.MavenMaternity-1.pdf" TargetMode="External"/><Relationship Id="rId3" Type="http://schemas.openxmlformats.org/officeDocument/2006/relationships/hyperlink" Target="https://www.palomar.edu/hr/wp-content/uploads/sites/157/2022/07/Anthem-Member-Discounts.pdf" TargetMode="External"/><Relationship Id="rId21" Type="http://schemas.openxmlformats.org/officeDocument/2006/relationships/hyperlink" Target="https://www.palomar.edu/hr/wp-content/uploads/sites/157/2024/07/Kaiser-Mobile-App-English-and-Spanish.pdf" TargetMode="External"/><Relationship Id="rId7" Type="http://schemas.openxmlformats.org/officeDocument/2006/relationships/hyperlink" Target="https://www.palomar.edu/hr/wp-content/uploads/sites/157/2022/07/Vidaflyer.pdf" TargetMode="External"/><Relationship Id="rId12" Type="http://schemas.openxmlformats.org/officeDocument/2006/relationships/hyperlink" Target="https://www.palomar.edu/hr/wp-content/uploads/sites/157/2022/07/Teledoc-Second-Opinion-1.pdf" TargetMode="External"/><Relationship Id="rId17" Type="http://schemas.openxmlformats.org/officeDocument/2006/relationships/hyperlink" Target="https://www.palomar.edu/hr/wp-content/uploads/sites/157/2024/07/Anthem-Lark-Flyer.pdf" TargetMode="External"/><Relationship Id="rId2" Type="http://schemas.openxmlformats.org/officeDocument/2006/relationships/hyperlink" Target="https://www.palomar.edu/hr/wp-content/uploads/sites/157/2022/07/Kaiser.Your-Care-Your-Way.pdf" TargetMode="External"/><Relationship Id="rId16" Type="http://schemas.openxmlformats.org/officeDocument/2006/relationships/hyperlink" Target="https://www.palomar.edu/hr/wp-content/uploads/sites/157/2024/07/Kaiser-Calm-App-Flyer.pdf" TargetMode="External"/><Relationship Id="rId20" Type="http://schemas.openxmlformats.org/officeDocument/2006/relationships/hyperlink" Target="https://www.palomar.edu/hr/wp-content/uploads/sites/157/2022/07/Anthem-PPO-Cancer-Benefit.pdf" TargetMode="External"/><Relationship Id="rId1" Type="http://schemas.openxmlformats.org/officeDocument/2006/relationships/slideLayout" Target="../slideLayouts/slideLayout2.xml"/><Relationship Id="rId6" Type="http://schemas.openxmlformats.org/officeDocument/2006/relationships/hyperlink" Target="https://www.palomar.edu/hr/wp-content/uploads/sites/157/2022/07/Kaiser-Total-Health-Assessment.pdf" TargetMode="External"/><Relationship Id="rId11" Type="http://schemas.openxmlformats.org/officeDocument/2006/relationships/hyperlink" Target="https://www.palomar.edu/hr/wp-content/uploads/sites/157/2022/07/Anthem-EAP-MyStrength.pdf" TargetMode="External"/><Relationship Id="rId24" Type="http://schemas.openxmlformats.org/officeDocument/2006/relationships/image" Target="../media/image9.jpeg"/><Relationship Id="rId5" Type="http://schemas.openxmlformats.org/officeDocument/2006/relationships/hyperlink" Target="https://www.palomar.edu/hr/wp-content/uploads/sites/157/2022/07/MDLive-Flyer.pdf" TargetMode="External"/><Relationship Id="rId15" Type="http://schemas.openxmlformats.org/officeDocument/2006/relationships/hyperlink" Target="https://www.palomar.edu/hr/wp-content/uploads/sites/157/2022/07/Anthem-PPO-Hinge-Health.pdf" TargetMode="External"/><Relationship Id="rId23" Type="http://schemas.openxmlformats.org/officeDocument/2006/relationships/hyperlink" Target="https://www.palomar.edu/hr/wp-content/uploads/sites/157/2024/07/Kaiser-Medical-Transition-Assistance-Flyer-Southern.pdf" TargetMode="External"/><Relationship Id="rId10" Type="http://schemas.openxmlformats.org/officeDocument/2006/relationships/hyperlink" Target="https://www.palomar.edu/hr/wp-content/uploads/sites/157/2022/07/Kaiser-Active-and-Fit-Flyer.pdf" TargetMode="External"/><Relationship Id="rId19" Type="http://schemas.openxmlformats.org/officeDocument/2006/relationships/hyperlink" Target="https://www.palomar.edu/hr/wp-content/uploads/sites/157/2024/07/Kaiser-Healthy-Balance-Weight-Management.pdf" TargetMode="External"/><Relationship Id="rId4" Type="http://schemas.openxmlformats.org/officeDocument/2006/relationships/hyperlink" Target="https://www.palomar.edu/hr/wp-content/uploads/sites/157/2022/07/Kaiser-Wellness-Coaching.pdf" TargetMode="External"/><Relationship Id="rId9" Type="http://schemas.openxmlformats.org/officeDocument/2006/relationships/hyperlink" Target="https://www.palomar.edu/hr/wp-content/uploads/sites/157/2020/01/Anthem_Active-and-Fit-Flyer.pdf" TargetMode="External"/><Relationship Id="rId14" Type="http://schemas.openxmlformats.org/officeDocument/2006/relationships/hyperlink" Target="https://www.palomar.edu/hr/wp-content/uploads/sites/157/2024/07/AnthemEAP_Talkspace-Flyer.pdf" TargetMode="External"/><Relationship Id="rId22" Type="http://schemas.openxmlformats.org/officeDocument/2006/relationships/hyperlink" Target="https://www.palomar.edu/hr/wp-content/uploads/sites/157/2020/01/Carrum.knee_.hip_.spine_.AnthemPPO.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tmp"/><Relationship Id="rId2" Type="http://schemas.openxmlformats.org/officeDocument/2006/relationships/hyperlink" Target="mailto:benefits@palomar.edu"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tmp"/><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tmp"/><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hyperlink" Target="https://na2.documents.adobe.com/public/esignWidget?wid=CBFCIBAA3AAABLblqZhAEdlZQz8JXGocUFzpEkmVYIrlP5H5JjmS5Cxl8WmGsDXYwKJ4c6fibelW7DeJVg2o*" TargetMode="External"/><Relationship Id="rId13" Type="http://schemas.openxmlformats.org/officeDocument/2006/relationships/hyperlink" Target="https://na2.documents.adobe.com/public/esignWidget?wid=CBFCIBAA3AAABLblqZhBgZQNkQMzkFl0hC9obAhCMHHQ9ltrTnif-4bfF1uMA5p9V-LttNqkiVlS3L0yslC0*" TargetMode="External"/><Relationship Id="rId18" Type="http://schemas.openxmlformats.org/officeDocument/2006/relationships/image" Target="../media/image13.png"/><Relationship Id="rId3" Type="http://schemas.openxmlformats.org/officeDocument/2006/relationships/hyperlink" Target="mailto:benefits@palomar.edu" TargetMode="External"/><Relationship Id="rId7" Type="http://schemas.openxmlformats.org/officeDocument/2006/relationships/hyperlink" Target="https://na2.documents.adobe.com/public/esignWidget?wid=CBFCIBAA3AAABLblqZhDUj6LlxSPe4lWI0-6kRx-GO5sD3zTt9TGuVsvwN3yxHJ6ecr0DUkRFYPBduGMdL3I*" TargetMode="External"/><Relationship Id="rId12" Type="http://schemas.openxmlformats.org/officeDocument/2006/relationships/hyperlink" Target="https://na2.documents.adobe.com/public/esignWidget?wid=CBFCIBAA3AAABLblqZhC3J7Q3sjMrN45YGQ39QmcwtcFRGEBw5Iiw2v7XVQDuwqUjJN7oWwbY5KeKo5lAhjc*" TargetMode="External"/><Relationship Id="rId17" Type="http://schemas.openxmlformats.org/officeDocument/2006/relationships/hyperlink" Target="https://na2.documents.adobe.com/public/esignWidget?wid=CBFCIBAA3AAABLblqZhDtF5qnk3hpAwMmJedpRh8cZElx-qnK3E2Rk-6Kklo_gOn-gmZqBEnDMgtOGYC_g_0*" TargetMode="External"/><Relationship Id="rId2" Type="http://schemas.openxmlformats.org/officeDocument/2006/relationships/notesSlide" Target="../notesSlides/notesSlide1.xml"/><Relationship Id="rId16" Type="http://schemas.openxmlformats.org/officeDocument/2006/relationships/hyperlink" Target="https://na2.documents.adobe.com/public/esignWidget?wid=CBFCIBAA3AAABLblqZhCO5HXX2v1w3mKfHjS-UbkDdReUKEpVLQL2qtAwKsPt0E6Yt5qk1srXWxy0B1PvuJE*" TargetMode="External"/><Relationship Id="rId1" Type="http://schemas.openxmlformats.org/officeDocument/2006/relationships/slideLayout" Target="../slideLayouts/slideLayout2.xml"/><Relationship Id="rId6" Type="http://schemas.openxmlformats.org/officeDocument/2006/relationships/hyperlink" Target="https://na2.documents.adobe.com/public/esignWidget?wid=CBFCIBAA3AAABLblqZhCHFhEanLG-CyuD_7z9Lh_vm1ofPLmowc0tqcpFvgjUR7--G9w-aTSsKOTHMm_CHTg*" TargetMode="External"/><Relationship Id="rId11" Type="http://schemas.openxmlformats.org/officeDocument/2006/relationships/hyperlink" Target="https://na2.documents.adobe.com/public/esignWidget?wid=CBFCIBAA3AAABLblqZhAvTP2htOi4CZvZ5nJURF2Mg7UeHcw-HHWB6up_VqJjbPm7lYbscSRK9gKTirTSFdg*" TargetMode="External"/><Relationship Id="rId5" Type="http://schemas.openxmlformats.org/officeDocument/2006/relationships/hyperlink" Target="https://na2.documents.adobe.com/public/esignWidget?wid=CBFCIBAA3AAABLblqZhD_EgK1OShu4YeQ2dLthOz9pDKVmrKV5-OEWC_0jdT7u0dYSW5X1_OZ6d02Vf19Xdc*" TargetMode="External"/><Relationship Id="rId15" Type="http://schemas.openxmlformats.org/officeDocument/2006/relationships/hyperlink" Target="https://na2.documents.adobe.com/public/esignWidget?wid=CBFCIBAA3AAABLblqZhAqvaFRqM__7IpyBJ6mtEhrDjqoVa-F6FSwRGj3amu3TbsYjroP6SLzm7r1XH6rzHQ*" TargetMode="External"/><Relationship Id="rId10" Type="http://schemas.openxmlformats.org/officeDocument/2006/relationships/hyperlink" Target="https://na2.documents.adobe.com/public/esignWidget?wid=CBFCIBAA3AAABLblqZhBgksg7xzsAghuz3JPnMvtGkOC_HeHB7xNaTmmhewrAZN5LRPI2tnismHOajHdUCyA*" TargetMode="External"/><Relationship Id="rId4" Type="http://schemas.openxmlformats.org/officeDocument/2006/relationships/slide" Target="slide20.xml"/><Relationship Id="rId9" Type="http://schemas.openxmlformats.org/officeDocument/2006/relationships/hyperlink" Target="https://na2.documents.adobe.com/public/esignWidget?wid=CBFCIBAA3AAABLblqZhCwswGRaZrXWWFmGroI5a-9imoZPyDIGz7C_LT2GG1Um79lODsm1N06_JM4je6I8yA*" TargetMode="External"/><Relationship Id="rId14" Type="http://schemas.openxmlformats.org/officeDocument/2006/relationships/hyperlink" Target="https://na2.documents.adobe.com/public/esignWidget?wid=CBFCIBAA3AAABLblqZhDDJDyfY-aEjHmJlqXqsIugNlANhvfzTu8x9nrJVQ4antrj6EJ3Vuz4Cn8F-eylDD8*"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 Target="slide10.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D64C50-A740-468A-8AB6-F949358D80A6}"/>
              </a:ext>
            </a:extLst>
          </p:cNvPr>
          <p:cNvSpPr>
            <a:spLocks noGrp="1"/>
          </p:cNvSpPr>
          <p:nvPr>
            <p:ph type="title"/>
          </p:nvPr>
        </p:nvSpPr>
        <p:spPr>
          <a:xfrm>
            <a:off x="651769" y="2046083"/>
            <a:ext cx="5278514" cy="3500037"/>
          </a:xfrm>
        </p:spPr>
        <p:txBody>
          <a:bodyPr lIns="91440" tIns="45720" rIns="91440" bIns="45720" anchor="b"/>
          <a:lstStyle/>
          <a:p>
            <a:r>
              <a:rPr lang="en-US" dirty="0">
                <a:solidFill>
                  <a:schemeClr val="tx1"/>
                </a:solidFill>
              </a:rPr>
              <a:t>PT Faculty</a:t>
            </a:r>
            <a:br>
              <a:rPr lang="en-US" dirty="0">
                <a:solidFill>
                  <a:schemeClr val="tx1"/>
                </a:solidFill>
              </a:rPr>
            </a:br>
            <a:r>
              <a:rPr lang="en-US" dirty="0">
                <a:solidFill>
                  <a:schemeClr val="tx1"/>
                </a:solidFill>
              </a:rPr>
              <a:t>Open enrollment presentation</a:t>
            </a:r>
          </a:p>
        </p:txBody>
      </p:sp>
      <p:sp>
        <p:nvSpPr>
          <p:cNvPr id="5" name="Text Placeholder 4">
            <a:extLst>
              <a:ext uri="{FF2B5EF4-FFF2-40B4-BE49-F238E27FC236}">
                <a16:creationId xmlns:a16="http://schemas.microsoft.com/office/drawing/2014/main" id="{28F94A06-38B8-4C8F-ABF0-FB763704D01F}"/>
              </a:ext>
            </a:extLst>
          </p:cNvPr>
          <p:cNvSpPr>
            <a:spLocks noGrp="1"/>
          </p:cNvSpPr>
          <p:nvPr>
            <p:ph type="body" sz="quarter" idx="10"/>
          </p:nvPr>
        </p:nvSpPr>
        <p:spPr/>
        <p:txBody>
          <a:bodyPr lIns="91440" tIns="45720" rIns="91440" bIns="45720" anchor="t"/>
          <a:lstStyle/>
          <a:p>
            <a:r>
              <a:rPr lang="en-US" dirty="0">
                <a:solidFill>
                  <a:schemeClr val="tx1">
                    <a:lumMod val="65000"/>
                    <a:lumOff val="35000"/>
                  </a:schemeClr>
                </a:solidFill>
              </a:rPr>
              <a:t>Palomar Community College District 2025 – 2026 Plan Year</a:t>
            </a:r>
          </a:p>
        </p:txBody>
      </p:sp>
      <p:pic>
        <p:nvPicPr>
          <p:cNvPr id="7" name="Picture Placeholder 6" descr="A group of Palomar College ROTC students in uniform walking with flags during the graduation ceremony.">
            <a:extLst>
              <a:ext uri="{FF2B5EF4-FFF2-40B4-BE49-F238E27FC236}">
                <a16:creationId xmlns:a16="http://schemas.microsoft.com/office/drawing/2014/main" id="{6BD5F322-DC46-EA4C-2889-D36E06F63548}"/>
              </a:ext>
            </a:extLst>
          </p:cNvPr>
          <p:cNvPicPr>
            <a:picLocks noGrp="1" noChangeAspect="1"/>
          </p:cNvPicPr>
          <p:nvPr>
            <p:ph type="pic" sz="quarter" idx="11"/>
          </p:nvPr>
        </p:nvPicPr>
        <p:blipFill>
          <a:blip r:embed="rId2"/>
          <a:srcRect l="14860" r="21072" b="845"/>
          <a:stretch>
            <a:fillRect/>
          </a:stretch>
        </p:blipFill>
        <p:spPr>
          <a:xfrm>
            <a:off x="7415131" y="1930690"/>
            <a:ext cx="4772887" cy="4923247"/>
          </a:xfrm>
          <a:prstGeom prst="rect">
            <a:avLst/>
          </a:prstGeom>
        </p:spPr>
      </p:pic>
      <p:pic>
        <p:nvPicPr>
          <p:cNvPr id="2" name="Picture 1" descr="Palomar College Learning for Success words encircled by a red star with a gray tail">
            <a:extLst>
              <a:ext uri="{FF2B5EF4-FFF2-40B4-BE49-F238E27FC236}">
                <a16:creationId xmlns:a16="http://schemas.microsoft.com/office/drawing/2014/main" id="{F8E026B8-3899-C39B-92ED-E857A8C0007E}"/>
              </a:ext>
            </a:extLst>
          </p:cNvPr>
          <p:cNvPicPr>
            <a:picLocks noChangeAspect="1"/>
          </p:cNvPicPr>
          <p:nvPr/>
        </p:nvPicPr>
        <p:blipFill>
          <a:blip r:embed="rId3"/>
          <a:stretch>
            <a:fillRect/>
          </a:stretch>
        </p:blipFill>
        <p:spPr>
          <a:xfrm>
            <a:off x="-228" y="3854"/>
            <a:ext cx="3864883" cy="2124076"/>
          </a:xfrm>
          <a:prstGeom prst="rect">
            <a:avLst/>
          </a:prstGeom>
        </p:spPr>
      </p:pic>
      <p:sp>
        <p:nvSpPr>
          <p:cNvPr id="16" name="Text Placeholder 15">
            <a:extLst>
              <a:ext uri="{FF2B5EF4-FFF2-40B4-BE49-F238E27FC236}">
                <a16:creationId xmlns:a16="http://schemas.microsoft.com/office/drawing/2014/main" id="{A37C1019-D992-06C7-BBAF-C153A2F43F0D}"/>
              </a:ext>
            </a:extLst>
          </p:cNvPr>
          <p:cNvSpPr>
            <a:spLocks noGrp="1"/>
          </p:cNvSpPr>
          <p:nvPr>
            <p:ph type="body" sz="quarter" idx="12"/>
          </p:nvPr>
        </p:nvSpPr>
        <p:spPr>
          <a:solidFill>
            <a:schemeClr val="bg1">
              <a:lumMod val="95000"/>
            </a:schemeClr>
          </a:solidFill>
        </p:spPr>
        <p:txBody>
          <a:bodyPr/>
          <a:lstStyle/>
          <a:p>
            <a:endParaRPr lang="en-US" dirty="0"/>
          </a:p>
        </p:txBody>
      </p:sp>
    </p:spTree>
    <p:extLst>
      <p:ext uri="{BB962C8B-B14F-4D97-AF65-F5344CB8AC3E}">
        <p14:creationId xmlns:p14="http://schemas.microsoft.com/office/powerpoint/2010/main" val="9725691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B24C0-AA97-557D-1F95-A09F16E0BF3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1C3E684-4002-249B-B40F-36FC4D2AED3C}"/>
              </a:ext>
            </a:extLst>
          </p:cNvPr>
          <p:cNvSpPr>
            <a:spLocks noGrp="1"/>
          </p:cNvSpPr>
          <p:nvPr>
            <p:ph type="title"/>
          </p:nvPr>
        </p:nvSpPr>
        <p:spPr>
          <a:xfrm>
            <a:off x="6570771" y="262984"/>
            <a:ext cx="5066644" cy="988304"/>
          </a:xfrm>
        </p:spPr>
        <p:txBody>
          <a:bodyPr lIns="91440" tIns="45720" rIns="91440" bIns="45720" anchor="ctr"/>
          <a:lstStyle/>
          <a:p>
            <a:r>
              <a:rPr lang="en-US" dirty="0">
                <a:solidFill>
                  <a:schemeClr val="tx1"/>
                </a:solidFill>
              </a:rPr>
              <a:t>District plan options</a:t>
            </a:r>
            <a:r>
              <a:rPr lang="en-US" sz="1200" dirty="0">
                <a:solidFill>
                  <a:schemeClr val="tx1"/>
                </a:solidFill>
              </a:rPr>
              <a:t> (2)</a:t>
            </a:r>
            <a:endParaRPr lang="en-US" sz="1200" dirty="0">
              <a:solidFill>
                <a:schemeClr val="tx1"/>
              </a:solidFill>
              <a:cs typeface="Segoe UI Light"/>
            </a:endParaRPr>
          </a:p>
        </p:txBody>
      </p:sp>
      <p:sp>
        <p:nvSpPr>
          <p:cNvPr id="8" name="Text Placeholder 7">
            <a:extLst>
              <a:ext uri="{FF2B5EF4-FFF2-40B4-BE49-F238E27FC236}">
                <a16:creationId xmlns:a16="http://schemas.microsoft.com/office/drawing/2014/main" id="{51B55435-9D90-B5C2-909D-11887755CF58}"/>
              </a:ext>
            </a:extLst>
          </p:cNvPr>
          <p:cNvSpPr>
            <a:spLocks noGrp="1"/>
          </p:cNvSpPr>
          <p:nvPr>
            <p:ph type="body" sz="quarter" idx="16"/>
          </p:nvPr>
        </p:nvSpPr>
        <p:spPr>
          <a:xfrm>
            <a:off x="205457" y="1467517"/>
            <a:ext cx="5889500" cy="5185392"/>
          </a:xfrm>
        </p:spPr>
        <p:txBody>
          <a:bodyPr lIns="91440" tIns="45720" rIns="91440" bIns="45720" anchor="ctr"/>
          <a:lstStyle/>
          <a:p>
            <a:pPr marL="0" indent="0">
              <a:buNone/>
            </a:pPr>
            <a:r>
              <a:rPr lang="en-US" b="1" dirty="0">
                <a:cs typeface="Segoe UI Light"/>
              </a:rPr>
              <a:t>How to search for an in-network Anthem HMO PCP or MG</a:t>
            </a:r>
            <a:endParaRPr lang="en-US" b="1" dirty="0"/>
          </a:p>
          <a:p>
            <a:r>
              <a:rPr lang="en-US" dirty="0">
                <a:cs typeface="Segoe UI Light"/>
              </a:rPr>
              <a:t>Go to the </a:t>
            </a:r>
            <a:r>
              <a:rPr lang="en-US" dirty="0">
                <a:solidFill>
                  <a:schemeClr val="accent3">
                    <a:lumMod val="76000"/>
                  </a:schemeClr>
                </a:solidFill>
                <a:cs typeface="Segoe UI Light"/>
                <a:hlinkClick r:id="rId2">
                  <a:extLst>
                    <a:ext uri="{A12FA001-AC4F-418D-AE19-62706E023703}">
                      <ahyp:hlinkClr xmlns:ahyp="http://schemas.microsoft.com/office/drawing/2018/hyperlinkcolor" val="tx"/>
                    </a:ext>
                  </a:extLst>
                </a:hlinkClick>
              </a:rPr>
              <a:t>SISC Anthem website anthem.com/ca/sisc</a:t>
            </a:r>
            <a:r>
              <a:rPr lang="en-US" dirty="0">
                <a:cs typeface="Segoe UI Light"/>
              </a:rPr>
              <a:t> </a:t>
            </a:r>
          </a:p>
          <a:p>
            <a:r>
              <a:rPr lang="en-US" dirty="0">
                <a:cs typeface="Segoe UI Light"/>
              </a:rPr>
              <a:t>Choose the "Find Care" tile</a:t>
            </a:r>
          </a:p>
          <a:p>
            <a:r>
              <a:rPr lang="en-US" dirty="0">
                <a:cs typeface="Segoe UI Light"/>
              </a:rPr>
              <a:t>Choose "HMO (Full Network)"</a:t>
            </a:r>
          </a:p>
          <a:p>
            <a:r>
              <a:rPr lang="en-US" dirty="0">
                <a:cs typeface="Segoe UI Light"/>
              </a:rPr>
              <a:t>Click "Search for an HMO Network Provider"</a:t>
            </a:r>
          </a:p>
          <a:p>
            <a:r>
              <a:rPr lang="en-US" dirty="0">
                <a:cs typeface="Segoe UI Light"/>
              </a:rPr>
              <a:t>Enter a zip code where you wish to see a provider</a:t>
            </a:r>
          </a:p>
          <a:p>
            <a:r>
              <a:rPr lang="en-US" dirty="0">
                <a:cs typeface="Segoe UI Light"/>
              </a:rPr>
              <a:t>You can either select a Care Provider tile to view a list of in-network providers, or search by provider/group name</a:t>
            </a:r>
          </a:p>
          <a:p>
            <a:r>
              <a:rPr lang="en-US" dirty="0">
                <a:cs typeface="Segoe UI Light"/>
              </a:rPr>
              <a:t>You can print, email, or save the list</a:t>
            </a:r>
          </a:p>
          <a:p>
            <a:pPr marL="0" indent="0">
              <a:buNone/>
            </a:pPr>
            <a:r>
              <a:rPr lang="en-US" b="1" dirty="0">
                <a:cs typeface="Segoe UI Light"/>
              </a:rPr>
              <a:t>To change your existing Anthem HMO PCP or MG</a:t>
            </a:r>
          </a:p>
          <a:p>
            <a:r>
              <a:rPr lang="en-US" dirty="0">
                <a:cs typeface="Segoe UI Light"/>
              </a:rPr>
              <a:t>Call Anthem member services 800/825-5541</a:t>
            </a:r>
          </a:p>
          <a:p>
            <a:r>
              <a:rPr lang="en-US" dirty="0">
                <a:solidFill>
                  <a:schemeClr val="accent3">
                    <a:lumMod val="76000"/>
                  </a:schemeClr>
                </a:solidFill>
                <a:cs typeface="Segoe UI Light"/>
                <a:hlinkClick r:id="rId3">
                  <a:extLst>
                    <a:ext uri="{A12FA001-AC4F-418D-AE19-62706E023703}">
                      <ahyp:hlinkClr xmlns:ahyp="http://schemas.microsoft.com/office/drawing/2018/hyperlinkcolor" val="tx"/>
                    </a:ext>
                  </a:extLst>
                </a:hlinkClick>
              </a:rPr>
              <a:t>Login to the Anthem website</a:t>
            </a:r>
            <a:r>
              <a:rPr lang="en-US" dirty="0">
                <a:cs typeface="Segoe UI Light"/>
              </a:rPr>
              <a:t> or use the </a:t>
            </a:r>
            <a:r>
              <a:rPr lang="en-US" dirty="0">
                <a:solidFill>
                  <a:schemeClr val="accent3">
                    <a:lumMod val="76000"/>
                  </a:schemeClr>
                </a:solidFill>
                <a:cs typeface="Segoe UI Light"/>
                <a:hlinkClick r:id="rId4">
                  <a:extLst>
                    <a:ext uri="{A12FA001-AC4F-418D-AE19-62706E023703}">
                      <ahyp:hlinkClr xmlns:ahyp="http://schemas.microsoft.com/office/drawing/2018/hyperlinkcolor" val="tx"/>
                    </a:ext>
                  </a:extLst>
                </a:hlinkClick>
              </a:rPr>
              <a:t>Anthem Sydney app</a:t>
            </a:r>
          </a:p>
        </p:txBody>
      </p:sp>
      <p:sp>
        <p:nvSpPr>
          <p:cNvPr id="5" name="Text Placeholder 7">
            <a:extLst>
              <a:ext uri="{FF2B5EF4-FFF2-40B4-BE49-F238E27FC236}">
                <a16:creationId xmlns:a16="http://schemas.microsoft.com/office/drawing/2014/main" id="{D81E1B0C-F369-42B6-0F82-EEEAF5B3ADBE}"/>
              </a:ext>
            </a:extLst>
          </p:cNvPr>
          <p:cNvSpPr txBox="1">
            <a:spLocks/>
          </p:cNvSpPr>
          <p:nvPr/>
        </p:nvSpPr>
        <p:spPr>
          <a:xfrm>
            <a:off x="6485580" y="1627678"/>
            <a:ext cx="5708072" cy="4017651"/>
          </a:xfrm>
          <a:prstGeom prst="rect">
            <a:avLst/>
          </a:prstGeom>
        </p:spPr>
        <p:txBody>
          <a:bodyPr lIns="91440" tIns="45720" rIns="91440" bIns="45720" anchor="ctr"/>
          <a:lstStyle>
            <a:lvl1pPr marL="285750" indent="-285750" algn="l" defTabSz="914400" rtl="0" eaLnBrk="1" latinLnBrk="0" hangingPunct="1">
              <a:lnSpc>
                <a:spcPct val="150000"/>
              </a:lnSpc>
              <a:spcBef>
                <a:spcPts val="0"/>
              </a:spcBef>
              <a:buFont typeface="Arial" panose="020B0604020202020204" pitchFamily="34" charset="0"/>
              <a:buChar char="•"/>
              <a:defRPr sz="1600" kern="1200" cap="none" spc="5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b="1" dirty="0">
              <a:cs typeface="Segoe UI Light"/>
            </a:endParaRPr>
          </a:p>
          <a:p>
            <a:pPr marL="0" indent="0">
              <a:buNone/>
            </a:pPr>
            <a:endParaRPr lang="en-US" sz="1000" dirty="0">
              <a:cs typeface="Segoe UI Light"/>
            </a:endParaRPr>
          </a:p>
        </p:txBody>
      </p:sp>
      <p:pic>
        <p:nvPicPr>
          <p:cNvPr id="10" name="Picture Placeholder 9" descr="Four Palomar College graduates smiling, with a clear blue sky in the background, looking for their loved ones in the crowd.">
            <a:extLst>
              <a:ext uri="{FF2B5EF4-FFF2-40B4-BE49-F238E27FC236}">
                <a16:creationId xmlns:a16="http://schemas.microsoft.com/office/drawing/2014/main" id="{D7F20396-5E91-5DC1-C0DA-ACB2910D2C14}"/>
              </a:ext>
            </a:extLst>
          </p:cNvPr>
          <p:cNvPicPr>
            <a:picLocks noGrp="1" noChangeAspect="1"/>
          </p:cNvPicPr>
          <p:nvPr>
            <p:ph type="pic" sz="quarter" idx="13"/>
          </p:nvPr>
        </p:nvPicPr>
        <p:blipFill>
          <a:blip r:embed="rId5"/>
          <a:srcRect l="5" t="12080" r="154" b="-123"/>
          <a:stretch>
            <a:fillRect/>
          </a:stretch>
        </p:blipFill>
        <p:spPr>
          <a:xfrm>
            <a:off x="396246" y="0"/>
            <a:ext cx="5684521" cy="1475429"/>
          </a:xfrm>
          <a:prstGeom prst="rect">
            <a:avLst/>
          </a:prstGeom>
          <a:ln>
            <a:noFill/>
          </a:ln>
          <a:effectLst>
            <a:softEdge rad="112500"/>
          </a:effectLst>
        </p:spPr>
      </p:pic>
      <p:sp>
        <p:nvSpPr>
          <p:cNvPr id="2" name="Slide Number Placeholder 3">
            <a:extLst>
              <a:ext uri="{FF2B5EF4-FFF2-40B4-BE49-F238E27FC236}">
                <a16:creationId xmlns:a16="http://schemas.microsoft.com/office/drawing/2014/main" id="{8460803F-F5DC-09C9-CF20-0DC96A35F03D}"/>
              </a:ext>
            </a:extLst>
          </p:cNvPr>
          <p:cNvSpPr txBox="1">
            <a:spLocks/>
          </p:cNvSpPr>
          <p:nvPr/>
        </p:nvSpPr>
        <p:spPr>
          <a:xfrm>
            <a:off x="8610600" y="6356350"/>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91729D4-A164-47A3-830D-E792BCE699E4}" type="slidenum">
              <a:rPr lang="en-US" sz="1000" spc="300" smtClean="0">
                <a:solidFill>
                  <a:schemeClr val="accent1">
                    <a:lumMod val="75000"/>
                  </a:schemeClr>
                </a:solidFill>
              </a:rPr>
              <a:pPr algn="r"/>
              <a:t>10</a:t>
            </a:fld>
            <a:endParaRPr lang="en-US" sz="1000" spc="300" dirty="0">
              <a:solidFill>
                <a:schemeClr val="accent1">
                  <a:lumMod val="75000"/>
                </a:schemeClr>
              </a:solidFill>
            </a:endParaRPr>
          </a:p>
        </p:txBody>
      </p:sp>
      <p:pic>
        <p:nvPicPr>
          <p:cNvPr id="4" name="Picture 3" descr="Image of the Anthem HMO provider search tool.">
            <a:extLst>
              <a:ext uri="{FF2B5EF4-FFF2-40B4-BE49-F238E27FC236}">
                <a16:creationId xmlns:a16="http://schemas.microsoft.com/office/drawing/2014/main" id="{E4ED6994-ED98-77FE-8188-83E6360E7478}"/>
              </a:ext>
            </a:extLst>
          </p:cNvPr>
          <p:cNvPicPr>
            <a:picLocks noChangeAspect="1"/>
          </p:cNvPicPr>
          <p:nvPr/>
        </p:nvPicPr>
        <p:blipFill>
          <a:blip r:embed="rId6"/>
          <a:stretch>
            <a:fillRect/>
          </a:stretch>
        </p:blipFill>
        <p:spPr>
          <a:xfrm>
            <a:off x="6359067" y="1811810"/>
            <a:ext cx="5524900" cy="3511628"/>
          </a:xfrm>
          <a:prstGeom prst="rect">
            <a:avLst/>
          </a:prstGeom>
        </p:spPr>
      </p:pic>
    </p:spTree>
    <p:extLst>
      <p:ext uri="{BB962C8B-B14F-4D97-AF65-F5344CB8AC3E}">
        <p14:creationId xmlns:p14="http://schemas.microsoft.com/office/powerpoint/2010/main" val="31588831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F5845B-F624-CEB0-B75F-9248825AB233}"/>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499DAFC-2903-E024-E184-3ABDBE0F34FC}"/>
              </a:ext>
            </a:extLst>
          </p:cNvPr>
          <p:cNvSpPr>
            <a:spLocks noGrp="1"/>
          </p:cNvSpPr>
          <p:nvPr>
            <p:ph type="title"/>
          </p:nvPr>
        </p:nvSpPr>
        <p:spPr>
          <a:xfrm>
            <a:off x="6625089" y="262984"/>
            <a:ext cx="5066644" cy="988304"/>
          </a:xfrm>
        </p:spPr>
        <p:txBody>
          <a:bodyPr lIns="91440" tIns="45720" rIns="91440" bIns="45720" anchor="ctr"/>
          <a:lstStyle/>
          <a:p>
            <a:r>
              <a:rPr lang="en-US" dirty="0">
                <a:solidFill>
                  <a:schemeClr val="tx1"/>
                </a:solidFill>
              </a:rPr>
              <a:t>District plan options</a:t>
            </a:r>
            <a:r>
              <a:rPr lang="en-US" sz="1200" dirty="0">
                <a:solidFill>
                  <a:schemeClr val="tx1"/>
                </a:solidFill>
              </a:rPr>
              <a:t> (3)</a:t>
            </a:r>
            <a:endParaRPr lang="en-US" sz="1200" dirty="0">
              <a:solidFill>
                <a:schemeClr val="tx1"/>
              </a:solidFill>
              <a:cs typeface="Segoe UI Light"/>
            </a:endParaRPr>
          </a:p>
        </p:txBody>
      </p:sp>
      <p:sp>
        <p:nvSpPr>
          <p:cNvPr id="8" name="Text Placeholder 7">
            <a:extLst>
              <a:ext uri="{FF2B5EF4-FFF2-40B4-BE49-F238E27FC236}">
                <a16:creationId xmlns:a16="http://schemas.microsoft.com/office/drawing/2014/main" id="{64F448AF-320D-7CBD-7CD6-947F6CFCB591}"/>
              </a:ext>
            </a:extLst>
          </p:cNvPr>
          <p:cNvSpPr>
            <a:spLocks noGrp="1"/>
          </p:cNvSpPr>
          <p:nvPr>
            <p:ph type="body" sz="quarter" idx="16"/>
          </p:nvPr>
        </p:nvSpPr>
        <p:spPr>
          <a:xfrm>
            <a:off x="205457" y="1548065"/>
            <a:ext cx="5889500" cy="5117430"/>
          </a:xfrm>
        </p:spPr>
        <p:txBody>
          <a:bodyPr lIns="91440" tIns="45720" rIns="91440" bIns="45720" anchor="ctr"/>
          <a:lstStyle/>
          <a:p>
            <a:pPr marL="0" indent="0">
              <a:buNone/>
            </a:pPr>
            <a:r>
              <a:rPr lang="en-US" b="1" dirty="0">
                <a:cs typeface="Segoe UI Light"/>
              </a:rPr>
              <a:t>PPO Medical Plan Key Features</a:t>
            </a:r>
            <a:endParaRPr lang="en-US" b="1" dirty="0"/>
          </a:p>
          <a:p>
            <a:r>
              <a:rPr lang="en-US" dirty="0">
                <a:cs typeface="Segoe UI Light"/>
              </a:rPr>
              <a:t>Access to many in-network doctors</a:t>
            </a:r>
          </a:p>
          <a:p>
            <a:r>
              <a:rPr lang="en-US" dirty="0">
                <a:cs typeface="Segoe UI Light"/>
              </a:rPr>
              <a:t>Care is not assigned to one provider or medical group</a:t>
            </a:r>
          </a:p>
          <a:p>
            <a:r>
              <a:rPr lang="en-US" dirty="0">
                <a:cs typeface="Segoe UI Light"/>
              </a:rPr>
              <a:t>No referral needed to see a specialist</a:t>
            </a:r>
          </a:p>
          <a:p>
            <a:r>
              <a:rPr lang="en-US" dirty="0">
                <a:cs typeface="Segoe UI Light"/>
              </a:rPr>
              <a:t>Out of pocket cost varies based on provider service fees</a:t>
            </a:r>
          </a:p>
          <a:p>
            <a:r>
              <a:rPr lang="en-US" dirty="0">
                <a:cs typeface="Segoe UI Light"/>
              </a:rPr>
              <a:t>Limited coverage for out-of-network services/providers</a:t>
            </a:r>
          </a:p>
          <a:p>
            <a:r>
              <a:rPr lang="en-US" dirty="0">
                <a:cs typeface="Segoe UI Light"/>
              </a:rPr>
              <a:t>Must use an Ambulatory Surgery Center for arthroscopy, cataract surgery, colonoscopy, and upper GI endoscopy</a:t>
            </a:r>
          </a:p>
          <a:p>
            <a:pPr marL="0" indent="0">
              <a:buNone/>
            </a:pPr>
            <a:r>
              <a:rPr lang="en-US" b="1" dirty="0">
                <a:cs typeface="Segoe UI Light"/>
              </a:rPr>
              <a:t>PPO Medical Plan Things to Consider</a:t>
            </a:r>
            <a:endParaRPr lang="en-US" dirty="0"/>
          </a:p>
          <a:p>
            <a:r>
              <a:rPr lang="en-US" dirty="0">
                <a:cs typeface="Segoe UI Light"/>
              </a:rPr>
              <a:t>In-network services will reduce out-of-pocket costs, but most services from almost any out-of-network doctor/hospital are covered for an increased cost.</a:t>
            </a:r>
          </a:p>
          <a:p>
            <a:r>
              <a:rPr lang="en-US" dirty="0">
                <a:cs typeface="Segoe UI Light"/>
              </a:rPr>
              <a:t>Contact Anthem member services to confirm if services are covered, prior to your visit.</a:t>
            </a:r>
          </a:p>
        </p:txBody>
      </p:sp>
      <p:sp>
        <p:nvSpPr>
          <p:cNvPr id="5" name="Text Placeholder 7">
            <a:extLst>
              <a:ext uri="{FF2B5EF4-FFF2-40B4-BE49-F238E27FC236}">
                <a16:creationId xmlns:a16="http://schemas.microsoft.com/office/drawing/2014/main" id="{CABF1CBB-DD66-EA64-76AC-5CC0B5670589}"/>
              </a:ext>
            </a:extLst>
          </p:cNvPr>
          <p:cNvSpPr txBox="1">
            <a:spLocks/>
          </p:cNvSpPr>
          <p:nvPr/>
        </p:nvSpPr>
        <p:spPr>
          <a:xfrm>
            <a:off x="6485580" y="2388160"/>
            <a:ext cx="5708072" cy="4017651"/>
          </a:xfrm>
          <a:prstGeom prst="rect">
            <a:avLst/>
          </a:prstGeom>
        </p:spPr>
        <p:txBody>
          <a:bodyPr lIns="91440" tIns="45720" rIns="91440" bIns="45720" anchor="ctr"/>
          <a:lstStyle>
            <a:lvl1pPr marL="285750" indent="-285750" algn="l" defTabSz="914400" rtl="0" eaLnBrk="1" latinLnBrk="0" hangingPunct="1">
              <a:lnSpc>
                <a:spcPct val="150000"/>
              </a:lnSpc>
              <a:spcBef>
                <a:spcPts val="0"/>
              </a:spcBef>
              <a:buFont typeface="Arial" panose="020B0604020202020204" pitchFamily="34" charset="0"/>
              <a:buChar char="•"/>
              <a:defRPr sz="1600" kern="1200" cap="none" spc="5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cs typeface="Segoe UI Light"/>
              </a:rPr>
              <a:t>How to search for an in-network Anthem PPO PCP or MG</a:t>
            </a:r>
            <a:endParaRPr lang="en-US" dirty="0">
              <a:cs typeface="Segoe UI Light"/>
            </a:endParaRPr>
          </a:p>
          <a:p>
            <a:pPr>
              <a:buFont typeface="Arial"/>
            </a:pPr>
            <a:r>
              <a:rPr lang="en-US" dirty="0">
                <a:cs typeface="Segoe UI Light"/>
              </a:rPr>
              <a:t>Go to the </a:t>
            </a:r>
            <a:r>
              <a:rPr lang="en-US" dirty="0">
                <a:solidFill>
                  <a:srgbClr val="35556A"/>
                </a:solidFill>
                <a:cs typeface="Segoe UI Light"/>
                <a:hlinkClick r:id="rId2">
                  <a:extLst>
                    <a:ext uri="{A12FA001-AC4F-418D-AE19-62706E023703}">
                      <ahyp:hlinkClr xmlns:ahyp="http://schemas.microsoft.com/office/drawing/2018/hyperlinkcolor" val="tx"/>
                    </a:ext>
                  </a:extLst>
                </a:hlinkClick>
              </a:rPr>
              <a:t>SISC Anthem website anthem.com/ca/sisc</a:t>
            </a:r>
            <a:r>
              <a:rPr lang="en-US" dirty="0">
                <a:cs typeface="Segoe UI Light"/>
              </a:rPr>
              <a:t> </a:t>
            </a:r>
          </a:p>
          <a:p>
            <a:pPr>
              <a:buFont typeface="Arial"/>
            </a:pPr>
            <a:r>
              <a:rPr lang="en-US" dirty="0">
                <a:cs typeface="Segoe UI Light"/>
              </a:rPr>
              <a:t>Choose the "Find Care" tile</a:t>
            </a:r>
          </a:p>
          <a:p>
            <a:pPr>
              <a:buFont typeface="Arial"/>
            </a:pPr>
            <a:r>
              <a:rPr lang="en-US" dirty="0">
                <a:cs typeface="Segoe UI Light"/>
              </a:rPr>
              <a:t>Choose "PPO"</a:t>
            </a:r>
          </a:p>
          <a:p>
            <a:pPr>
              <a:buFont typeface="Arial"/>
            </a:pPr>
            <a:r>
              <a:rPr lang="en-US" dirty="0">
                <a:cs typeface="Segoe UI Light"/>
              </a:rPr>
              <a:t>Click "Search for an PPO Network Provider"</a:t>
            </a:r>
          </a:p>
          <a:p>
            <a:pPr>
              <a:buFont typeface="Arial"/>
            </a:pPr>
            <a:r>
              <a:rPr lang="en-US" dirty="0">
                <a:cs typeface="Segoe UI Light"/>
              </a:rPr>
              <a:t>Enter a zip code where you wish to see a provider</a:t>
            </a:r>
          </a:p>
          <a:p>
            <a:pPr>
              <a:buFont typeface="Arial"/>
            </a:pPr>
            <a:r>
              <a:rPr lang="en-US" dirty="0">
                <a:cs typeface="Segoe UI Light"/>
              </a:rPr>
              <a:t>You can either select a Care Provider tile to view a list of in-network providers, or search by provider/group name</a:t>
            </a:r>
          </a:p>
          <a:p>
            <a:pPr>
              <a:buFont typeface="Arial"/>
              <a:buChar char="•"/>
            </a:pPr>
            <a:r>
              <a:rPr lang="en-US" dirty="0">
                <a:cs typeface="Segoe UI Light"/>
              </a:rPr>
              <a:t>You can print, email, or save the list</a:t>
            </a:r>
          </a:p>
          <a:p>
            <a:pPr marL="0" indent="0">
              <a:buNone/>
            </a:pPr>
            <a:endParaRPr lang="en-US" b="1" dirty="0">
              <a:cs typeface="Segoe UI Light"/>
            </a:endParaRPr>
          </a:p>
          <a:p>
            <a:pPr marL="0" indent="0">
              <a:buNone/>
            </a:pPr>
            <a:endParaRPr lang="en-US" sz="1000" dirty="0">
              <a:cs typeface="Segoe UI Light"/>
            </a:endParaRPr>
          </a:p>
        </p:txBody>
      </p:sp>
      <p:pic>
        <p:nvPicPr>
          <p:cNvPr id="11" name="Picture Placeholder 10" descr="The faces of graduating Palomar College students who are a part of the graduation procession into the new football stadium.">
            <a:extLst>
              <a:ext uri="{FF2B5EF4-FFF2-40B4-BE49-F238E27FC236}">
                <a16:creationId xmlns:a16="http://schemas.microsoft.com/office/drawing/2014/main" id="{DE7E4EA5-2299-C9F1-679E-3A02BAD35EFB}"/>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0062" b="10062"/>
          <a:stretch>
            <a:fillRect/>
          </a:stretch>
        </p:blipFill>
        <p:spPr>
          <a:xfrm>
            <a:off x="0" y="-22225"/>
            <a:ext cx="6645275" cy="1557338"/>
          </a:xfrm>
          <a:prstGeom prst="rect">
            <a:avLst/>
          </a:prstGeom>
          <a:ln>
            <a:noFill/>
          </a:ln>
          <a:effectLst>
            <a:outerShdw blurRad="292100" dist="139700" dir="2700000" algn="tl" rotWithShape="0">
              <a:srgbClr val="333333">
                <a:alpha val="65000"/>
              </a:srgbClr>
            </a:outerShdw>
          </a:effectLst>
        </p:spPr>
      </p:pic>
      <p:sp>
        <p:nvSpPr>
          <p:cNvPr id="2" name="Slide Number Placeholder 3">
            <a:extLst>
              <a:ext uri="{FF2B5EF4-FFF2-40B4-BE49-F238E27FC236}">
                <a16:creationId xmlns:a16="http://schemas.microsoft.com/office/drawing/2014/main" id="{444DE00D-4132-8945-5700-BC3C71573FE4}"/>
              </a:ext>
            </a:extLst>
          </p:cNvPr>
          <p:cNvSpPr txBox="1">
            <a:spLocks/>
          </p:cNvSpPr>
          <p:nvPr/>
        </p:nvSpPr>
        <p:spPr>
          <a:xfrm>
            <a:off x="8610600" y="6356350"/>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91729D4-A164-47A3-830D-E792BCE699E4}" type="slidenum">
              <a:rPr lang="en-US" sz="1000" spc="300" smtClean="0">
                <a:solidFill>
                  <a:schemeClr val="accent1">
                    <a:lumMod val="75000"/>
                  </a:schemeClr>
                </a:solidFill>
              </a:rPr>
              <a:pPr algn="r"/>
              <a:t>11</a:t>
            </a:fld>
            <a:endParaRPr lang="en-US" sz="1000" spc="300" dirty="0">
              <a:solidFill>
                <a:schemeClr val="accent1">
                  <a:lumMod val="75000"/>
                </a:schemeClr>
              </a:solidFill>
            </a:endParaRPr>
          </a:p>
        </p:txBody>
      </p:sp>
    </p:spTree>
    <p:extLst>
      <p:ext uri="{BB962C8B-B14F-4D97-AF65-F5344CB8AC3E}">
        <p14:creationId xmlns:p14="http://schemas.microsoft.com/office/powerpoint/2010/main" val="3462212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47DB77-D8E6-2903-F1B6-5A03EC27241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E511022-A5A7-6C08-F3C7-4B5FD2D1874F}"/>
              </a:ext>
            </a:extLst>
          </p:cNvPr>
          <p:cNvSpPr>
            <a:spLocks noGrp="1"/>
          </p:cNvSpPr>
          <p:nvPr>
            <p:ph type="title"/>
          </p:nvPr>
        </p:nvSpPr>
        <p:spPr>
          <a:xfrm>
            <a:off x="5955134" y="244878"/>
            <a:ext cx="5066644" cy="988304"/>
          </a:xfrm>
        </p:spPr>
        <p:txBody>
          <a:bodyPr lIns="91440" tIns="45720" rIns="91440" bIns="45720" anchor="ctr"/>
          <a:lstStyle/>
          <a:p>
            <a:r>
              <a:rPr lang="en-US" dirty="0">
                <a:solidFill>
                  <a:schemeClr val="tx1"/>
                </a:solidFill>
              </a:rPr>
              <a:t>District plan options</a:t>
            </a:r>
            <a:r>
              <a:rPr lang="en-US" sz="1200" dirty="0">
                <a:solidFill>
                  <a:schemeClr val="tx1"/>
                </a:solidFill>
              </a:rPr>
              <a:t> (4)</a:t>
            </a:r>
            <a:endParaRPr lang="en-US" sz="1200" dirty="0">
              <a:solidFill>
                <a:schemeClr val="tx1"/>
              </a:solidFill>
              <a:cs typeface="Segoe UI Light"/>
            </a:endParaRPr>
          </a:p>
        </p:txBody>
      </p:sp>
      <p:sp>
        <p:nvSpPr>
          <p:cNvPr id="8" name="Text Placeholder 7">
            <a:extLst>
              <a:ext uri="{FF2B5EF4-FFF2-40B4-BE49-F238E27FC236}">
                <a16:creationId xmlns:a16="http://schemas.microsoft.com/office/drawing/2014/main" id="{0514F4E0-6EDF-7930-8519-20DCC7F23EFB}"/>
              </a:ext>
            </a:extLst>
          </p:cNvPr>
          <p:cNvSpPr>
            <a:spLocks noGrp="1"/>
          </p:cNvSpPr>
          <p:nvPr>
            <p:ph type="body" sz="quarter" idx="16"/>
          </p:nvPr>
        </p:nvSpPr>
        <p:spPr>
          <a:xfrm>
            <a:off x="205457" y="1467517"/>
            <a:ext cx="5889500" cy="5185392"/>
          </a:xfrm>
        </p:spPr>
        <p:txBody>
          <a:bodyPr lIns="91440" tIns="45720" rIns="91440" bIns="45720" anchor="ctr"/>
          <a:lstStyle/>
          <a:p>
            <a:pPr marL="0" indent="0">
              <a:buNone/>
            </a:pPr>
            <a:r>
              <a:rPr lang="en-US" b="1" dirty="0">
                <a:cs typeface="Segoe UI Light"/>
              </a:rPr>
              <a:t>Key Insurance Terminology</a:t>
            </a:r>
            <a:endParaRPr lang="en-US" b="1" dirty="0"/>
          </a:p>
          <a:p>
            <a:r>
              <a:rPr lang="en-US" sz="1200" u="sng" dirty="0">
                <a:cs typeface="Segoe UI Light"/>
              </a:rPr>
              <a:t>Preventative Care</a:t>
            </a:r>
            <a:r>
              <a:rPr lang="en-US" sz="1200" dirty="0">
                <a:cs typeface="Segoe UI Light"/>
              </a:rPr>
              <a:t>: healthcare services aimed at detecting or preventing serious diseases and medical problems (ex. Annual check-ups, immunizations, screenings).</a:t>
            </a:r>
          </a:p>
          <a:p>
            <a:r>
              <a:rPr lang="en-US" sz="1200" u="sng" dirty="0">
                <a:cs typeface="Segoe UI Light"/>
              </a:rPr>
              <a:t>Deductible</a:t>
            </a:r>
            <a:r>
              <a:rPr lang="en-US" sz="1200" dirty="0">
                <a:cs typeface="Segoe UI Light"/>
              </a:rPr>
              <a:t>: a specified amount of money that the insured person must pay before an insurance company will pay a claim.</a:t>
            </a:r>
          </a:p>
          <a:p>
            <a:r>
              <a:rPr lang="en-US" sz="1200" u="sng" dirty="0">
                <a:cs typeface="Segoe UI Light"/>
              </a:rPr>
              <a:t>Coinsurance</a:t>
            </a:r>
            <a:r>
              <a:rPr lang="en-US" sz="1200" dirty="0">
                <a:cs typeface="Segoe UI Light"/>
              </a:rPr>
              <a:t>: the amount, often a percentage, that an insured person must pay toward a covered claim after the deductible is satisfied.</a:t>
            </a:r>
          </a:p>
          <a:p>
            <a:r>
              <a:rPr lang="en-US" sz="1200" u="sng" dirty="0">
                <a:cs typeface="Segoe UI Light"/>
              </a:rPr>
              <a:t>Co-pay</a:t>
            </a:r>
            <a:r>
              <a:rPr lang="en-US" sz="1200" dirty="0">
                <a:cs typeface="Segoe UI Light"/>
              </a:rPr>
              <a:t>: a fixed dollar amount that a patient pays for specific covered medical services.</a:t>
            </a:r>
          </a:p>
          <a:p>
            <a:r>
              <a:rPr lang="en-US" sz="1200" u="sng" dirty="0">
                <a:cs typeface="Segoe UI Light"/>
              </a:rPr>
              <a:t>Out-of-Pocket Maximum</a:t>
            </a:r>
            <a:r>
              <a:rPr lang="en-US" sz="1200" dirty="0">
                <a:cs typeface="Segoe UI Light"/>
              </a:rPr>
              <a:t>: this is the maximum amount a person will have to pay for covered services during the plan year.</a:t>
            </a:r>
          </a:p>
          <a:p>
            <a:endParaRPr lang="en-US" sz="1200" dirty="0">
              <a:cs typeface="Segoe UI Light"/>
            </a:endParaRPr>
          </a:p>
          <a:p>
            <a:pPr marL="0" indent="0">
              <a:buNone/>
            </a:pPr>
            <a:r>
              <a:rPr lang="en-US" sz="1200" u="sng" dirty="0">
                <a:cs typeface="Segoe UI Light"/>
              </a:rPr>
              <a:t>Please Note</a:t>
            </a:r>
            <a:r>
              <a:rPr lang="en-US" sz="1200" dirty="0">
                <a:cs typeface="Segoe UI Light"/>
              </a:rPr>
              <a:t>: Per the IRS code out-of-pocket maximums and deductibles will re-set as of January 1</a:t>
            </a:r>
            <a:r>
              <a:rPr lang="en-US" sz="1200" baseline="30000" dirty="0">
                <a:cs typeface="Segoe UI Light"/>
              </a:rPr>
              <a:t>st</a:t>
            </a:r>
            <a:r>
              <a:rPr lang="en-US" sz="1200" dirty="0">
                <a:cs typeface="Segoe UI Light"/>
              </a:rPr>
              <a:t> regardless of when the insurance plan year begins.</a:t>
            </a:r>
          </a:p>
        </p:txBody>
      </p:sp>
      <p:sp>
        <p:nvSpPr>
          <p:cNvPr id="5" name="Text Placeholder 7">
            <a:extLst>
              <a:ext uri="{FF2B5EF4-FFF2-40B4-BE49-F238E27FC236}">
                <a16:creationId xmlns:a16="http://schemas.microsoft.com/office/drawing/2014/main" id="{7E4AC5F3-579C-0249-7CF6-31F0D74EE5B2}"/>
              </a:ext>
            </a:extLst>
          </p:cNvPr>
          <p:cNvSpPr txBox="1">
            <a:spLocks/>
          </p:cNvSpPr>
          <p:nvPr/>
        </p:nvSpPr>
        <p:spPr>
          <a:xfrm>
            <a:off x="6358838" y="1520979"/>
            <a:ext cx="5708072" cy="5084005"/>
          </a:xfrm>
          <a:prstGeom prst="rect">
            <a:avLst/>
          </a:prstGeom>
        </p:spPr>
        <p:txBody>
          <a:bodyPr lIns="91440" tIns="45720" rIns="91440" bIns="45720" anchor="ctr"/>
          <a:lstStyle>
            <a:lvl1pPr marL="285750" indent="-285750" algn="l" defTabSz="914400" rtl="0" eaLnBrk="1" latinLnBrk="0" hangingPunct="1">
              <a:lnSpc>
                <a:spcPct val="150000"/>
              </a:lnSpc>
              <a:spcBef>
                <a:spcPts val="0"/>
              </a:spcBef>
              <a:buFont typeface="Arial" panose="020B0604020202020204" pitchFamily="34" charset="0"/>
              <a:buChar char="•"/>
              <a:defRPr sz="1600" kern="1200" cap="none" spc="5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cs typeface="Segoe UI Light"/>
              </a:rPr>
              <a:t>PPO and HDHP Out-of-Pocket Cost Structure</a:t>
            </a:r>
            <a:endParaRPr lang="en-US" dirty="0">
              <a:cs typeface="Segoe UI Light"/>
            </a:endParaRPr>
          </a:p>
          <a:p>
            <a:pPr marL="342900" indent="-342900">
              <a:buFont typeface="+mj-lt"/>
              <a:buAutoNum type="arabicPeriod"/>
            </a:pPr>
            <a:r>
              <a:rPr lang="en-US" sz="1400" u="sng" dirty="0">
                <a:cs typeface="Segoe UI Light"/>
              </a:rPr>
              <a:t>Preventative Care</a:t>
            </a:r>
            <a:r>
              <a:rPr lang="en-US" sz="1400" dirty="0">
                <a:cs typeface="Segoe UI Light"/>
              </a:rPr>
              <a:t> – These claims/services are 100% covered by the plan for in-network providers and services.</a:t>
            </a:r>
          </a:p>
          <a:p>
            <a:pPr marL="342900" indent="-342900">
              <a:buFont typeface="+mj-lt"/>
              <a:buAutoNum type="arabicPeriod"/>
            </a:pPr>
            <a:r>
              <a:rPr lang="en-US" sz="1400" u="sng" dirty="0">
                <a:cs typeface="Segoe UI Light"/>
              </a:rPr>
              <a:t>Deductible</a:t>
            </a:r>
            <a:r>
              <a:rPr lang="en-US" sz="1400" dirty="0">
                <a:cs typeface="Segoe UI Light"/>
              </a:rPr>
              <a:t> – A plan specified amount of money that the member must pay 100%, for non-preventative care services, before an insurance company will begin paying claims.</a:t>
            </a:r>
          </a:p>
          <a:p>
            <a:pPr marL="342900" indent="-342900">
              <a:buFont typeface="+mj-lt"/>
              <a:buAutoNum type="arabicPeriod"/>
            </a:pPr>
            <a:r>
              <a:rPr lang="en-US" sz="1400" u="sng" dirty="0">
                <a:cs typeface="Segoe UI Light"/>
              </a:rPr>
              <a:t>Coinsurance</a:t>
            </a:r>
            <a:r>
              <a:rPr lang="en-US" sz="1400" dirty="0">
                <a:cs typeface="Segoe UI Light"/>
              </a:rPr>
              <a:t> – A plan specified member cost share percentage for in-network non-preventative claims/services, carefully read the plan summary to understand which services are subject to coinsurance. The member will continue to pay coinsurance until they reach the out-of-pocket maximum.</a:t>
            </a:r>
          </a:p>
          <a:p>
            <a:pPr marL="342900" indent="-342900">
              <a:buFont typeface="+mj-lt"/>
              <a:buAutoNum type="arabicPeriod"/>
            </a:pPr>
            <a:r>
              <a:rPr lang="en-US" sz="1400" u="sng" dirty="0">
                <a:cs typeface="Segoe UI Light"/>
              </a:rPr>
              <a:t>Out-of-Pocket Maximum</a:t>
            </a:r>
            <a:r>
              <a:rPr lang="en-US" sz="1400" dirty="0">
                <a:cs typeface="Segoe UI Light"/>
              </a:rPr>
              <a:t> – A plan specified maximum amount that a member pays for in-network claims/services. Once a member expenses reach the out-of-pocket maximum they will no longer pay for in-network claims/services for the remainder of the calendar year.</a:t>
            </a:r>
          </a:p>
          <a:p>
            <a:pPr marL="0" indent="0">
              <a:buNone/>
            </a:pPr>
            <a:endParaRPr lang="en-US" sz="1000" dirty="0">
              <a:cs typeface="Segoe UI Light"/>
            </a:endParaRPr>
          </a:p>
        </p:txBody>
      </p:sp>
      <p:pic>
        <p:nvPicPr>
          <p:cNvPr id="4" name="Picture Placeholder 3" descr="Palomar College graduates sitting and listening to one of their peers speak during graduation.">
            <a:extLst>
              <a:ext uri="{FF2B5EF4-FFF2-40B4-BE49-F238E27FC236}">
                <a16:creationId xmlns:a16="http://schemas.microsoft.com/office/drawing/2014/main" id="{21F014CE-3D4A-DD7E-7E0C-76E1EBB5494A}"/>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7449" b="20431"/>
          <a:stretch>
            <a:fillRect/>
          </a:stretch>
        </p:blipFill>
        <p:spPr>
          <a:xfrm>
            <a:off x="1" y="0"/>
            <a:ext cx="4862252" cy="1810693"/>
          </a:xfrm>
          <a:prstGeom prst="rect">
            <a:avLst/>
          </a:prstGeom>
          <a:ln>
            <a:noFill/>
          </a:ln>
          <a:effectLst>
            <a:outerShdw blurRad="292100" dist="139700" dir="2700000" algn="tl" rotWithShape="0">
              <a:srgbClr val="333333">
                <a:alpha val="65000"/>
              </a:srgbClr>
            </a:outerShdw>
          </a:effectLst>
        </p:spPr>
      </p:pic>
      <p:sp>
        <p:nvSpPr>
          <p:cNvPr id="2" name="Slide Number Placeholder 3">
            <a:extLst>
              <a:ext uri="{FF2B5EF4-FFF2-40B4-BE49-F238E27FC236}">
                <a16:creationId xmlns:a16="http://schemas.microsoft.com/office/drawing/2014/main" id="{B333FCB9-B67F-7C51-E3CF-B30AFE6475AC}"/>
              </a:ext>
            </a:extLst>
          </p:cNvPr>
          <p:cNvSpPr txBox="1">
            <a:spLocks/>
          </p:cNvSpPr>
          <p:nvPr/>
        </p:nvSpPr>
        <p:spPr>
          <a:xfrm>
            <a:off x="8610600" y="6356350"/>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91729D4-A164-47A3-830D-E792BCE699E4}" type="slidenum">
              <a:rPr lang="en-US" sz="1000" spc="300" smtClean="0">
                <a:solidFill>
                  <a:schemeClr val="accent1">
                    <a:lumMod val="75000"/>
                  </a:schemeClr>
                </a:solidFill>
              </a:rPr>
              <a:pPr algn="r"/>
              <a:t>12</a:t>
            </a:fld>
            <a:endParaRPr lang="en-US" sz="1000" spc="300" dirty="0">
              <a:solidFill>
                <a:schemeClr val="accent1">
                  <a:lumMod val="75000"/>
                </a:schemeClr>
              </a:solidFill>
            </a:endParaRPr>
          </a:p>
        </p:txBody>
      </p:sp>
    </p:spTree>
    <p:extLst>
      <p:ext uri="{BB962C8B-B14F-4D97-AF65-F5344CB8AC3E}">
        <p14:creationId xmlns:p14="http://schemas.microsoft.com/office/powerpoint/2010/main" val="42059252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EB02A-3C88-3186-8463-D4655F60EBFF}"/>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A9AAA609-2675-EA71-B4AE-9810484F784E}"/>
              </a:ext>
            </a:extLst>
          </p:cNvPr>
          <p:cNvSpPr>
            <a:spLocks noGrp="1"/>
          </p:cNvSpPr>
          <p:nvPr>
            <p:ph type="title"/>
          </p:nvPr>
        </p:nvSpPr>
        <p:spPr>
          <a:xfrm>
            <a:off x="7505322" y="498928"/>
            <a:ext cx="3848477" cy="1003947"/>
          </a:xfrm>
        </p:spPr>
        <p:txBody>
          <a:bodyPr/>
          <a:lstStyle/>
          <a:p>
            <a:r>
              <a:rPr lang="en-US" dirty="0">
                <a:solidFill>
                  <a:schemeClr val="tx1"/>
                </a:solidFill>
              </a:rPr>
              <a:t>District plan options</a:t>
            </a:r>
            <a:r>
              <a:rPr lang="en-US" sz="1200" dirty="0">
                <a:solidFill>
                  <a:schemeClr val="tx1"/>
                </a:solidFill>
              </a:rPr>
              <a:t> (5)</a:t>
            </a:r>
            <a:endParaRPr lang="en-US" dirty="0"/>
          </a:p>
        </p:txBody>
      </p:sp>
      <p:sp>
        <p:nvSpPr>
          <p:cNvPr id="4" name="Text Placeholder 3">
            <a:extLst>
              <a:ext uri="{FF2B5EF4-FFF2-40B4-BE49-F238E27FC236}">
                <a16:creationId xmlns:a16="http://schemas.microsoft.com/office/drawing/2014/main" id="{D2D67753-3A4C-C5EB-4A61-280A7A3381F4}"/>
              </a:ext>
            </a:extLst>
          </p:cNvPr>
          <p:cNvSpPr>
            <a:spLocks noGrp="1"/>
          </p:cNvSpPr>
          <p:nvPr>
            <p:ph type="body" sz="quarter" idx="13"/>
          </p:nvPr>
        </p:nvSpPr>
        <p:spPr>
          <a:xfrm>
            <a:off x="629966" y="153909"/>
            <a:ext cx="6748607" cy="1430447"/>
          </a:xfrm>
        </p:spPr>
        <p:txBody>
          <a:bodyPr lIns="91440" tIns="45720" rIns="91440" bIns="45720" anchor="t">
            <a:normAutofit fontScale="92500" lnSpcReduction="10000"/>
          </a:bodyPr>
          <a:lstStyle/>
          <a:p>
            <a:r>
              <a:rPr lang="en-US" dirty="0"/>
              <a:t>Anthem Medical Options</a:t>
            </a:r>
            <a:endParaRPr lang="en-US" sz="1400" dirty="0"/>
          </a:p>
          <a:p>
            <a:pPr marL="285750" indent="-285750">
              <a:buFont typeface="Arial" panose="020B0604020202020204" pitchFamily="34" charset="0"/>
              <a:buChar char="•"/>
            </a:pPr>
            <a:r>
              <a:rPr lang="en-US" sz="1400" dirty="0">
                <a:solidFill>
                  <a:schemeClr val="accent3">
                    <a:lumMod val="75000"/>
                  </a:schemeClr>
                </a:solidFill>
                <a:cs typeface="Segoe UI Light"/>
                <a:hlinkClick r:id="rId2">
                  <a:extLst>
                    <a:ext uri="{A12FA001-AC4F-418D-AE19-62706E023703}">
                      <ahyp:hlinkClr xmlns:ahyp="http://schemas.microsoft.com/office/drawing/2018/hyperlinkcolor" val="tx"/>
                    </a:ext>
                  </a:extLst>
                </a:hlinkClick>
              </a:rPr>
              <a:t>Anthem HMO Plan Summary</a:t>
            </a:r>
            <a:r>
              <a:rPr lang="en-US" sz="1400" dirty="0">
                <a:cs typeface="Segoe UI Light"/>
              </a:rPr>
              <a:t> (requires provider/group selection, see slide 10 for instructions)</a:t>
            </a:r>
          </a:p>
          <a:p>
            <a:pPr marL="285750" indent="-285750">
              <a:buFont typeface="Arial" panose="020B0604020202020204" pitchFamily="34" charset="0"/>
              <a:buChar char="•"/>
            </a:pPr>
            <a:r>
              <a:rPr lang="en-US" sz="1400" dirty="0">
                <a:solidFill>
                  <a:schemeClr val="accent3">
                    <a:lumMod val="75000"/>
                  </a:schemeClr>
                </a:solidFill>
                <a:cs typeface="Segoe UI Light"/>
                <a:hlinkClick r:id="rId3">
                  <a:extLst>
                    <a:ext uri="{A12FA001-AC4F-418D-AE19-62706E023703}">
                      <ahyp:hlinkClr xmlns:ahyp="http://schemas.microsoft.com/office/drawing/2018/hyperlinkcolor" val="tx"/>
                    </a:ext>
                  </a:extLst>
                </a:hlinkClick>
              </a:rPr>
              <a:t>Anthem PPO 80E Plan Summary</a:t>
            </a:r>
            <a:r>
              <a:rPr lang="en-US" sz="1400" dirty="0">
                <a:cs typeface="Segoe UI Light"/>
              </a:rPr>
              <a:t> (has a deductible and coinsurance)</a:t>
            </a:r>
          </a:p>
          <a:p>
            <a:pPr marL="285750" indent="-285750">
              <a:buFont typeface="Arial" panose="020B0604020202020204" pitchFamily="34" charset="0"/>
              <a:buChar char="•"/>
            </a:pPr>
            <a:r>
              <a:rPr lang="en-US" sz="1400" dirty="0">
                <a:solidFill>
                  <a:schemeClr val="accent3">
                    <a:lumMod val="75000"/>
                  </a:schemeClr>
                </a:solidFill>
                <a:cs typeface="Segoe UI Light"/>
                <a:hlinkClick r:id="rId4">
                  <a:extLst>
                    <a:ext uri="{A12FA001-AC4F-418D-AE19-62706E023703}">
                      <ahyp:hlinkClr xmlns:ahyp="http://schemas.microsoft.com/office/drawing/2018/hyperlinkcolor" val="tx"/>
                    </a:ext>
                  </a:extLst>
                </a:hlinkClick>
              </a:rPr>
              <a:t>Anthem PPO 100A Plan Summary</a:t>
            </a:r>
            <a:r>
              <a:rPr lang="en-US" sz="1400" dirty="0">
                <a:cs typeface="Segoe UI Light"/>
              </a:rPr>
              <a:t> (requires employee contribution)</a:t>
            </a:r>
          </a:p>
        </p:txBody>
      </p:sp>
      <p:graphicFrame>
        <p:nvGraphicFramePr>
          <p:cNvPr id="5" name="Table 5">
            <a:extLst>
              <a:ext uri="{FF2B5EF4-FFF2-40B4-BE49-F238E27FC236}">
                <a16:creationId xmlns:a16="http://schemas.microsoft.com/office/drawing/2014/main" id="{D46F36B6-F84B-EAF6-028D-3FBD57AFF65F}"/>
              </a:ext>
            </a:extLst>
          </p:cNvPr>
          <p:cNvGraphicFramePr>
            <a:graphicFrameLocks noGrp="1"/>
          </p:cNvGraphicFramePr>
          <p:nvPr>
            <p:ph sz="quarter" idx="17"/>
            <p:extLst>
              <p:ext uri="{D42A27DB-BD31-4B8C-83A1-F6EECF244321}">
                <p14:modId xmlns:p14="http://schemas.microsoft.com/office/powerpoint/2010/main" val="336776959"/>
              </p:ext>
            </p:extLst>
          </p:nvPr>
        </p:nvGraphicFramePr>
        <p:xfrm>
          <a:off x="629966" y="1592987"/>
          <a:ext cx="10940361" cy="4726179"/>
        </p:xfrm>
        <a:graphic>
          <a:graphicData uri="http://schemas.openxmlformats.org/drawingml/2006/table">
            <a:tbl>
              <a:tblPr firstRow="1" bandRow="1">
                <a:tableStyleId>{5940675A-B579-460E-94D1-54222C63F5DA}</a:tableStyleId>
              </a:tblPr>
              <a:tblGrid>
                <a:gridCol w="3583757">
                  <a:extLst>
                    <a:ext uri="{9D8B030D-6E8A-4147-A177-3AD203B41FA5}">
                      <a16:colId xmlns:a16="http://schemas.microsoft.com/office/drawing/2014/main" val="3709376356"/>
                    </a:ext>
                  </a:extLst>
                </a:gridCol>
                <a:gridCol w="3673800">
                  <a:extLst>
                    <a:ext uri="{9D8B030D-6E8A-4147-A177-3AD203B41FA5}">
                      <a16:colId xmlns:a16="http://schemas.microsoft.com/office/drawing/2014/main" val="906495982"/>
                    </a:ext>
                  </a:extLst>
                </a:gridCol>
                <a:gridCol w="3682804">
                  <a:extLst>
                    <a:ext uri="{9D8B030D-6E8A-4147-A177-3AD203B41FA5}">
                      <a16:colId xmlns:a16="http://schemas.microsoft.com/office/drawing/2014/main" val="1857816867"/>
                    </a:ext>
                  </a:extLst>
                </a:gridCol>
              </a:tblGrid>
              <a:tr h="370840">
                <a:tc>
                  <a:txBody>
                    <a:bodyPr/>
                    <a:lstStyle/>
                    <a:p>
                      <a:pPr>
                        <a:lnSpc>
                          <a:spcPct val="150000"/>
                        </a:lnSpc>
                      </a:pPr>
                      <a:r>
                        <a:rPr lang="en-US" sz="1600" b="1" dirty="0">
                          <a:solidFill>
                            <a:srgbClr val="000000"/>
                          </a:solidFill>
                        </a:rPr>
                        <a:t>Anthem HMO Costs</a:t>
                      </a:r>
                    </a:p>
                  </a:txBody>
                  <a:tcPr>
                    <a:solidFill>
                      <a:schemeClr val="bg1">
                        <a:lumMod val="95000"/>
                      </a:schemeClr>
                    </a:solidFill>
                  </a:tcPr>
                </a:tc>
                <a:tc>
                  <a:txBody>
                    <a:bodyPr/>
                    <a:lstStyle/>
                    <a:p>
                      <a:pPr>
                        <a:lnSpc>
                          <a:spcPct val="150000"/>
                        </a:lnSpc>
                      </a:pPr>
                      <a:r>
                        <a:rPr lang="en-US" sz="1600" b="1" dirty="0">
                          <a:solidFill>
                            <a:srgbClr val="000000"/>
                          </a:solidFill>
                        </a:rPr>
                        <a:t>Anthem PPO 80E Costs</a:t>
                      </a:r>
                    </a:p>
                  </a:txBody>
                  <a:tcPr>
                    <a:solidFill>
                      <a:schemeClr val="bg1">
                        <a:lumMod val="95000"/>
                      </a:schemeClr>
                    </a:solidFill>
                  </a:tcPr>
                </a:tc>
                <a:tc>
                  <a:txBody>
                    <a:bodyPr/>
                    <a:lstStyle/>
                    <a:p>
                      <a:pPr>
                        <a:lnSpc>
                          <a:spcPct val="150000"/>
                        </a:lnSpc>
                      </a:pPr>
                      <a:r>
                        <a:rPr lang="en-US" sz="1600" b="1" dirty="0">
                          <a:solidFill>
                            <a:srgbClr val="000000"/>
                          </a:solidFill>
                        </a:rPr>
                        <a:t>Anthem PPO 100A Costs</a:t>
                      </a:r>
                    </a:p>
                  </a:txBody>
                  <a:tcPr>
                    <a:solidFill>
                      <a:schemeClr val="bg1">
                        <a:lumMod val="95000"/>
                      </a:schemeClr>
                    </a:solidFill>
                  </a:tcPr>
                </a:tc>
                <a:extLst>
                  <a:ext uri="{0D108BD9-81ED-4DB2-BD59-A6C34878D82A}">
                    <a16:rowId xmlns:a16="http://schemas.microsoft.com/office/drawing/2014/main" val="3324063139"/>
                  </a:ext>
                </a:extLst>
              </a:tr>
              <a:tr h="370840">
                <a:tc>
                  <a:txBody>
                    <a:bodyPr/>
                    <a:lstStyle/>
                    <a:p>
                      <a:pPr>
                        <a:lnSpc>
                          <a:spcPct val="150000"/>
                        </a:lnSpc>
                      </a:pPr>
                      <a:r>
                        <a:rPr lang="en-US" sz="1200" dirty="0">
                          <a:solidFill>
                            <a:srgbClr val="000000"/>
                          </a:solidFill>
                        </a:rPr>
                        <a:t>Provider or Medical Group ID must be listed on the enrollment form</a:t>
                      </a:r>
                    </a:p>
                  </a:txBody>
                  <a:tcPr>
                    <a:noFill/>
                  </a:tcPr>
                </a:tc>
                <a:tc>
                  <a:txBody>
                    <a:bodyPr/>
                    <a:lstStyle/>
                    <a:p>
                      <a:pPr>
                        <a:lnSpc>
                          <a:spcPct val="150000"/>
                        </a:lnSpc>
                      </a:pPr>
                      <a:r>
                        <a:rPr lang="en-US" sz="1200" dirty="0">
                          <a:solidFill>
                            <a:srgbClr val="000000"/>
                          </a:solidFill>
                        </a:rPr>
                        <a:t>Deductible $300 single/$600 family</a:t>
                      </a:r>
                    </a:p>
                    <a:p>
                      <a:pPr>
                        <a:lnSpc>
                          <a:spcPct val="150000"/>
                        </a:lnSpc>
                      </a:pPr>
                      <a:r>
                        <a:rPr lang="en-US" sz="1200" dirty="0">
                          <a:solidFill>
                            <a:srgbClr val="000000"/>
                          </a:solidFill>
                        </a:rPr>
                        <a:t>Out-of-pocket maximum $1,000 single/$3,000 family</a:t>
                      </a:r>
                    </a:p>
                  </a:txBody>
                  <a:tcPr>
                    <a:noFill/>
                  </a:tcPr>
                </a:tc>
                <a:tc>
                  <a:txBody>
                    <a:bodyPr/>
                    <a:lstStyle/>
                    <a:p>
                      <a:pPr>
                        <a:lnSpc>
                          <a:spcPct val="150000"/>
                        </a:lnSpc>
                      </a:pPr>
                      <a:r>
                        <a:rPr lang="en-US" sz="1200" b="0" dirty="0">
                          <a:solidFill>
                            <a:srgbClr val="000000"/>
                          </a:solidFill>
                        </a:rPr>
                        <a:t>Employee Contributions *</a:t>
                      </a:r>
                    </a:p>
                    <a:p>
                      <a:pPr>
                        <a:lnSpc>
                          <a:spcPct val="150000"/>
                        </a:lnSpc>
                      </a:pPr>
                      <a:r>
                        <a:rPr lang="en-US" sz="1200" b="0" dirty="0">
                          <a:solidFill>
                            <a:srgbClr val="000000"/>
                          </a:solidFill>
                        </a:rPr>
                        <a:t>$452 single/$890 2-party/$1,254 Family (3+ people)</a:t>
                      </a:r>
                    </a:p>
                  </a:txBody>
                  <a:tcPr>
                    <a:noFill/>
                  </a:tcPr>
                </a:tc>
                <a:extLst>
                  <a:ext uri="{0D108BD9-81ED-4DB2-BD59-A6C34878D82A}">
                    <a16:rowId xmlns:a16="http://schemas.microsoft.com/office/drawing/2014/main" val="90814813"/>
                  </a:ext>
                </a:extLst>
              </a:tr>
              <a:tr h="370840">
                <a:tc>
                  <a:txBody>
                    <a:bodyPr/>
                    <a:lstStyle/>
                    <a:p>
                      <a:pPr>
                        <a:lnSpc>
                          <a:spcPct val="150000"/>
                        </a:lnSpc>
                      </a:pPr>
                      <a:r>
                        <a:rPr lang="en-US" sz="1200" dirty="0">
                          <a:solidFill>
                            <a:srgbClr val="000000"/>
                          </a:solidFill>
                        </a:rPr>
                        <a:t>Preventative Care is covered 100%</a:t>
                      </a:r>
                    </a:p>
                  </a:txBody>
                  <a:tcPr>
                    <a:noFill/>
                  </a:tcPr>
                </a:tc>
                <a:tc>
                  <a:txBody>
                    <a:bodyPr/>
                    <a:lstStyle/>
                    <a:p>
                      <a:pPr>
                        <a:lnSpc>
                          <a:spcPct val="150000"/>
                        </a:lnSpc>
                      </a:pPr>
                      <a:r>
                        <a:rPr lang="en-US" sz="1200" dirty="0">
                          <a:solidFill>
                            <a:srgbClr val="000000"/>
                          </a:solidFill>
                        </a:rPr>
                        <a:t>Preventative Care is covered 100%</a:t>
                      </a:r>
                    </a:p>
                  </a:txBody>
                  <a:tcPr>
                    <a:noFill/>
                  </a:tcPr>
                </a:tc>
                <a:tc>
                  <a:txBody>
                    <a:bodyPr/>
                    <a:lstStyle/>
                    <a:p>
                      <a:pPr>
                        <a:lnSpc>
                          <a:spcPct val="150000"/>
                        </a:lnSpc>
                      </a:pPr>
                      <a:r>
                        <a:rPr lang="en-US" sz="1200" dirty="0">
                          <a:solidFill>
                            <a:srgbClr val="000000"/>
                          </a:solidFill>
                        </a:rPr>
                        <a:t>Preventative Care is covered 100%</a:t>
                      </a:r>
                      <a:endParaRPr lang="en-US" sz="1200" b="0" dirty="0">
                        <a:solidFill>
                          <a:srgbClr val="000000"/>
                        </a:solidFill>
                      </a:endParaRPr>
                    </a:p>
                  </a:txBody>
                  <a:tcPr>
                    <a:noFill/>
                  </a:tcPr>
                </a:tc>
                <a:extLst>
                  <a:ext uri="{0D108BD9-81ED-4DB2-BD59-A6C34878D82A}">
                    <a16:rowId xmlns:a16="http://schemas.microsoft.com/office/drawing/2014/main" val="3254565425"/>
                  </a:ext>
                </a:extLst>
              </a:tr>
              <a:tr h="370840">
                <a:tc>
                  <a:txBody>
                    <a:bodyPr/>
                    <a:lstStyle/>
                    <a:p>
                      <a:pPr>
                        <a:lnSpc>
                          <a:spcPct val="150000"/>
                        </a:lnSpc>
                      </a:pPr>
                      <a:r>
                        <a:rPr lang="en-US" sz="1200" dirty="0">
                          <a:solidFill>
                            <a:srgbClr val="000000"/>
                          </a:solidFill>
                        </a:rPr>
                        <a:t>Standard Office Visit (non-specialist) $20</a:t>
                      </a:r>
                    </a:p>
                  </a:txBody>
                  <a:tcPr>
                    <a:no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rgbClr val="000000"/>
                          </a:solidFill>
                        </a:rPr>
                        <a:t>Standard Office Visit (non-specialist) $20</a:t>
                      </a:r>
                    </a:p>
                  </a:txBody>
                  <a:tcPr>
                    <a:noFill/>
                  </a:tcPr>
                </a:tc>
                <a:tc>
                  <a:txBody>
                    <a:bodyPr/>
                    <a:lstStyle/>
                    <a:p>
                      <a:pPr>
                        <a:lnSpc>
                          <a:spcPct val="150000"/>
                        </a:lnSpc>
                      </a:pPr>
                      <a:r>
                        <a:rPr lang="en-US" sz="1200" dirty="0">
                          <a:solidFill>
                            <a:srgbClr val="000000"/>
                          </a:solidFill>
                        </a:rPr>
                        <a:t>Standard Office Visit (non-specialist) $10</a:t>
                      </a:r>
                      <a:endParaRPr lang="en-US" sz="1200" b="0" dirty="0">
                        <a:solidFill>
                          <a:srgbClr val="000000"/>
                        </a:solidFill>
                      </a:endParaRPr>
                    </a:p>
                  </a:txBody>
                  <a:tcPr>
                    <a:noFill/>
                  </a:tcPr>
                </a:tc>
                <a:extLst>
                  <a:ext uri="{0D108BD9-81ED-4DB2-BD59-A6C34878D82A}">
                    <a16:rowId xmlns:a16="http://schemas.microsoft.com/office/drawing/2014/main" val="1674342574"/>
                  </a:ext>
                </a:extLst>
              </a:tr>
              <a:tr h="370840">
                <a:tc>
                  <a:txBody>
                    <a:bodyPr/>
                    <a:lstStyle/>
                    <a:p>
                      <a:pPr>
                        <a:lnSpc>
                          <a:spcPct val="150000"/>
                        </a:lnSpc>
                      </a:pPr>
                      <a:r>
                        <a:rPr lang="en-US" sz="1200" dirty="0">
                          <a:solidFill>
                            <a:srgbClr val="000000"/>
                          </a:solidFill>
                        </a:rPr>
                        <a:t>Specialist Office Visit $40</a:t>
                      </a:r>
                    </a:p>
                  </a:txBody>
                  <a:tcPr/>
                </a:tc>
                <a:tc>
                  <a:txBody>
                    <a:bodyPr/>
                    <a:lstStyle/>
                    <a:p>
                      <a:pPr>
                        <a:lnSpc>
                          <a:spcPct val="150000"/>
                        </a:lnSpc>
                      </a:pPr>
                      <a:r>
                        <a:rPr lang="en-US" sz="1200" dirty="0">
                          <a:solidFill>
                            <a:srgbClr val="000000"/>
                          </a:solidFill>
                        </a:rPr>
                        <a:t>Specialist Office Visit $20</a:t>
                      </a:r>
                    </a:p>
                  </a:txBody>
                  <a:tcPr/>
                </a:tc>
                <a:tc>
                  <a:txBody>
                    <a:bodyPr/>
                    <a:lstStyle/>
                    <a:p>
                      <a:pPr>
                        <a:lnSpc>
                          <a:spcPct val="150000"/>
                        </a:lnSpc>
                      </a:pPr>
                      <a:r>
                        <a:rPr lang="en-US" sz="1200" dirty="0">
                          <a:solidFill>
                            <a:srgbClr val="000000"/>
                          </a:solidFill>
                        </a:rPr>
                        <a:t>Specialist Office Visit $10</a:t>
                      </a:r>
                    </a:p>
                  </a:txBody>
                  <a:tcPr>
                    <a:noFill/>
                  </a:tcPr>
                </a:tc>
                <a:extLst>
                  <a:ext uri="{0D108BD9-81ED-4DB2-BD59-A6C34878D82A}">
                    <a16:rowId xmlns:a16="http://schemas.microsoft.com/office/drawing/2014/main" val="3696789565"/>
                  </a:ext>
                </a:extLst>
              </a:tr>
              <a:tr h="370840">
                <a:tc>
                  <a:txBody>
                    <a:bodyPr/>
                    <a:lstStyle/>
                    <a:p>
                      <a:pPr>
                        <a:lnSpc>
                          <a:spcPct val="150000"/>
                        </a:lnSpc>
                      </a:pPr>
                      <a:r>
                        <a:rPr lang="en-US" sz="1200" dirty="0">
                          <a:solidFill>
                            <a:srgbClr val="000000"/>
                          </a:solidFill>
                        </a:rPr>
                        <a:t>Scans (CT, CAT, MRI, PET) $100 per scan</a:t>
                      </a:r>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rgbClr val="000000"/>
                          </a:solidFill>
                        </a:rPr>
                        <a:t>Scans (CT, CAT, MRI, PET) 20% coinsurance</a:t>
                      </a:r>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rgbClr val="000000"/>
                          </a:solidFill>
                        </a:rPr>
                        <a:t>Scans (CT, CAT, MRI, PET) $0</a:t>
                      </a:r>
                    </a:p>
                  </a:txBody>
                  <a:tcPr>
                    <a:noFill/>
                  </a:tcPr>
                </a:tc>
                <a:extLst>
                  <a:ext uri="{0D108BD9-81ED-4DB2-BD59-A6C34878D82A}">
                    <a16:rowId xmlns:a16="http://schemas.microsoft.com/office/drawing/2014/main" val="3993020499"/>
                  </a:ext>
                </a:extLst>
              </a:tr>
              <a:tr h="370840">
                <a:tc>
                  <a:txBody>
                    <a:bodyPr/>
                    <a:lstStyle/>
                    <a:p>
                      <a:pPr>
                        <a:lnSpc>
                          <a:spcPct val="150000"/>
                        </a:lnSpc>
                      </a:pPr>
                      <a:r>
                        <a:rPr lang="en-US" sz="1200" dirty="0">
                          <a:solidFill>
                            <a:srgbClr val="000000"/>
                          </a:solidFill>
                        </a:rPr>
                        <a:t>Diagnostic X-ray &amp; Labs $0</a:t>
                      </a:r>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rgbClr val="000000"/>
                          </a:solidFill>
                        </a:rPr>
                        <a:t>Diagnostic X-ray &amp; Labs 20% coinsurance</a:t>
                      </a:r>
                    </a:p>
                  </a:txBody>
                  <a:tcPr/>
                </a:tc>
                <a:tc>
                  <a:txBody>
                    <a:bodyPr/>
                    <a:lstStyle/>
                    <a:p>
                      <a:pPr>
                        <a:lnSpc>
                          <a:spcPct val="150000"/>
                        </a:lnSpc>
                      </a:pPr>
                      <a:r>
                        <a:rPr lang="en-US" sz="1200" dirty="0">
                          <a:solidFill>
                            <a:srgbClr val="000000"/>
                          </a:solidFill>
                        </a:rPr>
                        <a:t>Diagnostic X-ray &amp; Labs $0</a:t>
                      </a:r>
                      <a:endParaRPr lang="en-US" sz="1200" b="0" dirty="0">
                        <a:solidFill>
                          <a:srgbClr val="000000"/>
                        </a:solidFill>
                      </a:endParaRPr>
                    </a:p>
                  </a:txBody>
                  <a:tcPr>
                    <a:noFill/>
                  </a:tcPr>
                </a:tc>
                <a:extLst>
                  <a:ext uri="{0D108BD9-81ED-4DB2-BD59-A6C34878D82A}">
                    <a16:rowId xmlns:a16="http://schemas.microsoft.com/office/drawing/2014/main" val="2845796280"/>
                  </a:ext>
                </a:extLst>
              </a:tr>
              <a:tr h="370840">
                <a:tc>
                  <a:txBody>
                    <a:bodyPr/>
                    <a:lstStyle/>
                    <a:p>
                      <a:pPr>
                        <a:lnSpc>
                          <a:spcPct val="150000"/>
                        </a:lnSpc>
                      </a:pPr>
                      <a:r>
                        <a:rPr lang="en-US" sz="1200" dirty="0">
                          <a:solidFill>
                            <a:srgbClr val="000000"/>
                          </a:solidFill>
                        </a:rPr>
                        <a:t>Emergency Room Visit (if not admitted) $100</a:t>
                      </a:r>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rgbClr val="000000"/>
                          </a:solidFill>
                        </a:rPr>
                        <a:t>Emergency Room Visit (if not admitted) $100 + 20%</a:t>
                      </a:r>
                    </a:p>
                  </a:txBody>
                  <a:tcPr/>
                </a:tc>
                <a:tc>
                  <a:txBody>
                    <a:bodyPr/>
                    <a:lstStyle/>
                    <a:p>
                      <a:pPr>
                        <a:lnSpc>
                          <a:spcPct val="150000"/>
                        </a:lnSpc>
                      </a:pPr>
                      <a:r>
                        <a:rPr lang="en-US" sz="1200" dirty="0">
                          <a:solidFill>
                            <a:srgbClr val="000000"/>
                          </a:solidFill>
                        </a:rPr>
                        <a:t>Emergency Room Visit (if not admitted) $100</a:t>
                      </a:r>
                      <a:endParaRPr lang="en-US" sz="1200" b="0" dirty="0">
                        <a:solidFill>
                          <a:srgbClr val="000000"/>
                        </a:solidFill>
                      </a:endParaRPr>
                    </a:p>
                  </a:txBody>
                  <a:tcPr>
                    <a:noFill/>
                  </a:tcPr>
                </a:tc>
                <a:extLst>
                  <a:ext uri="{0D108BD9-81ED-4DB2-BD59-A6C34878D82A}">
                    <a16:rowId xmlns:a16="http://schemas.microsoft.com/office/drawing/2014/main" val="3852297573"/>
                  </a:ext>
                </a:extLst>
              </a:tr>
              <a:tr h="370840">
                <a:tc>
                  <a:txBody>
                    <a:bodyPr/>
                    <a:lstStyle/>
                    <a:p>
                      <a:pPr>
                        <a:lnSpc>
                          <a:spcPct val="150000"/>
                        </a:lnSpc>
                      </a:pPr>
                      <a:r>
                        <a:rPr lang="en-US" sz="1200" dirty="0">
                          <a:solidFill>
                            <a:srgbClr val="000000"/>
                          </a:solidFill>
                        </a:rPr>
                        <a:t>Inpatient Care $250 admission fee</a:t>
                      </a:r>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rgbClr val="000000"/>
                          </a:solidFill>
                        </a:rPr>
                        <a:t>Inpatient Care 20% coinsurance</a:t>
                      </a:r>
                    </a:p>
                  </a:txBody>
                  <a:tcPr/>
                </a:tc>
                <a:tc>
                  <a:txBody>
                    <a:bodyPr/>
                    <a:lstStyle/>
                    <a:p>
                      <a:pPr>
                        <a:lnSpc>
                          <a:spcPct val="150000"/>
                        </a:lnSpc>
                      </a:pPr>
                      <a:r>
                        <a:rPr lang="en-US" sz="1200" dirty="0">
                          <a:solidFill>
                            <a:srgbClr val="000000"/>
                          </a:solidFill>
                        </a:rPr>
                        <a:t>Inpatient Care $0</a:t>
                      </a:r>
                      <a:endParaRPr lang="en-US" sz="1200" b="0" dirty="0">
                        <a:solidFill>
                          <a:srgbClr val="000000"/>
                        </a:solidFill>
                      </a:endParaRPr>
                    </a:p>
                  </a:txBody>
                  <a:tcPr>
                    <a:noFill/>
                  </a:tcPr>
                </a:tc>
                <a:extLst>
                  <a:ext uri="{0D108BD9-81ED-4DB2-BD59-A6C34878D82A}">
                    <a16:rowId xmlns:a16="http://schemas.microsoft.com/office/drawing/2014/main" val="615329752"/>
                  </a:ext>
                </a:extLst>
              </a:tr>
              <a:tr h="370840">
                <a:tc>
                  <a:txBody>
                    <a:bodyPr/>
                    <a:lstStyle/>
                    <a:p>
                      <a:pPr>
                        <a:lnSpc>
                          <a:spcPct val="150000"/>
                        </a:lnSpc>
                      </a:pPr>
                      <a:r>
                        <a:rPr lang="en-US" sz="1200" dirty="0">
                          <a:solidFill>
                            <a:srgbClr val="000000"/>
                          </a:solidFill>
                        </a:rPr>
                        <a:t>Outpatient Care $125</a:t>
                      </a:r>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rgbClr val="000000"/>
                          </a:solidFill>
                        </a:rPr>
                        <a:t>Outpatient Care 20% coinsurance</a:t>
                      </a:r>
                    </a:p>
                  </a:txBody>
                  <a:tcPr/>
                </a:tc>
                <a:tc>
                  <a:txBody>
                    <a:bodyPr/>
                    <a:lstStyle/>
                    <a:p>
                      <a:pPr>
                        <a:lnSpc>
                          <a:spcPct val="150000"/>
                        </a:lnSpc>
                      </a:pPr>
                      <a:r>
                        <a:rPr lang="en-US" sz="1200" b="0" dirty="0">
                          <a:solidFill>
                            <a:srgbClr val="000000"/>
                          </a:solidFill>
                        </a:rPr>
                        <a:t>Outpatient Care $0</a:t>
                      </a:r>
                    </a:p>
                  </a:txBody>
                  <a:tcPr>
                    <a:noFill/>
                  </a:tcPr>
                </a:tc>
                <a:extLst>
                  <a:ext uri="{0D108BD9-81ED-4DB2-BD59-A6C34878D82A}">
                    <a16:rowId xmlns:a16="http://schemas.microsoft.com/office/drawing/2014/main" val="1231805032"/>
                  </a:ext>
                </a:extLst>
              </a:tr>
              <a:tr h="370840">
                <a:tc>
                  <a:txBody>
                    <a:bodyPr/>
                    <a:lstStyle/>
                    <a:p>
                      <a:pPr>
                        <a:lnSpc>
                          <a:spcPct val="150000"/>
                        </a:lnSpc>
                      </a:pPr>
                      <a:r>
                        <a:rPr lang="en-US" sz="1200" dirty="0">
                          <a:solidFill>
                            <a:srgbClr val="000000"/>
                          </a:solidFill>
                        </a:rPr>
                        <a:t>Acupuncture &amp; Chiropractic $10 (30 visits)</a:t>
                      </a:r>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rgbClr val="000000"/>
                          </a:solidFill>
                        </a:rPr>
                        <a:t>Acupuncture &amp; Chiropractic 20% coinsurance (12 visits)</a:t>
                      </a:r>
                    </a:p>
                  </a:txBody>
                  <a:tcPr/>
                </a:tc>
                <a:tc>
                  <a:txBody>
                    <a:bodyPr/>
                    <a:lstStyle/>
                    <a:p>
                      <a:pPr>
                        <a:lnSpc>
                          <a:spcPct val="150000"/>
                        </a:lnSpc>
                      </a:pPr>
                      <a:r>
                        <a:rPr lang="en-US" sz="1200" dirty="0">
                          <a:solidFill>
                            <a:srgbClr val="000000"/>
                          </a:solidFill>
                        </a:rPr>
                        <a:t>Acupuncture &amp; Chiropractic $0 (12 visits)</a:t>
                      </a:r>
                      <a:endParaRPr lang="en-US" sz="1200" b="0" dirty="0">
                        <a:solidFill>
                          <a:srgbClr val="000000"/>
                        </a:solidFill>
                      </a:endParaRPr>
                    </a:p>
                  </a:txBody>
                  <a:tcPr>
                    <a:noFill/>
                  </a:tcPr>
                </a:tc>
                <a:extLst>
                  <a:ext uri="{0D108BD9-81ED-4DB2-BD59-A6C34878D82A}">
                    <a16:rowId xmlns:a16="http://schemas.microsoft.com/office/drawing/2014/main" val="326607038"/>
                  </a:ext>
                </a:extLst>
              </a:tr>
              <a:tr h="370840">
                <a:tc>
                  <a:txBody>
                    <a:bodyPr/>
                    <a:lstStyle/>
                    <a:p>
                      <a:pPr>
                        <a:lnSpc>
                          <a:spcPct val="150000"/>
                        </a:lnSpc>
                      </a:pPr>
                      <a:r>
                        <a:rPr lang="en-US" sz="1200" dirty="0">
                          <a:solidFill>
                            <a:srgbClr val="000000"/>
                          </a:solidFill>
                        </a:rPr>
                        <a:t>Pharmacy $9-$35 in-network (Costco $9/$0) </a:t>
                      </a:r>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rgbClr val="000000"/>
                          </a:solidFill>
                        </a:rPr>
                        <a:t>Pharmacy $9-$35 in-network (Costco $9/$0)</a:t>
                      </a:r>
                    </a:p>
                  </a:txBody>
                  <a:tcPr/>
                </a:tc>
                <a:tc>
                  <a:txBody>
                    <a:bodyPr/>
                    <a:lstStyle/>
                    <a:p>
                      <a:pPr>
                        <a:lnSpc>
                          <a:spcPct val="150000"/>
                        </a:lnSpc>
                      </a:pPr>
                      <a:r>
                        <a:rPr lang="en-US" sz="1200" dirty="0">
                          <a:solidFill>
                            <a:srgbClr val="000000"/>
                          </a:solidFill>
                        </a:rPr>
                        <a:t>Pharmacy $5-$20 in-network (Costco $5/$0)</a:t>
                      </a:r>
                      <a:endParaRPr lang="en-US" sz="1200" b="0" dirty="0">
                        <a:solidFill>
                          <a:srgbClr val="000000"/>
                        </a:solidFill>
                      </a:endParaRPr>
                    </a:p>
                  </a:txBody>
                  <a:tcPr>
                    <a:noFill/>
                  </a:tcPr>
                </a:tc>
                <a:extLst>
                  <a:ext uri="{0D108BD9-81ED-4DB2-BD59-A6C34878D82A}">
                    <a16:rowId xmlns:a16="http://schemas.microsoft.com/office/drawing/2014/main" val="2609508906"/>
                  </a:ext>
                </a:extLst>
              </a:tr>
            </a:tbl>
          </a:graphicData>
        </a:graphic>
      </p:graphicFrame>
      <p:sp>
        <p:nvSpPr>
          <p:cNvPr id="2" name="Text Placeholder 3">
            <a:extLst>
              <a:ext uri="{FF2B5EF4-FFF2-40B4-BE49-F238E27FC236}">
                <a16:creationId xmlns:a16="http://schemas.microsoft.com/office/drawing/2014/main" id="{6876C4A5-4D00-1BD3-5423-0A1BBEB791B8}"/>
              </a:ext>
            </a:extLst>
          </p:cNvPr>
          <p:cNvSpPr txBox="1">
            <a:spLocks/>
          </p:cNvSpPr>
          <p:nvPr/>
        </p:nvSpPr>
        <p:spPr>
          <a:xfrm>
            <a:off x="566599" y="6383474"/>
            <a:ext cx="10518252" cy="279873"/>
          </a:xfrm>
          <a:prstGeom prst="rect">
            <a:avLst/>
          </a:prstGeom>
        </p:spPr>
        <p:txBody>
          <a:bodyPr lIns="91440" tIns="45720" rIns="91440" bIns="45720" anchor="t">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b="0" i="0" kern="1200" spc="200" baseline="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t>*Contributions are taken in 3 equal amounts during the fall and spring academic semesters.</a:t>
            </a:r>
            <a:endParaRPr lang="en-US" sz="1400" dirty="0">
              <a:cs typeface="Segoe UI Light"/>
            </a:endParaRPr>
          </a:p>
        </p:txBody>
      </p:sp>
      <p:sp>
        <p:nvSpPr>
          <p:cNvPr id="10" name="Slide Number Placeholder 3">
            <a:extLst>
              <a:ext uri="{FF2B5EF4-FFF2-40B4-BE49-F238E27FC236}">
                <a16:creationId xmlns:a16="http://schemas.microsoft.com/office/drawing/2014/main" id="{052C1735-6961-3392-C2FF-F76EF292570B}"/>
              </a:ext>
            </a:extLst>
          </p:cNvPr>
          <p:cNvSpPr txBox="1">
            <a:spLocks/>
          </p:cNvSpPr>
          <p:nvPr/>
        </p:nvSpPr>
        <p:spPr>
          <a:xfrm>
            <a:off x="8610600" y="6356350"/>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91729D4-A164-47A3-830D-E792BCE699E4}" type="slidenum">
              <a:rPr lang="en-US" sz="1000" spc="300" smtClean="0">
                <a:solidFill>
                  <a:schemeClr val="accent1">
                    <a:lumMod val="75000"/>
                  </a:schemeClr>
                </a:solidFill>
              </a:rPr>
              <a:pPr algn="r"/>
              <a:t>13</a:t>
            </a:fld>
            <a:endParaRPr lang="en-US" sz="1000" spc="300" dirty="0">
              <a:solidFill>
                <a:schemeClr val="accent1">
                  <a:lumMod val="75000"/>
                </a:schemeClr>
              </a:solidFill>
            </a:endParaRPr>
          </a:p>
        </p:txBody>
      </p:sp>
    </p:spTree>
    <p:extLst>
      <p:ext uri="{BB962C8B-B14F-4D97-AF65-F5344CB8AC3E}">
        <p14:creationId xmlns:p14="http://schemas.microsoft.com/office/powerpoint/2010/main" val="26438819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732E77-8A0B-1E6F-A79D-799AEC680AD1}"/>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B004ABAE-3840-B6A0-A21C-8ECEB513BAA7}"/>
              </a:ext>
            </a:extLst>
          </p:cNvPr>
          <p:cNvSpPr>
            <a:spLocks noGrp="1"/>
          </p:cNvSpPr>
          <p:nvPr>
            <p:ph type="title"/>
          </p:nvPr>
        </p:nvSpPr>
        <p:spPr>
          <a:xfrm>
            <a:off x="7505322" y="227328"/>
            <a:ext cx="3848477" cy="1003947"/>
          </a:xfrm>
        </p:spPr>
        <p:txBody>
          <a:bodyPr/>
          <a:lstStyle/>
          <a:p>
            <a:r>
              <a:rPr lang="en-US" dirty="0">
                <a:solidFill>
                  <a:schemeClr val="tx1"/>
                </a:solidFill>
              </a:rPr>
              <a:t>District plan options</a:t>
            </a:r>
            <a:r>
              <a:rPr lang="en-US" sz="1200" dirty="0">
                <a:solidFill>
                  <a:schemeClr val="tx1"/>
                </a:solidFill>
              </a:rPr>
              <a:t> (6)</a:t>
            </a:r>
            <a:endParaRPr lang="en-US" dirty="0"/>
          </a:p>
        </p:txBody>
      </p:sp>
      <p:sp>
        <p:nvSpPr>
          <p:cNvPr id="4" name="Text Placeholder 3">
            <a:extLst>
              <a:ext uri="{FF2B5EF4-FFF2-40B4-BE49-F238E27FC236}">
                <a16:creationId xmlns:a16="http://schemas.microsoft.com/office/drawing/2014/main" id="{DA942800-A70D-DE49-A876-63C3029A721D}"/>
              </a:ext>
            </a:extLst>
          </p:cNvPr>
          <p:cNvSpPr>
            <a:spLocks noGrp="1"/>
          </p:cNvSpPr>
          <p:nvPr>
            <p:ph type="body" sz="quarter" idx="13"/>
          </p:nvPr>
        </p:nvSpPr>
        <p:spPr>
          <a:xfrm>
            <a:off x="629967" y="153910"/>
            <a:ext cx="5662191" cy="1213164"/>
          </a:xfrm>
        </p:spPr>
        <p:txBody>
          <a:bodyPr lIns="91440" tIns="45720" rIns="91440" bIns="45720" anchor="t">
            <a:normAutofit/>
          </a:bodyPr>
          <a:lstStyle/>
          <a:p>
            <a:r>
              <a:rPr lang="en-US" dirty="0"/>
              <a:t>Kaiser Medical Options</a:t>
            </a:r>
            <a:endParaRPr lang="en-US" sz="1400" dirty="0"/>
          </a:p>
          <a:p>
            <a:pPr marL="285750" indent="-285750">
              <a:buFont typeface="Arial" panose="020B0604020202020204" pitchFamily="34" charset="0"/>
              <a:buChar char="•"/>
            </a:pPr>
            <a:r>
              <a:rPr lang="en-US" sz="1400" dirty="0">
                <a:cs typeface="Segoe UI Light"/>
              </a:rPr>
              <a:t>Kaiser HMO </a:t>
            </a:r>
          </a:p>
          <a:p>
            <a:pPr marL="285750" indent="-285750">
              <a:buFont typeface="Arial" panose="020B0604020202020204" pitchFamily="34" charset="0"/>
              <a:buChar char="•"/>
            </a:pPr>
            <a:r>
              <a:rPr lang="en-US" sz="1400" dirty="0">
                <a:cs typeface="Segoe UI Light"/>
              </a:rPr>
              <a:t>Kaiser HDHP with Employer Funded HSA</a:t>
            </a:r>
          </a:p>
        </p:txBody>
      </p:sp>
      <p:graphicFrame>
        <p:nvGraphicFramePr>
          <p:cNvPr id="5" name="Table 5">
            <a:extLst>
              <a:ext uri="{FF2B5EF4-FFF2-40B4-BE49-F238E27FC236}">
                <a16:creationId xmlns:a16="http://schemas.microsoft.com/office/drawing/2014/main" id="{D4D58604-48CB-D492-28D6-38814776CBC8}"/>
              </a:ext>
            </a:extLst>
          </p:cNvPr>
          <p:cNvGraphicFramePr>
            <a:graphicFrameLocks noGrp="1"/>
          </p:cNvGraphicFramePr>
          <p:nvPr>
            <p:ph sz="quarter" idx="17"/>
            <p:extLst>
              <p:ext uri="{D42A27DB-BD31-4B8C-83A1-F6EECF244321}">
                <p14:modId xmlns:p14="http://schemas.microsoft.com/office/powerpoint/2010/main" val="140024514"/>
              </p:ext>
            </p:extLst>
          </p:nvPr>
        </p:nvGraphicFramePr>
        <p:xfrm>
          <a:off x="629965" y="1321391"/>
          <a:ext cx="10895095" cy="4726179"/>
        </p:xfrm>
        <a:graphic>
          <a:graphicData uri="http://schemas.openxmlformats.org/drawingml/2006/table">
            <a:tbl>
              <a:tblPr firstRow="1" bandRow="1">
                <a:tableStyleId>{5940675A-B579-460E-94D1-54222C63F5DA}</a:tableStyleId>
              </a:tblPr>
              <a:tblGrid>
                <a:gridCol w="5440880">
                  <a:extLst>
                    <a:ext uri="{9D8B030D-6E8A-4147-A177-3AD203B41FA5}">
                      <a16:colId xmlns:a16="http://schemas.microsoft.com/office/drawing/2014/main" val="906495982"/>
                    </a:ext>
                  </a:extLst>
                </a:gridCol>
                <a:gridCol w="5454215">
                  <a:extLst>
                    <a:ext uri="{9D8B030D-6E8A-4147-A177-3AD203B41FA5}">
                      <a16:colId xmlns:a16="http://schemas.microsoft.com/office/drawing/2014/main" val="1857816867"/>
                    </a:ext>
                  </a:extLst>
                </a:gridCol>
              </a:tblGrid>
              <a:tr h="370840">
                <a:tc>
                  <a:txBody>
                    <a:bodyPr/>
                    <a:lstStyle/>
                    <a:p>
                      <a:pPr>
                        <a:lnSpc>
                          <a:spcPct val="150000"/>
                        </a:lnSpc>
                      </a:pPr>
                      <a:r>
                        <a:rPr lang="en-US" sz="1600" b="1" dirty="0">
                          <a:solidFill>
                            <a:srgbClr val="000000"/>
                          </a:solidFill>
                        </a:rPr>
                        <a:t>Kaiser HMO Costs </a:t>
                      </a:r>
                      <a:r>
                        <a:rPr lang="en-US" sz="1600" b="0" dirty="0">
                          <a:solidFill>
                            <a:srgbClr val="000000"/>
                          </a:solidFill>
                        </a:rPr>
                        <a:t>(</a:t>
                      </a:r>
                      <a:r>
                        <a:rPr lang="en-US" sz="1600" b="0" dirty="0">
                          <a:solidFill>
                            <a:schemeClr val="accent3">
                              <a:lumMod val="75000"/>
                            </a:schemeClr>
                          </a:solidFill>
                          <a:hlinkClick r:id="rId2">
                            <a:extLst>
                              <a:ext uri="{A12FA001-AC4F-418D-AE19-62706E023703}">
                                <ahyp:hlinkClr xmlns:ahyp="http://schemas.microsoft.com/office/drawing/2018/hyperlinkcolor" val="tx"/>
                              </a:ext>
                            </a:extLst>
                          </a:hlinkClick>
                        </a:rPr>
                        <a:t>Kaiser HMO Plan Summary</a:t>
                      </a:r>
                      <a:r>
                        <a:rPr lang="en-US" sz="1600" b="0" dirty="0">
                          <a:solidFill>
                            <a:srgbClr val="000000"/>
                          </a:solidFill>
                        </a:rPr>
                        <a:t>)</a:t>
                      </a:r>
                      <a:endParaRPr lang="en-US" sz="1600" b="1" dirty="0">
                        <a:solidFill>
                          <a:srgbClr val="000000"/>
                        </a:solidFill>
                      </a:endParaRPr>
                    </a:p>
                  </a:txBody>
                  <a:tcPr>
                    <a:solidFill>
                      <a:schemeClr val="bg1">
                        <a:lumMod val="95000"/>
                      </a:schemeClr>
                    </a:solidFill>
                  </a:tcPr>
                </a:tc>
                <a:tc>
                  <a:txBody>
                    <a:bodyPr/>
                    <a:lstStyle/>
                    <a:p>
                      <a:pPr>
                        <a:lnSpc>
                          <a:spcPct val="150000"/>
                        </a:lnSpc>
                      </a:pPr>
                      <a:r>
                        <a:rPr lang="en-US" sz="1600" b="1" dirty="0">
                          <a:solidFill>
                            <a:srgbClr val="000000"/>
                          </a:solidFill>
                        </a:rPr>
                        <a:t>Kaiser HDHP with HSA Costs </a:t>
                      </a:r>
                      <a:r>
                        <a:rPr lang="en-US" sz="1600" b="0" dirty="0">
                          <a:solidFill>
                            <a:srgbClr val="000000"/>
                          </a:solidFill>
                        </a:rPr>
                        <a:t>(</a:t>
                      </a:r>
                      <a:r>
                        <a:rPr lang="en-US" sz="1600" b="0" dirty="0">
                          <a:solidFill>
                            <a:schemeClr val="accent3">
                              <a:lumMod val="75000"/>
                            </a:schemeClr>
                          </a:solidFill>
                          <a:hlinkClick r:id="rId3">
                            <a:extLst>
                              <a:ext uri="{A12FA001-AC4F-418D-AE19-62706E023703}">
                                <ahyp:hlinkClr xmlns:ahyp="http://schemas.microsoft.com/office/drawing/2018/hyperlinkcolor" val="tx"/>
                              </a:ext>
                            </a:extLst>
                          </a:hlinkClick>
                        </a:rPr>
                        <a:t>Kaiser HDHP Plan Summary</a:t>
                      </a:r>
                      <a:r>
                        <a:rPr lang="en-US" sz="1600" b="0" dirty="0">
                          <a:solidFill>
                            <a:srgbClr val="000000"/>
                          </a:solidFill>
                        </a:rPr>
                        <a:t>)</a:t>
                      </a:r>
                      <a:endParaRPr lang="en-US" sz="1600" b="1" dirty="0">
                        <a:solidFill>
                          <a:srgbClr val="000000"/>
                        </a:solidFill>
                      </a:endParaRPr>
                    </a:p>
                  </a:txBody>
                  <a:tcPr>
                    <a:solidFill>
                      <a:schemeClr val="bg1">
                        <a:lumMod val="95000"/>
                      </a:schemeClr>
                    </a:solidFill>
                  </a:tcPr>
                </a:tc>
                <a:extLst>
                  <a:ext uri="{0D108BD9-81ED-4DB2-BD59-A6C34878D82A}">
                    <a16:rowId xmlns:a16="http://schemas.microsoft.com/office/drawing/2014/main" val="3324063139"/>
                  </a:ext>
                </a:extLst>
              </a:tr>
              <a:tr h="370840">
                <a:tc>
                  <a:txBody>
                    <a:bodyPr/>
                    <a:lstStyle/>
                    <a:p>
                      <a:pPr>
                        <a:lnSpc>
                          <a:spcPct val="150000"/>
                        </a:lnSpc>
                      </a:pPr>
                      <a:endParaRPr lang="en-US" sz="1200" dirty="0">
                        <a:solidFill>
                          <a:srgbClr val="000000"/>
                        </a:solidFill>
                      </a:endParaRPr>
                    </a:p>
                    <a:p>
                      <a:pPr>
                        <a:lnSpc>
                          <a:spcPct val="150000"/>
                        </a:lnSpc>
                      </a:pPr>
                      <a:r>
                        <a:rPr lang="en-US" sz="1200" dirty="0">
                          <a:solidFill>
                            <a:srgbClr val="000000"/>
                          </a:solidFill>
                        </a:rPr>
                        <a:t>Out-of-pocket maximum $1,500 single/$3,000 family</a:t>
                      </a:r>
                    </a:p>
                  </a:txBody>
                  <a:tcPr>
                    <a:noFill/>
                  </a:tcPr>
                </a:tc>
                <a:tc>
                  <a:txBody>
                    <a:bodyPr/>
                    <a:lstStyle/>
                    <a:p>
                      <a:pPr>
                        <a:lnSpc>
                          <a:spcPct val="150000"/>
                        </a:lnSpc>
                      </a:pPr>
                      <a:r>
                        <a:rPr lang="en-US" sz="1200" b="0" dirty="0">
                          <a:solidFill>
                            <a:srgbClr val="000000"/>
                          </a:solidFill>
                        </a:rPr>
                        <a:t>Deductible $1,700 single/$3,400 family *</a:t>
                      </a:r>
                    </a:p>
                    <a:p>
                      <a:pPr>
                        <a:lnSpc>
                          <a:spcPct val="150000"/>
                        </a:lnSpc>
                      </a:pPr>
                      <a:r>
                        <a:rPr lang="en-US" sz="1200" b="0" dirty="0">
                          <a:solidFill>
                            <a:srgbClr val="000000"/>
                          </a:solidFill>
                        </a:rPr>
                        <a:t>Out-of-pocket maximum $3,500 single/$7,000 family *</a:t>
                      </a:r>
                      <a:r>
                        <a:rPr lang="en-US" sz="800" b="0" dirty="0">
                          <a:solidFill>
                            <a:srgbClr val="000000"/>
                          </a:solidFill>
                        </a:rPr>
                        <a:t> (this is not comprehensive information)</a:t>
                      </a:r>
                      <a:endParaRPr lang="en-US" sz="1200" b="0" dirty="0">
                        <a:solidFill>
                          <a:srgbClr val="000000"/>
                        </a:solidFill>
                      </a:endParaRPr>
                    </a:p>
                  </a:txBody>
                  <a:tcPr>
                    <a:noFill/>
                  </a:tcPr>
                </a:tc>
                <a:extLst>
                  <a:ext uri="{0D108BD9-81ED-4DB2-BD59-A6C34878D82A}">
                    <a16:rowId xmlns:a16="http://schemas.microsoft.com/office/drawing/2014/main" val="90814813"/>
                  </a:ext>
                </a:extLst>
              </a:tr>
              <a:tr h="370840">
                <a:tc>
                  <a:txBody>
                    <a:bodyPr/>
                    <a:lstStyle/>
                    <a:p>
                      <a:pPr>
                        <a:lnSpc>
                          <a:spcPct val="150000"/>
                        </a:lnSpc>
                      </a:pPr>
                      <a:r>
                        <a:rPr lang="en-US" sz="1200" dirty="0">
                          <a:solidFill>
                            <a:srgbClr val="000000"/>
                          </a:solidFill>
                        </a:rPr>
                        <a:t>Employer funded HSA amounts $0</a:t>
                      </a:r>
                    </a:p>
                  </a:txBody>
                  <a:tcPr>
                    <a:noFill/>
                  </a:tcPr>
                </a:tc>
                <a:tc>
                  <a:txBody>
                    <a:bodyPr/>
                    <a:lstStyle/>
                    <a:p>
                      <a:pPr>
                        <a:lnSpc>
                          <a:spcPct val="150000"/>
                        </a:lnSpc>
                      </a:pPr>
                      <a:r>
                        <a:rPr lang="en-US" sz="1200" dirty="0">
                          <a:solidFill>
                            <a:srgbClr val="000000"/>
                          </a:solidFill>
                        </a:rPr>
                        <a:t>Annual HSA amounts $3,400 single/$6,800 family * </a:t>
                      </a:r>
                      <a:r>
                        <a:rPr lang="en-US" sz="1000" dirty="0">
                          <a:solidFill>
                            <a:srgbClr val="000000"/>
                          </a:solidFill>
                        </a:rPr>
                        <a:t>(ER deposits: half Oct/half Apr)</a:t>
                      </a:r>
                      <a:endParaRPr lang="en-US" sz="1000" b="0" dirty="0">
                        <a:solidFill>
                          <a:srgbClr val="000000"/>
                        </a:solidFill>
                      </a:endParaRPr>
                    </a:p>
                  </a:txBody>
                  <a:tcPr>
                    <a:noFill/>
                  </a:tcPr>
                </a:tc>
                <a:extLst>
                  <a:ext uri="{0D108BD9-81ED-4DB2-BD59-A6C34878D82A}">
                    <a16:rowId xmlns:a16="http://schemas.microsoft.com/office/drawing/2014/main" val="3254565425"/>
                  </a:ext>
                </a:extLst>
              </a:tr>
              <a:tr h="37084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rgbClr val="000000"/>
                          </a:solidFill>
                        </a:rPr>
                        <a:t>Standard Office Visit (non-specialist) $0</a:t>
                      </a:r>
                    </a:p>
                  </a:txBody>
                  <a:tcPr>
                    <a:noFill/>
                  </a:tcPr>
                </a:tc>
                <a:tc>
                  <a:txBody>
                    <a:bodyPr/>
                    <a:lstStyle/>
                    <a:p>
                      <a:pPr>
                        <a:lnSpc>
                          <a:spcPct val="150000"/>
                        </a:lnSpc>
                      </a:pPr>
                      <a:r>
                        <a:rPr lang="en-US" sz="1200" dirty="0">
                          <a:solidFill>
                            <a:srgbClr val="000000"/>
                          </a:solidFill>
                        </a:rPr>
                        <a:t>Standard Office Visit (non-specialist) 10% coinsurance after deductible</a:t>
                      </a:r>
                      <a:endParaRPr lang="en-US" sz="1200" b="0" dirty="0">
                        <a:solidFill>
                          <a:srgbClr val="000000"/>
                        </a:solidFill>
                      </a:endParaRPr>
                    </a:p>
                  </a:txBody>
                  <a:tcPr>
                    <a:noFill/>
                  </a:tcPr>
                </a:tc>
                <a:extLst>
                  <a:ext uri="{0D108BD9-81ED-4DB2-BD59-A6C34878D82A}">
                    <a16:rowId xmlns:a16="http://schemas.microsoft.com/office/drawing/2014/main" val="1674342574"/>
                  </a:ext>
                </a:extLst>
              </a:tr>
              <a:tr h="370840">
                <a:tc>
                  <a:txBody>
                    <a:bodyPr/>
                    <a:lstStyle/>
                    <a:p>
                      <a:pPr>
                        <a:lnSpc>
                          <a:spcPct val="150000"/>
                        </a:lnSpc>
                      </a:pPr>
                      <a:r>
                        <a:rPr lang="en-US" sz="1200" dirty="0">
                          <a:solidFill>
                            <a:srgbClr val="000000"/>
                          </a:solidFill>
                        </a:rPr>
                        <a:t>Specialist Office Visit $0</a:t>
                      </a:r>
                    </a:p>
                  </a:txBody>
                  <a:tcPr/>
                </a:tc>
                <a:tc>
                  <a:txBody>
                    <a:bodyPr/>
                    <a:lstStyle/>
                    <a:p>
                      <a:pPr>
                        <a:lnSpc>
                          <a:spcPct val="150000"/>
                        </a:lnSpc>
                      </a:pPr>
                      <a:r>
                        <a:rPr lang="en-US" sz="1200" dirty="0">
                          <a:solidFill>
                            <a:srgbClr val="000000"/>
                          </a:solidFill>
                        </a:rPr>
                        <a:t>Specialist Office Visit 10% coinsurance after deductible</a:t>
                      </a:r>
                    </a:p>
                  </a:txBody>
                  <a:tcPr>
                    <a:noFill/>
                  </a:tcPr>
                </a:tc>
                <a:extLst>
                  <a:ext uri="{0D108BD9-81ED-4DB2-BD59-A6C34878D82A}">
                    <a16:rowId xmlns:a16="http://schemas.microsoft.com/office/drawing/2014/main" val="3696789565"/>
                  </a:ext>
                </a:extLst>
              </a:tr>
              <a:tr h="37084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rgbClr val="000000"/>
                          </a:solidFill>
                        </a:rPr>
                        <a:t>Scans (CT, CAT, MRI, PET) $0</a:t>
                      </a:r>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rgbClr val="000000"/>
                          </a:solidFill>
                        </a:rPr>
                        <a:t>Scans (CT, CAT, MRI, PET) 10% coinsurance after deductible</a:t>
                      </a:r>
                    </a:p>
                  </a:txBody>
                  <a:tcPr>
                    <a:noFill/>
                  </a:tcPr>
                </a:tc>
                <a:extLst>
                  <a:ext uri="{0D108BD9-81ED-4DB2-BD59-A6C34878D82A}">
                    <a16:rowId xmlns:a16="http://schemas.microsoft.com/office/drawing/2014/main" val="3993020499"/>
                  </a:ext>
                </a:extLst>
              </a:tr>
              <a:tr h="37084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rgbClr val="000000"/>
                          </a:solidFill>
                        </a:rPr>
                        <a:t>Diagnostic X-ray &amp; Labs $0</a:t>
                      </a:r>
                    </a:p>
                  </a:txBody>
                  <a:tcPr/>
                </a:tc>
                <a:tc>
                  <a:txBody>
                    <a:bodyPr/>
                    <a:lstStyle/>
                    <a:p>
                      <a:pPr>
                        <a:lnSpc>
                          <a:spcPct val="150000"/>
                        </a:lnSpc>
                      </a:pPr>
                      <a:r>
                        <a:rPr lang="en-US" sz="1200" dirty="0">
                          <a:solidFill>
                            <a:srgbClr val="000000"/>
                          </a:solidFill>
                        </a:rPr>
                        <a:t>Diagnostic X-ray &amp; Labs 10% coinsurance after deductible</a:t>
                      </a:r>
                      <a:endParaRPr lang="en-US" sz="1200" b="0" dirty="0">
                        <a:solidFill>
                          <a:srgbClr val="000000"/>
                        </a:solidFill>
                      </a:endParaRPr>
                    </a:p>
                  </a:txBody>
                  <a:tcPr>
                    <a:noFill/>
                  </a:tcPr>
                </a:tc>
                <a:extLst>
                  <a:ext uri="{0D108BD9-81ED-4DB2-BD59-A6C34878D82A}">
                    <a16:rowId xmlns:a16="http://schemas.microsoft.com/office/drawing/2014/main" val="2845796280"/>
                  </a:ext>
                </a:extLst>
              </a:tr>
              <a:tr h="37084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rgbClr val="000000"/>
                          </a:solidFill>
                        </a:rPr>
                        <a:t>Emergency Room Visit (if not admitted) $100 per visit</a:t>
                      </a:r>
                    </a:p>
                  </a:txBody>
                  <a:tcPr/>
                </a:tc>
                <a:tc>
                  <a:txBody>
                    <a:bodyPr/>
                    <a:lstStyle/>
                    <a:p>
                      <a:pPr>
                        <a:lnSpc>
                          <a:spcPct val="150000"/>
                        </a:lnSpc>
                      </a:pPr>
                      <a:r>
                        <a:rPr lang="en-US" sz="1200" dirty="0">
                          <a:solidFill>
                            <a:srgbClr val="000000"/>
                          </a:solidFill>
                        </a:rPr>
                        <a:t>Emergency Room Visit (if not admitted) 10% coinsurance after deductible</a:t>
                      </a:r>
                      <a:endParaRPr lang="en-US" sz="1200" b="0" dirty="0">
                        <a:solidFill>
                          <a:srgbClr val="000000"/>
                        </a:solidFill>
                      </a:endParaRPr>
                    </a:p>
                  </a:txBody>
                  <a:tcPr>
                    <a:noFill/>
                  </a:tcPr>
                </a:tc>
                <a:extLst>
                  <a:ext uri="{0D108BD9-81ED-4DB2-BD59-A6C34878D82A}">
                    <a16:rowId xmlns:a16="http://schemas.microsoft.com/office/drawing/2014/main" val="3852297573"/>
                  </a:ext>
                </a:extLst>
              </a:tr>
              <a:tr h="37084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rgbClr val="000000"/>
                          </a:solidFill>
                        </a:rPr>
                        <a:t>Inpatient Care $0</a:t>
                      </a:r>
                    </a:p>
                  </a:txBody>
                  <a:tcPr/>
                </a:tc>
                <a:tc>
                  <a:txBody>
                    <a:bodyPr/>
                    <a:lstStyle/>
                    <a:p>
                      <a:pPr>
                        <a:lnSpc>
                          <a:spcPct val="150000"/>
                        </a:lnSpc>
                      </a:pPr>
                      <a:r>
                        <a:rPr lang="en-US" sz="1200" dirty="0">
                          <a:solidFill>
                            <a:srgbClr val="000000"/>
                          </a:solidFill>
                        </a:rPr>
                        <a:t>Inpatient Care 10% coinsurance after deductible</a:t>
                      </a:r>
                      <a:endParaRPr lang="en-US" sz="1200" b="0" dirty="0">
                        <a:solidFill>
                          <a:srgbClr val="000000"/>
                        </a:solidFill>
                      </a:endParaRPr>
                    </a:p>
                  </a:txBody>
                  <a:tcPr>
                    <a:noFill/>
                  </a:tcPr>
                </a:tc>
                <a:extLst>
                  <a:ext uri="{0D108BD9-81ED-4DB2-BD59-A6C34878D82A}">
                    <a16:rowId xmlns:a16="http://schemas.microsoft.com/office/drawing/2014/main" val="615329752"/>
                  </a:ext>
                </a:extLst>
              </a:tr>
              <a:tr h="37084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rgbClr val="000000"/>
                          </a:solidFill>
                        </a:rPr>
                        <a:t>Outpatient Care $0</a:t>
                      </a:r>
                    </a:p>
                  </a:txBody>
                  <a:tcPr/>
                </a:tc>
                <a:tc>
                  <a:txBody>
                    <a:bodyPr/>
                    <a:lstStyle/>
                    <a:p>
                      <a:pPr>
                        <a:lnSpc>
                          <a:spcPct val="150000"/>
                        </a:lnSpc>
                      </a:pPr>
                      <a:r>
                        <a:rPr lang="en-US" sz="1200" b="0" dirty="0">
                          <a:solidFill>
                            <a:srgbClr val="000000"/>
                          </a:solidFill>
                        </a:rPr>
                        <a:t>Outpatient Care </a:t>
                      </a:r>
                      <a:r>
                        <a:rPr lang="en-US" sz="1200" dirty="0">
                          <a:solidFill>
                            <a:srgbClr val="000000"/>
                          </a:solidFill>
                        </a:rPr>
                        <a:t>10% coinsurance after deductible</a:t>
                      </a:r>
                      <a:endParaRPr lang="en-US" sz="1200" b="0" dirty="0">
                        <a:solidFill>
                          <a:srgbClr val="000000"/>
                        </a:solidFill>
                      </a:endParaRPr>
                    </a:p>
                  </a:txBody>
                  <a:tcPr>
                    <a:noFill/>
                  </a:tcPr>
                </a:tc>
                <a:extLst>
                  <a:ext uri="{0D108BD9-81ED-4DB2-BD59-A6C34878D82A}">
                    <a16:rowId xmlns:a16="http://schemas.microsoft.com/office/drawing/2014/main" val="1231805032"/>
                  </a:ext>
                </a:extLst>
              </a:tr>
              <a:tr h="37084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rgbClr val="000000"/>
                          </a:solidFill>
                        </a:rPr>
                        <a:t>Acupuncture &amp; Chiropractic $10</a:t>
                      </a:r>
                    </a:p>
                  </a:txBody>
                  <a:tcPr/>
                </a:tc>
                <a:tc>
                  <a:txBody>
                    <a:bodyPr/>
                    <a:lstStyle/>
                    <a:p>
                      <a:pPr>
                        <a:lnSpc>
                          <a:spcPct val="150000"/>
                        </a:lnSpc>
                      </a:pPr>
                      <a:r>
                        <a:rPr lang="en-US" sz="1200" dirty="0">
                          <a:solidFill>
                            <a:srgbClr val="000000"/>
                          </a:solidFill>
                        </a:rPr>
                        <a:t>Acupuncture 10% coinsurance after deductible (no chiropractic coverage)</a:t>
                      </a:r>
                      <a:endParaRPr lang="en-US" sz="1200" b="0" dirty="0">
                        <a:solidFill>
                          <a:srgbClr val="000000"/>
                        </a:solidFill>
                      </a:endParaRPr>
                    </a:p>
                  </a:txBody>
                  <a:tcPr>
                    <a:noFill/>
                  </a:tcPr>
                </a:tc>
                <a:extLst>
                  <a:ext uri="{0D108BD9-81ED-4DB2-BD59-A6C34878D82A}">
                    <a16:rowId xmlns:a16="http://schemas.microsoft.com/office/drawing/2014/main" val="326607038"/>
                  </a:ext>
                </a:extLst>
              </a:tr>
              <a:tr h="37084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rgbClr val="000000"/>
                          </a:solidFill>
                        </a:rPr>
                        <a:t>Pharmacy $5</a:t>
                      </a:r>
                    </a:p>
                  </a:txBody>
                  <a:tcPr/>
                </a:tc>
                <a:tc>
                  <a:txBody>
                    <a:bodyPr/>
                    <a:lstStyle/>
                    <a:p>
                      <a:pPr>
                        <a:lnSpc>
                          <a:spcPct val="150000"/>
                        </a:lnSpc>
                      </a:pPr>
                      <a:r>
                        <a:rPr lang="en-US" sz="1200" dirty="0">
                          <a:solidFill>
                            <a:srgbClr val="000000"/>
                          </a:solidFill>
                        </a:rPr>
                        <a:t>Pharmacy $10-$30 after deductible</a:t>
                      </a:r>
                      <a:endParaRPr lang="en-US" sz="1200" b="0" dirty="0">
                        <a:solidFill>
                          <a:srgbClr val="000000"/>
                        </a:solidFill>
                      </a:endParaRPr>
                    </a:p>
                  </a:txBody>
                  <a:tcPr>
                    <a:noFill/>
                  </a:tcPr>
                </a:tc>
                <a:extLst>
                  <a:ext uri="{0D108BD9-81ED-4DB2-BD59-A6C34878D82A}">
                    <a16:rowId xmlns:a16="http://schemas.microsoft.com/office/drawing/2014/main" val="2609508906"/>
                  </a:ext>
                </a:extLst>
              </a:tr>
            </a:tbl>
          </a:graphicData>
        </a:graphic>
      </p:graphicFrame>
      <p:sp>
        <p:nvSpPr>
          <p:cNvPr id="2" name="Text Placeholder 3">
            <a:extLst>
              <a:ext uri="{FF2B5EF4-FFF2-40B4-BE49-F238E27FC236}">
                <a16:creationId xmlns:a16="http://schemas.microsoft.com/office/drawing/2014/main" id="{0C445958-A383-5467-D430-242ADCB22F5A}"/>
              </a:ext>
            </a:extLst>
          </p:cNvPr>
          <p:cNvSpPr txBox="1">
            <a:spLocks/>
          </p:cNvSpPr>
          <p:nvPr/>
        </p:nvSpPr>
        <p:spPr>
          <a:xfrm>
            <a:off x="421750" y="6030403"/>
            <a:ext cx="10958461" cy="619369"/>
          </a:xfrm>
          <a:prstGeom prst="rect">
            <a:avLst/>
          </a:prstGeom>
        </p:spPr>
        <p:txBody>
          <a:bodyPr lIns="91440" tIns="45720" rIns="91440" bIns="45720" anchor="t">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spc="200" baseline="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t>*</a:t>
            </a:r>
            <a:r>
              <a:rPr lang="en-US" sz="1200" b="1" dirty="0"/>
              <a:t>Per IRS code the deductible and out-of-pocket maximum will reset to zero as of January 1</a:t>
            </a:r>
            <a:r>
              <a:rPr lang="en-US" sz="1200" b="1" baseline="30000" dirty="0"/>
              <a:t>st</a:t>
            </a:r>
            <a:r>
              <a:rPr lang="en-US" sz="1200" b="1" dirty="0"/>
              <a:t> regardless of the plan year. </a:t>
            </a:r>
          </a:p>
          <a:p>
            <a:r>
              <a:rPr lang="en-US" sz="1200" b="1" dirty="0">
                <a:cs typeface="Segoe UI Light"/>
              </a:rPr>
              <a:t>The employer HSA contribution is state taxable, so the employee state income tax will be higher in April and October</a:t>
            </a:r>
            <a:r>
              <a:rPr lang="en-US" sz="1200" dirty="0">
                <a:cs typeface="Segoe UI Light"/>
              </a:rPr>
              <a:t>.</a:t>
            </a:r>
          </a:p>
        </p:txBody>
      </p:sp>
      <p:sp>
        <p:nvSpPr>
          <p:cNvPr id="10" name="Slide Number Placeholder 3">
            <a:extLst>
              <a:ext uri="{FF2B5EF4-FFF2-40B4-BE49-F238E27FC236}">
                <a16:creationId xmlns:a16="http://schemas.microsoft.com/office/drawing/2014/main" id="{77539D9A-82EE-9878-F9D4-0AC3B9361DC8}"/>
              </a:ext>
            </a:extLst>
          </p:cNvPr>
          <p:cNvSpPr txBox="1">
            <a:spLocks/>
          </p:cNvSpPr>
          <p:nvPr/>
        </p:nvSpPr>
        <p:spPr>
          <a:xfrm>
            <a:off x="8610600" y="6356350"/>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91729D4-A164-47A3-830D-E792BCE699E4}" type="slidenum">
              <a:rPr lang="en-US" sz="1000" spc="300" smtClean="0">
                <a:solidFill>
                  <a:schemeClr val="accent1">
                    <a:lumMod val="75000"/>
                  </a:schemeClr>
                </a:solidFill>
              </a:rPr>
              <a:pPr algn="r"/>
              <a:t>14</a:t>
            </a:fld>
            <a:endParaRPr lang="en-US" sz="1000" spc="300" dirty="0">
              <a:solidFill>
                <a:schemeClr val="accent1">
                  <a:lumMod val="75000"/>
                </a:schemeClr>
              </a:solidFill>
            </a:endParaRPr>
          </a:p>
        </p:txBody>
      </p:sp>
    </p:spTree>
    <p:extLst>
      <p:ext uri="{BB962C8B-B14F-4D97-AF65-F5344CB8AC3E}">
        <p14:creationId xmlns:p14="http://schemas.microsoft.com/office/powerpoint/2010/main" val="21989752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DA9E31-3FEC-05F6-9572-2E04E5D1E820}"/>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424468E6-4478-0D68-CBA5-C6BFE54CB783}"/>
              </a:ext>
            </a:extLst>
          </p:cNvPr>
          <p:cNvSpPr>
            <a:spLocks noGrp="1"/>
          </p:cNvSpPr>
          <p:nvPr>
            <p:ph type="body" sz="quarter" idx="16"/>
          </p:nvPr>
        </p:nvSpPr>
        <p:spPr>
          <a:xfrm>
            <a:off x="760493" y="3313568"/>
            <a:ext cx="10671031" cy="3163199"/>
          </a:xfrm>
        </p:spPr>
        <p:txBody>
          <a:bodyPr lIns="91440" tIns="45720" rIns="91440" bIns="45720" anchor="ctr"/>
          <a:lstStyle/>
          <a:p>
            <a:pPr marL="0" indent="0">
              <a:buNone/>
            </a:pPr>
            <a:r>
              <a:rPr lang="en-US" b="1" dirty="0"/>
              <a:t>Employee Assistance Programs (EAP) offered through Anthem Blue Cross</a:t>
            </a:r>
          </a:p>
          <a:p>
            <a:r>
              <a:rPr lang="en-US" sz="1400" dirty="0"/>
              <a:t>These services are offered to all employees and retirees regardless if you are on Anthem, Kaiser, or waived medical coverage. </a:t>
            </a:r>
          </a:p>
          <a:p>
            <a:r>
              <a:rPr lang="en-US" sz="1400" dirty="0"/>
              <a:t>The benefits of this plan cover all employee family members and people living within the employee’s home. </a:t>
            </a:r>
            <a:endParaRPr lang="en-US" sz="1400" dirty="0">
              <a:cs typeface="Segoe UI Light"/>
            </a:endParaRPr>
          </a:p>
          <a:p>
            <a:r>
              <a:rPr lang="en-US" sz="1400" dirty="0"/>
              <a:t>All services are 100% confidential.</a:t>
            </a:r>
          </a:p>
          <a:p>
            <a:r>
              <a:rPr lang="en-US" sz="1400" dirty="0">
                <a:cs typeface="Segoe UI Light"/>
              </a:rPr>
              <a:t>Services include:</a:t>
            </a:r>
          </a:p>
          <a:p>
            <a:pPr lvl="1"/>
            <a:r>
              <a:rPr lang="en-US" sz="1200" dirty="0">
                <a:cs typeface="Segoe UI Light"/>
              </a:rPr>
              <a:t>Six (6) free telephonic, online, or in-person counseling (in-person appointments can cause delays) visits per issue.</a:t>
            </a:r>
          </a:p>
          <a:p>
            <a:pPr lvl="1"/>
            <a:r>
              <a:rPr lang="en-US" sz="1200" dirty="0">
                <a:cs typeface="Segoe UI Light"/>
              </a:rPr>
              <a:t>30-minute free phone or in-person legal consultation.</a:t>
            </a:r>
          </a:p>
          <a:p>
            <a:pPr lvl="1"/>
            <a:r>
              <a:rPr lang="en-US" sz="1200" dirty="0">
                <a:cs typeface="Segoe UI Light"/>
              </a:rPr>
              <a:t>Free phone meeting with financial professionals.</a:t>
            </a:r>
          </a:p>
          <a:p>
            <a:pPr lvl="1"/>
            <a:r>
              <a:rPr lang="en-US" sz="1200" dirty="0">
                <a:cs typeface="Segoe UI Light"/>
              </a:rPr>
              <a:t>Free help with ID recovery and reporting to consumer credit agencies.</a:t>
            </a:r>
          </a:p>
          <a:p>
            <a:pPr lvl="1"/>
            <a:r>
              <a:rPr lang="en-US" sz="1200" dirty="0">
                <a:cs typeface="Segoe UI Light"/>
              </a:rPr>
              <a:t>Many online resources such as articles, workbooks, webinars, dependent and daily living resources.</a:t>
            </a:r>
          </a:p>
          <a:p>
            <a:r>
              <a:rPr lang="en-US" sz="1400" dirty="0">
                <a:cs typeface="Segoe UI Light"/>
              </a:rPr>
              <a:t>Call: 800/999-7222 or go to anthemEAP.com and enter the company code = SISC</a:t>
            </a:r>
          </a:p>
          <a:p>
            <a:pPr lvl="1"/>
            <a:endParaRPr lang="en-US" sz="1200" dirty="0">
              <a:cs typeface="Segoe UI Light"/>
            </a:endParaRPr>
          </a:p>
        </p:txBody>
      </p:sp>
      <p:sp>
        <p:nvSpPr>
          <p:cNvPr id="4" name="Title 6">
            <a:extLst>
              <a:ext uri="{FF2B5EF4-FFF2-40B4-BE49-F238E27FC236}">
                <a16:creationId xmlns:a16="http://schemas.microsoft.com/office/drawing/2014/main" id="{4E6556CB-0083-5FAD-B13C-36319FC01E66}"/>
              </a:ext>
            </a:extLst>
          </p:cNvPr>
          <p:cNvSpPr txBox="1">
            <a:spLocks/>
          </p:cNvSpPr>
          <p:nvPr/>
        </p:nvSpPr>
        <p:spPr>
          <a:xfrm>
            <a:off x="6925895" y="1150774"/>
            <a:ext cx="3848477" cy="1003947"/>
          </a:xfrm>
          <a:prstGeom prst="rect">
            <a:avLst/>
          </a:prstGeom>
        </p:spPr>
        <p:txBody>
          <a:bodyPr anchor="ctr"/>
          <a:lstStyle>
            <a:lvl1pPr algn="l" defTabSz="914400" rtl="0" eaLnBrk="1" latinLnBrk="0" hangingPunct="1">
              <a:lnSpc>
                <a:spcPct val="90000"/>
              </a:lnSpc>
              <a:spcBef>
                <a:spcPct val="0"/>
              </a:spcBef>
              <a:buNone/>
              <a:defRPr sz="3200" kern="1200" cap="all" spc="200" baseline="0">
                <a:solidFill>
                  <a:schemeClr val="accent1">
                    <a:lumMod val="75000"/>
                  </a:schemeClr>
                </a:solidFill>
                <a:latin typeface="+mj-lt"/>
                <a:ea typeface="+mj-ea"/>
                <a:cs typeface="+mj-cs"/>
              </a:defRPr>
            </a:lvl1pPr>
          </a:lstStyle>
          <a:p>
            <a:r>
              <a:rPr lang="en-US" dirty="0">
                <a:solidFill>
                  <a:schemeClr val="tx1"/>
                </a:solidFill>
              </a:rPr>
              <a:t>District plan options</a:t>
            </a:r>
            <a:r>
              <a:rPr lang="en-US" sz="1200" dirty="0">
                <a:solidFill>
                  <a:schemeClr val="tx1"/>
                </a:solidFill>
              </a:rPr>
              <a:t> (7)</a:t>
            </a:r>
            <a:endParaRPr lang="en-US" dirty="0"/>
          </a:p>
        </p:txBody>
      </p:sp>
      <p:pic>
        <p:nvPicPr>
          <p:cNvPr id="10" name="Picture 9" descr="An elevated view of Palomar College student walking on campus the first day of the semester.">
            <a:extLst>
              <a:ext uri="{FF2B5EF4-FFF2-40B4-BE49-F238E27FC236}">
                <a16:creationId xmlns:a16="http://schemas.microsoft.com/office/drawing/2014/main" id="{45B71936-DAEC-7E6B-6152-AA3933637C4A}"/>
              </a:ext>
            </a:extLst>
          </p:cNvPr>
          <p:cNvPicPr>
            <a:picLocks noChangeAspect="1"/>
          </p:cNvPicPr>
          <p:nvPr/>
        </p:nvPicPr>
        <p:blipFill>
          <a:blip r:embed="rId2"/>
          <a:stretch>
            <a:fillRect/>
          </a:stretch>
        </p:blipFill>
        <p:spPr>
          <a:xfrm>
            <a:off x="1072929" y="381233"/>
            <a:ext cx="4625169" cy="2712505"/>
          </a:xfrm>
          <a:prstGeom prst="rect">
            <a:avLst/>
          </a:prstGeom>
          <a:ln w="88900" cap="sq" cmpd="thickThin">
            <a:solidFill>
              <a:srgbClr val="000000"/>
            </a:solidFill>
            <a:prstDash val="solid"/>
            <a:miter lim="800000"/>
          </a:ln>
          <a:effectLst>
            <a:innerShdw blurRad="76200">
              <a:srgbClr val="000000"/>
            </a:innerShdw>
          </a:effectLst>
        </p:spPr>
      </p:pic>
      <p:sp>
        <p:nvSpPr>
          <p:cNvPr id="2" name="Slide Number Placeholder 3">
            <a:extLst>
              <a:ext uri="{FF2B5EF4-FFF2-40B4-BE49-F238E27FC236}">
                <a16:creationId xmlns:a16="http://schemas.microsoft.com/office/drawing/2014/main" id="{8B2BB065-847A-52A8-7CF4-726E9EA995E1}"/>
              </a:ext>
            </a:extLst>
          </p:cNvPr>
          <p:cNvSpPr txBox="1">
            <a:spLocks/>
          </p:cNvSpPr>
          <p:nvPr/>
        </p:nvSpPr>
        <p:spPr>
          <a:xfrm>
            <a:off x="8610600" y="6356350"/>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91729D4-A164-47A3-830D-E792BCE699E4}" type="slidenum">
              <a:rPr lang="en-US" sz="1000" spc="300" smtClean="0">
                <a:solidFill>
                  <a:schemeClr val="accent1">
                    <a:lumMod val="75000"/>
                  </a:schemeClr>
                </a:solidFill>
              </a:rPr>
              <a:pPr algn="r"/>
              <a:t>15</a:t>
            </a:fld>
            <a:endParaRPr lang="en-US" sz="1000" spc="300" dirty="0">
              <a:solidFill>
                <a:schemeClr val="accent1">
                  <a:lumMod val="75000"/>
                </a:schemeClr>
              </a:solidFill>
            </a:endParaRPr>
          </a:p>
        </p:txBody>
      </p:sp>
    </p:spTree>
    <p:extLst>
      <p:ext uri="{BB962C8B-B14F-4D97-AF65-F5344CB8AC3E}">
        <p14:creationId xmlns:p14="http://schemas.microsoft.com/office/powerpoint/2010/main" val="10471564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7660A-8A4D-73CD-A24A-893A484A412C}"/>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0AEEBF59-8FB4-8547-1642-620EE01F2F75}"/>
              </a:ext>
            </a:extLst>
          </p:cNvPr>
          <p:cNvSpPr>
            <a:spLocks noGrp="1"/>
          </p:cNvSpPr>
          <p:nvPr>
            <p:ph type="title"/>
          </p:nvPr>
        </p:nvSpPr>
        <p:spPr>
          <a:xfrm>
            <a:off x="7505322" y="498928"/>
            <a:ext cx="3848477" cy="1003947"/>
          </a:xfrm>
        </p:spPr>
        <p:txBody>
          <a:bodyPr/>
          <a:lstStyle/>
          <a:p>
            <a:r>
              <a:rPr lang="en-US" dirty="0">
                <a:solidFill>
                  <a:schemeClr val="tx1"/>
                </a:solidFill>
              </a:rPr>
              <a:t>District plan options</a:t>
            </a:r>
            <a:r>
              <a:rPr lang="en-US" sz="1200" dirty="0">
                <a:solidFill>
                  <a:schemeClr val="tx1"/>
                </a:solidFill>
              </a:rPr>
              <a:t> (8)</a:t>
            </a:r>
            <a:endParaRPr lang="en-US" dirty="0"/>
          </a:p>
        </p:txBody>
      </p:sp>
      <p:sp>
        <p:nvSpPr>
          <p:cNvPr id="4" name="Text Placeholder 3">
            <a:extLst>
              <a:ext uri="{FF2B5EF4-FFF2-40B4-BE49-F238E27FC236}">
                <a16:creationId xmlns:a16="http://schemas.microsoft.com/office/drawing/2014/main" id="{B285A3B5-AD7E-FB17-177F-3931B6F491EE}"/>
              </a:ext>
            </a:extLst>
          </p:cNvPr>
          <p:cNvSpPr>
            <a:spLocks noGrp="1"/>
          </p:cNvSpPr>
          <p:nvPr>
            <p:ph type="body" sz="quarter" idx="13"/>
          </p:nvPr>
        </p:nvSpPr>
        <p:spPr>
          <a:xfrm>
            <a:off x="629966" y="522801"/>
            <a:ext cx="6178239" cy="5543821"/>
          </a:xfrm>
        </p:spPr>
        <p:txBody>
          <a:bodyPr lIns="91440" tIns="45720" rIns="91440" bIns="45720" anchor="t">
            <a:normAutofit/>
          </a:bodyPr>
          <a:lstStyle/>
          <a:p>
            <a:r>
              <a:rPr lang="en-US" dirty="0"/>
              <a:t>Dental Option</a:t>
            </a:r>
            <a:endParaRPr lang="en-US" sz="1400" dirty="0"/>
          </a:p>
          <a:p>
            <a:pPr marL="285750" indent="-285750">
              <a:buFont typeface="Arial" panose="020B0604020202020204" pitchFamily="34" charset="0"/>
              <a:buChar char="•"/>
            </a:pPr>
            <a:r>
              <a:rPr lang="en-US" sz="1400" dirty="0">
                <a:cs typeface="Segoe UI Light"/>
              </a:rPr>
              <a:t>DeltaCare USA DHMO (requires provider/group selection)</a:t>
            </a:r>
          </a:p>
          <a:p>
            <a:pPr marL="971550" lvl="1" indent="-285750"/>
            <a:r>
              <a:rPr lang="en-US" sz="1300" dirty="0">
                <a:solidFill>
                  <a:schemeClr val="accent3">
                    <a:lumMod val="75000"/>
                  </a:schemeClr>
                </a:solidFill>
                <a:cs typeface="Segoe UI Light"/>
                <a:hlinkClick r:id="rId2">
                  <a:extLst>
                    <a:ext uri="{A12FA001-AC4F-418D-AE19-62706E023703}">
                      <ahyp:hlinkClr xmlns:ahyp="http://schemas.microsoft.com/office/drawing/2018/hyperlinkcolor" val="tx"/>
                    </a:ext>
                  </a:extLst>
                </a:hlinkClick>
              </a:rPr>
              <a:t>Delta Dental Insurance Provider Search – DeltaCare USA Network</a:t>
            </a:r>
            <a:endParaRPr lang="en-US" sz="1400" dirty="0">
              <a:solidFill>
                <a:schemeClr val="accent3">
                  <a:lumMod val="75000"/>
                </a:schemeClr>
              </a:solidFill>
              <a:cs typeface="Segoe UI Light"/>
            </a:endParaRPr>
          </a:p>
          <a:p>
            <a:pPr marL="285750" indent="-285750">
              <a:buFont typeface="Arial" panose="020B0604020202020204" pitchFamily="34" charset="0"/>
              <a:buChar char="•"/>
            </a:pPr>
            <a:r>
              <a:rPr lang="en-US" sz="1400" dirty="0">
                <a:solidFill>
                  <a:schemeClr val="tx1"/>
                </a:solidFill>
                <a:cs typeface="Segoe UI Light"/>
              </a:rPr>
              <a:t>For more information about service copayments please review the </a:t>
            </a:r>
            <a:r>
              <a:rPr lang="en-US" sz="1400" dirty="0">
                <a:solidFill>
                  <a:schemeClr val="accent3">
                    <a:lumMod val="75000"/>
                  </a:schemeClr>
                </a:solidFill>
                <a:cs typeface="Segoe UI Light"/>
                <a:hlinkClick r:id="rId3">
                  <a:extLst>
                    <a:ext uri="{A12FA001-AC4F-418D-AE19-62706E023703}">
                      <ahyp:hlinkClr xmlns:ahyp="http://schemas.microsoft.com/office/drawing/2018/hyperlinkcolor" val="tx"/>
                    </a:ext>
                  </a:extLst>
                </a:hlinkClick>
              </a:rPr>
              <a:t>DeltaCare USA DHMO Plan Summary</a:t>
            </a:r>
            <a:endParaRPr lang="en-US" sz="1400" dirty="0">
              <a:solidFill>
                <a:schemeClr val="accent3">
                  <a:lumMod val="75000"/>
                </a:schemeClr>
              </a:solidFill>
              <a:cs typeface="Segoe UI Light"/>
            </a:endParaRPr>
          </a:p>
          <a:p>
            <a:pPr marL="285750" indent="-285750">
              <a:buFont typeface="Arial" panose="020B0604020202020204" pitchFamily="34" charset="0"/>
              <a:buChar char="•"/>
            </a:pPr>
            <a:r>
              <a:rPr lang="en-US" sz="1400" dirty="0">
                <a:solidFill>
                  <a:schemeClr val="tx1"/>
                </a:solidFill>
                <a:cs typeface="Segoe UI Light"/>
              </a:rPr>
              <a:t>Services must be obtained from the DeltaCare USA assigned dental office</a:t>
            </a:r>
          </a:p>
          <a:p>
            <a:pPr marL="285750" indent="-285750">
              <a:buFont typeface="Arial" panose="020B0604020202020204" pitchFamily="34" charset="0"/>
              <a:buChar char="•"/>
            </a:pPr>
            <a:r>
              <a:rPr lang="en-US" sz="1400" dirty="0">
                <a:solidFill>
                  <a:schemeClr val="tx1"/>
                </a:solidFill>
                <a:cs typeface="Segoe UI Light"/>
              </a:rPr>
              <a:t>You can change your dental office online or by calling member services if there is no treatment in progress</a:t>
            </a:r>
          </a:p>
          <a:p>
            <a:pPr marL="285750" indent="-285750">
              <a:buFont typeface="Arial" panose="020B0604020202020204" pitchFamily="34" charset="0"/>
              <a:buChar char="•"/>
            </a:pPr>
            <a:r>
              <a:rPr lang="en-US" sz="1400" dirty="0">
                <a:solidFill>
                  <a:schemeClr val="tx1"/>
                </a:solidFill>
                <a:cs typeface="Segoe UI Light"/>
              </a:rPr>
              <a:t>There is no annual coverage limit for prescribed services</a:t>
            </a:r>
          </a:p>
          <a:p>
            <a:pPr marL="285750" indent="-285750">
              <a:buFont typeface="Arial" panose="020B0604020202020204" pitchFamily="34" charset="0"/>
              <a:buChar char="•"/>
            </a:pPr>
            <a:r>
              <a:rPr lang="en-US" sz="1400" dirty="0">
                <a:solidFill>
                  <a:schemeClr val="tx1"/>
                </a:solidFill>
                <a:cs typeface="Segoe UI Light"/>
              </a:rPr>
              <a:t>If specialty services are needed the assigned dental office will refer you to an in-network specialist</a:t>
            </a:r>
          </a:p>
          <a:p>
            <a:pPr marL="285750" indent="-285750">
              <a:buFont typeface="Arial" panose="020B0604020202020204" pitchFamily="34" charset="0"/>
              <a:buChar char="•"/>
            </a:pPr>
            <a:r>
              <a:rPr lang="en-US" sz="1400" dirty="0">
                <a:solidFill>
                  <a:schemeClr val="tx1"/>
                </a:solidFill>
                <a:cs typeface="Segoe UI Light"/>
              </a:rPr>
              <a:t>Orthodontic services must be obtained from an in-network orthodontist</a:t>
            </a:r>
          </a:p>
          <a:p>
            <a:pPr marL="285750" indent="-285750">
              <a:buFont typeface="Arial" panose="020B0604020202020204" pitchFamily="34" charset="0"/>
              <a:buChar char="•"/>
            </a:pPr>
            <a:r>
              <a:rPr lang="en-US" sz="1400" dirty="0">
                <a:solidFill>
                  <a:schemeClr val="tx1"/>
                </a:solidFill>
                <a:cs typeface="Segoe UI Light"/>
              </a:rPr>
              <a:t>If the cost of the needed services exceeds $500 the dental office should provide a detailed statement </a:t>
            </a:r>
            <a:r>
              <a:rPr lang="en-US" sz="1400">
                <a:solidFill>
                  <a:schemeClr val="tx1"/>
                </a:solidFill>
                <a:cs typeface="Segoe UI Light"/>
              </a:rPr>
              <a:t>that shows </a:t>
            </a:r>
            <a:r>
              <a:rPr lang="en-US" sz="1400" dirty="0">
                <a:solidFill>
                  <a:schemeClr val="tx1"/>
                </a:solidFill>
                <a:cs typeface="Segoe UI Light"/>
              </a:rPr>
              <a:t>what is covered by Delta and what is an optional upgrade</a:t>
            </a:r>
          </a:p>
          <a:p>
            <a:pPr marL="285750" indent="-285750">
              <a:buFont typeface="Arial" panose="020B0604020202020204" pitchFamily="34" charset="0"/>
              <a:buChar char="•"/>
            </a:pPr>
            <a:r>
              <a:rPr lang="en-US" sz="1400" dirty="0">
                <a:solidFill>
                  <a:schemeClr val="tx1"/>
                </a:solidFill>
                <a:cs typeface="Segoe UI Light"/>
              </a:rPr>
              <a:t>Call Delta member services number listed on the plan summary linked above if you have detailed questions or need assistance</a:t>
            </a:r>
          </a:p>
        </p:txBody>
      </p:sp>
      <p:graphicFrame>
        <p:nvGraphicFramePr>
          <p:cNvPr id="5" name="Table 5">
            <a:extLst>
              <a:ext uri="{FF2B5EF4-FFF2-40B4-BE49-F238E27FC236}">
                <a16:creationId xmlns:a16="http://schemas.microsoft.com/office/drawing/2014/main" id="{9B3A132E-3C6F-CD38-74DD-58BD2FDC0980}"/>
              </a:ext>
            </a:extLst>
          </p:cNvPr>
          <p:cNvGraphicFramePr>
            <a:graphicFrameLocks noGrp="1"/>
          </p:cNvGraphicFramePr>
          <p:nvPr>
            <p:ph sz="quarter" idx="17"/>
            <p:extLst>
              <p:ext uri="{D42A27DB-BD31-4B8C-83A1-F6EECF244321}">
                <p14:modId xmlns:p14="http://schemas.microsoft.com/office/powerpoint/2010/main" val="1495728640"/>
              </p:ext>
            </p:extLst>
          </p:nvPr>
        </p:nvGraphicFramePr>
        <p:xfrm>
          <a:off x="7663080" y="1801462"/>
          <a:ext cx="3532960" cy="3984499"/>
        </p:xfrm>
        <a:graphic>
          <a:graphicData uri="http://schemas.openxmlformats.org/drawingml/2006/table">
            <a:tbl>
              <a:tblPr firstRow="1" bandRow="1">
                <a:tableStyleId>{5940675A-B579-460E-94D1-54222C63F5DA}</a:tableStyleId>
              </a:tblPr>
              <a:tblGrid>
                <a:gridCol w="3532960">
                  <a:extLst>
                    <a:ext uri="{9D8B030D-6E8A-4147-A177-3AD203B41FA5}">
                      <a16:colId xmlns:a16="http://schemas.microsoft.com/office/drawing/2014/main" val="3709376356"/>
                    </a:ext>
                  </a:extLst>
                </a:gridCol>
              </a:tblGrid>
              <a:tr h="370840">
                <a:tc>
                  <a:txBody>
                    <a:bodyPr/>
                    <a:lstStyle/>
                    <a:p>
                      <a:pPr>
                        <a:lnSpc>
                          <a:spcPct val="150000"/>
                        </a:lnSpc>
                      </a:pPr>
                      <a:r>
                        <a:rPr lang="en-US" sz="1600" b="1" dirty="0">
                          <a:solidFill>
                            <a:srgbClr val="000000"/>
                          </a:solidFill>
                        </a:rPr>
                        <a:t>DeltaCare USA DHMO Costs</a:t>
                      </a:r>
                    </a:p>
                  </a:txBody>
                  <a:tcPr>
                    <a:solidFill>
                      <a:schemeClr val="bg1">
                        <a:lumMod val="95000"/>
                      </a:schemeClr>
                    </a:solidFill>
                  </a:tcPr>
                </a:tc>
                <a:extLst>
                  <a:ext uri="{0D108BD9-81ED-4DB2-BD59-A6C34878D82A}">
                    <a16:rowId xmlns:a16="http://schemas.microsoft.com/office/drawing/2014/main" val="3324063139"/>
                  </a:ext>
                </a:extLst>
              </a:tr>
              <a:tr h="370840">
                <a:tc>
                  <a:txBody>
                    <a:bodyPr/>
                    <a:lstStyle/>
                    <a:p>
                      <a:pPr>
                        <a:lnSpc>
                          <a:spcPct val="150000"/>
                        </a:lnSpc>
                      </a:pPr>
                      <a:r>
                        <a:rPr lang="en-US" sz="1200" dirty="0">
                          <a:solidFill>
                            <a:srgbClr val="000000"/>
                          </a:solidFill>
                        </a:rPr>
                        <a:t>Provider or Medical Group ID must be listed on the enrollment form (</a:t>
                      </a:r>
                      <a:r>
                        <a:rPr lang="en-US" sz="1200" dirty="0">
                          <a:solidFill>
                            <a:srgbClr val="002060"/>
                          </a:solidFill>
                          <a:hlinkClick r:id="rId4">
                            <a:extLst>
                              <a:ext uri="{A12FA001-AC4F-418D-AE19-62706E023703}">
                                <ahyp:hlinkClr xmlns:ahyp="http://schemas.microsoft.com/office/drawing/2018/hyperlinkcolor" val="tx"/>
                              </a:ext>
                            </a:extLst>
                          </a:hlinkClick>
                        </a:rPr>
                        <a:t>Delta Dental Provider Search</a:t>
                      </a:r>
                      <a:r>
                        <a:rPr lang="en-US" sz="1200" dirty="0">
                          <a:solidFill>
                            <a:srgbClr val="000000"/>
                          </a:solidFill>
                        </a:rPr>
                        <a:t>)</a:t>
                      </a:r>
                    </a:p>
                  </a:txBody>
                  <a:tcPr>
                    <a:noFill/>
                  </a:tcPr>
                </a:tc>
                <a:extLst>
                  <a:ext uri="{0D108BD9-81ED-4DB2-BD59-A6C34878D82A}">
                    <a16:rowId xmlns:a16="http://schemas.microsoft.com/office/drawing/2014/main" val="90814813"/>
                  </a:ext>
                </a:extLst>
              </a:tr>
              <a:tr h="370840">
                <a:tc>
                  <a:txBody>
                    <a:bodyPr/>
                    <a:lstStyle/>
                    <a:p>
                      <a:pPr>
                        <a:lnSpc>
                          <a:spcPct val="150000"/>
                        </a:lnSpc>
                      </a:pPr>
                      <a:r>
                        <a:rPr lang="en-US" sz="1200" dirty="0">
                          <a:solidFill>
                            <a:srgbClr val="000000"/>
                          </a:solidFill>
                        </a:rPr>
                        <a:t>Preventative Care is covered 100%</a:t>
                      </a:r>
                    </a:p>
                  </a:txBody>
                  <a:tcPr>
                    <a:noFill/>
                  </a:tcPr>
                </a:tc>
                <a:extLst>
                  <a:ext uri="{0D108BD9-81ED-4DB2-BD59-A6C34878D82A}">
                    <a16:rowId xmlns:a16="http://schemas.microsoft.com/office/drawing/2014/main" val="3254565425"/>
                  </a:ext>
                </a:extLst>
              </a:tr>
              <a:tr h="370840">
                <a:tc>
                  <a:txBody>
                    <a:bodyPr/>
                    <a:lstStyle/>
                    <a:p>
                      <a:pPr>
                        <a:lnSpc>
                          <a:spcPct val="150000"/>
                        </a:lnSpc>
                      </a:pPr>
                      <a:r>
                        <a:rPr lang="en-US" sz="1200" dirty="0">
                          <a:solidFill>
                            <a:srgbClr val="000000"/>
                          </a:solidFill>
                        </a:rPr>
                        <a:t>Patient coverage is unlimited</a:t>
                      </a:r>
                    </a:p>
                  </a:txBody>
                  <a:tcPr>
                    <a:noFill/>
                  </a:tcPr>
                </a:tc>
                <a:extLst>
                  <a:ext uri="{0D108BD9-81ED-4DB2-BD59-A6C34878D82A}">
                    <a16:rowId xmlns:a16="http://schemas.microsoft.com/office/drawing/2014/main" val="1674342574"/>
                  </a:ext>
                </a:extLst>
              </a:tr>
              <a:tr h="370840">
                <a:tc>
                  <a:txBody>
                    <a:bodyPr/>
                    <a:lstStyle/>
                    <a:p>
                      <a:pPr>
                        <a:lnSpc>
                          <a:spcPct val="150000"/>
                        </a:lnSpc>
                      </a:pPr>
                      <a:r>
                        <a:rPr lang="en-US" sz="1200" dirty="0">
                          <a:solidFill>
                            <a:srgbClr val="000000"/>
                          </a:solidFill>
                        </a:rPr>
                        <a:t>Fillings: $0 - $220 (one to four+ surfaces)</a:t>
                      </a:r>
                    </a:p>
                  </a:txBody>
                  <a:tcPr/>
                </a:tc>
                <a:extLst>
                  <a:ext uri="{0D108BD9-81ED-4DB2-BD59-A6C34878D82A}">
                    <a16:rowId xmlns:a16="http://schemas.microsoft.com/office/drawing/2014/main" val="3696789565"/>
                  </a:ext>
                </a:extLst>
              </a:tr>
              <a:tr h="370840">
                <a:tc>
                  <a:txBody>
                    <a:bodyPr/>
                    <a:lstStyle/>
                    <a:p>
                      <a:pPr>
                        <a:lnSpc>
                          <a:spcPct val="150000"/>
                        </a:lnSpc>
                      </a:pPr>
                      <a:r>
                        <a:rPr lang="en-US" sz="1200" dirty="0">
                          <a:solidFill>
                            <a:srgbClr val="000000"/>
                          </a:solidFill>
                        </a:rPr>
                        <a:t>Crowns: $50 - $240 (based on severity)</a:t>
                      </a:r>
                    </a:p>
                  </a:txBody>
                  <a:tcPr/>
                </a:tc>
                <a:extLst>
                  <a:ext uri="{0D108BD9-81ED-4DB2-BD59-A6C34878D82A}">
                    <a16:rowId xmlns:a16="http://schemas.microsoft.com/office/drawing/2014/main" val="3993020499"/>
                  </a:ext>
                </a:extLst>
              </a:tr>
              <a:tr h="370840">
                <a:tc>
                  <a:txBody>
                    <a:bodyPr/>
                    <a:lstStyle/>
                    <a:p>
                      <a:pPr>
                        <a:lnSpc>
                          <a:spcPct val="150000"/>
                        </a:lnSpc>
                      </a:pPr>
                      <a:r>
                        <a:rPr lang="en-US" sz="1200" dirty="0">
                          <a:solidFill>
                            <a:srgbClr val="000000"/>
                          </a:solidFill>
                        </a:rPr>
                        <a:t>Prosthodontics: $120 - $210 (based on severity)</a:t>
                      </a:r>
                    </a:p>
                  </a:txBody>
                  <a:tcPr/>
                </a:tc>
                <a:extLst>
                  <a:ext uri="{0D108BD9-81ED-4DB2-BD59-A6C34878D82A}">
                    <a16:rowId xmlns:a16="http://schemas.microsoft.com/office/drawing/2014/main" val="2845796280"/>
                  </a:ext>
                </a:extLst>
              </a:tr>
              <a:tr h="370840">
                <a:tc>
                  <a:txBody>
                    <a:bodyPr/>
                    <a:lstStyle/>
                    <a:p>
                      <a:pPr>
                        <a:lnSpc>
                          <a:spcPct val="150000"/>
                        </a:lnSpc>
                      </a:pPr>
                      <a:r>
                        <a:rPr lang="en-US" sz="1200" dirty="0">
                          <a:solidFill>
                            <a:srgbClr val="000000"/>
                          </a:solidFill>
                        </a:rPr>
                        <a:t>Endodontics: $0 - $280 (based on severity)</a:t>
                      </a:r>
                    </a:p>
                  </a:txBody>
                  <a:tcPr/>
                </a:tc>
                <a:extLst>
                  <a:ext uri="{0D108BD9-81ED-4DB2-BD59-A6C34878D82A}">
                    <a16:rowId xmlns:a16="http://schemas.microsoft.com/office/drawing/2014/main" val="3852297573"/>
                  </a:ext>
                </a:extLst>
              </a:tr>
              <a:tr h="370840">
                <a:tc>
                  <a:txBody>
                    <a:bodyPr/>
                    <a:lstStyle/>
                    <a:p>
                      <a:pPr>
                        <a:lnSpc>
                          <a:spcPct val="150000"/>
                        </a:lnSpc>
                      </a:pPr>
                      <a:r>
                        <a:rPr lang="en-US" sz="1200" dirty="0">
                          <a:solidFill>
                            <a:srgbClr val="000000"/>
                          </a:solidFill>
                        </a:rPr>
                        <a:t>Periodontics: $0 - $280 (based on severity)</a:t>
                      </a:r>
                    </a:p>
                  </a:txBody>
                  <a:tcPr/>
                </a:tc>
                <a:extLst>
                  <a:ext uri="{0D108BD9-81ED-4DB2-BD59-A6C34878D82A}">
                    <a16:rowId xmlns:a16="http://schemas.microsoft.com/office/drawing/2014/main" val="615329752"/>
                  </a:ext>
                </a:extLst>
              </a:tr>
              <a:tr h="370840">
                <a:tc>
                  <a:txBody>
                    <a:bodyPr/>
                    <a:lstStyle/>
                    <a:p>
                      <a:pPr>
                        <a:lnSpc>
                          <a:spcPct val="150000"/>
                        </a:lnSpc>
                      </a:pPr>
                      <a:r>
                        <a:rPr lang="en-US" sz="1200" dirty="0">
                          <a:solidFill>
                            <a:srgbClr val="000000"/>
                          </a:solidFill>
                        </a:rPr>
                        <a:t>Orthodontics: $950 - $1,900</a:t>
                      </a:r>
                    </a:p>
                  </a:txBody>
                  <a:tcPr/>
                </a:tc>
                <a:extLst>
                  <a:ext uri="{0D108BD9-81ED-4DB2-BD59-A6C34878D82A}">
                    <a16:rowId xmlns:a16="http://schemas.microsoft.com/office/drawing/2014/main" val="1231805032"/>
                  </a:ext>
                </a:extLst>
              </a:tr>
            </a:tbl>
          </a:graphicData>
        </a:graphic>
      </p:graphicFrame>
      <p:sp>
        <p:nvSpPr>
          <p:cNvPr id="10" name="Slide Number Placeholder 3">
            <a:extLst>
              <a:ext uri="{FF2B5EF4-FFF2-40B4-BE49-F238E27FC236}">
                <a16:creationId xmlns:a16="http://schemas.microsoft.com/office/drawing/2014/main" id="{A0CECE56-1CB4-34B5-2036-A0DF0A583083}"/>
              </a:ext>
            </a:extLst>
          </p:cNvPr>
          <p:cNvSpPr txBox="1">
            <a:spLocks/>
          </p:cNvSpPr>
          <p:nvPr/>
        </p:nvSpPr>
        <p:spPr>
          <a:xfrm>
            <a:off x="8610600" y="6356350"/>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91729D4-A164-47A3-830D-E792BCE699E4}" type="slidenum">
              <a:rPr lang="en-US" sz="1000" spc="300" smtClean="0">
                <a:solidFill>
                  <a:schemeClr val="accent1">
                    <a:lumMod val="75000"/>
                  </a:schemeClr>
                </a:solidFill>
              </a:rPr>
              <a:pPr algn="r"/>
              <a:t>16</a:t>
            </a:fld>
            <a:endParaRPr lang="en-US" sz="1000" spc="300" dirty="0">
              <a:solidFill>
                <a:schemeClr val="accent1">
                  <a:lumMod val="75000"/>
                </a:schemeClr>
              </a:solidFill>
            </a:endParaRPr>
          </a:p>
        </p:txBody>
      </p:sp>
    </p:spTree>
    <p:extLst>
      <p:ext uri="{BB962C8B-B14F-4D97-AF65-F5344CB8AC3E}">
        <p14:creationId xmlns:p14="http://schemas.microsoft.com/office/powerpoint/2010/main" val="34964111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9AC3DD-02C7-8F22-D665-01B18E3D7784}"/>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E339FA23-787B-FBFC-135E-83AA595F0538}"/>
              </a:ext>
            </a:extLst>
          </p:cNvPr>
          <p:cNvSpPr>
            <a:spLocks noGrp="1"/>
          </p:cNvSpPr>
          <p:nvPr>
            <p:ph type="title"/>
          </p:nvPr>
        </p:nvSpPr>
        <p:spPr>
          <a:xfrm>
            <a:off x="7505322" y="498928"/>
            <a:ext cx="3848477" cy="1003947"/>
          </a:xfrm>
        </p:spPr>
        <p:txBody>
          <a:bodyPr/>
          <a:lstStyle/>
          <a:p>
            <a:r>
              <a:rPr lang="en-US" dirty="0">
                <a:solidFill>
                  <a:schemeClr val="tx1"/>
                </a:solidFill>
              </a:rPr>
              <a:t>District plan options</a:t>
            </a:r>
            <a:r>
              <a:rPr lang="en-US" sz="1200" dirty="0">
                <a:solidFill>
                  <a:schemeClr val="tx1"/>
                </a:solidFill>
              </a:rPr>
              <a:t> (9)</a:t>
            </a:r>
            <a:endParaRPr lang="en-US" dirty="0"/>
          </a:p>
        </p:txBody>
      </p:sp>
      <p:graphicFrame>
        <p:nvGraphicFramePr>
          <p:cNvPr id="5" name="Table 5">
            <a:extLst>
              <a:ext uri="{FF2B5EF4-FFF2-40B4-BE49-F238E27FC236}">
                <a16:creationId xmlns:a16="http://schemas.microsoft.com/office/drawing/2014/main" id="{E9FB94C0-E1D1-3BB4-6AD1-406B84F2375B}"/>
              </a:ext>
            </a:extLst>
          </p:cNvPr>
          <p:cNvGraphicFramePr>
            <a:graphicFrameLocks noGrp="1"/>
          </p:cNvGraphicFramePr>
          <p:nvPr>
            <p:ph sz="quarter" idx="17"/>
            <p:extLst>
              <p:ext uri="{D42A27DB-BD31-4B8C-83A1-F6EECF244321}">
                <p14:modId xmlns:p14="http://schemas.microsoft.com/office/powerpoint/2010/main" val="1372375606"/>
              </p:ext>
            </p:extLst>
          </p:nvPr>
        </p:nvGraphicFramePr>
        <p:xfrm>
          <a:off x="629966" y="1683534"/>
          <a:ext cx="11016602" cy="4120198"/>
        </p:xfrm>
        <a:graphic>
          <a:graphicData uri="http://schemas.openxmlformats.org/drawingml/2006/table">
            <a:tbl>
              <a:tblPr firstRow="1" bandRow="1">
                <a:tableStyleId>{5940675A-B579-460E-94D1-54222C63F5DA}</a:tableStyleId>
              </a:tblPr>
              <a:tblGrid>
                <a:gridCol w="3532960">
                  <a:extLst>
                    <a:ext uri="{9D8B030D-6E8A-4147-A177-3AD203B41FA5}">
                      <a16:colId xmlns:a16="http://schemas.microsoft.com/office/drawing/2014/main" val="3709376356"/>
                    </a:ext>
                  </a:extLst>
                </a:gridCol>
                <a:gridCol w="3769895">
                  <a:extLst>
                    <a:ext uri="{9D8B030D-6E8A-4147-A177-3AD203B41FA5}">
                      <a16:colId xmlns:a16="http://schemas.microsoft.com/office/drawing/2014/main" val="906495982"/>
                    </a:ext>
                  </a:extLst>
                </a:gridCol>
                <a:gridCol w="3713747">
                  <a:extLst>
                    <a:ext uri="{9D8B030D-6E8A-4147-A177-3AD203B41FA5}">
                      <a16:colId xmlns:a16="http://schemas.microsoft.com/office/drawing/2014/main" val="1857816867"/>
                    </a:ext>
                  </a:extLst>
                </a:gridCol>
              </a:tblGrid>
              <a:tr h="370840">
                <a:tc>
                  <a:txBody>
                    <a:bodyPr/>
                    <a:lstStyle/>
                    <a:p>
                      <a:pPr>
                        <a:lnSpc>
                          <a:spcPct val="150000"/>
                        </a:lnSpc>
                      </a:pPr>
                      <a:r>
                        <a:rPr lang="en-US" sz="1600" b="1" dirty="0">
                          <a:solidFill>
                            <a:srgbClr val="000000"/>
                          </a:solidFill>
                        </a:rPr>
                        <a:t>EyeMed Vision Plan Benefits</a:t>
                      </a:r>
                    </a:p>
                  </a:txBody>
                  <a:tcPr>
                    <a:solidFill>
                      <a:schemeClr val="bg1">
                        <a:lumMod val="95000"/>
                      </a:schemeClr>
                    </a:solidFill>
                  </a:tcPr>
                </a:tc>
                <a:tc>
                  <a:txBody>
                    <a:bodyPr/>
                    <a:lstStyle/>
                    <a:p>
                      <a:pPr>
                        <a:lnSpc>
                          <a:spcPct val="150000"/>
                        </a:lnSpc>
                      </a:pPr>
                      <a:r>
                        <a:rPr lang="en-US" sz="1600" b="1" dirty="0">
                          <a:solidFill>
                            <a:srgbClr val="000000"/>
                          </a:solidFill>
                        </a:rPr>
                        <a:t>In-Network</a:t>
                      </a:r>
                    </a:p>
                  </a:txBody>
                  <a:tcPr>
                    <a:solidFill>
                      <a:schemeClr val="bg1">
                        <a:lumMod val="95000"/>
                      </a:schemeClr>
                    </a:solidFill>
                  </a:tcPr>
                </a:tc>
                <a:tc>
                  <a:txBody>
                    <a:bodyPr/>
                    <a:lstStyle/>
                    <a:p>
                      <a:pPr>
                        <a:lnSpc>
                          <a:spcPct val="150000"/>
                        </a:lnSpc>
                      </a:pPr>
                      <a:r>
                        <a:rPr lang="en-US" sz="1600" b="1" dirty="0">
                          <a:solidFill>
                            <a:srgbClr val="000000"/>
                          </a:solidFill>
                        </a:rPr>
                        <a:t>Out-of-Network Reimbursement</a:t>
                      </a:r>
                    </a:p>
                  </a:txBody>
                  <a:tcPr>
                    <a:solidFill>
                      <a:schemeClr val="bg1">
                        <a:lumMod val="95000"/>
                      </a:schemeClr>
                    </a:solidFill>
                  </a:tcPr>
                </a:tc>
                <a:extLst>
                  <a:ext uri="{0D108BD9-81ED-4DB2-BD59-A6C34878D82A}">
                    <a16:rowId xmlns:a16="http://schemas.microsoft.com/office/drawing/2014/main" val="3324063139"/>
                  </a:ext>
                </a:extLst>
              </a:tr>
              <a:tr h="370840">
                <a:tc>
                  <a:txBody>
                    <a:bodyPr/>
                    <a:lstStyle/>
                    <a:p>
                      <a:pPr>
                        <a:lnSpc>
                          <a:spcPct val="150000"/>
                        </a:lnSpc>
                      </a:pPr>
                      <a:r>
                        <a:rPr lang="en-US" sz="1200" dirty="0">
                          <a:solidFill>
                            <a:srgbClr val="000000"/>
                          </a:solidFill>
                        </a:rPr>
                        <a:t>Vision Exam (Frames/Lenses &amp; Contacts)</a:t>
                      </a:r>
                    </a:p>
                  </a:txBody>
                  <a:tcPr>
                    <a:noFill/>
                  </a:tcPr>
                </a:tc>
                <a:tc>
                  <a:txBody>
                    <a:bodyPr/>
                    <a:lstStyle/>
                    <a:p>
                      <a:pPr>
                        <a:lnSpc>
                          <a:spcPct val="150000"/>
                        </a:lnSpc>
                      </a:pPr>
                      <a:r>
                        <a:rPr lang="en-US" sz="1200" dirty="0">
                          <a:solidFill>
                            <a:srgbClr val="000000"/>
                          </a:solidFill>
                        </a:rPr>
                        <a:t>$10</a:t>
                      </a:r>
                    </a:p>
                  </a:txBody>
                  <a:tcPr>
                    <a:noFill/>
                  </a:tcPr>
                </a:tc>
                <a:tc>
                  <a:txBody>
                    <a:bodyPr/>
                    <a:lstStyle/>
                    <a:p>
                      <a:pPr>
                        <a:lnSpc>
                          <a:spcPct val="150000"/>
                        </a:lnSpc>
                      </a:pPr>
                      <a:r>
                        <a:rPr lang="en-US" sz="1200" b="0" dirty="0">
                          <a:solidFill>
                            <a:srgbClr val="000000"/>
                          </a:solidFill>
                        </a:rPr>
                        <a:t>Up to $40</a:t>
                      </a:r>
                    </a:p>
                  </a:txBody>
                  <a:tcPr>
                    <a:noFill/>
                  </a:tcPr>
                </a:tc>
                <a:extLst>
                  <a:ext uri="{0D108BD9-81ED-4DB2-BD59-A6C34878D82A}">
                    <a16:rowId xmlns:a16="http://schemas.microsoft.com/office/drawing/2014/main" val="90814813"/>
                  </a:ext>
                </a:extLst>
              </a:tr>
              <a:tr h="370840">
                <a:tc>
                  <a:txBody>
                    <a:bodyPr/>
                    <a:lstStyle/>
                    <a:p>
                      <a:pPr>
                        <a:lnSpc>
                          <a:spcPct val="150000"/>
                        </a:lnSpc>
                      </a:pPr>
                      <a:r>
                        <a:rPr lang="en-US" sz="1200" dirty="0">
                          <a:solidFill>
                            <a:srgbClr val="000000"/>
                          </a:solidFill>
                        </a:rPr>
                        <a:t>Frame</a:t>
                      </a:r>
                    </a:p>
                  </a:txBody>
                  <a:tcPr>
                    <a:noFill/>
                  </a:tcPr>
                </a:tc>
                <a:tc>
                  <a:txBody>
                    <a:bodyPr/>
                    <a:lstStyle/>
                    <a:p>
                      <a:pPr>
                        <a:lnSpc>
                          <a:spcPct val="150000"/>
                        </a:lnSpc>
                      </a:pPr>
                      <a:r>
                        <a:rPr lang="en-US" sz="1200" dirty="0">
                          <a:solidFill>
                            <a:srgbClr val="000000"/>
                          </a:solidFill>
                        </a:rPr>
                        <a:t>$150 allowance</a:t>
                      </a:r>
                    </a:p>
                  </a:txBody>
                  <a:tcPr>
                    <a:noFill/>
                  </a:tcPr>
                </a:tc>
                <a:tc>
                  <a:txBody>
                    <a:bodyPr/>
                    <a:lstStyle/>
                    <a:p>
                      <a:pPr>
                        <a:lnSpc>
                          <a:spcPct val="150000"/>
                        </a:lnSpc>
                      </a:pPr>
                      <a:r>
                        <a:rPr lang="en-US" sz="1200" b="0" dirty="0">
                          <a:solidFill>
                            <a:srgbClr val="000000"/>
                          </a:solidFill>
                        </a:rPr>
                        <a:t>Up to $105</a:t>
                      </a:r>
                    </a:p>
                  </a:txBody>
                  <a:tcPr>
                    <a:noFill/>
                  </a:tcPr>
                </a:tc>
                <a:extLst>
                  <a:ext uri="{0D108BD9-81ED-4DB2-BD59-A6C34878D82A}">
                    <a16:rowId xmlns:a16="http://schemas.microsoft.com/office/drawing/2014/main" val="2929443378"/>
                  </a:ext>
                </a:extLst>
              </a:tr>
              <a:tr h="370840">
                <a:tc>
                  <a:txBody>
                    <a:bodyPr/>
                    <a:lstStyle/>
                    <a:p>
                      <a:pPr>
                        <a:lnSpc>
                          <a:spcPct val="150000"/>
                        </a:lnSpc>
                      </a:pPr>
                      <a:r>
                        <a:rPr lang="en-US" sz="1200" dirty="0">
                          <a:solidFill>
                            <a:srgbClr val="000000"/>
                          </a:solidFill>
                        </a:rPr>
                        <a:t>Single Vision Lenses</a:t>
                      </a:r>
                    </a:p>
                  </a:txBody>
                  <a:tcPr>
                    <a:noFill/>
                  </a:tcPr>
                </a:tc>
                <a:tc>
                  <a:txBody>
                    <a:bodyPr/>
                    <a:lstStyle/>
                    <a:p>
                      <a:pPr>
                        <a:lnSpc>
                          <a:spcPct val="150000"/>
                        </a:lnSpc>
                      </a:pPr>
                      <a:r>
                        <a:rPr lang="en-US" sz="1200" dirty="0">
                          <a:solidFill>
                            <a:srgbClr val="000000"/>
                          </a:solidFill>
                        </a:rPr>
                        <a:t>$25</a:t>
                      </a:r>
                    </a:p>
                  </a:txBody>
                  <a:tcPr>
                    <a:noFill/>
                  </a:tcPr>
                </a:tc>
                <a:tc>
                  <a:txBody>
                    <a:bodyPr/>
                    <a:lstStyle/>
                    <a:p>
                      <a:pPr>
                        <a:lnSpc>
                          <a:spcPct val="150000"/>
                        </a:lnSpc>
                      </a:pPr>
                      <a:r>
                        <a:rPr lang="en-US" sz="1200" dirty="0">
                          <a:solidFill>
                            <a:srgbClr val="000000"/>
                          </a:solidFill>
                        </a:rPr>
                        <a:t>Up to $30</a:t>
                      </a:r>
                      <a:endParaRPr lang="en-US" sz="1200" b="0" dirty="0">
                        <a:solidFill>
                          <a:srgbClr val="000000"/>
                        </a:solidFill>
                      </a:endParaRPr>
                    </a:p>
                  </a:txBody>
                  <a:tcPr>
                    <a:noFill/>
                  </a:tcPr>
                </a:tc>
                <a:extLst>
                  <a:ext uri="{0D108BD9-81ED-4DB2-BD59-A6C34878D82A}">
                    <a16:rowId xmlns:a16="http://schemas.microsoft.com/office/drawing/2014/main" val="3254565425"/>
                  </a:ext>
                </a:extLst>
              </a:tr>
              <a:tr h="370840">
                <a:tc>
                  <a:txBody>
                    <a:bodyPr/>
                    <a:lstStyle/>
                    <a:p>
                      <a:pPr>
                        <a:lnSpc>
                          <a:spcPct val="150000"/>
                        </a:lnSpc>
                      </a:pPr>
                      <a:r>
                        <a:rPr lang="en-US" sz="1200" dirty="0">
                          <a:solidFill>
                            <a:srgbClr val="000000"/>
                          </a:solidFill>
                        </a:rPr>
                        <a:t>Bifocal Lenses</a:t>
                      </a:r>
                    </a:p>
                  </a:txBody>
                  <a:tcPr>
                    <a:no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rgbClr val="000000"/>
                          </a:solidFill>
                        </a:rPr>
                        <a:t>$25</a:t>
                      </a:r>
                    </a:p>
                  </a:txBody>
                  <a:tcPr>
                    <a:noFill/>
                  </a:tcPr>
                </a:tc>
                <a:tc>
                  <a:txBody>
                    <a:bodyPr/>
                    <a:lstStyle/>
                    <a:p>
                      <a:pPr>
                        <a:lnSpc>
                          <a:spcPct val="150000"/>
                        </a:lnSpc>
                      </a:pPr>
                      <a:r>
                        <a:rPr lang="en-US" sz="1200" dirty="0">
                          <a:solidFill>
                            <a:srgbClr val="000000"/>
                          </a:solidFill>
                        </a:rPr>
                        <a:t>Up to $50</a:t>
                      </a:r>
                      <a:endParaRPr lang="en-US" sz="1200" b="0" dirty="0">
                        <a:solidFill>
                          <a:srgbClr val="000000"/>
                        </a:solidFill>
                      </a:endParaRPr>
                    </a:p>
                  </a:txBody>
                  <a:tcPr>
                    <a:noFill/>
                  </a:tcPr>
                </a:tc>
                <a:extLst>
                  <a:ext uri="{0D108BD9-81ED-4DB2-BD59-A6C34878D82A}">
                    <a16:rowId xmlns:a16="http://schemas.microsoft.com/office/drawing/2014/main" val="1674342574"/>
                  </a:ext>
                </a:extLst>
              </a:tr>
              <a:tr h="370840">
                <a:tc>
                  <a:txBody>
                    <a:bodyPr/>
                    <a:lstStyle/>
                    <a:p>
                      <a:pPr>
                        <a:lnSpc>
                          <a:spcPct val="150000"/>
                        </a:lnSpc>
                      </a:pPr>
                      <a:r>
                        <a:rPr lang="en-US" sz="1200" dirty="0">
                          <a:solidFill>
                            <a:srgbClr val="000000"/>
                          </a:solidFill>
                        </a:rPr>
                        <a:t>Trifocal Lenses</a:t>
                      </a:r>
                    </a:p>
                  </a:txBody>
                  <a:tcPr/>
                </a:tc>
                <a:tc>
                  <a:txBody>
                    <a:bodyPr/>
                    <a:lstStyle/>
                    <a:p>
                      <a:pPr>
                        <a:lnSpc>
                          <a:spcPct val="150000"/>
                        </a:lnSpc>
                      </a:pPr>
                      <a:r>
                        <a:rPr lang="en-US" sz="1200" dirty="0">
                          <a:solidFill>
                            <a:srgbClr val="000000"/>
                          </a:solidFill>
                        </a:rPr>
                        <a:t>$25</a:t>
                      </a:r>
                    </a:p>
                  </a:txBody>
                  <a:tcPr/>
                </a:tc>
                <a:tc>
                  <a:txBody>
                    <a:bodyPr/>
                    <a:lstStyle/>
                    <a:p>
                      <a:pPr>
                        <a:lnSpc>
                          <a:spcPct val="150000"/>
                        </a:lnSpc>
                      </a:pPr>
                      <a:r>
                        <a:rPr lang="en-US" sz="1200" dirty="0">
                          <a:solidFill>
                            <a:srgbClr val="000000"/>
                          </a:solidFill>
                        </a:rPr>
                        <a:t>Up to $70</a:t>
                      </a:r>
                    </a:p>
                  </a:txBody>
                  <a:tcPr>
                    <a:noFill/>
                  </a:tcPr>
                </a:tc>
                <a:extLst>
                  <a:ext uri="{0D108BD9-81ED-4DB2-BD59-A6C34878D82A}">
                    <a16:rowId xmlns:a16="http://schemas.microsoft.com/office/drawing/2014/main" val="3696789565"/>
                  </a:ext>
                </a:extLst>
              </a:tr>
              <a:tr h="370840">
                <a:tc>
                  <a:txBody>
                    <a:bodyPr/>
                    <a:lstStyle/>
                    <a:p>
                      <a:pPr>
                        <a:lnSpc>
                          <a:spcPct val="150000"/>
                        </a:lnSpc>
                      </a:pPr>
                      <a:r>
                        <a:rPr lang="en-US" sz="1200" dirty="0">
                          <a:solidFill>
                            <a:srgbClr val="000000"/>
                          </a:solidFill>
                        </a:rPr>
                        <a:t>Lenticular Lenses</a:t>
                      </a:r>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rgbClr val="000000"/>
                          </a:solidFill>
                        </a:rPr>
                        <a:t>$25</a:t>
                      </a:r>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rgbClr val="000000"/>
                          </a:solidFill>
                        </a:rPr>
                        <a:t>Up to $70</a:t>
                      </a:r>
                    </a:p>
                  </a:txBody>
                  <a:tcPr>
                    <a:noFill/>
                  </a:tcPr>
                </a:tc>
                <a:extLst>
                  <a:ext uri="{0D108BD9-81ED-4DB2-BD59-A6C34878D82A}">
                    <a16:rowId xmlns:a16="http://schemas.microsoft.com/office/drawing/2014/main" val="3993020499"/>
                  </a:ext>
                </a:extLst>
              </a:tr>
              <a:tr h="370840">
                <a:tc>
                  <a:txBody>
                    <a:bodyPr/>
                    <a:lstStyle/>
                    <a:p>
                      <a:pPr>
                        <a:lnSpc>
                          <a:spcPct val="150000"/>
                        </a:lnSpc>
                      </a:pPr>
                      <a:r>
                        <a:rPr lang="en-US" sz="1200" dirty="0">
                          <a:solidFill>
                            <a:srgbClr val="000000"/>
                          </a:solidFill>
                        </a:rPr>
                        <a:t>Standard Progressive</a:t>
                      </a:r>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rgbClr val="000000"/>
                          </a:solidFill>
                        </a:rPr>
                        <a:t>$80</a:t>
                      </a:r>
                    </a:p>
                  </a:txBody>
                  <a:tcPr/>
                </a:tc>
                <a:tc>
                  <a:txBody>
                    <a:bodyPr/>
                    <a:lstStyle/>
                    <a:p>
                      <a:pPr>
                        <a:lnSpc>
                          <a:spcPct val="150000"/>
                        </a:lnSpc>
                      </a:pPr>
                      <a:r>
                        <a:rPr lang="en-US" sz="1200" dirty="0">
                          <a:solidFill>
                            <a:srgbClr val="000000"/>
                          </a:solidFill>
                        </a:rPr>
                        <a:t>Up to $50</a:t>
                      </a:r>
                      <a:endParaRPr lang="en-US" sz="1200" b="0" dirty="0">
                        <a:solidFill>
                          <a:srgbClr val="000000"/>
                        </a:solidFill>
                      </a:endParaRPr>
                    </a:p>
                  </a:txBody>
                  <a:tcPr>
                    <a:noFill/>
                  </a:tcPr>
                </a:tc>
                <a:extLst>
                  <a:ext uri="{0D108BD9-81ED-4DB2-BD59-A6C34878D82A}">
                    <a16:rowId xmlns:a16="http://schemas.microsoft.com/office/drawing/2014/main" val="2845796280"/>
                  </a:ext>
                </a:extLst>
              </a:tr>
              <a:tr h="370840">
                <a:tc>
                  <a:txBody>
                    <a:bodyPr/>
                    <a:lstStyle/>
                    <a:p>
                      <a:pPr>
                        <a:lnSpc>
                          <a:spcPct val="150000"/>
                        </a:lnSpc>
                      </a:pPr>
                      <a:r>
                        <a:rPr lang="en-US" sz="1200" dirty="0">
                          <a:solidFill>
                            <a:srgbClr val="000000"/>
                          </a:solidFill>
                        </a:rPr>
                        <a:t>Premium Progressive Tier 1, 2, 3</a:t>
                      </a:r>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rgbClr val="000000"/>
                          </a:solidFill>
                        </a:rPr>
                        <a:t>Tier 1 $110, Tier 2 $120, Tier 3 $135</a:t>
                      </a:r>
                    </a:p>
                  </a:txBody>
                  <a:tcPr/>
                </a:tc>
                <a:tc>
                  <a:txBody>
                    <a:bodyPr/>
                    <a:lstStyle/>
                    <a:p>
                      <a:pPr>
                        <a:lnSpc>
                          <a:spcPct val="150000"/>
                        </a:lnSpc>
                      </a:pPr>
                      <a:r>
                        <a:rPr lang="en-US" sz="1200" dirty="0">
                          <a:solidFill>
                            <a:srgbClr val="000000"/>
                          </a:solidFill>
                        </a:rPr>
                        <a:t>Up to $50</a:t>
                      </a:r>
                      <a:endParaRPr lang="en-US" sz="1200" b="0" dirty="0">
                        <a:solidFill>
                          <a:srgbClr val="000000"/>
                        </a:solidFill>
                      </a:endParaRPr>
                    </a:p>
                  </a:txBody>
                  <a:tcPr>
                    <a:noFill/>
                  </a:tcPr>
                </a:tc>
                <a:extLst>
                  <a:ext uri="{0D108BD9-81ED-4DB2-BD59-A6C34878D82A}">
                    <a16:rowId xmlns:a16="http://schemas.microsoft.com/office/drawing/2014/main" val="3852297573"/>
                  </a:ext>
                </a:extLst>
              </a:tr>
              <a:tr h="370840">
                <a:tc>
                  <a:txBody>
                    <a:bodyPr/>
                    <a:lstStyle/>
                    <a:p>
                      <a:pPr>
                        <a:lnSpc>
                          <a:spcPct val="150000"/>
                        </a:lnSpc>
                      </a:pPr>
                      <a:r>
                        <a:rPr lang="en-US" sz="1200" dirty="0">
                          <a:solidFill>
                            <a:srgbClr val="000000"/>
                          </a:solidFill>
                        </a:rPr>
                        <a:t>Conventional Contact Lenses</a:t>
                      </a:r>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rgbClr val="000000"/>
                          </a:solidFill>
                        </a:rPr>
                        <a:t>$0 copay; $180 allowance; 15% off balance over $180</a:t>
                      </a:r>
                    </a:p>
                  </a:txBody>
                  <a:tcPr/>
                </a:tc>
                <a:tc>
                  <a:txBody>
                    <a:bodyPr/>
                    <a:lstStyle/>
                    <a:p>
                      <a:pPr>
                        <a:lnSpc>
                          <a:spcPct val="150000"/>
                        </a:lnSpc>
                      </a:pPr>
                      <a:r>
                        <a:rPr lang="en-US" sz="1200" dirty="0">
                          <a:solidFill>
                            <a:srgbClr val="000000"/>
                          </a:solidFill>
                        </a:rPr>
                        <a:t>Up to $150</a:t>
                      </a:r>
                      <a:endParaRPr lang="en-US" sz="1200" b="0" dirty="0">
                        <a:solidFill>
                          <a:srgbClr val="000000"/>
                        </a:solidFill>
                      </a:endParaRPr>
                    </a:p>
                  </a:txBody>
                  <a:tcPr>
                    <a:noFill/>
                  </a:tcPr>
                </a:tc>
                <a:extLst>
                  <a:ext uri="{0D108BD9-81ED-4DB2-BD59-A6C34878D82A}">
                    <a16:rowId xmlns:a16="http://schemas.microsoft.com/office/drawing/2014/main" val="615329752"/>
                  </a:ext>
                </a:extLst>
              </a:tr>
              <a:tr h="370840">
                <a:tc>
                  <a:txBody>
                    <a:bodyPr/>
                    <a:lstStyle/>
                    <a:p>
                      <a:pPr>
                        <a:lnSpc>
                          <a:spcPct val="150000"/>
                        </a:lnSpc>
                      </a:pPr>
                      <a:r>
                        <a:rPr lang="en-US" sz="1200" dirty="0">
                          <a:solidFill>
                            <a:srgbClr val="000000"/>
                          </a:solidFill>
                        </a:rPr>
                        <a:t>Disposable Contact Lenses</a:t>
                      </a:r>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rgbClr val="000000"/>
                          </a:solidFill>
                        </a:rPr>
                        <a:t>$0 copay; $180 allowance</a:t>
                      </a:r>
                    </a:p>
                  </a:txBody>
                  <a:tcPr/>
                </a:tc>
                <a:tc>
                  <a:txBody>
                    <a:bodyPr/>
                    <a:lstStyle/>
                    <a:p>
                      <a:pPr>
                        <a:lnSpc>
                          <a:spcPct val="150000"/>
                        </a:lnSpc>
                      </a:pPr>
                      <a:r>
                        <a:rPr lang="en-US" sz="1200" b="0" dirty="0">
                          <a:solidFill>
                            <a:srgbClr val="000000"/>
                          </a:solidFill>
                        </a:rPr>
                        <a:t>Up to $150</a:t>
                      </a:r>
                    </a:p>
                  </a:txBody>
                  <a:tcPr>
                    <a:noFill/>
                  </a:tcPr>
                </a:tc>
                <a:extLst>
                  <a:ext uri="{0D108BD9-81ED-4DB2-BD59-A6C34878D82A}">
                    <a16:rowId xmlns:a16="http://schemas.microsoft.com/office/drawing/2014/main" val="1231805032"/>
                  </a:ext>
                </a:extLst>
              </a:tr>
            </a:tbl>
          </a:graphicData>
        </a:graphic>
      </p:graphicFrame>
      <p:sp>
        <p:nvSpPr>
          <p:cNvPr id="8" name="Text Placeholder 3">
            <a:extLst>
              <a:ext uri="{FF2B5EF4-FFF2-40B4-BE49-F238E27FC236}">
                <a16:creationId xmlns:a16="http://schemas.microsoft.com/office/drawing/2014/main" id="{89A1B8F8-6D19-D970-631F-2D2AFFE4C422}"/>
              </a:ext>
            </a:extLst>
          </p:cNvPr>
          <p:cNvSpPr txBox="1">
            <a:spLocks/>
          </p:cNvSpPr>
          <p:nvPr/>
        </p:nvSpPr>
        <p:spPr>
          <a:xfrm>
            <a:off x="629966" y="5858760"/>
            <a:ext cx="10518252" cy="591916"/>
          </a:xfrm>
          <a:prstGeom prst="rect">
            <a:avLst/>
          </a:prstGeom>
        </p:spPr>
        <p:txBody>
          <a:bodyPr lIns="91440" tIns="45720" rIns="91440" bIns="45720" anchor="t">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b="0" i="0" kern="1200" spc="200" baseline="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t>Exam, lenses, frames, or contacts can be obtained every 12 months.</a:t>
            </a:r>
          </a:p>
          <a:p>
            <a:r>
              <a:rPr lang="en-US" sz="1400" dirty="0">
                <a:cs typeface="Segoe UI Light"/>
              </a:rPr>
              <a:t>This is a brief summary of benefits, </a:t>
            </a:r>
            <a:r>
              <a:rPr lang="en-US" sz="1400" dirty="0">
                <a:solidFill>
                  <a:schemeClr val="accent3">
                    <a:lumMod val="75000"/>
                  </a:schemeClr>
                </a:solidFill>
                <a:cs typeface="Segoe UI Light"/>
                <a:hlinkClick r:id="rId2">
                  <a:extLst>
                    <a:ext uri="{A12FA001-AC4F-418D-AE19-62706E023703}">
                      <ahyp:hlinkClr xmlns:ahyp="http://schemas.microsoft.com/office/drawing/2018/hyperlinkcolor" val="tx"/>
                    </a:ext>
                  </a:extLst>
                </a:hlinkClick>
              </a:rPr>
              <a:t>review the plan summary or contact EyeMed</a:t>
            </a:r>
            <a:r>
              <a:rPr lang="en-US" sz="1400" dirty="0">
                <a:cs typeface="Segoe UI Light"/>
              </a:rPr>
              <a:t> for more details.</a:t>
            </a:r>
          </a:p>
        </p:txBody>
      </p:sp>
      <p:pic>
        <p:nvPicPr>
          <p:cNvPr id="11" name="Picture 10" descr="A close up of a Palomar College Faculty Member wearing sunglasses and blowing bubbles.">
            <a:extLst>
              <a:ext uri="{FF2B5EF4-FFF2-40B4-BE49-F238E27FC236}">
                <a16:creationId xmlns:a16="http://schemas.microsoft.com/office/drawing/2014/main" id="{FA78320E-3ED0-4DED-3CC8-AD5E4473A2CC}"/>
              </a:ext>
            </a:extLst>
          </p:cNvPr>
          <p:cNvPicPr>
            <a:picLocks noChangeAspect="1"/>
          </p:cNvPicPr>
          <p:nvPr/>
        </p:nvPicPr>
        <p:blipFill>
          <a:blip r:embed="rId3"/>
          <a:stretch>
            <a:fillRect/>
          </a:stretch>
        </p:blipFill>
        <p:spPr>
          <a:xfrm>
            <a:off x="1508635" y="407324"/>
            <a:ext cx="4286848" cy="1171739"/>
          </a:xfrm>
          <a:prstGeom prst="rect">
            <a:avLst/>
          </a:prstGeom>
          <a:ln w="88900" cap="sq" cmpd="thickThin">
            <a:solidFill>
              <a:srgbClr val="000000"/>
            </a:solidFill>
            <a:prstDash val="solid"/>
            <a:miter lim="800000"/>
          </a:ln>
          <a:effectLst>
            <a:innerShdw blurRad="76200">
              <a:srgbClr val="000000"/>
            </a:innerShdw>
          </a:effectLst>
        </p:spPr>
      </p:pic>
      <p:sp>
        <p:nvSpPr>
          <p:cNvPr id="10" name="Slide Number Placeholder 3">
            <a:extLst>
              <a:ext uri="{FF2B5EF4-FFF2-40B4-BE49-F238E27FC236}">
                <a16:creationId xmlns:a16="http://schemas.microsoft.com/office/drawing/2014/main" id="{AE27B793-534A-C4A9-2373-1406EE46D4F2}"/>
              </a:ext>
            </a:extLst>
          </p:cNvPr>
          <p:cNvSpPr txBox="1">
            <a:spLocks/>
          </p:cNvSpPr>
          <p:nvPr/>
        </p:nvSpPr>
        <p:spPr>
          <a:xfrm>
            <a:off x="8610600" y="6356350"/>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91729D4-A164-47A3-830D-E792BCE699E4}" type="slidenum">
              <a:rPr lang="en-US" sz="1000" spc="300" smtClean="0">
                <a:solidFill>
                  <a:schemeClr val="accent1">
                    <a:lumMod val="75000"/>
                  </a:schemeClr>
                </a:solidFill>
              </a:rPr>
              <a:pPr algn="r"/>
              <a:t>17</a:t>
            </a:fld>
            <a:endParaRPr lang="en-US" sz="1000" spc="300" dirty="0">
              <a:solidFill>
                <a:schemeClr val="accent1">
                  <a:lumMod val="75000"/>
                </a:schemeClr>
              </a:solidFill>
            </a:endParaRPr>
          </a:p>
        </p:txBody>
      </p:sp>
    </p:spTree>
    <p:extLst>
      <p:ext uri="{BB962C8B-B14F-4D97-AF65-F5344CB8AC3E}">
        <p14:creationId xmlns:p14="http://schemas.microsoft.com/office/powerpoint/2010/main" val="16233296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89FFA-B18F-B78D-C28C-C4CAD477B344}"/>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690621B4-A259-34C9-79DC-C34E070EDB6C}"/>
              </a:ext>
            </a:extLst>
          </p:cNvPr>
          <p:cNvSpPr>
            <a:spLocks noGrp="1"/>
          </p:cNvSpPr>
          <p:nvPr>
            <p:ph type="title"/>
          </p:nvPr>
        </p:nvSpPr>
        <p:spPr>
          <a:xfrm>
            <a:off x="6942894" y="498928"/>
            <a:ext cx="4410905" cy="1003947"/>
          </a:xfrm>
        </p:spPr>
        <p:txBody>
          <a:bodyPr lIns="91440" tIns="45720" rIns="91440" bIns="45720" anchor="t"/>
          <a:lstStyle/>
          <a:p>
            <a:r>
              <a:rPr lang="en-US" dirty="0">
                <a:solidFill>
                  <a:schemeClr val="tx1"/>
                </a:solidFill>
              </a:rPr>
              <a:t>voluntary plan option</a:t>
            </a:r>
          </a:p>
        </p:txBody>
      </p:sp>
      <p:graphicFrame>
        <p:nvGraphicFramePr>
          <p:cNvPr id="5" name="Table 5">
            <a:extLst>
              <a:ext uri="{FF2B5EF4-FFF2-40B4-BE49-F238E27FC236}">
                <a16:creationId xmlns:a16="http://schemas.microsoft.com/office/drawing/2014/main" id="{2C1FEFE2-5A55-CAEC-BE7F-3585BEB38164}"/>
              </a:ext>
            </a:extLst>
          </p:cNvPr>
          <p:cNvGraphicFramePr>
            <a:graphicFrameLocks noGrp="1"/>
          </p:cNvGraphicFramePr>
          <p:nvPr>
            <p:ph sz="quarter" idx="17"/>
            <p:extLst>
              <p:ext uri="{D42A27DB-BD31-4B8C-83A1-F6EECF244321}">
                <p14:modId xmlns:p14="http://schemas.microsoft.com/office/powerpoint/2010/main" val="2428206544"/>
              </p:ext>
            </p:extLst>
          </p:nvPr>
        </p:nvGraphicFramePr>
        <p:xfrm>
          <a:off x="586423" y="2390013"/>
          <a:ext cx="10998007" cy="2996066"/>
        </p:xfrm>
        <a:graphic>
          <a:graphicData uri="http://schemas.openxmlformats.org/drawingml/2006/table">
            <a:tbl>
              <a:tblPr firstRow="1" bandRow="1">
                <a:tableStyleId>{5940675A-B579-460E-94D1-54222C63F5DA}</a:tableStyleId>
              </a:tblPr>
              <a:tblGrid>
                <a:gridCol w="5268685">
                  <a:extLst>
                    <a:ext uri="{9D8B030D-6E8A-4147-A177-3AD203B41FA5}">
                      <a16:colId xmlns:a16="http://schemas.microsoft.com/office/drawing/2014/main" val="906495982"/>
                    </a:ext>
                  </a:extLst>
                </a:gridCol>
                <a:gridCol w="5729322">
                  <a:extLst>
                    <a:ext uri="{9D8B030D-6E8A-4147-A177-3AD203B41FA5}">
                      <a16:colId xmlns:a16="http://schemas.microsoft.com/office/drawing/2014/main" val="1857816867"/>
                    </a:ext>
                  </a:extLst>
                </a:gridCol>
              </a:tblGrid>
              <a:tr h="370840">
                <a:tc>
                  <a:txBody>
                    <a:bodyPr/>
                    <a:lstStyle/>
                    <a:p>
                      <a:pPr>
                        <a:lnSpc>
                          <a:spcPct val="150000"/>
                        </a:lnSpc>
                      </a:pPr>
                      <a:r>
                        <a:rPr lang="en-US" sz="1600" b="1" dirty="0">
                          <a:solidFill>
                            <a:srgbClr val="000000"/>
                          </a:solidFill>
                        </a:rPr>
                        <a:t>Coverage Advantages</a:t>
                      </a:r>
                    </a:p>
                  </a:txBody>
                  <a:tcPr>
                    <a:solidFill>
                      <a:schemeClr val="bg1">
                        <a:lumMod val="95000"/>
                      </a:schemeClr>
                    </a:solidFill>
                  </a:tcPr>
                </a:tc>
                <a:tc>
                  <a:txBody>
                    <a:bodyPr/>
                    <a:lstStyle/>
                    <a:p>
                      <a:pPr>
                        <a:lnSpc>
                          <a:spcPct val="150000"/>
                        </a:lnSpc>
                      </a:pPr>
                      <a:r>
                        <a:rPr lang="en-US" sz="1600" b="1" dirty="0">
                          <a:solidFill>
                            <a:srgbClr val="000000"/>
                          </a:solidFill>
                        </a:rPr>
                        <a:t>Voluntary Insurance Plans</a:t>
                      </a:r>
                    </a:p>
                  </a:txBody>
                  <a:tcPr>
                    <a:solidFill>
                      <a:schemeClr val="bg1">
                        <a:lumMod val="95000"/>
                      </a:schemeClr>
                    </a:solidFill>
                  </a:tcPr>
                </a:tc>
                <a:extLst>
                  <a:ext uri="{0D108BD9-81ED-4DB2-BD59-A6C34878D82A}">
                    <a16:rowId xmlns:a16="http://schemas.microsoft.com/office/drawing/2014/main" val="3324063139"/>
                  </a:ext>
                </a:extLst>
              </a:tr>
              <a:tr h="370840">
                <a:tc>
                  <a:txBody>
                    <a:bodyPr/>
                    <a:lstStyle/>
                    <a:p>
                      <a:pPr>
                        <a:lnSpc>
                          <a:spcPct val="150000"/>
                        </a:lnSpc>
                      </a:pPr>
                      <a:r>
                        <a:rPr lang="en-US" sz="1200" dirty="0">
                          <a:solidFill>
                            <a:srgbClr val="000000"/>
                          </a:solidFill>
                        </a:rPr>
                        <a:t>Policy claims are paid directly to the policyholders (employee)</a:t>
                      </a:r>
                    </a:p>
                  </a:txBody>
                  <a:tcPr>
                    <a:noFill/>
                  </a:tcPr>
                </a:tc>
                <a:tc>
                  <a:txBody>
                    <a:bodyPr/>
                    <a:lstStyle/>
                    <a:p>
                      <a:pPr>
                        <a:lnSpc>
                          <a:spcPct val="150000"/>
                        </a:lnSpc>
                      </a:pPr>
                      <a:r>
                        <a:rPr lang="en-US" sz="1200" b="0" dirty="0">
                          <a:solidFill>
                            <a:schemeClr val="accent3">
                              <a:lumMod val="75000"/>
                            </a:schemeClr>
                          </a:solidFill>
                          <a:hlinkClick r:id="rId2">
                            <a:extLst>
                              <a:ext uri="{A12FA001-AC4F-418D-AE19-62706E023703}">
                                <ahyp:hlinkClr xmlns:ahyp="http://schemas.microsoft.com/office/drawing/2018/hyperlinkcolor" val="tx"/>
                              </a:ext>
                            </a:extLst>
                          </a:hlinkClick>
                        </a:rPr>
                        <a:t>Accident Insurance</a:t>
                      </a:r>
                      <a:endParaRPr lang="en-US" sz="1200" b="0" dirty="0">
                        <a:solidFill>
                          <a:schemeClr val="accent3">
                            <a:lumMod val="75000"/>
                          </a:schemeClr>
                        </a:solidFill>
                      </a:endParaRPr>
                    </a:p>
                  </a:txBody>
                  <a:tcPr>
                    <a:noFill/>
                  </a:tcPr>
                </a:tc>
                <a:extLst>
                  <a:ext uri="{0D108BD9-81ED-4DB2-BD59-A6C34878D82A}">
                    <a16:rowId xmlns:a16="http://schemas.microsoft.com/office/drawing/2014/main" val="90814813"/>
                  </a:ext>
                </a:extLst>
              </a:tr>
              <a:tr h="370840">
                <a:tc>
                  <a:txBody>
                    <a:bodyPr/>
                    <a:lstStyle/>
                    <a:p>
                      <a:pPr>
                        <a:lnSpc>
                          <a:spcPct val="150000"/>
                        </a:lnSpc>
                      </a:pPr>
                      <a:r>
                        <a:rPr lang="en-US" sz="1200" dirty="0">
                          <a:solidFill>
                            <a:srgbClr val="000000"/>
                          </a:solidFill>
                        </a:rPr>
                        <a:t>Coverage is guaranteed renewable and portable</a:t>
                      </a:r>
                    </a:p>
                  </a:txBody>
                  <a:tcPr>
                    <a:noFill/>
                  </a:tcPr>
                </a:tc>
                <a:tc>
                  <a:txBody>
                    <a:bodyPr/>
                    <a:lstStyle/>
                    <a:p>
                      <a:pPr>
                        <a:lnSpc>
                          <a:spcPct val="150000"/>
                        </a:lnSpc>
                      </a:pPr>
                      <a:r>
                        <a:rPr lang="en-US" sz="1200" dirty="0">
                          <a:solidFill>
                            <a:schemeClr val="accent3">
                              <a:lumMod val="75000"/>
                            </a:schemeClr>
                          </a:solidFill>
                          <a:hlinkClick r:id="rId3">
                            <a:extLst>
                              <a:ext uri="{A12FA001-AC4F-418D-AE19-62706E023703}">
                                <ahyp:hlinkClr xmlns:ahyp="http://schemas.microsoft.com/office/drawing/2018/hyperlinkcolor" val="tx"/>
                              </a:ext>
                            </a:extLst>
                          </a:hlinkClick>
                        </a:rPr>
                        <a:t>Cancer/Specified-Disease Insurance</a:t>
                      </a:r>
                      <a:endParaRPr lang="en-US" sz="1200" dirty="0">
                        <a:solidFill>
                          <a:schemeClr val="accent3">
                            <a:lumMod val="75000"/>
                          </a:schemeClr>
                        </a:solidFill>
                      </a:endParaRPr>
                    </a:p>
                  </a:txBody>
                  <a:tcPr>
                    <a:noFill/>
                  </a:tcPr>
                </a:tc>
                <a:extLst>
                  <a:ext uri="{0D108BD9-81ED-4DB2-BD59-A6C34878D82A}">
                    <a16:rowId xmlns:a16="http://schemas.microsoft.com/office/drawing/2014/main" val="3254565425"/>
                  </a:ext>
                </a:extLst>
              </a:tr>
              <a:tr h="370840">
                <a:tc>
                  <a:txBody>
                    <a:bodyPr/>
                    <a:lstStyle/>
                    <a:p>
                      <a:pPr marL="0" marR="0" lvl="0" indent="0" algn="l" rtl="0" eaLnBrk="1" fontAlgn="auto" latinLnBrk="0" hangingPunct="1">
                        <a:lnSpc>
                          <a:spcPct val="150000"/>
                        </a:lnSpc>
                        <a:spcBef>
                          <a:spcPts val="0"/>
                        </a:spcBef>
                        <a:spcAft>
                          <a:spcPts val="0"/>
                        </a:spcAft>
                        <a:buClrTx/>
                        <a:buSzTx/>
                        <a:buFontTx/>
                        <a:buNone/>
                      </a:pPr>
                      <a:r>
                        <a:rPr lang="en-US" sz="1200" dirty="0">
                          <a:solidFill>
                            <a:srgbClr val="000000"/>
                          </a:solidFill>
                        </a:rPr>
                        <a:t>File claims on the website, mobile app, or hard copy in the mail</a:t>
                      </a:r>
                    </a:p>
                  </a:txBody>
                  <a:tcPr>
                    <a:noFill/>
                  </a:tcPr>
                </a:tc>
                <a:tc>
                  <a:txBody>
                    <a:bodyPr/>
                    <a:lstStyle/>
                    <a:p>
                      <a:pPr>
                        <a:lnSpc>
                          <a:spcPct val="150000"/>
                        </a:lnSpc>
                      </a:pPr>
                      <a:endParaRPr lang="en-US" sz="1200" b="0" dirty="0">
                        <a:solidFill>
                          <a:schemeClr val="accent3">
                            <a:lumMod val="75000"/>
                          </a:schemeClr>
                        </a:solidFill>
                      </a:endParaRPr>
                    </a:p>
                  </a:txBody>
                  <a:tcPr>
                    <a:noFill/>
                  </a:tcPr>
                </a:tc>
                <a:extLst>
                  <a:ext uri="{0D108BD9-81ED-4DB2-BD59-A6C34878D82A}">
                    <a16:rowId xmlns:a16="http://schemas.microsoft.com/office/drawing/2014/main" val="1674342574"/>
                  </a:ext>
                </a:extLst>
              </a:tr>
              <a:tr h="370840">
                <a:tc>
                  <a:txBody>
                    <a:bodyPr/>
                    <a:lstStyle/>
                    <a:p>
                      <a:pPr>
                        <a:lnSpc>
                          <a:spcPct val="150000"/>
                        </a:lnSpc>
                      </a:pPr>
                      <a:r>
                        <a:rPr lang="en-US" sz="1200" dirty="0">
                          <a:solidFill>
                            <a:srgbClr val="000000"/>
                          </a:solidFill>
                        </a:rPr>
                        <a:t>Claim payment can be deposited directly into your bank account</a:t>
                      </a:r>
                    </a:p>
                  </a:txBody>
                  <a:tcPr/>
                </a:tc>
                <a:tc>
                  <a:txBody>
                    <a:bodyPr/>
                    <a:lstStyle/>
                    <a:p>
                      <a:pPr>
                        <a:lnSpc>
                          <a:spcPct val="150000"/>
                        </a:lnSpc>
                      </a:pPr>
                      <a:r>
                        <a:rPr lang="en-US" sz="1200" dirty="0">
                          <a:solidFill>
                            <a:schemeClr val="accent3">
                              <a:lumMod val="75000"/>
                            </a:schemeClr>
                          </a:solidFill>
                          <a:hlinkClick r:id="rId4">
                            <a:extLst>
                              <a:ext uri="{A12FA001-AC4F-418D-AE19-62706E023703}">
                                <ahyp:hlinkClr xmlns:ahyp="http://schemas.microsoft.com/office/drawing/2018/hyperlinkcolor" val="tx"/>
                              </a:ext>
                            </a:extLst>
                          </a:hlinkClick>
                        </a:rPr>
                        <a:t>Critical Illness Insurance</a:t>
                      </a:r>
                      <a:endParaRPr lang="en-US" sz="1200" dirty="0">
                        <a:solidFill>
                          <a:schemeClr val="accent3">
                            <a:lumMod val="75000"/>
                          </a:schemeClr>
                        </a:solidFill>
                      </a:endParaRPr>
                    </a:p>
                  </a:txBody>
                  <a:tcPr>
                    <a:noFill/>
                  </a:tcPr>
                </a:tc>
                <a:extLst>
                  <a:ext uri="{0D108BD9-81ED-4DB2-BD59-A6C34878D82A}">
                    <a16:rowId xmlns:a16="http://schemas.microsoft.com/office/drawing/2014/main" val="3696789565"/>
                  </a:ext>
                </a:extLst>
              </a:tr>
              <a:tr h="370840">
                <a:tc>
                  <a:txBody>
                    <a:bodyPr/>
                    <a:lstStyle/>
                    <a:p>
                      <a:pPr marL="0" marR="0" lvl="0" indent="0" algn="l" rtl="0" eaLnBrk="1" fontAlgn="auto" latinLnBrk="0" hangingPunct="1">
                        <a:lnSpc>
                          <a:spcPct val="150000"/>
                        </a:lnSpc>
                        <a:spcBef>
                          <a:spcPts val="0"/>
                        </a:spcBef>
                        <a:spcAft>
                          <a:spcPts val="0"/>
                        </a:spcAft>
                        <a:buClrTx/>
                        <a:buSzTx/>
                        <a:buFontTx/>
                        <a:buNone/>
                      </a:pPr>
                      <a:r>
                        <a:rPr lang="en-US" sz="1200" dirty="0">
                          <a:solidFill>
                            <a:srgbClr val="000000"/>
                          </a:solidFill>
                        </a:rPr>
                        <a:t>File up to 20 claims within a 24-hour period</a:t>
                      </a:r>
                    </a:p>
                  </a:txBody>
                  <a:tcPr/>
                </a:tc>
                <a:tc>
                  <a:txBody>
                    <a:bodyPr/>
                    <a:lstStyle/>
                    <a:p>
                      <a:pPr marL="0" marR="0" lvl="0" indent="0" algn="l" rtl="0" eaLnBrk="1" fontAlgn="auto" latinLnBrk="0" hangingPunct="1">
                        <a:lnSpc>
                          <a:spcPct val="150000"/>
                        </a:lnSpc>
                        <a:spcBef>
                          <a:spcPts val="0"/>
                        </a:spcBef>
                        <a:spcAft>
                          <a:spcPts val="0"/>
                        </a:spcAft>
                        <a:buClrTx/>
                        <a:buSzTx/>
                        <a:buFontTx/>
                        <a:buNone/>
                      </a:pPr>
                      <a:r>
                        <a:rPr lang="en-US" sz="1200" dirty="0">
                          <a:solidFill>
                            <a:schemeClr val="accent3">
                              <a:lumMod val="75000"/>
                            </a:schemeClr>
                          </a:solidFill>
                          <a:hlinkClick r:id="rId5">
                            <a:extLst>
                              <a:ext uri="{A12FA001-AC4F-418D-AE19-62706E023703}">
                                <ahyp:hlinkClr xmlns:ahyp="http://schemas.microsoft.com/office/drawing/2018/hyperlinkcolor" val="tx"/>
                              </a:ext>
                            </a:extLst>
                          </a:hlinkClick>
                        </a:rPr>
                        <a:t>Hospital Indemnity Insurance</a:t>
                      </a:r>
                      <a:endParaRPr lang="en-US" sz="1200" dirty="0">
                        <a:solidFill>
                          <a:schemeClr val="accent3">
                            <a:lumMod val="75000"/>
                          </a:schemeClr>
                        </a:solidFill>
                      </a:endParaRPr>
                    </a:p>
                  </a:txBody>
                  <a:tcPr>
                    <a:noFill/>
                  </a:tcPr>
                </a:tc>
                <a:extLst>
                  <a:ext uri="{0D108BD9-81ED-4DB2-BD59-A6C34878D82A}">
                    <a16:rowId xmlns:a16="http://schemas.microsoft.com/office/drawing/2014/main" val="3993020499"/>
                  </a:ext>
                </a:extLst>
              </a:tr>
              <a:tr h="370840">
                <a:tc>
                  <a:txBody>
                    <a:bodyPr/>
                    <a:lstStyle/>
                    <a:p>
                      <a:pPr marL="0" marR="0" lvl="0" indent="0" algn="l">
                        <a:lnSpc>
                          <a:spcPct val="150000"/>
                        </a:lnSpc>
                        <a:spcBef>
                          <a:spcPts val="0"/>
                        </a:spcBef>
                        <a:spcAft>
                          <a:spcPts val="0"/>
                        </a:spcAft>
                        <a:buNone/>
                      </a:pPr>
                      <a:r>
                        <a:rPr lang="en-US" sz="1200" b="0" i="0" u="none" strike="noStrike" noProof="0" dirty="0">
                          <a:solidFill>
                            <a:srgbClr val="000000"/>
                          </a:solidFill>
                          <a:latin typeface="Segoe UI Light"/>
                        </a:rPr>
                        <a:t>Call or email Jill </a:t>
                      </a:r>
                      <a:r>
                        <a:rPr lang="en-US" sz="1200" b="0" i="0" u="none" strike="noStrike" noProof="0" dirty="0" err="1">
                          <a:solidFill>
                            <a:srgbClr val="000000"/>
                          </a:solidFill>
                          <a:latin typeface="Segoe UI Light"/>
                        </a:rPr>
                        <a:t>Krenkler</a:t>
                      </a:r>
                      <a:r>
                        <a:rPr lang="en-US" sz="1200" b="0" i="0" u="none" strike="noStrike" noProof="0" dirty="0">
                          <a:solidFill>
                            <a:srgbClr val="000000"/>
                          </a:solidFill>
                          <a:latin typeface="Segoe UI Light"/>
                        </a:rPr>
                        <a:t> or </a:t>
                      </a:r>
                      <a:r>
                        <a:rPr lang="en-US" sz="1200" b="0" i="0" u="none" strike="noStrike" noProof="0" dirty="0">
                          <a:solidFill>
                            <a:schemeClr val="accent3">
                              <a:lumMod val="75000"/>
                            </a:schemeClr>
                          </a:solidFill>
                          <a:latin typeface="Segoe UI Light"/>
                          <a:hlinkClick r:id="rId6">
                            <a:extLst>
                              <a:ext uri="{A12FA001-AC4F-418D-AE19-62706E023703}">
                                <ahyp:hlinkClr xmlns:ahyp="http://schemas.microsoft.com/office/drawing/2018/hyperlinkcolor" val="tx"/>
                              </a:ext>
                            </a:extLst>
                          </a:hlinkClick>
                        </a:rPr>
                        <a:t>schedule an Aflac appointment</a:t>
                      </a:r>
                      <a:endParaRPr lang="en-US" dirty="0">
                        <a:solidFill>
                          <a:schemeClr val="accent3">
                            <a:lumMod val="75000"/>
                          </a:schemeClr>
                        </a:solidFill>
                      </a:endParaRPr>
                    </a:p>
                  </a:txBody>
                  <a:tcPr/>
                </a:tc>
                <a:tc>
                  <a:txBody>
                    <a:bodyPr/>
                    <a:lstStyle/>
                    <a:p>
                      <a:pPr>
                        <a:lnSpc>
                          <a:spcPct val="150000"/>
                        </a:lnSpc>
                      </a:pPr>
                      <a:r>
                        <a:rPr lang="en-US" sz="1200" dirty="0">
                          <a:solidFill>
                            <a:schemeClr val="accent3">
                              <a:lumMod val="75000"/>
                            </a:schemeClr>
                          </a:solidFill>
                          <a:hlinkClick r:id="rId7">
                            <a:extLst>
                              <a:ext uri="{A12FA001-AC4F-418D-AE19-62706E023703}">
                                <ahyp:hlinkClr xmlns:ahyp="http://schemas.microsoft.com/office/drawing/2018/hyperlinkcolor" val="tx"/>
                              </a:ext>
                            </a:extLst>
                          </a:hlinkClick>
                        </a:rPr>
                        <a:t>Life Insurance</a:t>
                      </a:r>
                      <a:endParaRPr lang="en-US" sz="1200" dirty="0">
                        <a:solidFill>
                          <a:schemeClr val="accent3">
                            <a:lumMod val="75000"/>
                          </a:schemeClr>
                        </a:solidFill>
                      </a:endParaRPr>
                    </a:p>
                  </a:txBody>
                  <a:tcPr>
                    <a:noFill/>
                  </a:tcPr>
                </a:tc>
                <a:extLst>
                  <a:ext uri="{0D108BD9-81ED-4DB2-BD59-A6C34878D82A}">
                    <a16:rowId xmlns:a16="http://schemas.microsoft.com/office/drawing/2014/main" val="2845796280"/>
                  </a:ext>
                </a:extLst>
              </a:tr>
              <a:tr h="359228">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rgbClr val="000000"/>
                          </a:solidFill>
                        </a:rPr>
                        <a:t>760/473-8023 or </a:t>
                      </a:r>
                      <a:r>
                        <a:rPr lang="en-US" sz="1200" dirty="0">
                          <a:solidFill>
                            <a:schemeClr val="accent3">
                              <a:lumMod val="75000"/>
                            </a:schemeClr>
                          </a:solidFill>
                          <a:hlinkClick r:id="rId8">
                            <a:extLst>
                              <a:ext uri="{A12FA001-AC4F-418D-AE19-62706E023703}">
                                <ahyp:hlinkClr xmlns:ahyp="http://schemas.microsoft.com/office/drawing/2018/hyperlinkcolor" val="tx"/>
                              </a:ext>
                            </a:extLst>
                          </a:hlinkClick>
                        </a:rPr>
                        <a:t>jill_krenkler@us.aflac.com</a:t>
                      </a:r>
                      <a:r>
                        <a:rPr lang="en-US" sz="1200" dirty="0">
                          <a:solidFill>
                            <a:schemeClr val="accent3">
                              <a:lumMod val="75000"/>
                            </a:schemeClr>
                          </a:solidFill>
                        </a:rPr>
                        <a:t> </a:t>
                      </a:r>
                    </a:p>
                  </a:txBody>
                  <a:tcPr/>
                </a:tc>
                <a:tc>
                  <a:txBody>
                    <a:bodyPr/>
                    <a:lstStyle/>
                    <a:p>
                      <a:pPr>
                        <a:lnSpc>
                          <a:spcPct val="150000"/>
                        </a:lnSpc>
                      </a:pPr>
                      <a:r>
                        <a:rPr lang="en-US" sz="1200" b="0" dirty="0">
                          <a:solidFill>
                            <a:schemeClr val="accent3">
                              <a:lumMod val="75000"/>
                            </a:schemeClr>
                          </a:solidFill>
                          <a:hlinkClick r:id="rId9">
                            <a:extLst>
                              <a:ext uri="{A12FA001-AC4F-418D-AE19-62706E023703}">
                                <ahyp:hlinkClr xmlns:ahyp="http://schemas.microsoft.com/office/drawing/2018/hyperlinkcolor" val="tx"/>
                              </a:ext>
                            </a:extLst>
                          </a:hlinkClick>
                        </a:rPr>
                        <a:t>Aflac insurance information</a:t>
                      </a:r>
                      <a:endParaRPr lang="en-US" sz="1200" b="0" dirty="0">
                        <a:solidFill>
                          <a:schemeClr val="accent3">
                            <a:lumMod val="75000"/>
                          </a:schemeClr>
                        </a:solidFill>
                      </a:endParaRPr>
                    </a:p>
                  </a:txBody>
                  <a:tcPr>
                    <a:noFill/>
                  </a:tcPr>
                </a:tc>
                <a:extLst>
                  <a:ext uri="{0D108BD9-81ED-4DB2-BD59-A6C34878D82A}">
                    <a16:rowId xmlns:a16="http://schemas.microsoft.com/office/drawing/2014/main" val="3852297573"/>
                  </a:ext>
                </a:extLst>
              </a:tr>
            </a:tbl>
          </a:graphicData>
        </a:graphic>
      </p:graphicFrame>
      <p:sp>
        <p:nvSpPr>
          <p:cNvPr id="8" name="Text Placeholder 3">
            <a:extLst>
              <a:ext uri="{FF2B5EF4-FFF2-40B4-BE49-F238E27FC236}">
                <a16:creationId xmlns:a16="http://schemas.microsoft.com/office/drawing/2014/main" id="{35566F48-2B4D-4191-C2C5-5AA9C8FA6549}"/>
              </a:ext>
            </a:extLst>
          </p:cNvPr>
          <p:cNvSpPr txBox="1">
            <a:spLocks/>
          </p:cNvSpPr>
          <p:nvPr/>
        </p:nvSpPr>
        <p:spPr>
          <a:xfrm>
            <a:off x="629966" y="5858760"/>
            <a:ext cx="10518252" cy="591916"/>
          </a:xfrm>
          <a:prstGeom prst="rect">
            <a:avLst/>
          </a:prstGeom>
        </p:spPr>
        <p:txBody>
          <a:bodyPr lIns="91440" tIns="45720" rIns="91440" bIns="45720" anchor="t">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spc="200" baseline="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cs typeface="Segoe UI Light"/>
              </a:rPr>
              <a:t>To enroll, or re-enroll, you must schedule an appointment to meet with the Aflac representative, watch for the link in the open enrollment emails or on the open enrollment website.</a:t>
            </a:r>
            <a:endParaRPr lang="en-US" dirty="0"/>
          </a:p>
        </p:txBody>
      </p:sp>
      <p:pic>
        <p:nvPicPr>
          <p:cNvPr id="4" name="Picture 3">
            <a:extLst>
              <a:ext uri="{FF2B5EF4-FFF2-40B4-BE49-F238E27FC236}">
                <a16:creationId xmlns:a16="http://schemas.microsoft.com/office/drawing/2014/main" id="{36A7DCC2-EB2F-B8C6-69A1-6908E336D14F}"/>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1098163" y="680973"/>
            <a:ext cx="2248214" cy="924054"/>
          </a:xfrm>
          <a:prstGeom prst="rect">
            <a:avLst/>
          </a:prstGeom>
        </p:spPr>
      </p:pic>
      <p:sp>
        <p:nvSpPr>
          <p:cNvPr id="10" name="Slide Number Placeholder 3">
            <a:extLst>
              <a:ext uri="{FF2B5EF4-FFF2-40B4-BE49-F238E27FC236}">
                <a16:creationId xmlns:a16="http://schemas.microsoft.com/office/drawing/2014/main" id="{93B8767E-415B-DDEA-F28C-C51405456E28}"/>
              </a:ext>
            </a:extLst>
          </p:cNvPr>
          <p:cNvSpPr txBox="1">
            <a:spLocks/>
          </p:cNvSpPr>
          <p:nvPr/>
        </p:nvSpPr>
        <p:spPr>
          <a:xfrm>
            <a:off x="8610600" y="6356350"/>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91729D4-A164-47A3-830D-E792BCE699E4}" type="slidenum">
              <a:rPr lang="en-US" sz="1000" spc="300" smtClean="0">
                <a:solidFill>
                  <a:schemeClr val="accent1">
                    <a:lumMod val="75000"/>
                  </a:schemeClr>
                </a:solidFill>
              </a:rPr>
              <a:pPr algn="r"/>
              <a:t>18</a:t>
            </a:fld>
            <a:endParaRPr lang="en-US" sz="1000" spc="300" dirty="0">
              <a:solidFill>
                <a:schemeClr val="accent1">
                  <a:lumMod val="75000"/>
                </a:schemeClr>
              </a:solidFill>
            </a:endParaRPr>
          </a:p>
        </p:txBody>
      </p:sp>
    </p:spTree>
    <p:extLst>
      <p:ext uri="{BB962C8B-B14F-4D97-AF65-F5344CB8AC3E}">
        <p14:creationId xmlns:p14="http://schemas.microsoft.com/office/powerpoint/2010/main" val="27819856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28ECDC-A9B3-3E71-B957-13B0E5B9E63A}"/>
            </a:ext>
          </a:extLst>
        </p:cNvPr>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9BDE8E1C-8261-FD09-D3C2-930B3AF5F367}"/>
              </a:ext>
            </a:extLst>
          </p:cNvPr>
          <p:cNvGraphicFramePr>
            <a:graphicFrameLocks noGrp="1"/>
          </p:cNvGraphicFramePr>
          <p:nvPr>
            <p:ph sz="quarter" idx="17"/>
            <p:extLst>
              <p:ext uri="{D42A27DB-BD31-4B8C-83A1-F6EECF244321}">
                <p14:modId xmlns:p14="http://schemas.microsoft.com/office/powerpoint/2010/main" val="3588466864"/>
              </p:ext>
            </p:extLst>
          </p:nvPr>
        </p:nvGraphicFramePr>
        <p:xfrm>
          <a:off x="586423" y="2057504"/>
          <a:ext cx="10998007" cy="3355294"/>
        </p:xfrm>
        <a:graphic>
          <a:graphicData uri="http://schemas.openxmlformats.org/drawingml/2006/table">
            <a:tbl>
              <a:tblPr firstRow="1" bandRow="1">
                <a:tableStyleId>{5940675A-B579-460E-94D1-54222C63F5DA}</a:tableStyleId>
              </a:tblPr>
              <a:tblGrid>
                <a:gridCol w="5268685">
                  <a:extLst>
                    <a:ext uri="{9D8B030D-6E8A-4147-A177-3AD203B41FA5}">
                      <a16:colId xmlns:a16="http://schemas.microsoft.com/office/drawing/2014/main" val="906495982"/>
                    </a:ext>
                  </a:extLst>
                </a:gridCol>
                <a:gridCol w="5729322">
                  <a:extLst>
                    <a:ext uri="{9D8B030D-6E8A-4147-A177-3AD203B41FA5}">
                      <a16:colId xmlns:a16="http://schemas.microsoft.com/office/drawing/2014/main" val="1857816867"/>
                    </a:ext>
                  </a:extLst>
                </a:gridCol>
              </a:tblGrid>
              <a:tr h="370840">
                <a:tc>
                  <a:txBody>
                    <a:bodyPr/>
                    <a:lstStyle/>
                    <a:p>
                      <a:pPr>
                        <a:lnSpc>
                          <a:spcPct val="150000"/>
                        </a:lnSpc>
                      </a:pPr>
                      <a:r>
                        <a:rPr lang="en-US" sz="1600" b="1" dirty="0">
                          <a:solidFill>
                            <a:srgbClr val="000000"/>
                          </a:solidFill>
                        </a:rPr>
                        <a:t>Open Enrollment Details</a:t>
                      </a:r>
                    </a:p>
                  </a:txBody>
                  <a:tcPr>
                    <a:solidFill>
                      <a:schemeClr val="bg1">
                        <a:lumMod val="95000"/>
                      </a:schemeClr>
                    </a:solidFill>
                  </a:tcPr>
                </a:tc>
                <a:tc>
                  <a:txBody>
                    <a:bodyPr/>
                    <a:lstStyle/>
                    <a:p>
                      <a:pPr>
                        <a:lnSpc>
                          <a:spcPct val="150000"/>
                        </a:lnSpc>
                      </a:pPr>
                      <a:r>
                        <a:rPr lang="en-US" sz="1600" b="1" dirty="0">
                          <a:solidFill>
                            <a:srgbClr val="000000"/>
                          </a:solidFill>
                        </a:rPr>
                        <a:t>Digital Enrollment/Change Forms</a:t>
                      </a:r>
                    </a:p>
                  </a:txBody>
                  <a:tcPr>
                    <a:solidFill>
                      <a:schemeClr val="bg1">
                        <a:lumMod val="95000"/>
                      </a:schemeClr>
                    </a:solidFill>
                  </a:tcPr>
                </a:tc>
                <a:extLst>
                  <a:ext uri="{0D108BD9-81ED-4DB2-BD59-A6C34878D82A}">
                    <a16:rowId xmlns:a16="http://schemas.microsoft.com/office/drawing/2014/main" val="3324063139"/>
                  </a:ext>
                </a:extLst>
              </a:tr>
              <a:tr h="370840">
                <a:tc>
                  <a:txBody>
                    <a:bodyPr/>
                    <a:lstStyle/>
                    <a:p>
                      <a:pPr>
                        <a:lnSpc>
                          <a:spcPct val="150000"/>
                        </a:lnSpc>
                      </a:pPr>
                      <a:r>
                        <a:rPr lang="en-US" sz="1200" dirty="0">
                          <a:solidFill>
                            <a:srgbClr val="000000"/>
                          </a:solidFill>
                        </a:rPr>
                        <a:t>Open Enrollment changes must be made between Sept. 9</a:t>
                      </a:r>
                      <a:r>
                        <a:rPr lang="en-US" sz="1200" baseline="30000" dirty="0">
                          <a:solidFill>
                            <a:srgbClr val="000000"/>
                          </a:solidFill>
                        </a:rPr>
                        <a:t>th</a:t>
                      </a:r>
                      <a:r>
                        <a:rPr lang="en-US" sz="1200" dirty="0">
                          <a:solidFill>
                            <a:srgbClr val="000000"/>
                          </a:solidFill>
                        </a:rPr>
                        <a:t> and Oct. 8</a:t>
                      </a:r>
                      <a:r>
                        <a:rPr lang="en-US" sz="1200" baseline="30000" dirty="0">
                          <a:solidFill>
                            <a:srgbClr val="000000"/>
                          </a:solidFill>
                        </a:rPr>
                        <a:t>th</a:t>
                      </a:r>
                      <a:r>
                        <a:rPr lang="en-US" sz="1200" dirty="0">
                          <a:solidFill>
                            <a:srgbClr val="000000"/>
                          </a:solidFill>
                        </a:rPr>
                        <a:t> </a:t>
                      </a:r>
                    </a:p>
                  </a:txBody>
                  <a:tcPr>
                    <a:noFill/>
                  </a:tcPr>
                </a:tc>
                <a:tc>
                  <a:txBody>
                    <a:bodyPr/>
                    <a:lstStyle/>
                    <a:p>
                      <a:pPr>
                        <a:lnSpc>
                          <a:spcPct val="150000"/>
                        </a:lnSpc>
                      </a:pPr>
                      <a:r>
                        <a:rPr lang="en-US" sz="1200" b="0" dirty="0">
                          <a:solidFill>
                            <a:schemeClr val="accent3">
                              <a:lumMod val="75000"/>
                            </a:schemeClr>
                          </a:solidFill>
                          <a:hlinkClick r:id="rId2">
                            <a:extLst>
                              <a:ext uri="{A12FA001-AC4F-418D-AE19-62706E023703}">
                                <ahyp:hlinkClr xmlns:ahyp="http://schemas.microsoft.com/office/drawing/2018/hyperlinkcolor" val="tx"/>
                              </a:ext>
                            </a:extLst>
                          </a:hlinkClick>
                        </a:rPr>
                        <a:t>Anthem HMO Enrollment</a:t>
                      </a:r>
                      <a:endParaRPr lang="en-US" sz="1200" b="0" dirty="0">
                        <a:solidFill>
                          <a:schemeClr val="accent3">
                            <a:lumMod val="75000"/>
                          </a:schemeClr>
                        </a:solidFill>
                      </a:endParaRPr>
                    </a:p>
                  </a:txBody>
                  <a:tcPr>
                    <a:noFill/>
                  </a:tcPr>
                </a:tc>
                <a:extLst>
                  <a:ext uri="{0D108BD9-81ED-4DB2-BD59-A6C34878D82A}">
                    <a16:rowId xmlns:a16="http://schemas.microsoft.com/office/drawing/2014/main" val="90814813"/>
                  </a:ext>
                </a:extLst>
              </a:tr>
              <a:tr h="370840">
                <a:tc>
                  <a:txBody>
                    <a:bodyPr/>
                    <a:lstStyle/>
                    <a:p>
                      <a:pPr>
                        <a:lnSpc>
                          <a:spcPct val="150000"/>
                        </a:lnSpc>
                      </a:pPr>
                      <a:r>
                        <a:rPr lang="en-US" sz="1200" dirty="0">
                          <a:solidFill>
                            <a:srgbClr val="000000"/>
                          </a:solidFill>
                        </a:rPr>
                        <a:t>Coverage will take effect October 1</a:t>
                      </a:r>
                      <a:r>
                        <a:rPr lang="en-US" sz="1200" baseline="30000" dirty="0">
                          <a:solidFill>
                            <a:srgbClr val="000000"/>
                          </a:solidFill>
                        </a:rPr>
                        <a:t>st</a:t>
                      </a:r>
                      <a:r>
                        <a:rPr lang="en-US" sz="1200" dirty="0">
                          <a:solidFill>
                            <a:srgbClr val="000000"/>
                          </a:solidFill>
                        </a:rPr>
                        <a:t> (forms received after 9/25 may take longer)</a:t>
                      </a:r>
                    </a:p>
                  </a:txBody>
                  <a:tcPr>
                    <a:noFill/>
                  </a:tcPr>
                </a:tc>
                <a:tc>
                  <a:txBody>
                    <a:bodyPr/>
                    <a:lstStyle/>
                    <a:p>
                      <a:pPr>
                        <a:lnSpc>
                          <a:spcPct val="150000"/>
                        </a:lnSpc>
                      </a:pPr>
                      <a:r>
                        <a:rPr lang="en-US" sz="1200" b="0" dirty="0">
                          <a:solidFill>
                            <a:schemeClr val="accent3">
                              <a:lumMod val="75000"/>
                            </a:schemeClr>
                          </a:solidFill>
                          <a:hlinkClick r:id="rId3">
                            <a:extLst>
                              <a:ext uri="{A12FA001-AC4F-418D-AE19-62706E023703}">
                                <ahyp:hlinkClr xmlns:ahyp="http://schemas.microsoft.com/office/drawing/2018/hyperlinkcolor" val="tx"/>
                              </a:ext>
                            </a:extLst>
                          </a:hlinkClick>
                        </a:rPr>
                        <a:t>Anthem PPO 80E Enrollment</a:t>
                      </a:r>
                      <a:endParaRPr lang="en-US" sz="1200" dirty="0">
                        <a:solidFill>
                          <a:schemeClr val="accent3">
                            <a:lumMod val="75000"/>
                          </a:schemeClr>
                        </a:solidFill>
                      </a:endParaRPr>
                    </a:p>
                  </a:txBody>
                  <a:tcPr>
                    <a:noFill/>
                  </a:tcPr>
                </a:tc>
                <a:extLst>
                  <a:ext uri="{0D108BD9-81ED-4DB2-BD59-A6C34878D82A}">
                    <a16:rowId xmlns:a16="http://schemas.microsoft.com/office/drawing/2014/main" val="3254565425"/>
                  </a:ext>
                </a:extLst>
              </a:tr>
              <a:tr h="370840">
                <a:tc>
                  <a:txBody>
                    <a:bodyPr/>
                    <a:lstStyle/>
                    <a:p>
                      <a:pPr marL="0" marR="0" lvl="0" indent="0" algn="l" rtl="0" eaLnBrk="1" fontAlgn="auto" latinLnBrk="0" hangingPunct="1">
                        <a:lnSpc>
                          <a:spcPct val="150000"/>
                        </a:lnSpc>
                        <a:spcBef>
                          <a:spcPts val="0"/>
                        </a:spcBef>
                        <a:spcAft>
                          <a:spcPts val="0"/>
                        </a:spcAft>
                        <a:buClrTx/>
                        <a:buSzTx/>
                        <a:buFontTx/>
                        <a:buNone/>
                      </a:pPr>
                      <a:r>
                        <a:rPr lang="en-US" sz="1200" dirty="0">
                          <a:solidFill>
                            <a:srgbClr val="000000"/>
                          </a:solidFill>
                        </a:rPr>
                        <a:t>Use the </a:t>
                      </a:r>
                      <a:r>
                        <a:rPr lang="en-US" sz="1200" dirty="0">
                          <a:solidFill>
                            <a:schemeClr val="accent3">
                              <a:lumMod val="75000"/>
                            </a:schemeClr>
                          </a:solidFill>
                          <a:hlinkClick r:id="rId4" action="ppaction://hlinksldjump">
                            <a:extLst>
                              <a:ext uri="{A12FA001-AC4F-418D-AE19-62706E023703}">
                                <ahyp:hlinkClr xmlns:ahyp="http://schemas.microsoft.com/office/drawing/2018/hyperlinkcolor" val="tx"/>
                              </a:ext>
                            </a:extLst>
                          </a:hlinkClick>
                        </a:rPr>
                        <a:t>digital forms on page 8 of this document to enroll or make changes</a:t>
                      </a:r>
                      <a:endParaRPr lang="en-US" sz="1200" dirty="0">
                        <a:solidFill>
                          <a:schemeClr val="accent3">
                            <a:lumMod val="75000"/>
                          </a:schemeClr>
                        </a:solidFill>
                      </a:endParaRPr>
                    </a:p>
                  </a:txBody>
                  <a:tcPr>
                    <a:noFill/>
                  </a:tcPr>
                </a:tc>
                <a:tc>
                  <a:txBody>
                    <a:bodyPr/>
                    <a:lstStyle/>
                    <a:p>
                      <a:pPr>
                        <a:lnSpc>
                          <a:spcPct val="150000"/>
                        </a:lnSpc>
                      </a:pPr>
                      <a:r>
                        <a:rPr lang="en-US" sz="1200" b="0" dirty="0">
                          <a:solidFill>
                            <a:schemeClr val="accent3">
                              <a:lumMod val="75000"/>
                            </a:schemeClr>
                          </a:solidFill>
                          <a:hlinkClick r:id="rId5">
                            <a:extLst>
                              <a:ext uri="{A12FA001-AC4F-418D-AE19-62706E023703}">
                                <ahyp:hlinkClr xmlns:ahyp="http://schemas.microsoft.com/office/drawing/2018/hyperlinkcolor" val="tx"/>
                              </a:ext>
                            </a:extLst>
                          </a:hlinkClick>
                        </a:rPr>
                        <a:t>Anthem PPO 100A Enrollment</a:t>
                      </a:r>
                      <a:endParaRPr lang="en-US" sz="1200" b="0" dirty="0">
                        <a:solidFill>
                          <a:schemeClr val="accent3">
                            <a:lumMod val="75000"/>
                          </a:schemeClr>
                        </a:solidFill>
                      </a:endParaRPr>
                    </a:p>
                  </a:txBody>
                  <a:tcPr>
                    <a:noFill/>
                  </a:tcPr>
                </a:tc>
                <a:extLst>
                  <a:ext uri="{0D108BD9-81ED-4DB2-BD59-A6C34878D82A}">
                    <a16:rowId xmlns:a16="http://schemas.microsoft.com/office/drawing/2014/main" val="1674342574"/>
                  </a:ext>
                </a:extLst>
              </a:tr>
              <a:tr h="37084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b="0" i="0" u="none" strike="noStrike" noProof="0" dirty="0">
                          <a:solidFill>
                            <a:srgbClr val="000000"/>
                          </a:solidFill>
                          <a:latin typeface="+mn-lt"/>
                        </a:rPr>
                        <a:t>New contribution amounts will begin on the October payroll</a:t>
                      </a:r>
                      <a:endParaRPr lang="en-US" sz="1200" dirty="0"/>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chemeClr val="accent3">
                              <a:lumMod val="75000"/>
                            </a:schemeClr>
                          </a:solidFill>
                          <a:hlinkClick r:id="rId6">
                            <a:extLst>
                              <a:ext uri="{A12FA001-AC4F-418D-AE19-62706E023703}">
                                <ahyp:hlinkClr xmlns:ahyp="http://schemas.microsoft.com/office/drawing/2018/hyperlinkcolor" val="tx"/>
                              </a:ext>
                            </a:extLst>
                          </a:hlinkClick>
                        </a:rPr>
                        <a:t>Kaiser HMO Enrollment</a:t>
                      </a:r>
                      <a:endParaRPr lang="en-US" sz="1200" dirty="0">
                        <a:solidFill>
                          <a:schemeClr val="accent3">
                            <a:lumMod val="75000"/>
                          </a:schemeClr>
                        </a:solidFill>
                      </a:endParaRPr>
                    </a:p>
                  </a:txBody>
                  <a:tcPr>
                    <a:noFill/>
                  </a:tcPr>
                </a:tc>
                <a:extLst>
                  <a:ext uri="{0D108BD9-81ED-4DB2-BD59-A6C34878D82A}">
                    <a16:rowId xmlns:a16="http://schemas.microsoft.com/office/drawing/2014/main" val="3696789565"/>
                  </a:ext>
                </a:extLst>
              </a:tr>
              <a:tr h="37084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rgbClr val="000000"/>
                          </a:solidFill>
                        </a:rPr>
                        <a:t>Detailed information can be found on the </a:t>
                      </a:r>
                      <a:r>
                        <a:rPr lang="en-US" sz="1200" dirty="0">
                          <a:solidFill>
                            <a:schemeClr val="accent3">
                              <a:lumMod val="75000"/>
                            </a:schemeClr>
                          </a:solidFill>
                          <a:hlinkClick r:id="rId7">
                            <a:extLst>
                              <a:ext uri="{A12FA001-AC4F-418D-AE19-62706E023703}">
                                <ahyp:hlinkClr xmlns:ahyp="http://schemas.microsoft.com/office/drawing/2018/hyperlinkcolor" val="tx"/>
                              </a:ext>
                            </a:extLst>
                          </a:hlinkClick>
                        </a:rPr>
                        <a:t>PT Faculty open enrollment website</a:t>
                      </a:r>
                      <a:endParaRPr lang="en-US" sz="1200" dirty="0">
                        <a:solidFill>
                          <a:schemeClr val="accent3">
                            <a:lumMod val="75000"/>
                          </a:schemeClr>
                        </a:solidFill>
                      </a:endParaRPr>
                    </a:p>
                  </a:txBody>
                  <a:tcPr/>
                </a:tc>
                <a:tc>
                  <a:txBody>
                    <a:bodyPr/>
                    <a:lstStyle/>
                    <a:p>
                      <a:pPr marL="0" marR="0" lvl="0" indent="0" algn="l" rtl="0" eaLnBrk="1" fontAlgn="auto" latinLnBrk="0" hangingPunct="1">
                        <a:lnSpc>
                          <a:spcPct val="150000"/>
                        </a:lnSpc>
                        <a:spcBef>
                          <a:spcPts val="0"/>
                        </a:spcBef>
                        <a:spcAft>
                          <a:spcPts val="0"/>
                        </a:spcAft>
                        <a:buClrTx/>
                        <a:buSzTx/>
                        <a:buFontTx/>
                        <a:buNone/>
                      </a:pPr>
                      <a:r>
                        <a:rPr lang="en-US" sz="1200" dirty="0">
                          <a:solidFill>
                            <a:schemeClr val="accent3">
                              <a:lumMod val="75000"/>
                            </a:schemeClr>
                          </a:solidFill>
                          <a:hlinkClick r:id="rId8">
                            <a:extLst>
                              <a:ext uri="{A12FA001-AC4F-418D-AE19-62706E023703}">
                                <ahyp:hlinkClr xmlns:ahyp="http://schemas.microsoft.com/office/drawing/2018/hyperlinkcolor" val="tx"/>
                              </a:ext>
                            </a:extLst>
                          </a:hlinkClick>
                        </a:rPr>
                        <a:t>Kaiser HDHP with employer HSA Enrollment</a:t>
                      </a:r>
                      <a:endParaRPr lang="en-US" sz="1200" dirty="0">
                        <a:solidFill>
                          <a:schemeClr val="accent3">
                            <a:lumMod val="75000"/>
                          </a:schemeClr>
                        </a:solidFill>
                      </a:endParaRPr>
                    </a:p>
                  </a:txBody>
                  <a:tcPr>
                    <a:noFill/>
                  </a:tcPr>
                </a:tc>
                <a:extLst>
                  <a:ext uri="{0D108BD9-81ED-4DB2-BD59-A6C34878D82A}">
                    <a16:rowId xmlns:a16="http://schemas.microsoft.com/office/drawing/2014/main" val="3993020499"/>
                  </a:ext>
                </a:extLst>
              </a:tr>
              <a:tr h="37084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chemeClr val="tx1"/>
                          </a:solidFill>
                        </a:rPr>
                        <a:t>Send dependent verification forms to </a:t>
                      </a:r>
                      <a:r>
                        <a:rPr lang="en-US" sz="1200" dirty="0">
                          <a:solidFill>
                            <a:schemeClr val="accent3">
                              <a:lumMod val="75000"/>
                            </a:schemeClr>
                          </a:solidFill>
                          <a:hlinkClick r:id="rId9">
                            <a:extLst>
                              <a:ext uri="{A12FA001-AC4F-418D-AE19-62706E023703}">
                                <ahyp:hlinkClr xmlns:ahyp="http://schemas.microsoft.com/office/drawing/2018/hyperlinkcolor" val="tx"/>
                              </a:ext>
                            </a:extLst>
                          </a:hlinkClick>
                        </a:rPr>
                        <a:t>benefits@palomar.edu</a:t>
                      </a:r>
                      <a:r>
                        <a:rPr lang="en-US" sz="1200" dirty="0">
                          <a:solidFill>
                            <a:schemeClr val="accent3">
                              <a:lumMod val="75000"/>
                            </a:schemeClr>
                          </a:solidFill>
                        </a:rPr>
                        <a:t> </a:t>
                      </a:r>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chemeClr val="accent3">
                              <a:lumMod val="75000"/>
                            </a:schemeClr>
                          </a:solidFill>
                          <a:hlinkClick r:id="rId10">
                            <a:extLst>
                              <a:ext uri="{A12FA001-AC4F-418D-AE19-62706E023703}">
                                <ahyp:hlinkClr xmlns:ahyp="http://schemas.microsoft.com/office/drawing/2018/hyperlinkcolor" val="tx"/>
                              </a:ext>
                            </a:extLst>
                          </a:hlinkClick>
                        </a:rPr>
                        <a:t>DeltaCare USA DHMO Enrollment</a:t>
                      </a:r>
                      <a:endParaRPr lang="en-US" sz="1200" b="0" dirty="0">
                        <a:solidFill>
                          <a:schemeClr val="accent3">
                            <a:lumMod val="75000"/>
                          </a:schemeClr>
                        </a:solidFill>
                      </a:endParaRPr>
                    </a:p>
                  </a:txBody>
                  <a:tcPr>
                    <a:noFill/>
                  </a:tcPr>
                </a:tc>
                <a:extLst>
                  <a:ext uri="{0D108BD9-81ED-4DB2-BD59-A6C34878D82A}">
                    <a16:rowId xmlns:a16="http://schemas.microsoft.com/office/drawing/2014/main" val="2845796280"/>
                  </a:ext>
                </a:extLst>
              </a:tr>
              <a:tr h="359228">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chemeClr val="tx1"/>
                          </a:solidFill>
                        </a:rPr>
                        <a:t>Join us for our drop-in meetings &amp; events (dates/events listed on the next slide)</a:t>
                      </a:r>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chemeClr val="accent3">
                              <a:lumMod val="75000"/>
                            </a:schemeClr>
                          </a:solidFill>
                          <a:hlinkClick r:id="rId11">
                            <a:extLst>
                              <a:ext uri="{A12FA001-AC4F-418D-AE19-62706E023703}">
                                <ahyp:hlinkClr xmlns:ahyp="http://schemas.microsoft.com/office/drawing/2018/hyperlinkcolor" val="tx"/>
                              </a:ext>
                            </a:extLst>
                          </a:hlinkClick>
                        </a:rPr>
                        <a:t>EyeMed Vision Enrollment</a:t>
                      </a:r>
                      <a:endParaRPr lang="en-US" sz="1200" dirty="0">
                        <a:solidFill>
                          <a:schemeClr val="accent3">
                            <a:lumMod val="75000"/>
                          </a:schemeClr>
                        </a:solidFill>
                      </a:endParaRPr>
                    </a:p>
                  </a:txBody>
                  <a:tcPr>
                    <a:noFill/>
                  </a:tcPr>
                </a:tc>
                <a:extLst>
                  <a:ext uri="{0D108BD9-81ED-4DB2-BD59-A6C34878D82A}">
                    <a16:rowId xmlns:a16="http://schemas.microsoft.com/office/drawing/2014/main" val="3852297573"/>
                  </a:ext>
                </a:extLst>
              </a:tr>
              <a:tr h="359228">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lang="en-US" sz="1200" dirty="0">
                        <a:solidFill>
                          <a:schemeClr val="accent3">
                            <a:lumMod val="75000"/>
                          </a:schemeClr>
                        </a:solidFill>
                      </a:endParaRPr>
                    </a:p>
                  </a:txBody>
                  <a:tcPr/>
                </a:tc>
                <a:tc>
                  <a:txBody>
                    <a:bodyPr/>
                    <a:lstStyle/>
                    <a:p>
                      <a:pPr>
                        <a:lnSpc>
                          <a:spcPct val="150000"/>
                        </a:lnSpc>
                      </a:pPr>
                      <a:r>
                        <a:rPr lang="en-US" sz="1200" b="0" dirty="0">
                          <a:solidFill>
                            <a:schemeClr val="accent3">
                              <a:lumMod val="75000"/>
                            </a:schemeClr>
                          </a:solidFill>
                          <a:hlinkClick r:id="rId12">
                            <a:extLst>
                              <a:ext uri="{A12FA001-AC4F-418D-AE19-62706E023703}">
                                <ahyp:hlinkClr xmlns:ahyp="http://schemas.microsoft.com/office/drawing/2018/hyperlinkcolor" val="tx"/>
                              </a:ext>
                            </a:extLst>
                          </a:hlinkClick>
                        </a:rPr>
                        <a:t>Re-Enrollment Form for active members with no changes to plans or dependents</a:t>
                      </a:r>
                      <a:endParaRPr lang="en-US" sz="1200" b="0" dirty="0">
                        <a:solidFill>
                          <a:schemeClr val="accent3">
                            <a:lumMod val="75000"/>
                          </a:schemeClr>
                        </a:solidFill>
                      </a:endParaRPr>
                    </a:p>
                  </a:txBody>
                  <a:tcPr>
                    <a:noFill/>
                  </a:tcPr>
                </a:tc>
                <a:extLst>
                  <a:ext uri="{0D108BD9-81ED-4DB2-BD59-A6C34878D82A}">
                    <a16:rowId xmlns:a16="http://schemas.microsoft.com/office/drawing/2014/main" val="1716939871"/>
                  </a:ext>
                </a:extLst>
              </a:tr>
            </a:tbl>
          </a:graphicData>
        </a:graphic>
      </p:graphicFrame>
      <p:sp>
        <p:nvSpPr>
          <p:cNvPr id="10" name="Slide Number Placeholder 3">
            <a:extLst>
              <a:ext uri="{FF2B5EF4-FFF2-40B4-BE49-F238E27FC236}">
                <a16:creationId xmlns:a16="http://schemas.microsoft.com/office/drawing/2014/main" id="{CF27199F-D60F-CB59-E25B-40B203B007BB}"/>
              </a:ext>
            </a:extLst>
          </p:cNvPr>
          <p:cNvSpPr txBox="1">
            <a:spLocks/>
          </p:cNvSpPr>
          <p:nvPr/>
        </p:nvSpPr>
        <p:spPr>
          <a:xfrm>
            <a:off x="8610600" y="6356350"/>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91729D4-A164-47A3-830D-E792BCE699E4}" type="slidenum">
              <a:rPr lang="en-US" sz="1000" spc="300" smtClean="0">
                <a:solidFill>
                  <a:schemeClr val="accent1">
                    <a:lumMod val="75000"/>
                  </a:schemeClr>
                </a:solidFill>
              </a:rPr>
              <a:pPr algn="r"/>
              <a:t>19</a:t>
            </a:fld>
            <a:endParaRPr lang="en-US" sz="1000" spc="300" dirty="0">
              <a:solidFill>
                <a:schemeClr val="accent1">
                  <a:lumMod val="75000"/>
                </a:schemeClr>
              </a:solidFill>
            </a:endParaRPr>
          </a:p>
        </p:txBody>
      </p:sp>
      <p:sp>
        <p:nvSpPr>
          <p:cNvPr id="7" name="Title 6">
            <a:extLst>
              <a:ext uri="{FF2B5EF4-FFF2-40B4-BE49-F238E27FC236}">
                <a16:creationId xmlns:a16="http://schemas.microsoft.com/office/drawing/2014/main" id="{4BF62854-7BFA-599E-C772-43B3D5F1AFB7}"/>
              </a:ext>
            </a:extLst>
          </p:cNvPr>
          <p:cNvSpPr>
            <a:spLocks noGrp="1"/>
          </p:cNvSpPr>
          <p:nvPr>
            <p:ph type="title"/>
          </p:nvPr>
        </p:nvSpPr>
        <p:spPr>
          <a:xfrm>
            <a:off x="7724291" y="498928"/>
            <a:ext cx="4410905" cy="1003947"/>
          </a:xfrm>
        </p:spPr>
        <p:txBody>
          <a:bodyPr lIns="91440" tIns="45720" rIns="91440" bIns="45720" anchor="t"/>
          <a:lstStyle/>
          <a:p>
            <a:r>
              <a:rPr lang="en-US" dirty="0">
                <a:solidFill>
                  <a:schemeClr val="tx1"/>
                </a:solidFill>
              </a:rPr>
              <a:t>Next Steps and Events</a:t>
            </a:r>
            <a:r>
              <a:rPr lang="en-US" sz="1200" dirty="0">
                <a:solidFill>
                  <a:schemeClr val="tx1"/>
                </a:solidFill>
              </a:rPr>
              <a:t>(1)</a:t>
            </a:r>
            <a:endParaRPr lang="en-US" dirty="0">
              <a:solidFill>
                <a:schemeClr val="tx1"/>
              </a:solidFill>
            </a:endParaRPr>
          </a:p>
        </p:txBody>
      </p:sp>
      <p:sp>
        <p:nvSpPr>
          <p:cNvPr id="8" name="Text Placeholder 3">
            <a:extLst>
              <a:ext uri="{FF2B5EF4-FFF2-40B4-BE49-F238E27FC236}">
                <a16:creationId xmlns:a16="http://schemas.microsoft.com/office/drawing/2014/main" id="{02F2A617-78BB-3C31-35CF-9636BF87BE75}"/>
              </a:ext>
            </a:extLst>
          </p:cNvPr>
          <p:cNvSpPr txBox="1">
            <a:spLocks/>
          </p:cNvSpPr>
          <p:nvPr/>
        </p:nvSpPr>
        <p:spPr>
          <a:xfrm>
            <a:off x="629966" y="5795389"/>
            <a:ext cx="10518252" cy="591916"/>
          </a:xfrm>
          <a:prstGeom prst="rect">
            <a:avLst/>
          </a:prstGeom>
        </p:spPr>
        <p:txBody>
          <a:bodyPr lIns="91440" tIns="45720" rIns="91440" bIns="45720" anchor="t">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spc="200" baseline="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dirty="0">
                <a:cs typeface="Segoe UI Light"/>
              </a:rPr>
              <a:t>Please keep the emailed digital copy of the completed form(s) as your verification of submission. The benefits office does not confirm receipt of each employee form.</a:t>
            </a:r>
            <a:endParaRPr lang="en-US" sz="1600" dirty="0"/>
          </a:p>
        </p:txBody>
      </p:sp>
      <p:pic>
        <p:nvPicPr>
          <p:cNvPr id="3" name="Picture 2" descr="A wide angle picture of Palomar College employees sitting at tables in the Student Union for the All College Day ceremony.">
            <a:extLst>
              <a:ext uri="{FF2B5EF4-FFF2-40B4-BE49-F238E27FC236}">
                <a16:creationId xmlns:a16="http://schemas.microsoft.com/office/drawing/2014/main" id="{E543AD4B-B67C-2231-49E0-ED9C9E1F0F17}"/>
              </a:ext>
            </a:extLst>
          </p:cNvPr>
          <p:cNvPicPr>
            <a:picLocks noChangeAspect="1"/>
          </p:cNvPicPr>
          <p:nvPr/>
        </p:nvPicPr>
        <p:blipFill>
          <a:blip r:embed="rId13"/>
          <a:stretch>
            <a:fillRect/>
          </a:stretch>
        </p:blipFill>
        <p:spPr>
          <a:xfrm>
            <a:off x="590404" y="101786"/>
            <a:ext cx="7087589" cy="18481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914053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F856148-3910-0BC3-79A0-D0A794C6D523}"/>
              </a:ext>
            </a:extLst>
          </p:cNvPr>
          <p:cNvSpPr>
            <a:spLocks noGrp="1"/>
          </p:cNvSpPr>
          <p:nvPr>
            <p:ph type="title"/>
          </p:nvPr>
        </p:nvSpPr>
        <p:spPr>
          <a:xfrm>
            <a:off x="6570771" y="510387"/>
            <a:ext cx="5066644" cy="988304"/>
          </a:xfrm>
        </p:spPr>
        <p:txBody>
          <a:bodyPr lIns="91440" tIns="45720" rIns="91440" bIns="45720" anchor="ctr"/>
          <a:lstStyle/>
          <a:p>
            <a:r>
              <a:rPr lang="en-US" dirty="0">
                <a:solidFill>
                  <a:schemeClr val="tx1"/>
                </a:solidFill>
              </a:rPr>
              <a:t>Accessibility services</a:t>
            </a:r>
            <a:endParaRPr lang="en-US" dirty="0">
              <a:solidFill>
                <a:schemeClr val="tx1"/>
              </a:solidFill>
              <a:cs typeface="Segoe UI Light"/>
            </a:endParaRPr>
          </a:p>
        </p:txBody>
      </p:sp>
      <p:sp>
        <p:nvSpPr>
          <p:cNvPr id="8" name="Text Placeholder 7">
            <a:extLst>
              <a:ext uri="{FF2B5EF4-FFF2-40B4-BE49-F238E27FC236}">
                <a16:creationId xmlns:a16="http://schemas.microsoft.com/office/drawing/2014/main" id="{36E72FF0-3C0E-499A-8DA6-324675513B3E}"/>
              </a:ext>
            </a:extLst>
          </p:cNvPr>
          <p:cNvSpPr>
            <a:spLocks noGrp="1"/>
          </p:cNvSpPr>
          <p:nvPr>
            <p:ph type="body" sz="quarter" idx="16"/>
          </p:nvPr>
        </p:nvSpPr>
        <p:spPr>
          <a:xfrm>
            <a:off x="6726989" y="1485829"/>
            <a:ext cx="4749800" cy="4869542"/>
          </a:xfrm>
        </p:spPr>
        <p:txBody>
          <a:bodyPr lIns="91440" tIns="45720" rIns="91440" bIns="45720" anchor="ctr"/>
          <a:lstStyle/>
          <a:p>
            <a:r>
              <a:rPr lang="en-US" dirty="0"/>
              <a:t>Contact </a:t>
            </a:r>
            <a:r>
              <a:rPr lang="en-US" dirty="0">
                <a:solidFill>
                  <a:schemeClr val="accent3">
                    <a:lumMod val="75000"/>
                  </a:schemeClr>
                </a:solidFill>
                <a:hlinkClick r:id="rId2">
                  <a:extLst>
                    <a:ext uri="{A12FA001-AC4F-418D-AE19-62706E023703}">
                      <ahyp:hlinkClr xmlns:ahyp="http://schemas.microsoft.com/office/drawing/2018/hyperlinkcolor" val="tx"/>
                    </a:ext>
                  </a:extLst>
                </a:hlinkClick>
              </a:rPr>
              <a:t>benefits@palomar.edu</a:t>
            </a:r>
            <a:r>
              <a:rPr lang="en-US" dirty="0"/>
              <a:t> for language interpreting support </a:t>
            </a:r>
          </a:p>
          <a:p>
            <a:r>
              <a:rPr lang="en-US" dirty="0"/>
              <a:t>Individuals requiring sign-language interpreters, real-time captioners, or other accommodations should contact the Benefits Department at (760)744-1150, ext. 3053 or </a:t>
            </a:r>
            <a:r>
              <a:rPr lang="en-US" dirty="0">
                <a:solidFill>
                  <a:schemeClr val="accent3">
                    <a:lumMod val="75000"/>
                  </a:schemeClr>
                </a:solidFill>
                <a:hlinkClick r:id="rId2">
                  <a:extLst>
                    <a:ext uri="{A12FA001-AC4F-418D-AE19-62706E023703}">
                      <ahyp:hlinkClr xmlns:ahyp="http://schemas.microsoft.com/office/drawing/2018/hyperlinkcolor" val="tx"/>
                    </a:ext>
                  </a:extLst>
                </a:hlinkClick>
              </a:rPr>
              <a:t>benefits@palomar.edu</a:t>
            </a:r>
            <a:r>
              <a:rPr lang="en-US" dirty="0">
                <a:solidFill>
                  <a:schemeClr val="accent3">
                    <a:lumMod val="75000"/>
                  </a:schemeClr>
                </a:solidFill>
              </a:rPr>
              <a:t> </a:t>
            </a:r>
            <a:r>
              <a:rPr lang="en-US" dirty="0"/>
              <a:t>two weeks in advance of an event or five days in advance of a workshop. </a:t>
            </a:r>
            <a:endParaRPr lang="en-US" dirty="0">
              <a:cs typeface="Segoe UI Light"/>
            </a:endParaRPr>
          </a:p>
          <a:p>
            <a:r>
              <a:rPr lang="en-US" dirty="0"/>
              <a:t>Visit the Human Resource Services &gt; Employee Resources &gt; </a:t>
            </a:r>
            <a:r>
              <a:rPr lang="en-US" dirty="0">
                <a:solidFill>
                  <a:schemeClr val="accent3">
                    <a:lumMod val="75000"/>
                  </a:schemeClr>
                </a:solidFill>
                <a:hlinkClick r:id="rId3">
                  <a:extLst>
                    <a:ext uri="{A12FA001-AC4F-418D-AE19-62706E023703}">
                      <ahyp:hlinkClr xmlns:ahyp="http://schemas.microsoft.com/office/drawing/2018/hyperlinkcolor" val="tx"/>
                    </a:ext>
                  </a:extLst>
                </a:hlinkClick>
              </a:rPr>
              <a:t>ASL Interpreter/CART Information &amp; Request Form</a:t>
            </a:r>
            <a:endParaRPr lang="en-US" dirty="0">
              <a:solidFill>
                <a:schemeClr val="accent3">
                  <a:lumMod val="75000"/>
                </a:schemeClr>
              </a:solidFill>
              <a:cs typeface="Segoe UI Light"/>
            </a:endParaRPr>
          </a:p>
        </p:txBody>
      </p:sp>
      <p:pic>
        <p:nvPicPr>
          <p:cNvPr id="12" name="Picture Placeholder 11" descr="A Palomar Graduate and his service dog standing with the college President in graduation caps and gowns. Seated graduates as well as friends and family sitting in bleachers can be seen in the background.">
            <a:extLst>
              <a:ext uri="{FF2B5EF4-FFF2-40B4-BE49-F238E27FC236}">
                <a16:creationId xmlns:a16="http://schemas.microsoft.com/office/drawing/2014/main" id="{9AB48692-A2C5-FE8C-A2BE-29753E2C1C94}"/>
              </a:ext>
            </a:extLst>
          </p:cNvPr>
          <p:cNvPicPr>
            <a:picLocks noGrp="1" noChangeAspect="1"/>
          </p:cNvPicPr>
          <p:nvPr>
            <p:ph type="pic" sz="quarter" idx="13"/>
          </p:nvPr>
        </p:nvPicPr>
        <p:blipFill>
          <a:blip r:embed="rId4"/>
          <a:srcRect l="32099" t="6610" r="18930" b="9670"/>
          <a:stretch>
            <a:fillRect/>
          </a:stretch>
        </p:blipFill>
        <p:spPr>
          <a:xfrm>
            <a:off x="0" y="0"/>
            <a:ext cx="5970555" cy="6866103"/>
          </a:xfrm>
          <a:prstGeom prst="rect">
            <a:avLst/>
          </a:prstGeom>
        </p:spPr>
      </p:pic>
      <p:sp>
        <p:nvSpPr>
          <p:cNvPr id="2" name="Slide Number Placeholder 3">
            <a:extLst>
              <a:ext uri="{FF2B5EF4-FFF2-40B4-BE49-F238E27FC236}">
                <a16:creationId xmlns:a16="http://schemas.microsoft.com/office/drawing/2014/main" id="{B7CFE377-7763-ADE3-032A-959D217AD405}"/>
              </a:ext>
            </a:extLst>
          </p:cNvPr>
          <p:cNvSpPr txBox="1">
            <a:spLocks/>
          </p:cNvSpPr>
          <p:nvPr/>
        </p:nvSpPr>
        <p:spPr>
          <a:xfrm>
            <a:off x="8610600" y="6356350"/>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91729D4-A164-47A3-830D-E792BCE699E4}" type="slidenum">
              <a:rPr lang="en-US" sz="1000" spc="300" smtClean="0">
                <a:solidFill>
                  <a:schemeClr val="accent1">
                    <a:lumMod val="75000"/>
                  </a:schemeClr>
                </a:solidFill>
              </a:rPr>
              <a:pPr algn="r"/>
              <a:t>2</a:t>
            </a:fld>
            <a:endParaRPr lang="en-US" sz="1000" spc="300" dirty="0">
              <a:solidFill>
                <a:schemeClr val="accent1">
                  <a:lumMod val="75000"/>
                </a:schemeClr>
              </a:solidFill>
            </a:endParaRPr>
          </a:p>
        </p:txBody>
      </p:sp>
    </p:spTree>
    <p:extLst>
      <p:ext uri="{BB962C8B-B14F-4D97-AF65-F5344CB8AC3E}">
        <p14:creationId xmlns:p14="http://schemas.microsoft.com/office/powerpoint/2010/main" val="13217903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7E857-833E-3AF7-106D-15FDFB500874}"/>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E2595E1D-0025-9910-EB46-8D7792B60BF5}"/>
              </a:ext>
            </a:extLst>
          </p:cNvPr>
          <p:cNvSpPr>
            <a:spLocks noGrp="1"/>
          </p:cNvSpPr>
          <p:nvPr>
            <p:ph type="title"/>
          </p:nvPr>
        </p:nvSpPr>
        <p:spPr>
          <a:xfrm>
            <a:off x="7724291" y="498928"/>
            <a:ext cx="4410905" cy="1003947"/>
          </a:xfrm>
        </p:spPr>
        <p:txBody>
          <a:bodyPr lIns="91440" tIns="45720" rIns="91440" bIns="45720" anchor="t"/>
          <a:lstStyle/>
          <a:p>
            <a:r>
              <a:rPr lang="en-US" dirty="0">
                <a:solidFill>
                  <a:schemeClr val="tx1"/>
                </a:solidFill>
              </a:rPr>
              <a:t>Next Steps and Events</a:t>
            </a:r>
            <a:r>
              <a:rPr lang="en-US" sz="1200" dirty="0">
                <a:solidFill>
                  <a:schemeClr val="tx1"/>
                </a:solidFill>
              </a:rPr>
              <a:t>(2)</a:t>
            </a:r>
            <a:endParaRPr lang="en-US" dirty="0">
              <a:solidFill>
                <a:schemeClr val="tx1"/>
              </a:solidFill>
            </a:endParaRPr>
          </a:p>
        </p:txBody>
      </p:sp>
      <p:graphicFrame>
        <p:nvGraphicFramePr>
          <p:cNvPr id="5" name="Table 5">
            <a:extLst>
              <a:ext uri="{FF2B5EF4-FFF2-40B4-BE49-F238E27FC236}">
                <a16:creationId xmlns:a16="http://schemas.microsoft.com/office/drawing/2014/main" id="{6988F728-F3DE-9031-61DE-C79485AB2E5F}"/>
              </a:ext>
            </a:extLst>
          </p:cNvPr>
          <p:cNvGraphicFramePr>
            <a:graphicFrameLocks noGrp="1"/>
          </p:cNvGraphicFramePr>
          <p:nvPr>
            <p:ph sz="quarter" idx="17"/>
            <p:extLst>
              <p:ext uri="{D42A27DB-BD31-4B8C-83A1-F6EECF244321}">
                <p14:modId xmlns:p14="http://schemas.microsoft.com/office/powerpoint/2010/main" val="3834183721"/>
              </p:ext>
            </p:extLst>
          </p:nvPr>
        </p:nvGraphicFramePr>
        <p:xfrm>
          <a:off x="3461657" y="2352869"/>
          <a:ext cx="5268685" cy="3007745"/>
        </p:xfrm>
        <a:graphic>
          <a:graphicData uri="http://schemas.openxmlformats.org/drawingml/2006/table">
            <a:tbl>
              <a:tblPr firstRow="1" bandRow="1">
                <a:tableStyleId>{5940675A-B579-460E-94D1-54222C63F5DA}</a:tableStyleId>
              </a:tblPr>
              <a:tblGrid>
                <a:gridCol w="5268685">
                  <a:extLst>
                    <a:ext uri="{9D8B030D-6E8A-4147-A177-3AD203B41FA5}">
                      <a16:colId xmlns:a16="http://schemas.microsoft.com/office/drawing/2014/main" val="906495982"/>
                    </a:ext>
                  </a:extLst>
                </a:gridCol>
              </a:tblGrid>
              <a:tr h="0">
                <a:tc>
                  <a:txBody>
                    <a:bodyPr/>
                    <a:lstStyle/>
                    <a:p>
                      <a:pPr>
                        <a:lnSpc>
                          <a:spcPct val="150000"/>
                        </a:lnSpc>
                      </a:pPr>
                      <a:r>
                        <a:rPr lang="en-US" sz="1600" b="1" dirty="0">
                          <a:solidFill>
                            <a:srgbClr val="000000"/>
                          </a:solidFill>
                        </a:rPr>
                        <a:t>Benefit Office Drop-in Dates/Locations </a:t>
                      </a:r>
                      <a:r>
                        <a:rPr lang="en-US" sz="1200" b="1" dirty="0">
                          <a:solidFill>
                            <a:srgbClr val="000000"/>
                          </a:solidFill>
                        </a:rPr>
                        <a:t>(</a:t>
                      </a:r>
                      <a:r>
                        <a:rPr lang="en-US" sz="1200" b="1" dirty="0">
                          <a:solidFill>
                            <a:schemeClr val="accent3">
                              <a:lumMod val="75000"/>
                            </a:schemeClr>
                          </a:solidFill>
                          <a:hlinkClick r:id="rId2" action="ppaction://hlinksldjump">
                            <a:extLst>
                              <a:ext uri="{A12FA001-AC4F-418D-AE19-62706E023703}">
                                <ahyp:hlinkClr xmlns:ahyp="http://schemas.microsoft.com/office/drawing/2018/hyperlinkcolor" val="tx"/>
                              </a:ext>
                            </a:extLst>
                          </a:hlinkClick>
                        </a:rPr>
                        <a:t>Accessibility Information</a:t>
                      </a:r>
                      <a:r>
                        <a:rPr lang="en-US" sz="1200" b="1" dirty="0">
                          <a:solidFill>
                            <a:srgbClr val="000000"/>
                          </a:solidFill>
                        </a:rPr>
                        <a:t>)</a:t>
                      </a:r>
                    </a:p>
                  </a:txBody>
                  <a:tcPr>
                    <a:solidFill>
                      <a:schemeClr val="bg1">
                        <a:lumMod val="95000"/>
                      </a:schemeClr>
                    </a:solidFill>
                  </a:tcPr>
                </a:tc>
                <a:extLst>
                  <a:ext uri="{0D108BD9-81ED-4DB2-BD59-A6C34878D82A}">
                    <a16:rowId xmlns:a16="http://schemas.microsoft.com/office/drawing/2014/main" val="3324063139"/>
                  </a:ext>
                </a:extLst>
              </a:tr>
              <a:tr h="274320">
                <a:tc>
                  <a:txBody>
                    <a:bodyPr/>
                    <a:lstStyle/>
                    <a:p>
                      <a:pPr>
                        <a:lnSpc>
                          <a:spcPct val="150000"/>
                        </a:lnSpc>
                      </a:pPr>
                      <a:r>
                        <a:rPr lang="en-US" sz="1200" b="1" dirty="0">
                          <a:solidFill>
                            <a:srgbClr val="000000"/>
                          </a:solidFill>
                        </a:rPr>
                        <a:t>September 16</a:t>
                      </a:r>
                      <a:r>
                        <a:rPr lang="en-US" sz="1200" b="1" baseline="30000" dirty="0">
                          <a:solidFill>
                            <a:srgbClr val="000000"/>
                          </a:solidFill>
                        </a:rPr>
                        <a:t>th</a:t>
                      </a:r>
                      <a:r>
                        <a:rPr lang="en-US" sz="1200" b="1" dirty="0">
                          <a:solidFill>
                            <a:srgbClr val="000000"/>
                          </a:solidFill>
                        </a:rPr>
                        <a:t> </a:t>
                      </a:r>
                      <a:r>
                        <a:rPr lang="en-US" sz="1200" dirty="0">
                          <a:solidFill>
                            <a:srgbClr val="000000"/>
                          </a:solidFill>
                        </a:rPr>
                        <a:t>San Marcos Campus LRC-308; 1:00pm – 3:30pm</a:t>
                      </a:r>
                    </a:p>
                  </a:txBody>
                  <a:tcPr>
                    <a:noFill/>
                  </a:tcPr>
                </a:tc>
                <a:extLst>
                  <a:ext uri="{0D108BD9-81ED-4DB2-BD59-A6C34878D82A}">
                    <a16:rowId xmlns:a16="http://schemas.microsoft.com/office/drawing/2014/main" val="90814813"/>
                  </a:ext>
                </a:extLst>
              </a:tr>
              <a:tr h="274320">
                <a:tc>
                  <a:txBody>
                    <a:bodyPr/>
                    <a:lstStyle/>
                    <a:p>
                      <a:pPr>
                        <a:lnSpc>
                          <a:spcPct val="150000"/>
                        </a:lnSpc>
                      </a:pPr>
                      <a:r>
                        <a:rPr lang="en-US" sz="1200" b="1" dirty="0">
                          <a:solidFill>
                            <a:srgbClr val="000000"/>
                          </a:solidFill>
                        </a:rPr>
                        <a:t>September 17</a:t>
                      </a:r>
                      <a:r>
                        <a:rPr lang="en-US" sz="1200" b="1" baseline="30000" dirty="0">
                          <a:solidFill>
                            <a:srgbClr val="000000"/>
                          </a:solidFill>
                        </a:rPr>
                        <a:t>th</a:t>
                      </a:r>
                      <a:r>
                        <a:rPr lang="en-US" sz="1200" b="1" dirty="0">
                          <a:solidFill>
                            <a:srgbClr val="000000"/>
                          </a:solidFill>
                        </a:rPr>
                        <a:t> </a:t>
                      </a:r>
                      <a:r>
                        <a:rPr lang="en-US" sz="1200" dirty="0">
                          <a:solidFill>
                            <a:srgbClr val="000000"/>
                          </a:solidFill>
                        </a:rPr>
                        <a:t>San Marcos Campus LRC-308; 10:00am – 12:30pm</a:t>
                      </a:r>
                    </a:p>
                  </a:txBody>
                  <a:tcPr>
                    <a:noFill/>
                  </a:tcPr>
                </a:tc>
                <a:extLst>
                  <a:ext uri="{0D108BD9-81ED-4DB2-BD59-A6C34878D82A}">
                    <a16:rowId xmlns:a16="http://schemas.microsoft.com/office/drawing/2014/main" val="3254565425"/>
                  </a:ext>
                </a:extLst>
              </a:tr>
              <a:tr h="274320">
                <a:tc>
                  <a:txBody>
                    <a:bodyPr/>
                    <a:lstStyle/>
                    <a:p>
                      <a:pPr marL="0" marR="0" lvl="0" indent="0" algn="l" rtl="0" eaLnBrk="1" fontAlgn="auto" latinLnBrk="0" hangingPunct="1">
                        <a:lnSpc>
                          <a:spcPct val="150000"/>
                        </a:lnSpc>
                        <a:spcBef>
                          <a:spcPts val="0"/>
                        </a:spcBef>
                        <a:spcAft>
                          <a:spcPts val="0"/>
                        </a:spcAft>
                        <a:buClrTx/>
                        <a:buSzTx/>
                        <a:buFontTx/>
                        <a:buNone/>
                      </a:pPr>
                      <a:r>
                        <a:rPr lang="en-US" sz="1200" b="1" dirty="0">
                          <a:solidFill>
                            <a:srgbClr val="000000"/>
                          </a:solidFill>
                        </a:rPr>
                        <a:t>September 22</a:t>
                      </a:r>
                      <a:r>
                        <a:rPr lang="en-US" sz="1200" b="1" baseline="30000" dirty="0">
                          <a:solidFill>
                            <a:srgbClr val="000000"/>
                          </a:solidFill>
                        </a:rPr>
                        <a:t>nd</a:t>
                      </a:r>
                      <a:r>
                        <a:rPr lang="en-US" sz="1200" b="1" dirty="0">
                          <a:solidFill>
                            <a:srgbClr val="000000"/>
                          </a:solidFill>
                        </a:rPr>
                        <a:t> </a:t>
                      </a:r>
                      <a:r>
                        <a:rPr lang="en-US" sz="1200" dirty="0">
                          <a:solidFill>
                            <a:srgbClr val="000000"/>
                          </a:solidFill>
                        </a:rPr>
                        <a:t>San Marcos Campus LRC-308; 10:00am – 12:30pm</a:t>
                      </a:r>
                    </a:p>
                  </a:txBody>
                  <a:tcPr>
                    <a:noFill/>
                  </a:tcPr>
                </a:tc>
                <a:extLst>
                  <a:ext uri="{0D108BD9-81ED-4DB2-BD59-A6C34878D82A}">
                    <a16:rowId xmlns:a16="http://schemas.microsoft.com/office/drawing/2014/main" val="1674342574"/>
                  </a:ext>
                </a:extLst>
              </a:tr>
              <a:tr h="274320">
                <a:tc>
                  <a:txBody>
                    <a:bodyPr/>
                    <a:lstStyle/>
                    <a:p>
                      <a:pPr>
                        <a:lnSpc>
                          <a:spcPct val="150000"/>
                        </a:lnSpc>
                      </a:pPr>
                      <a:r>
                        <a:rPr lang="en-US" sz="1200" b="1" dirty="0">
                          <a:solidFill>
                            <a:srgbClr val="000000"/>
                          </a:solidFill>
                        </a:rPr>
                        <a:t>September 23</a:t>
                      </a:r>
                      <a:r>
                        <a:rPr lang="en-US" sz="1200" b="1" baseline="30000" dirty="0">
                          <a:solidFill>
                            <a:srgbClr val="000000"/>
                          </a:solidFill>
                        </a:rPr>
                        <a:t>rd</a:t>
                      </a:r>
                      <a:r>
                        <a:rPr lang="en-US" sz="1200" b="1" dirty="0">
                          <a:solidFill>
                            <a:srgbClr val="000000"/>
                          </a:solidFill>
                        </a:rPr>
                        <a:t> Flu Shot Clinic </a:t>
                      </a:r>
                      <a:r>
                        <a:rPr lang="en-US" sz="1200" b="0" dirty="0">
                          <a:solidFill>
                            <a:srgbClr val="000000"/>
                          </a:solidFill>
                        </a:rPr>
                        <a:t>Appt. Required </a:t>
                      </a:r>
                      <a:r>
                        <a:rPr lang="en-US" sz="1200" b="0" i="0" dirty="0">
                          <a:solidFill>
                            <a:srgbClr val="000000"/>
                          </a:solidFill>
                        </a:rPr>
                        <a:t>San Marcos Campus</a:t>
                      </a:r>
                      <a:r>
                        <a:rPr lang="en-US" sz="1200" dirty="0">
                          <a:solidFill>
                            <a:srgbClr val="000000"/>
                          </a:solidFill>
                        </a:rPr>
                        <a:t> MD-155C </a:t>
                      </a:r>
                    </a:p>
                    <a:p>
                      <a:pPr>
                        <a:lnSpc>
                          <a:spcPct val="150000"/>
                        </a:lnSpc>
                      </a:pPr>
                      <a:r>
                        <a:rPr lang="en-US" sz="1200" dirty="0">
                          <a:solidFill>
                            <a:schemeClr val="accent3">
                              <a:lumMod val="75000"/>
                            </a:schemeClr>
                          </a:solidFill>
                          <a:hlinkClick r:id="rId3">
                            <a:extLst>
                              <a:ext uri="{A12FA001-AC4F-418D-AE19-62706E023703}">
                                <ahyp:hlinkClr xmlns:ahyp="http://schemas.microsoft.com/office/drawing/2018/hyperlinkcolor" val="tx"/>
                              </a:ext>
                            </a:extLst>
                          </a:hlinkClick>
                        </a:rPr>
                        <a:t>Schedule your appointment by using this link</a:t>
                      </a:r>
                      <a:endParaRPr lang="en-US" sz="1200" dirty="0">
                        <a:solidFill>
                          <a:schemeClr val="accent3">
                            <a:lumMod val="75000"/>
                          </a:schemeClr>
                        </a:solidFill>
                      </a:endParaRPr>
                    </a:p>
                  </a:txBody>
                  <a:tcPr/>
                </a:tc>
                <a:extLst>
                  <a:ext uri="{0D108BD9-81ED-4DB2-BD59-A6C34878D82A}">
                    <a16:rowId xmlns:a16="http://schemas.microsoft.com/office/drawing/2014/main" val="3696789565"/>
                  </a:ext>
                </a:extLst>
              </a:tr>
              <a:tr h="274320">
                <a:tc>
                  <a:txBody>
                    <a:bodyPr/>
                    <a:lstStyle/>
                    <a:p>
                      <a:pPr marL="0" marR="0" lvl="0" indent="0" algn="l" rtl="0" eaLnBrk="1" fontAlgn="auto" latinLnBrk="0" hangingPunct="1">
                        <a:lnSpc>
                          <a:spcPct val="150000"/>
                        </a:lnSpc>
                        <a:spcBef>
                          <a:spcPts val="0"/>
                        </a:spcBef>
                        <a:spcAft>
                          <a:spcPts val="0"/>
                        </a:spcAft>
                        <a:buClrTx/>
                        <a:buSzTx/>
                        <a:buFontTx/>
                        <a:buNone/>
                      </a:pPr>
                      <a:r>
                        <a:rPr lang="en-US" sz="1200" b="1" dirty="0">
                          <a:solidFill>
                            <a:srgbClr val="000000"/>
                          </a:solidFill>
                        </a:rPr>
                        <a:t>September 24</a:t>
                      </a:r>
                      <a:r>
                        <a:rPr lang="en-US" sz="1200" b="1" baseline="30000" dirty="0">
                          <a:solidFill>
                            <a:srgbClr val="000000"/>
                          </a:solidFill>
                        </a:rPr>
                        <a:t>th</a:t>
                      </a:r>
                      <a:r>
                        <a:rPr lang="en-US" sz="1200" b="1" dirty="0">
                          <a:solidFill>
                            <a:srgbClr val="000000"/>
                          </a:solidFill>
                        </a:rPr>
                        <a:t> </a:t>
                      </a:r>
                      <a:r>
                        <a:rPr lang="en-US" sz="1200" dirty="0">
                          <a:solidFill>
                            <a:srgbClr val="000000"/>
                          </a:solidFill>
                        </a:rPr>
                        <a:t>San Marcos Campus LRC-308; 9:00am – 11:30am</a:t>
                      </a:r>
                    </a:p>
                  </a:txBody>
                  <a:tcPr/>
                </a:tc>
                <a:extLst>
                  <a:ext uri="{0D108BD9-81ED-4DB2-BD59-A6C34878D82A}">
                    <a16:rowId xmlns:a16="http://schemas.microsoft.com/office/drawing/2014/main" val="3993020499"/>
                  </a:ext>
                </a:extLst>
              </a:tr>
              <a:tr h="274320">
                <a:tc>
                  <a:txBody>
                    <a:bodyPr/>
                    <a:lstStyle/>
                    <a:p>
                      <a:pPr marL="0" marR="0" lvl="0" indent="0" algn="l">
                        <a:lnSpc>
                          <a:spcPct val="150000"/>
                        </a:lnSpc>
                        <a:spcBef>
                          <a:spcPts val="0"/>
                        </a:spcBef>
                        <a:spcAft>
                          <a:spcPts val="0"/>
                        </a:spcAft>
                        <a:buNone/>
                      </a:pPr>
                      <a:r>
                        <a:rPr lang="en-US" sz="1200" b="1" i="0" u="none" strike="noStrike" noProof="0" dirty="0">
                          <a:solidFill>
                            <a:srgbClr val="000000"/>
                          </a:solidFill>
                          <a:latin typeface="Segoe UI Light"/>
                        </a:rPr>
                        <a:t>September 30</a:t>
                      </a:r>
                      <a:r>
                        <a:rPr lang="en-US" sz="1200" b="1" i="0" u="none" strike="noStrike" baseline="30000" noProof="0" dirty="0">
                          <a:solidFill>
                            <a:srgbClr val="000000"/>
                          </a:solidFill>
                          <a:latin typeface="Segoe UI Light"/>
                        </a:rPr>
                        <a:t>th</a:t>
                      </a:r>
                      <a:r>
                        <a:rPr lang="en-US" sz="1200" b="1" i="0" u="none" strike="noStrike" noProof="0" dirty="0">
                          <a:solidFill>
                            <a:srgbClr val="000000"/>
                          </a:solidFill>
                          <a:latin typeface="Segoe UI Light"/>
                        </a:rPr>
                        <a:t> </a:t>
                      </a:r>
                      <a:r>
                        <a:rPr lang="en-US" sz="1200" b="0" i="0" u="none" strike="noStrike" noProof="0" dirty="0">
                          <a:solidFill>
                            <a:srgbClr val="000000"/>
                          </a:solidFill>
                          <a:latin typeface="Segoe UI Light"/>
                        </a:rPr>
                        <a:t>San Marcos Campus LRC-308; 9:00am – 11:30am</a:t>
                      </a:r>
                      <a:endParaRPr lang="en-US" dirty="0"/>
                    </a:p>
                  </a:txBody>
                  <a:tcPr/>
                </a:tc>
                <a:extLst>
                  <a:ext uri="{0D108BD9-81ED-4DB2-BD59-A6C34878D82A}">
                    <a16:rowId xmlns:a16="http://schemas.microsoft.com/office/drawing/2014/main" val="2845796280"/>
                  </a:ext>
                </a:extLst>
              </a:tr>
              <a:tr h="27432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b="1" dirty="0">
                          <a:solidFill>
                            <a:srgbClr val="000000"/>
                          </a:solidFill>
                        </a:rPr>
                        <a:t>October 3</a:t>
                      </a:r>
                      <a:r>
                        <a:rPr lang="en-US" sz="1200" b="1" baseline="30000" dirty="0">
                          <a:solidFill>
                            <a:srgbClr val="000000"/>
                          </a:solidFill>
                        </a:rPr>
                        <a:t>rd</a:t>
                      </a:r>
                      <a:r>
                        <a:rPr lang="en-US" sz="1200" b="1" dirty="0">
                          <a:solidFill>
                            <a:srgbClr val="000000"/>
                          </a:solidFill>
                        </a:rPr>
                        <a:t> </a:t>
                      </a:r>
                      <a:r>
                        <a:rPr lang="en-US" sz="1200" i="0" dirty="0">
                          <a:solidFill>
                            <a:srgbClr val="000000"/>
                          </a:solidFill>
                        </a:rPr>
                        <a:t>San Marcos Campus LRC-308; 9:00am – 11:30am</a:t>
                      </a:r>
                      <a:endParaRPr lang="en-US" sz="1200" dirty="0">
                        <a:solidFill>
                          <a:schemeClr val="accent3">
                            <a:lumMod val="75000"/>
                          </a:schemeClr>
                        </a:solidFill>
                      </a:endParaRPr>
                    </a:p>
                  </a:txBody>
                  <a:tcPr/>
                </a:tc>
                <a:extLst>
                  <a:ext uri="{0D108BD9-81ED-4DB2-BD59-A6C34878D82A}">
                    <a16:rowId xmlns:a16="http://schemas.microsoft.com/office/drawing/2014/main" val="3852297573"/>
                  </a:ext>
                </a:extLst>
              </a:tr>
            </a:tbl>
          </a:graphicData>
        </a:graphic>
      </p:graphicFrame>
      <p:sp>
        <p:nvSpPr>
          <p:cNvPr id="6" name="Text Placeholder 3">
            <a:extLst>
              <a:ext uri="{FF2B5EF4-FFF2-40B4-BE49-F238E27FC236}">
                <a16:creationId xmlns:a16="http://schemas.microsoft.com/office/drawing/2014/main" id="{744713EC-B3A5-B330-ADFA-00E991A28991}"/>
              </a:ext>
            </a:extLst>
          </p:cNvPr>
          <p:cNvSpPr txBox="1">
            <a:spLocks/>
          </p:cNvSpPr>
          <p:nvPr/>
        </p:nvSpPr>
        <p:spPr>
          <a:xfrm>
            <a:off x="836873" y="5914650"/>
            <a:ext cx="10518252" cy="295958"/>
          </a:xfrm>
          <a:prstGeom prst="rect">
            <a:avLst/>
          </a:prstGeom>
        </p:spPr>
        <p:txBody>
          <a:bodyPr lIns="91440" tIns="45720" rIns="91440" bIns="45720" anchor="t">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spc="200" baseline="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dirty="0">
                <a:solidFill>
                  <a:schemeClr val="accent3">
                    <a:lumMod val="75000"/>
                  </a:schemeClr>
                </a:solidFill>
                <a:cs typeface="Segoe UI Light"/>
                <a:hlinkClick r:id="rId2" action="ppaction://hlinksldjump">
                  <a:extLst>
                    <a:ext uri="{A12FA001-AC4F-418D-AE19-62706E023703}">
                      <ahyp:hlinkClr xmlns:ahyp="http://schemas.microsoft.com/office/drawing/2018/hyperlinkcolor" val="tx"/>
                    </a:ext>
                  </a:extLst>
                </a:hlinkClick>
              </a:rPr>
              <a:t>Accessibility Services Information</a:t>
            </a:r>
            <a:endParaRPr lang="en-US" dirty="0">
              <a:solidFill>
                <a:schemeClr val="accent3">
                  <a:lumMod val="75000"/>
                </a:schemeClr>
              </a:solidFill>
            </a:endParaRPr>
          </a:p>
        </p:txBody>
      </p:sp>
      <p:pic>
        <p:nvPicPr>
          <p:cNvPr id="4" name="Picture 3" descr="A group photo of the Palomar College students who attended the Puente Year End Celebration.">
            <a:extLst>
              <a:ext uri="{FF2B5EF4-FFF2-40B4-BE49-F238E27FC236}">
                <a16:creationId xmlns:a16="http://schemas.microsoft.com/office/drawing/2014/main" id="{3CF2A194-5C85-8089-B053-70DECE1C8ED0}"/>
              </a:ext>
            </a:extLst>
          </p:cNvPr>
          <p:cNvPicPr>
            <a:picLocks noChangeAspect="1"/>
          </p:cNvPicPr>
          <p:nvPr/>
        </p:nvPicPr>
        <p:blipFill>
          <a:blip r:embed="rId4"/>
          <a:stretch>
            <a:fillRect/>
          </a:stretch>
        </p:blipFill>
        <p:spPr>
          <a:xfrm>
            <a:off x="836873" y="578939"/>
            <a:ext cx="6963747" cy="1133633"/>
          </a:xfrm>
          <a:prstGeom prst="rect">
            <a:avLst/>
          </a:prstGeom>
          <a:ln w="88900" cap="sq" cmpd="thickThin">
            <a:solidFill>
              <a:srgbClr val="000000"/>
            </a:solidFill>
            <a:prstDash val="solid"/>
            <a:miter lim="800000"/>
          </a:ln>
          <a:effectLst>
            <a:innerShdw blurRad="76200">
              <a:srgbClr val="000000"/>
            </a:innerShdw>
          </a:effectLst>
        </p:spPr>
      </p:pic>
      <p:sp>
        <p:nvSpPr>
          <p:cNvPr id="10" name="Slide Number Placeholder 3">
            <a:extLst>
              <a:ext uri="{FF2B5EF4-FFF2-40B4-BE49-F238E27FC236}">
                <a16:creationId xmlns:a16="http://schemas.microsoft.com/office/drawing/2014/main" id="{C302B3DA-C06E-5917-9D92-4325C33C5F03}"/>
              </a:ext>
            </a:extLst>
          </p:cNvPr>
          <p:cNvSpPr txBox="1">
            <a:spLocks/>
          </p:cNvSpPr>
          <p:nvPr/>
        </p:nvSpPr>
        <p:spPr>
          <a:xfrm>
            <a:off x="8610600" y="6356350"/>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91729D4-A164-47A3-830D-E792BCE699E4}" type="slidenum">
              <a:rPr lang="en-US" sz="1000" spc="300" smtClean="0">
                <a:solidFill>
                  <a:schemeClr val="accent1">
                    <a:lumMod val="75000"/>
                  </a:schemeClr>
                </a:solidFill>
              </a:rPr>
              <a:pPr algn="r"/>
              <a:t>20</a:t>
            </a:fld>
            <a:endParaRPr lang="en-US" sz="1000" spc="300" dirty="0">
              <a:solidFill>
                <a:schemeClr val="accent1">
                  <a:lumMod val="75000"/>
                </a:schemeClr>
              </a:solidFill>
            </a:endParaRPr>
          </a:p>
        </p:txBody>
      </p:sp>
    </p:spTree>
    <p:extLst>
      <p:ext uri="{BB962C8B-B14F-4D97-AF65-F5344CB8AC3E}">
        <p14:creationId xmlns:p14="http://schemas.microsoft.com/office/powerpoint/2010/main" val="11312710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97568-1527-D2E8-0B1F-843D5421E29E}"/>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9BA5E89C-5299-D940-E3D5-3E77E25CB832}"/>
              </a:ext>
            </a:extLst>
          </p:cNvPr>
          <p:cNvSpPr>
            <a:spLocks noGrp="1"/>
          </p:cNvSpPr>
          <p:nvPr>
            <p:ph type="title"/>
          </p:nvPr>
        </p:nvSpPr>
        <p:spPr>
          <a:xfrm>
            <a:off x="4891567" y="144575"/>
            <a:ext cx="7034543" cy="1003947"/>
          </a:xfrm>
        </p:spPr>
        <p:txBody>
          <a:bodyPr lIns="91440" tIns="45720" rIns="91440" bIns="45720" anchor="t"/>
          <a:lstStyle/>
          <a:p>
            <a:r>
              <a:rPr lang="en-US" dirty="0">
                <a:solidFill>
                  <a:schemeClr val="tx1"/>
                </a:solidFill>
              </a:rPr>
              <a:t>Regulatory &amp; informational notifications</a:t>
            </a:r>
          </a:p>
        </p:txBody>
      </p:sp>
      <p:graphicFrame>
        <p:nvGraphicFramePr>
          <p:cNvPr id="5" name="Table 5">
            <a:extLst>
              <a:ext uri="{FF2B5EF4-FFF2-40B4-BE49-F238E27FC236}">
                <a16:creationId xmlns:a16="http://schemas.microsoft.com/office/drawing/2014/main" id="{346EC442-6710-622F-50FB-80A39CDA014D}"/>
              </a:ext>
            </a:extLst>
          </p:cNvPr>
          <p:cNvGraphicFramePr>
            <a:graphicFrameLocks noGrp="1"/>
          </p:cNvGraphicFramePr>
          <p:nvPr>
            <p:ph sz="quarter" idx="17"/>
            <p:extLst>
              <p:ext uri="{D42A27DB-BD31-4B8C-83A1-F6EECF244321}">
                <p14:modId xmlns:p14="http://schemas.microsoft.com/office/powerpoint/2010/main" val="1660045581"/>
              </p:ext>
            </p:extLst>
          </p:nvPr>
        </p:nvGraphicFramePr>
        <p:xfrm>
          <a:off x="586423" y="1242947"/>
          <a:ext cx="10976582" cy="5144964"/>
        </p:xfrm>
        <a:graphic>
          <a:graphicData uri="http://schemas.openxmlformats.org/drawingml/2006/table">
            <a:tbl>
              <a:tblPr firstRow="1" bandRow="1">
                <a:tableStyleId>{5940675A-B579-460E-94D1-54222C63F5DA}</a:tableStyleId>
              </a:tblPr>
              <a:tblGrid>
                <a:gridCol w="5488291">
                  <a:extLst>
                    <a:ext uri="{9D8B030D-6E8A-4147-A177-3AD203B41FA5}">
                      <a16:colId xmlns:a16="http://schemas.microsoft.com/office/drawing/2014/main" val="906495982"/>
                    </a:ext>
                  </a:extLst>
                </a:gridCol>
                <a:gridCol w="5488291">
                  <a:extLst>
                    <a:ext uri="{9D8B030D-6E8A-4147-A177-3AD203B41FA5}">
                      <a16:colId xmlns:a16="http://schemas.microsoft.com/office/drawing/2014/main" val="3701267932"/>
                    </a:ext>
                  </a:extLst>
                </a:gridCol>
              </a:tblGrid>
              <a:tr h="408074">
                <a:tc>
                  <a:txBody>
                    <a:bodyPr/>
                    <a:lstStyle/>
                    <a:p>
                      <a:pPr>
                        <a:lnSpc>
                          <a:spcPct val="150000"/>
                        </a:lnSpc>
                      </a:pPr>
                      <a:r>
                        <a:rPr lang="en-US" sz="1600" b="1" dirty="0">
                          <a:solidFill>
                            <a:srgbClr val="000000"/>
                          </a:solidFill>
                        </a:rPr>
                        <a:t>Important Employee Annual Notifications</a:t>
                      </a:r>
                      <a:endParaRPr lang="en-US" sz="1200" b="1" dirty="0">
                        <a:solidFill>
                          <a:srgbClr val="000000"/>
                        </a:solidFill>
                      </a:endParaRPr>
                    </a:p>
                  </a:txBody>
                  <a:tcPr>
                    <a:solidFill>
                      <a:schemeClr val="bg1">
                        <a:lumMod val="95000"/>
                      </a:schemeClr>
                    </a:solidFill>
                  </a:tcPr>
                </a:tc>
                <a:tc>
                  <a:txBody>
                    <a:bodyPr/>
                    <a:lstStyle/>
                    <a:p>
                      <a:pPr>
                        <a:lnSpc>
                          <a:spcPct val="150000"/>
                        </a:lnSpc>
                      </a:pPr>
                      <a:r>
                        <a:rPr lang="en-US" sz="1600" b="1" dirty="0">
                          <a:solidFill>
                            <a:srgbClr val="000000"/>
                          </a:solidFill>
                        </a:rPr>
                        <a:t>Important Palomar Community College District Information</a:t>
                      </a:r>
                    </a:p>
                  </a:txBody>
                  <a:tcPr>
                    <a:solidFill>
                      <a:schemeClr val="bg1">
                        <a:lumMod val="95000"/>
                      </a:schemeClr>
                    </a:solidFill>
                  </a:tcPr>
                </a:tc>
                <a:extLst>
                  <a:ext uri="{0D108BD9-81ED-4DB2-BD59-A6C34878D82A}">
                    <a16:rowId xmlns:a16="http://schemas.microsoft.com/office/drawing/2014/main" val="3324063139"/>
                  </a:ext>
                </a:extLst>
              </a:tr>
              <a:tr h="548640">
                <a:tc>
                  <a:txBody>
                    <a:bodyPr/>
                    <a:lstStyle/>
                    <a:p>
                      <a:pPr>
                        <a:lnSpc>
                          <a:spcPct val="150000"/>
                        </a:lnSpc>
                      </a:pPr>
                      <a:r>
                        <a:rPr lang="en-US" sz="1200" b="0" dirty="0">
                          <a:solidFill>
                            <a:schemeClr val="accent3">
                              <a:lumMod val="75000"/>
                            </a:schemeClr>
                          </a:solidFill>
                          <a:hlinkClick r:id="rId2">
                            <a:extLst>
                              <a:ext uri="{A12FA001-AC4F-418D-AE19-62706E023703}">
                                <ahyp:hlinkClr xmlns:ahyp="http://schemas.microsoft.com/office/drawing/2018/hyperlinkcolor" val="tx"/>
                              </a:ext>
                            </a:extLst>
                          </a:hlinkClick>
                        </a:rPr>
                        <a:t>Medicare Part D Notice of Creditable Coverage </a:t>
                      </a:r>
                      <a:endParaRPr lang="en-US" sz="1200" b="0" dirty="0">
                        <a:solidFill>
                          <a:schemeClr val="accent3">
                            <a:lumMod val="75000"/>
                          </a:schemeClr>
                        </a:solidFill>
                      </a:endParaRPr>
                    </a:p>
                    <a:p>
                      <a:pPr>
                        <a:lnSpc>
                          <a:spcPct val="150000"/>
                        </a:lnSpc>
                      </a:pPr>
                      <a:r>
                        <a:rPr lang="en-US" sz="1200" b="0" dirty="0">
                          <a:solidFill>
                            <a:schemeClr val="accent3">
                              <a:lumMod val="75000"/>
                            </a:schemeClr>
                          </a:solidFill>
                          <a:hlinkClick r:id="rId3">
                            <a:extLst>
                              <a:ext uri="{A12FA001-AC4F-418D-AE19-62706E023703}">
                                <ahyp:hlinkClr xmlns:ahyp="http://schemas.microsoft.com/office/drawing/2018/hyperlinkcolor" val="tx"/>
                              </a:ext>
                            </a:extLst>
                          </a:hlinkClick>
                        </a:rPr>
                        <a:t>Spanish Medicare Part D Notice of Creditable Coverage</a:t>
                      </a:r>
                      <a:endParaRPr lang="en-US" sz="1200" b="0" dirty="0">
                        <a:solidFill>
                          <a:schemeClr val="accent3">
                            <a:lumMod val="75000"/>
                          </a:schemeClr>
                        </a:solidFill>
                      </a:endParaRPr>
                    </a:p>
                  </a:txBody>
                  <a:tcPr>
                    <a:noFill/>
                  </a:tcPr>
                </a:tc>
                <a:tc>
                  <a:txBody>
                    <a:bodyPr/>
                    <a:lstStyle/>
                    <a:p>
                      <a:pPr>
                        <a:lnSpc>
                          <a:spcPct val="150000"/>
                        </a:lnSpc>
                      </a:pPr>
                      <a:r>
                        <a:rPr lang="en-US" sz="1200" b="0" dirty="0">
                          <a:solidFill>
                            <a:schemeClr val="accent3">
                              <a:lumMod val="75000"/>
                            </a:schemeClr>
                          </a:solidFill>
                          <a:hlinkClick r:id="rId4">
                            <a:extLst>
                              <a:ext uri="{A12FA001-AC4F-418D-AE19-62706E023703}">
                                <ahyp:hlinkClr xmlns:ahyp="http://schemas.microsoft.com/office/drawing/2018/hyperlinkcolor" val="tx"/>
                              </a:ext>
                            </a:extLst>
                          </a:hlinkClick>
                        </a:rPr>
                        <a:t>Palomar Community College District Mission and Vision</a:t>
                      </a:r>
                      <a:endParaRPr lang="en-US" sz="1200" b="0" dirty="0">
                        <a:solidFill>
                          <a:schemeClr val="accent3">
                            <a:lumMod val="75000"/>
                          </a:schemeClr>
                        </a:solidFill>
                      </a:endParaRPr>
                    </a:p>
                  </a:txBody>
                  <a:tcPr>
                    <a:noFill/>
                  </a:tcPr>
                </a:tc>
                <a:extLst>
                  <a:ext uri="{0D108BD9-81ED-4DB2-BD59-A6C34878D82A}">
                    <a16:rowId xmlns:a16="http://schemas.microsoft.com/office/drawing/2014/main" val="90814813"/>
                  </a:ext>
                </a:extLst>
              </a:tr>
              <a:tr h="548640">
                <a:tc>
                  <a:txBody>
                    <a:bodyPr/>
                    <a:lstStyle/>
                    <a:p>
                      <a:pPr>
                        <a:lnSpc>
                          <a:spcPct val="150000"/>
                        </a:lnSpc>
                      </a:pPr>
                      <a:r>
                        <a:rPr lang="en-US" sz="1200" b="0" dirty="0">
                          <a:solidFill>
                            <a:schemeClr val="accent3">
                              <a:lumMod val="75000"/>
                            </a:schemeClr>
                          </a:solidFill>
                          <a:hlinkClick r:id="rId5">
                            <a:extLst>
                              <a:ext uri="{A12FA001-AC4F-418D-AE19-62706E023703}">
                                <ahyp:hlinkClr xmlns:ahyp="http://schemas.microsoft.com/office/drawing/2018/hyperlinkcolor" val="tx"/>
                              </a:ext>
                            </a:extLst>
                          </a:hlinkClick>
                        </a:rPr>
                        <a:t>Children’s Health Insurance Program (CHIP) Notice </a:t>
                      </a:r>
                      <a:endParaRPr lang="en-US" sz="1200" b="0" dirty="0">
                        <a:solidFill>
                          <a:schemeClr val="accent3">
                            <a:lumMod val="75000"/>
                          </a:schemeClr>
                        </a:solidFill>
                      </a:endParaRPr>
                    </a:p>
                    <a:p>
                      <a:pPr>
                        <a:lnSpc>
                          <a:spcPct val="150000"/>
                        </a:lnSpc>
                      </a:pPr>
                      <a:r>
                        <a:rPr lang="en-US" sz="1200" b="0" dirty="0">
                          <a:solidFill>
                            <a:schemeClr val="accent3">
                              <a:lumMod val="75000"/>
                            </a:schemeClr>
                          </a:solidFill>
                          <a:hlinkClick r:id="rId6">
                            <a:extLst>
                              <a:ext uri="{A12FA001-AC4F-418D-AE19-62706E023703}">
                                <ahyp:hlinkClr xmlns:ahyp="http://schemas.microsoft.com/office/drawing/2018/hyperlinkcolor" val="tx"/>
                              </a:ext>
                            </a:extLst>
                          </a:hlinkClick>
                        </a:rPr>
                        <a:t>Spanish Children’s Health Insurance Program (CHIP)</a:t>
                      </a:r>
                      <a:endParaRPr lang="en-US" sz="1200" b="0" dirty="0">
                        <a:solidFill>
                          <a:schemeClr val="accent3">
                            <a:lumMod val="75000"/>
                          </a:schemeClr>
                        </a:solidFill>
                      </a:endParaRPr>
                    </a:p>
                  </a:txBody>
                  <a:tcPr>
                    <a:noFill/>
                  </a:tcPr>
                </a:tc>
                <a:tc>
                  <a:txBody>
                    <a:bodyPr/>
                    <a:lstStyle/>
                    <a:p>
                      <a:pPr>
                        <a:lnSpc>
                          <a:spcPct val="150000"/>
                        </a:lnSpc>
                      </a:pPr>
                      <a:r>
                        <a:rPr lang="en-US" sz="1200" b="0" dirty="0">
                          <a:solidFill>
                            <a:schemeClr val="accent3">
                              <a:lumMod val="75000"/>
                            </a:schemeClr>
                          </a:solidFill>
                          <a:hlinkClick r:id="rId7">
                            <a:extLst>
                              <a:ext uri="{A12FA001-AC4F-418D-AE19-62706E023703}">
                                <ahyp:hlinkClr xmlns:ahyp="http://schemas.microsoft.com/office/drawing/2018/hyperlinkcolor" val="tx"/>
                              </a:ext>
                            </a:extLst>
                          </a:hlinkClick>
                        </a:rPr>
                        <a:t>Palomar Community College District Shared Governance</a:t>
                      </a:r>
                      <a:endParaRPr lang="en-US" sz="1200" b="0" dirty="0">
                        <a:solidFill>
                          <a:schemeClr val="accent3">
                            <a:lumMod val="75000"/>
                          </a:schemeClr>
                        </a:solidFill>
                      </a:endParaRPr>
                    </a:p>
                  </a:txBody>
                  <a:tcPr>
                    <a:noFill/>
                  </a:tcPr>
                </a:tc>
                <a:extLst>
                  <a:ext uri="{0D108BD9-81ED-4DB2-BD59-A6C34878D82A}">
                    <a16:rowId xmlns:a16="http://schemas.microsoft.com/office/drawing/2014/main" val="3254565425"/>
                  </a:ext>
                </a:extLst>
              </a:tr>
              <a:tr h="548640">
                <a:tc>
                  <a:txBody>
                    <a:bodyPr/>
                    <a:lstStyle/>
                    <a:p>
                      <a:pPr marL="0" marR="0" lvl="0" indent="0" algn="l" rtl="0" eaLnBrk="1" fontAlgn="auto" latinLnBrk="0" hangingPunct="1">
                        <a:lnSpc>
                          <a:spcPct val="150000"/>
                        </a:lnSpc>
                        <a:spcBef>
                          <a:spcPts val="0"/>
                        </a:spcBef>
                        <a:spcAft>
                          <a:spcPts val="0"/>
                        </a:spcAft>
                        <a:buClrTx/>
                        <a:buSzTx/>
                        <a:buFontTx/>
                        <a:buNone/>
                      </a:pPr>
                      <a:r>
                        <a:rPr lang="en-US" sz="1200" b="0" dirty="0">
                          <a:solidFill>
                            <a:schemeClr val="accent3">
                              <a:lumMod val="75000"/>
                            </a:schemeClr>
                          </a:solidFill>
                          <a:hlinkClick r:id="rId8">
                            <a:extLst>
                              <a:ext uri="{A12FA001-AC4F-418D-AE19-62706E023703}">
                                <ahyp:hlinkClr xmlns:ahyp="http://schemas.microsoft.com/office/drawing/2018/hyperlinkcolor" val="tx"/>
                              </a:ext>
                            </a:extLst>
                          </a:hlinkClick>
                        </a:rPr>
                        <a:t>Women’s Health and Cancer Rights Act (WHCRA) Notice </a:t>
                      </a:r>
                      <a:endParaRPr lang="en-US" sz="1200" b="0" dirty="0">
                        <a:solidFill>
                          <a:schemeClr val="accent3">
                            <a:lumMod val="75000"/>
                          </a:schemeClr>
                        </a:solidFill>
                      </a:endParaRPr>
                    </a:p>
                    <a:p>
                      <a:pPr marL="0" marR="0" lvl="0" indent="0" algn="l" rtl="0" eaLnBrk="1" fontAlgn="auto" latinLnBrk="0" hangingPunct="1">
                        <a:lnSpc>
                          <a:spcPct val="150000"/>
                        </a:lnSpc>
                        <a:spcBef>
                          <a:spcPts val="0"/>
                        </a:spcBef>
                        <a:spcAft>
                          <a:spcPts val="0"/>
                        </a:spcAft>
                        <a:buClrTx/>
                        <a:buSzTx/>
                        <a:buFontTx/>
                        <a:buNone/>
                      </a:pPr>
                      <a:r>
                        <a:rPr lang="en-US" sz="1200" b="0" dirty="0">
                          <a:solidFill>
                            <a:schemeClr val="accent3">
                              <a:lumMod val="75000"/>
                            </a:schemeClr>
                          </a:solidFill>
                          <a:hlinkClick r:id="rId9">
                            <a:extLst>
                              <a:ext uri="{A12FA001-AC4F-418D-AE19-62706E023703}">
                                <ahyp:hlinkClr xmlns:ahyp="http://schemas.microsoft.com/office/drawing/2018/hyperlinkcolor" val="tx"/>
                              </a:ext>
                            </a:extLst>
                          </a:hlinkClick>
                        </a:rPr>
                        <a:t>Spanish Women’s Health and Cancer Rights Act (WHCRA) Notice </a:t>
                      </a:r>
                      <a:endParaRPr lang="en-US" sz="1200" b="0" dirty="0">
                        <a:solidFill>
                          <a:schemeClr val="accent3">
                            <a:lumMod val="75000"/>
                          </a:schemeClr>
                        </a:solidFill>
                      </a:endParaRPr>
                    </a:p>
                  </a:txBody>
                  <a:tcPr>
                    <a:noFill/>
                  </a:tcPr>
                </a:tc>
                <a:tc>
                  <a:txBody>
                    <a:bodyPr/>
                    <a:lstStyle/>
                    <a:p>
                      <a:pPr marL="0" marR="0" lvl="0" indent="0" algn="l" rtl="0" eaLnBrk="1" fontAlgn="auto" latinLnBrk="0" hangingPunct="1">
                        <a:lnSpc>
                          <a:spcPct val="150000"/>
                        </a:lnSpc>
                        <a:spcBef>
                          <a:spcPts val="0"/>
                        </a:spcBef>
                        <a:spcAft>
                          <a:spcPts val="0"/>
                        </a:spcAft>
                        <a:buClrTx/>
                        <a:buSzTx/>
                        <a:buFontTx/>
                        <a:buNone/>
                      </a:pPr>
                      <a:r>
                        <a:rPr lang="en-US" sz="1200" b="0" dirty="0">
                          <a:solidFill>
                            <a:schemeClr val="accent3">
                              <a:lumMod val="75000"/>
                            </a:schemeClr>
                          </a:solidFill>
                          <a:hlinkClick r:id="rId10">
                            <a:extLst>
                              <a:ext uri="{A12FA001-AC4F-418D-AE19-62706E023703}">
                                <ahyp:hlinkClr xmlns:ahyp="http://schemas.microsoft.com/office/drawing/2018/hyperlinkcolor" val="tx"/>
                              </a:ext>
                            </a:extLst>
                          </a:hlinkClick>
                        </a:rPr>
                        <a:t>Palomar Community College District General Institution Policies and Procedures</a:t>
                      </a:r>
                      <a:endParaRPr lang="en-US" sz="1200" b="0" dirty="0">
                        <a:solidFill>
                          <a:schemeClr val="accent3">
                            <a:lumMod val="75000"/>
                          </a:schemeClr>
                        </a:solidFill>
                      </a:endParaRPr>
                    </a:p>
                  </a:txBody>
                  <a:tcPr>
                    <a:noFill/>
                  </a:tcPr>
                </a:tc>
                <a:extLst>
                  <a:ext uri="{0D108BD9-81ED-4DB2-BD59-A6C34878D82A}">
                    <a16:rowId xmlns:a16="http://schemas.microsoft.com/office/drawing/2014/main" val="1674342574"/>
                  </a:ext>
                </a:extLst>
              </a:tr>
              <a:tr h="548640">
                <a:tc>
                  <a:txBody>
                    <a:bodyPr/>
                    <a:lstStyle/>
                    <a:p>
                      <a:pPr>
                        <a:lnSpc>
                          <a:spcPct val="150000"/>
                        </a:lnSpc>
                      </a:pPr>
                      <a:r>
                        <a:rPr lang="en-US" sz="1200" b="0" dirty="0">
                          <a:solidFill>
                            <a:schemeClr val="accent3">
                              <a:lumMod val="75000"/>
                            </a:schemeClr>
                          </a:solidFill>
                          <a:hlinkClick r:id="rId11">
                            <a:extLst>
                              <a:ext uri="{A12FA001-AC4F-418D-AE19-62706E023703}">
                                <ahyp:hlinkClr xmlns:ahyp="http://schemas.microsoft.com/office/drawing/2018/hyperlinkcolor" val="tx"/>
                              </a:ext>
                            </a:extLst>
                          </a:hlinkClick>
                        </a:rPr>
                        <a:t>Notice of HIPAA Enrollment Rights</a:t>
                      </a:r>
                      <a:endParaRPr lang="en-US" sz="1200" b="0" dirty="0">
                        <a:solidFill>
                          <a:schemeClr val="accent3">
                            <a:lumMod val="75000"/>
                          </a:schemeClr>
                        </a:solidFill>
                      </a:endParaRPr>
                    </a:p>
                  </a:txBody>
                  <a:tcPr/>
                </a:tc>
                <a:tc>
                  <a:txBody>
                    <a:bodyPr/>
                    <a:lstStyle/>
                    <a:p>
                      <a:pPr>
                        <a:lnSpc>
                          <a:spcPct val="150000"/>
                        </a:lnSpc>
                      </a:pPr>
                      <a:r>
                        <a:rPr lang="en-US" sz="1200" b="0" dirty="0">
                          <a:solidFill>
                            <a:schemeClr val="accent3">
                              <a:lumMod val="75000"/>
                            </a:schemeClr>
                          </a:solidFill>
                          <a:hlinkClick r:id="rId12">
                            <a:extLst>
                              <a:ext uri="{A12FA001-AC4F-418D-AE19-62706E023703}">
                                <ahyp:hlinkClr xmlns:ahyp="http://schemas.microsoft.com/office/drawing/2018/hyperlinkcolor" val="tx"/>
                              </a:ext>
                            </a:extLst>
                          </a:hlinkClick>
                        </a:rPr>
                        <a:t>Palomar Community College District Employee Group Information</a:t>
                      </a:r>
                      <a:endParaRPr lang="en-US" sz="1200" b="0" dirty="0">
                        <a:solidFill>
                          <a:schemeClr val="accent3">
                            <a:lumMod val="75000"/>
                          </a:schemeClr>
                        </a:solidFill>
                      </a:endParaRPr>
                    </a:p>
                  </a:txBody>
                  <a:tcPr/>
                </a:tc>
                <a:extLst>
                  <a:ext uri="{0D108BD9-81ED-4DB2-BD59-A6C34878D82A}">
                    <a16:rowId xmlns:a16="http://schemas.microsoft.com/office/drawing/2014/main" val="3696789565"/>
                  </a:ext>
                </a:extLst>
              </a:tr>
              <a:tr h="548640">
                <a:tc>
                  <a:txBody>
                    <a:bodyPr/>
                    <a:lstStyle/>
                    <a:p>
                      <a:pPr marL="0" marR="0" lvl="0" indent="0" algn="l" rtl="0" eaLnBrk="1" fontAlgn="auto" latinLnBrk="0" hangingPunct="1">
                        <a:lnSpc>
                          <a:spcPct val="150000"/>
                        </a:lnSpc>
                        <a:spcBef>
                          <a:spcPts val="0"/>
                        </a:spcBef>
                        <a:spcAft>
                          <a:spcPts val="0"/>
                        </a:spcAft>
                        <a:buClrTx/>
                        <a:buSzTx/>
                        <a:buFontTx/>
                        <a:buNone/>
                      </a:pPr>
                      <a:r>
                        <a:rPr lang="en-US" sz="1200" b="0" dirty="0">
                          <a:solidFill>
                            <a:schemeClr val="accent3">
                              <a:lumMod val="75000"/>
                            </a:schemeClr>
                          </a:solidFill>
                          <a:hlinkClick r:id="rId13">
                            <a:extLst>
                              <a:ext uri="{A12FA001-AC4F-418D-AE19-62706E023703}">
                                <ahyp:hlinkClr xmlns:ahyp="http://schemas.microsoft.com/office/drawing/2018/hyperlinkcolor" val="tx"/>
                              </a:ext>
                            </a:extLst>
                          </a:hlinkClick>
                        </a:rPr>
                        <a:t>Affordable Care Act Exchange Notice</a:t>
                      </a:r>
                      <a:endParaRPr lang="en-US" sz="1200" b="0" dirty="0">
                        <a:solidFill>
                          <a:schemeClr val="accent3">
                            <a:lumMod val="75000"/>
                          </a:schemeClr>
                        </a:solidFill>
                      </a:endParaRPr>
                    </a:p>
                    <a:p>
                      <a:pPr marL="0" marR="0" lvl="0" indent="0" algn="l" rtl="0" eaLnBrk="1" fontAlgn="auto" latinLnBrk="0" hangingPunct="1">
                        <a:lnSpc>
                          <a:spcPct val="150000"/>
                        </a:lnSpc>
                        <a:spcBef>
                          <a:spcPts val="0"/>
                        </a:spcBef>
                        <a:spcAft>
                          <a:spcPts val="0"/>
                        </a:spcAft>
                        <a:buClrTx/>
                        <a:buSzTx/>
                        <a:buFontTx/>
                        <a:buNone/>
                      </a:pPr>
                      <a:r>
                        <a:rPr lang="en-US" sz="1200" b="0" dirty="0">
                          <a:solidFill>
                            <a:schemeClr val="accent3">
                              <a:lumMod val="75000"/>
                            </a:schemeClr>
                          </a:solidFill>
                          <a:hlinkClick r:id="rId14">
                            <a:extLst>
                              <a:ext uri="{A12FA001-AC4F-418D-AE19-62706E023703}">
                                <ahyp:hlinkClr xmlns:ahyp="http://schemas.microsoft.com/office/drawing/2018/hyperlinkcolor" val="tx"/>
                              </a:ext>
                            </a:extLst>
                          </a:hlinkClick>
                        </a:rPr>
                        <a:t>Spanish Affordable Care Act Exchange Notice</a:t>
                      </a:r>
                      <a:endParaRPr lang="en-US" sz="1200" b="0" dirty="0">
                        <a:solidFill>
                          <a:schemeClr val="accent3">
                            <a:lumMod val="75000"/>
                          </a:schemeClr>
                        </a:solidFill>
                      </a:endParaRPr>
                    </a:p>
                  </a:txBody>
                  <a:tcPr/>
                </a:tc>
                <a:tc>
                  <a:txBody>
                    <a:bodyPr/>
                    <a:lstStyle/>
                    <a:p>
                      <a:pPr marL="0" marR="0" lvl="0" indent="0" algn="l" rtl="0" eaLnBrk="1" fontAlgn="auto" latinLnBrk="0" hangingPunct="1">
                        <a:lnSpc>
                          <a:spcPct val="150000"/>
                        </a:lnSpc>
                        <a:spcBef>
                          <a:spcPts val="0"/>
                        </a:spcBef>
                        <a:spcAft>
                          <a:spcPts val="0"/>
                        </a:spcAft>
                        <a:buClrTx/>
                        <a:buSzTx/>
                        <a:buFontTx/>
                        <a:buNone/>
                      </a:pPr>
                      <a:r>
                        <a:rPr lang="en-US" sz="1200" b="0" dirty="0">
                          <a:solidFill>
                            <a:schemeClr val="accent3">
                              <a:lumMod val="75000"/>
                            </a:schemeClr>
                          </a:solidFill>
                          <a:hlinkClick r:id="rId15">
                            <a:extLst>
                              <a:ext uri="{A12FA001-AC4F-418D-AE19-62706E023703}">
                                <ahyp:hlinkClr xmlns:ahyp="http://schemas.microsoft.com/office/drawing/2018/hyperlinkcolor" val="tx"/>
                              </a:ext>
                            </a:extLst>
                          </a:hlinkClick>
                        </a:rPr>
                        <a:t>Palomar Community College District Strategic Plan</a:t>
                      </a:r>
                      <a:endParaRPr lang="en-US" sz="1200" b="0" dirty="0">
                        <a:solidFill>
                          <a:schemeClr val="accent3">
                            <a:lumMod val="75000"/>
                          </a:schemeClr>
                        </a:solidFill>
                      </a:endParaRPr>
                    </a:p>
                  </a:txBody>
                  <a:tcPr/>
                </a:tc>
                <a:extLst>
                  <a:ext uri="{0D108BD9-81ED-4DB2-BD59-A6C34878D82A}">
                    <a16:rowId xmlns:a16="http://schemas.microsoft.com/office/drawing/2014/main" val="3993020499"/>
                  </a:ext>
                </a:extLst>
              </a:tr>
              <a:tr h="548640">
                <a:tc>
                  <a:txBody>
                    <a:bodyPr/>
                    <a:lstStyle/>
                    <a:p>
                      <a:pPr marL="0" marR="0" lvl="0" indent="0" algn="l">
                        <a:lnSpc>
                          <a:spcPct val="150000"/>
                        </a:lnSpc>
                        <a:spcBef>
                          <a:spcPts val="0"/>
                        </a:spcBef>
                        <a:spcAft>
                          <a:spcPts val="0"/>
                        </a:spcAft>
                        <a:buNone/>
                      </a:pPr>
                      <a:r>
                        <a:rPr lang="en-US" sz="1200" b="0" i="0" u="none" strike="noStrike" noProof="0" dirty="0">
                          <a:solidFill>
                            <a:schemeClr val="accent3">
                              <a:lumMod val="75000"/>
                            </a:schemeClr>
                          </a:solidFill>
                          <a:latin typeface="Segoe UI Light"/>
                          <a:hlinkClick r:id="rId16">
                            <a:extLst>
                              <a:ext uri="{A12FA001-AC4F-418D-AE19-62706E023703}">
                                <ahyp:hlinkClr xmlns:ahyp="http://schemas.microsoft.com/office/drawing/2018/hyperlinkcolor" val="tx"/>
                              </a:ext>
                            </a:extLst>
                          </a:hlinkClick>
                        </a:rPr>
                        <a:t>General Notice of COBRA Continuation Coverage Rights</a:t>
                      </a:r>
                      <a:endParaRPr lang="en-US" sz="1200" b="0" i="0" u="none" strike="noStrike" noProof="0" dirty="0">
                        <a:solidFill>
                          <a:schemeClr val="accent3">
                            <a:lumMod val="75000"/>
                          </a:schemeClr>
                        </a:solidFill>
                        <a:latin typeface="Segoe UI Light"/>
                      </a:endParaRPr>
                    </a:p>
                    <a:p>
                      <a:pPr marL="0" marR="0" lvl="0" indent="0" algn="l">
                        <a:lnSpc>
                          <a:spcPct val="150000"/>
                        </a:lnSpc>
                        <a:spcBef>
                          <a:spcPts val="0"/>
                        </a:spcBef>
                        <a:spcAft>
                          <a:spcPts val="0"/>
                        </a:spcAft>
                        <a:buNone/>
                      </a:pPr>
                      <a:r>
                        <a:rPr lang="en-US" sz="1200" b="0" i="0" u="none" strike="noStrike" noProof="0" dirty="0">
                          <a:solidFill>
                            <a:schemeClr val="accent3">
                              <a:lumMod val="75000"/>
                            </a:schemeClr>
                          </a:solidFill>
                          <a:latin typeface="Segoe UI Light"/>
                          <a:hlinkClick r:id="rId17">
                            <a:extLst>
                              <a:ext uri="{A12FA001-AC4F-418D-AE19-62706E023703}">
                                <ahyp:hlinkClr xmlns:ahyp="http://schemas.microsoft.com/office/drawing/2018/hyperlinkcolor" val="tx"/>
                              </a:ext>
                            </a:extLst>
                          </a:hlinkClick>
                        </a:rPr>
                        <a:t>Spanish General Notice of COBRA Continuation Coverage Rights</a:t>
                      </a:r>
                      <a:endParaRPr lang="en-US" sz="1200" b="0" i="0" u="none" strike="noStrike" noProof="0" dirty="0">
                        <a:solidFill>
                          <a:schemeClr val="accent3">
                            <a:lumMod val="75000"/>
                          </a:schemeClr>
                        </a:solidFill>
                        <a:latin typeface="Segoe UI Light"/>
                      </a:endParaRPr>
                    </a:p>
                  </a:txBody>
                  <a:tcPr/>
                </a:tc>
                <a:tc>
                  <a:txBody>
                    <a:bodyPr/>
                    <a:lstStyle/>
                    <a:p>
                      <a:pPr marL="0" marR="0" lvl="0" indent="0" algn="l">
                        <a:lnSpc>
                          <a:spcPct val="150000"/>
                        </a:lnSpc>
                        <a:spcBef>
                          <a:spcPts val="0"/>
                        </a:spcBef>
                        <a:spcAft>
                          <a:spcPts val="0"/>
                        </a:spcAft>
                        <a:buNone/>
                      </a:pPr>
                      <a:r>
                        <a:rPr lang="en-US" sz="1200" b="0" dirty="0">
                          <a:solidFill>
                            <a:schemeClr val="accent3">
                              <a:lumMod val="75000"/>
                            </a:schemeClr>
                          </a:solidFill>
                          <a:hlinkClick r:id="rId18">
                            <a:extLst>
                              <a:ext uri="{A12FA001-AC4F-418D-AE19-62706E023703}">
                                <ahyp:hlinkClr xmlns:ahyp="http://schemas.microsoft.com/office/drawing/2018/hyperlinkcolor" val="tx"/>
                              </a:ext>
                            </a:extLst>
                          </a:hlinkClick>
                        </a:rPr>
                        <a:t>Palomar Community College Workplace Violence Prevention Plan</a:t>
                      </a:r>
                      <a:endParaRPr lang="en-US" sz="1200" b="0" dirty="0">
                        <a:solidFill>
                          <a:schemeClr val="accent3">
                            <a:lumMod val="75000"/>
                          </a:schemeClr>
                        </a:solidFill>
                      </a:endParaRPr>
                    </a:p>
                  </a:txBody>
                  <a:tcPr/>
                </a:tc>
                <a:extLst>
                  <a:ext uri="{0D108BD9-81ED-4DB2-BD59-A6C34878D82A}">
                    <a16:rowId xmlns:a16="http://schemas.microsoft.com/office/drawing/2014/main" val="2845796280"/>
                  </a:ext>
                </a:extLst>
              </a:tr>
              <a:tr h="54864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b="0" dirty="0">
                          <a:solidFill>
                            <a:schemeClr val="accent3">
                              <a:lumMod val="75000"/>
                            </a:schemeClr>
                          </a:solidFill>
                          <a:hlinkClick r:id="rId19">
                            <a:extLst>
                              <a:ext uri="{A12FA001-AC4F-418D-AE19-62706E023703}">
                                <ahyp:hlinkClr xmlns:ahyp="http://schemas.microsoft.com/office/drawing/2018/hyperlinkcolor" val="tx"/>
                              </a:ext>
                            </a:extLst>
                          </a:hlinkClick>
                        </a:rPr>
                        <a:t>No Surprises Billing Notice</a:t>
                      </a:r>
                      <a:endParaRPr lang="en-US" sz="1200" b="0" dirty="0">
                        <a:solidFill>
                          <a:schemeClr val="accent3">
                            <a:lumMod val="75000"/>
                          </a:schemeClr>
                        </a:solidFill>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US" sz="1200" b="0" dirty="0">
                          <a:solidFill>
                            <a:schemeClr val="accent3">
                              <a:lumMod val="75000"/>
                            </a:schemeClr>
                          </a:solidFill>
                          <a:hlinkClick r:id="rId20">
                            <a:extLst>
                              <a:ext uri="{A12FA001-AC4F-418D-AE19-62706E023703}">
                                <ahyp:hlinkClr xmlns:ahyp="http://schemas.microsoft.com/office/drawing/2018/hyperlinkcolor" val="tx"/>
                              </a:ext>
                            </a:extLst>
                          </a:hlinkClick>
                        </a:rPr>
                        <a:t>Spanish No Surprises Billing Notice</a:t>
                      </a:r>
                      <a:endParaRPr lang="en-US" sz="1200" b="0" dirty="0">
                        <a:solidFill>
                          <a:schemeClr val="accent3">
                            <a:lumMod val="75000"/>
                          </a:schemeClr>
                        </a:solidFill>
                      </a:endParaRPr>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b="0" dirty="0">
                          <a:solidFill>
                            <a:schemeClr val="accent3">
                              <a:lumMod val="75000"/>
                            </a:schemeClr>
                          </a:solidFill>
                          <a:hlinkClick r:id="rId21">
                            <a:extLst>
                              <a:ext uri="{A12FA001-AC4F-418D-AE19-62706E023703}">
                                <ahyp:hlinkClr xmlns:ahyp="http://schemas.microsoft.com/office/drawing/2018/hyperlinkcolor" val="tx"/>
                              </a:ext>
                            </a:extLst>
                          </a:hlinkClick>
                        </a:rPr>
                        <a:t>Palomar Community College District Vision Plan 2035</a:t>
                      </a:r>
                      <a:endParaRPr lang="en-US" sz="1200" b="0" dirty="0">
                        <a:solidFill>
                          <a:schemeClr val="accent3">
                            <a:lumMod val="75000"/>
                          </a:schemeClr>
                        </a:solidFill>
                      </a:endParaRPr>
                    </a:p>
                  </a:txBody>
                  <a:tcPr/>
                </a:tc>
                <a:extLst>
                  <a:ext uri="{0D108BD9-81ED-4DB2-BD59-A6C34878D82A}">
                    <a16:rowId xmlns:a16="http://schemas.microsoft.com/office/drawing/2014/main" val="3852297573"/>
                  </a:ext>
                </a:extLst>
              </a:tr>
              <a:tr h="54864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b="0" dirty="0">
                          <a:solidFill>
                            <a:schemeClr val="accent3">
                              <a:lumMod val="75000"/>
                            </a:schemeClr>
                          </a:solidFill>
                          <a:hlinkClick r:id="rId22">
                            <a:extLst>
                              <a:ext uri="{A12FA001-AC4F-418D-AE19-62706E023703}">
                                <ahyp:hlinkClr xmlns:ahyp="http://schemas.microsoft.com/office/drawing/2018/hyperlinkcolor" val="tx"/>
                              </a:ext>
                            </a:extLst>
                          </a:hlinkClick>
                        </a:rPr>
                        <a:t>Newborns and Mothers Health Protection Act</a:t>
                      </a:r>
                      <a:r>
                        <a:rPr lang="en-US" sz="1200" b="0" dirty="0">
                          <a:solidFill>
                            <a:schemeClr val="accent3">
                              <a:lumMod val="75000"/>
                            </a:schemeClr>
                          </a:solidFill>
                        </a:rPr>
                        <a:t> </a:t>
                      </a:r>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b="0" dirty="0">
                          <a:solidFill>
                            <a:schemeClr val="accent3">
                              <a:lumMod val="75000"/>
                            </a:schemeClr>
                          </a:solidFill>
                          <a:hlinkClick r:id="rId23">
                            <a:extLst>
                              <a:ext uri="{A12FA001-AC4F-418D-AE19-62706E023703}">
                                <ahyp:hlinkClr xmlns:ahyp="http://schemas.microsoft.com/office/drawing/2018/hyperlinkcolor" val="tx"/>
                              </a:ext>
                            </a:extLst>
                          </a:hlinkClick>
                        </a:rPr>
                        <a:t>Palomar Community College District Student Equity Plan</a:t>
                      </a:r>
                      <a:endParaRPr lang="en-US" sz="1200" b="0" dirty="0">
                        <a:solidFill>
                          <a:schemeClr val="accent3">
                            <a:lumMod val="75000"/>
                          </a:schemeClr>
                        </a:solidFill>
                      </a:endParaRPr>
                    </a:p>
                  </a:txBody>
                  <a:tcPr/>
                </a:tc>
                <a:extLst>
                  <a:ext uri="{0D108BD9-81ED-4DB2-BD59-A6C34878D82A}">
                    <a16:rowId xmlns:a16="http://schemas.microsoft.com/office/drawing/2014/main" val="1716939871"/>
                  </a:ext>
                </a:extLst>
              </a:tr>
            </a:tbl>
          </a:graphicData>
        </a:graphic>
      </p:graphicFrame>
      <p:pic>
        <p:nvPicPr>
          <p:cNvPr id="12" name="Picture 11" descr="Two Palomar College softball players walking in front of a banner that has action pictures of three other Palomar College softball players.">
            <a:extLst>
              <a:ext uri="{FF2B5EF4-FFF2-40B4-BE49-F238E27FC236}">
                <a16:creationId xmlns:a16="http://schemas.microsoft.com/office/drawing/2014/main" id="{DCBB1103-E5A4-0F3C-A1AE-8A78016A203D}"/>
              </a:ext>
            </a:extLst>
          </p:cNvPr>
          <p:cNvPicPr>
            <a:picLocks noChangeAspect="1"/>
          </p:cNvPicPr>
          <p:nvPr/>
        </p:nvPicPr>
        <p:blipFill>
          <a:blip r:embed="rId24"/>
          <a:stretch>
            <a:fillRect/>
          </a:stretch>
        </p:blipFill>
        <p:spPr>
          <a:xfrm>
            <a:off x="586423" y="124068"/>
            <a:ext cx="4305144" cy="1024454"/>
          </a:xfrm>
          <a:prstGeom prst="rect">
            <a:avLst/>
          </a:prstGeom>
          <a:ln>
            <a:noFill/>
          </a:ln>
          <a:effectLst>
            <a:outerShdw blurRad="190500" algn="tl" rotWithShape="0">
              <a:srgbClr val="000000">
                <a:alpha val="70000"/>
              </a:srgbClr>
            </a:outerShdw>
          </a:effectLst>
        </p:spPr>
      </p:pic>
      <p:sp>
        <p:nvSpPr>
          <p:cNvPr id="10" name="Slide Number Placeholder 3">
            <a:extLst>
              <a:ext uri="{FF2B5EF4-FFF2-40B4-BE49-F238E27FC236}">
                <a16:creationId xmlns:a16="http://schemas.microsoft.com/office/drawing/2014/main" id="{6095D8E5-89B1-EDA1-CBE4-32DFC52A0339}"/>
              </a:ext>
            </a:extLst>
          </p:cNvPr>
          <p:cNvSpPr txBox="1">
            <a:spLocks/>
          </p:cNvSpPr>
          <p:nvPr/>
        </p:nvSpPr>
        <p:spPr>
          <a:xfrm>
            <a:off x="8610600" y="6356350"/>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91729D4-A164-47A3-830D-E792BCE699E4}" type="slidenum">
              <a:rPr lang="en-US" sz="1000" spc="300" smtClean="0">
                <a:solidFill>
                  <a:schemeClr val="accent1">
                    <a:lumMod val="75000"/>
                  </a:schemeClr>
                </a:solidFill>
              </a:rPr>
              <a:pPr algn="r"/>
              <a:t>21</a:t>
            </a:fld>
            <a:endParaRPr lang="en-US" sz="1000" spc="300" dirty="0">
              <a:solidFill>
                <a:schemeClr val="accent1">
                  <a:lumMod val="75000"/>
                </a:schemeClr>
              </a:solidFill>
            </a:endParaRPr>
          </a:p>
        </p:txBody>
      </p:sp>
    </p:spTree>
    <p:extLst>
      <p:ext uri="{BB962C8B-B14F-4D97-AF65-F5344CB8AC3E}">
        <p14:creationId xmlns:p14="http://schemas.microsoft.com/office/powerpoint/2010/main" val="4465899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B920B0-3000-5416-D0C2-76905AF9EA8F}"/>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3CE4B950-A70F-3CFB-F062-6F8361213D5B}"/>
              </a:ext>
            </a:extLst>
          </p:cNvPr>
          <p:cNvSpPr>
            <a:spLocks noGrp="1"/>
          </p:cNvSpPr>
          <p:nvPr>
            <p:ph type="title"/>
          </p:nvPr>
        </p:nvSpPr>
        <p:spPr>
          <a:xfrm>
            <a:off x="7505322" y="498928"/>
            <a:ext cx="3848477" cy="1003947"/>
          </a:xfrm>
        </p:spPr>
        <p:txBody>
          <a:bodyPr/>
          <a:lstStyle/>
          <a:p>
            <a:r>
              <a:rPr lang="en-US" dirty="0">
                <a:solidFill>
                  <a:schemeClr val="tx1"/>
                </a:solidFill>
              </a:rPr>
              <a:t>Vendor contacts</a:t>
            </a:r>
            <a:endParaRPr lang="en-US" dirty="0"/>
          </a:p>
        </p:txBody>
      </p:sp>
      <p:graphicFrame>
        <p:nvGraphicFramePr>
          <p:cNvPr id="5" name="Table 5">
            <a:extLst>
              <a:ext uri="{FF2B5EF4-FFF2-40B4-BE49-F238E27FC236}">
                <a16:creationId xmlns:a16="http://schemas.microsoft.com/office/drawing/2014/main" id="{9496E253-8B99-2A6A-A4FD-FB92A2BEA8BA}"/>
              </a:ext>
            </a:extLst>
          </p:cNvPr>
          <p:cNvGraphicFramePr>
            <a:graphicFrameLocks noGrp="1"/>
          </p:cNvGraphicFramePr>
          <p:nvPr>
            <p:ph sz="quarter" idx="17"/>
            <p:extLst>
              <p:ext uri="{D42A27DB-BD31-4B8C-83A1-F6EECF244321}">
                <p14:modId xmlns:p14="http://schemas.microsoft.com/office/powerpoint/2010/main" val="313942169"/>
              </p:ext>
            </p:extLst>
          </p:nvPr>
        </p:nvGraphicFramePr>
        <p:xfrm>
          <a:off x="629966" y="1946075"/>
          <a:ext cx="11016602" cy="3749358"/>
        </p:xfrm>
        <a:graphic>
          <a:graphicData uri="http://schemas.openxmlformats.org/drawingml/2006/table">
            <a:tbl>
              <a:tblPr firstRow="1" bandRow="1">
                <a:tableStyleId>{5940675A-B579-460E-94D1-54222C63F5DA}</a:tableStyleId>
              </a:tblPr>
              <a:tblGrid>
                <a:gridCol w="3532960">
                  <a:extLst>
                    <a:ext uri="{9D8B030D-6E8A-4147-A177-3AD203B41FA5}">
                      <a16:colId xmlns:a16="http://schemas.microsoft.com/office/drawing/2014/main" val="3709376356"/>
                    </a:ext>
                  </a:extLst>
                </a:gridCol>
                <a:gridCol w="3769895">
                  <a:extLst>
                    <a:ext uri="{9D8B030D-6E8A-4147-A177-3AD203B41FA5}">
                      <a16:colId xmlns:a16="http://schemas.microsoft.com/office/drawing/2014/main" val="906495982"/>
                    </a:ext>
                  </a:extLst>
                </a:gridCol>
                <a:gridCol w="3713747">
                  <a:extLst>
                    <a:ext uri="{9D8B030D-6E8A-4147-A177-3AD203B41FA5}">
                      <a16:colId xmlns:a16="http://schemas.microsoft.com/office/drawing/2014/main" val="1857816867"/>
                    </a:ext>
                  </a:extLst>
                </a:gridCol>
              </a:tblGrid>
              <a:tr h="370840">
                <a:tc>
                  <a:txBody>
                    <a:bodyPr/>
                    <a:lstStyle/>
                    <a:p>
                      <a:pPr>
                        <a:lnSpc>
                          <a:spcPct val="150000"/>
                        </a:lnSpc>
                      </a:pPr>
                      <a:r>
                        <a:rPr lang="en-US" sz="1600" b="1" dirty="0">
                          <a:solidFill>
                            <a:srgbClr val="000000"/>
                          </a:solidFill>
                        </a:rPr>
                        <a:t>Anthem Blue Cross of California</a:t>
                      </a:r>
                    </a:p>
                  </a:txBody>
                  <a:tcPr>
                    <a:solidFill>
                      <a:schemeClr val="bg1">
                        <a:lumMod val="95000"/>
                      </a:schemeClr>
                    </a:solidFill>
                  </a:tcPr>
                </a:tc>
                <a:tc>
                  <a:txBody>
                    <a:bodyPr/>
                    <a:lstStyle/>
                    <a:p>
                      <a:pPr>
                        <a:lnSpc>
                          <a:spcPct val="150000"/>
                        </a:lnSpc>
                      </a:pPr>
                      <a:r>
                        <a:rPr lang="en-US" sz="1600" b="1" dirty="0">
                          <a:solidFill>
                            <a:srgbClr val="000000"/>
                          </a:solidFill>
                        </a:rPr>
                        <a:t>Kaiser Permanente</a:t>
                      </a:r>
                    </a:p>
                  </a:txBody>
                  <a:tcPr>
                    <a:solidFill>
                      <a:schemeClr val="bg1">
                        <a:lumMod val="95000"/>
                      </a:schemeClr>
                    </a:solidFill>
                  </a:tcPr>
                </a:tc>
                <a:tc>
                  <a:txBody>
                    <a:bodyPr/>
                    <a:lstStyle/>
                    <a:p>
                      <a:pPr>
                        <a:lnSpc>
                          <a:spcPct val="150000"/>
                        </a:lnSpc>
                      </a:pPr>
                      <a:r>
                        <a:rPr lang="en-US" sz="1600" b="1" dirty="0">
                          <a:solidFill>
                            <a:srgbClr val="000000"/>
                          </a:solidFill>
                        </a:rPr>
                        <a:t>Dental, Vision, and other benefits</a:t>
                      </a:r>
                    </a:p>
                  </a:txBody>
                  <a:tcPr>
                    <a:solidFill>
                      <a:schemeClr val="bg1">
                        <a:lumMod val="95000"/>
                      </a:schemeClr>
                    </a:solidFill>
                  </a:tcPr>
                </a:tc>
                <a:extLst>
                  <a:ext uri="{0D108BD9-81ED-4DB2-BD59-A6C34878D82A}">
                    <a16:rowId xmlns:a16="http://schemas.microsoft.com/office/drawing/2014/main" val="3324063139"/>
                  </a:ext>
                </a:extLst>
              </a:tr>
              <a:tr h="370840">
                <a:tc>
                  <a:txBody>
                    <a:bodyPr/>
                    <a:lstStyle/>
                    <a:p>
                      <a:pPr>
                        <a:lnSpc>
                          <a:spcPct val="150000"/>
                        </a:lnSpc>
                      </a:pPr>
                      <a:r>
                        <a:rPr lang="en-US" sz="1200" dirty="0">
                          <a:solidFill>
                            <a:srgbClr val="000000"/>
                          </a:solidFill>
                        </a:rPr>
                        <a:t>Anthem HMO Member Services (800)277-3771</a:t>
                      </a:r>
                    </a:p>
                  </a:txBody>
                  <a:tcPr>
                    <a:noFill/>
                  </a:tcPr>
                </a:tc>
                <a:tc>
                  <a:txBody>
                    <a:bodyPr/>
                    <a:lstStyle/>
                    <a:p>
                      <a:pPr>
                        <a:lnSpc>
                          <a:spcPct val="150000"/>
                        </a:lnSpc>
                      </a:pPr>
                      <a:r>
                        <a:rPr lang="en-US" sz="1200" dirty="0">
                          <a:solidFill>
                            <a:srgbClr val="000000"/>
                          </a:solidFill>
                        </a:rPr>
                        <a:t>Kaiser Member Services (800)464-4000</a:t>
                      </a:r>
                    </a:p>
                  </a:txBody>
                  <a:tcPr>
                    <a:noFill/>
                  </a:tcPr>
                </a:tc>
                <a:tc>
                  <a:txBody>
                    <a:bodyPr/>
                    <a:lstStyle/>
                    <a:p>
                      <a:pPr>
                        <a:lnSpc>
                          <a:spcPct val="150000"/>
                        </a:lnSpc>
                      </a:pPr>
                      <a:r>
                        <a:rPr lang="en-US" sz="1200" b="0" dirty="0">
                          <a:solidFill>
                            <a:srgbClr val="000000"/>
                          </a:solidFill>
                        </a:rPr>
                        <a:t>DeltaCare USA HMO Member Services (800)422-4234</a:t>
                      </a:r>
                    </a:p>
                  </a:txBody>
                  <a:tcPr>
                    <a:noFill/>
                  </a:tcPr>
                </a:tc>
                <a:extLst>
                  <a:ext uri="{0D108BD9-81ED-4DB2-BD59-A6C34878D82A}">
                    <a16:rowId xmlns:a16="http://schemas.microsoft.com/office/drawing/2014/main" val="90814813"/>
                  </a:ext>
                </a:extLst>
              </a:tr>
              <a:tr h="370840">
                <a:tc>
                  <a:txBody>
                    <a:bodyPr/>
                    <a:lstStyle/>
                    <a:p>
                      <a:pPr>
                        <a:lnSpc>
                          <a:spcPct val="150000"/>
                        </a:lnSpc>
                      </a:pPr>
                      <a:r>
                        <a:rPr lang="en-US" sz="1200" dirty="0">
                          <a:solidFill>
                            <a:srgbClr val="000000"/>
                          </a:solidFill>
                        </a:rPr>
                        <a:t>Anthem PPO Member Services (800)288-2539</a:t>
                      </a:r>
                    </a:p>
                  </a:txBody>
                  <a:tcPr>
                    <a:noFill/>
                  </a:tcPr>
                </a:tc>
                <a:tc>
                  <a:txBody>
                    <a:bodyPr/>
                    <a:lstStyle/>
                    <a:p>
                      <a:pPr>
                        <a:lnSpc>
                          <a:spcPct val="150000"/>
                        </a:lnSpc>
                      </a:pPr>
                      <a:r>
                        <a:rPr lang="en-US" sz="1200" dirty="0">
                          <a:solidFill>
                            <a:srgbClr val="000000"/>
                          </a:solidFill>
                        </a:rPr>
                        <a:t>Kaiser Mail Order Pharmacy (866)523-6059</a:t>
                      </a:r>
                    </a:p>
                  </a:txBody>
                  <a:tcPr>
                    <a:no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b="0" dirty="0">
                          <a:solidFill>
                            <a:srgbClr val="000000"/>
                          </a:solidFill>
                        </a:rPr>
                        <a:t>EyeMed Vision (866)939-3633</a:t>
                      </a:r>
                    </a:p>
                  </a:txBody>
                  <a:tcPr>
                    <a:noFill/>
                  </a:tcPr>
                </a:tc>
                <a:extLst>
                  <a:ext uri="{0D108BD9-81ED-4DB2-BD59-A6C34878D82A}">
                    <a16:rowId xmlns:a16="http://schemas.microsoft.com/office/drawing/2014/main" val="3254565425"/>
                  </a:ext>
                </a:extLst>
              </a:tr>
              <a:tr h="370840">
                <a:tc>
                  <a:txBody>
                    <a:bodyPr/>
                    <a:lstStyle/>
                    <a:p>
                      <a:pPr>
                        <a:lnSpc>
                          <a:spcPct val="150000"/>
                        </a:lnSpc>
                      </a:pPr>
                      <a:r>
                        <a:rPr lang="en-US" sz="1200" dirty="0">
                          <a:solidFill>
                            <a:srgbClr val="000000"/>
                          </a:solidFill>
                        </a:rPr>
                        <a:t>Costco Pharmacy Mail Order (800)607-6861</a:t>
                      </a:r>
                    </a:p>
                  </a:txBody>
                  <a:tcPr>
                    <a:no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rgbClr val="000000"/>
                          </a:solidFill>
                        </a:rPr>
                        <a:t>Kaiser Your Care Your Way (800)290-5000 (TTY 711)</a:t>
                      </a:r>
                    </a:p>
                  </a:txBody>
                  <a:tcPr>
                    <a:no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b="0" dirty="0">
                          <a:solidFill>
                            <a:srgbClr val="000000"/>
                          </a:solidFill>
                        </a:rPr>
                        <a:t>Employee Assistance/all employees (800)999-7222 SISC</a:t>
                      </a: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74342574"/>
                  </a:ext>
                </a:extLst>
              </a:tr>
              <a:tr h="370840">
                <a:tc>
                  <a:txBody>
                    <a:bodyPr/>
                    <a:lstStyle/>
                    <a:p>
                      <a:pPr>
                        <a:lnSpc>
                          <a:spcPct val="150000"/>
                        </a:lnSpc>
                      </a:pPr>
                      <a:r>
                        <a:rPr lang="en-US" sz="1200" dirty="0">
                          <a:solidFill>
                            <a:srgbClr val="000000"/>
                          </a:solidFill>
                        </a:rPr>
                        <a:t>Specialty Pharmacy – Navitus (855)847-3553</a:t>
                      </a:r>
                    </a:p>
                  </a:txBody>
                  <a:tcPr/>
                </a:tc>
                <a:tc>
                  <a:txBody>
                    <a:bodyPr/>
                    <a:lstStyle/>
                    <a:p>
                      <a:pPr>
                        <a:lnSpc>
                          <a:spcPct val="150000"/>
                        </a:lnSpc>
                      </a:pPr>
                      <a:r>
                        <a:rPr lang="en-US" sz="1200" dirty="0">
                          <a:solidFill>
                            <a:srgbClr val="000000"/>
                          </a:solidFill>
                        </a:rPr>
                        <a:t>Kaiser Wellness Coaching (866)862-4295</a:t>
                      </a:r>
                    </a:p>
                  </a:txBody>
                  <a:tcPr>
                    <a:lnR w="12700" cap="flat" cmpd="sng" algn="ctr">
                      <a:solidFill>
                        <a:schemeClr val="tx1"/>
                      </a:solidFill>
                      <a:prstDash val="solid"/>
                      <a:round/>
                      <a:headEnd type="none" w="med" len="med"/>
                      <a:tailEnd type="none" w="med" len="med"/>
                    </a:lnR>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lang="en-US" sz="1200" b="0" dirty="0">
                        <a:solidFill>
                          <a:srgbClr val="000000"/>
                        </a:solidFill>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96789565"/>
                  </a:ext>
                </a:extLst>
              </a:tr>
              <a:tr h="370840">
                <a:tc>
                  <a:txBody>
                    <a:bodyPr/>
                    <a:lstStyle/>
                    <a:p>
                      <a:pPr>
                        <a:lnSpc>
                          <a:spcPct val="150000"/>
                        </a:lnSpc>
                      </a:pPr>
                      <a:r>
                        <a:rPr lang="en-US" sz="1200" dirty="0">
                          <a:solidFill>
                            <a:srgbClr val="000000"/>
                          </a:solidFill>
                        </a:rPr>
                        <a:t>Anthem Employee Assistance (800)999-7222 SISC</a:t>
                      </a:r>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chemeClr val="tx1"/>
                          </a:solidFill>
                          <a:hlinkClick r:id="rId2">
                            <a:extLst>
                              <a:ext uri="{A12FA001-AC4F-418D-AE19-62706E023703}">
                                <ahyp:hlinkClr xmlns:ahyp="http://schemas.microsoft.com/office/drawing/2018/hyperlinkcolor" val="tx"/>
                              </a:ext>
                            </a:extLst>
                          </a:hlinkClick>
                        </a:rPr>
                        <a:t>Kaiser Total Health Assessment </a:t>
                      </a:r>
                      <a:endParaRPr lang="en-US" sz="1200" dirty="0">
                        <a:solidFill>
                          <a:schemeClr val="tx1"/>
                        </a:solidFill>
                      </a:endParaRPr>
                    </a:p>
                  </a:txBody>
                  <a:tcPr>
                    <a:lnR w="12700" cap="flat" cmpd="sng" algn="ctr">
                      <a:solidFill>
                        <a:schemeClr val="tx1"/>
                      </a:solidFill>
                      <a:prstDash val="solid"/>
                      <a:round/>
                      <a:headEnd type="none" w="med" len="med"/>
                      <a:tailEnd type="none" w="med" len="med"/>
                    </a:lnR>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lang="en-US" sz="1200" dirty="0">
                        <a:solidFill>
                          <a:srgbClr val="000000"/>
                        </a:solidFill>
                      </a:endParaRP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93020499"/>
                  </a:ext>
                </a:extLst>
              </a:tr>
              <a:tr h="370840">
                <a:tc>
                  <a:txBody>
                    <a:bodyPr/>
                    <a:lstStyle/>
                    <a:p>
                      <a:pPr>
                        <a:lnSpc>
                          <a:spcPct val="150000"/>
                        </a:lnSpc>
                      </a:pPr>
                      <a:r>
                        <a:rPr lang="en-US" sz="1200" dirty="0">
                          <a:solidFill>
                            <a:schemeClr val="tx1"/>
                          </a:solidFill>
                          <a:hlinkClick r:id="rId3">
                            <a:extLst>
                              <a:ext uri="{A12FA001-AC4F-418D-AE19-62706E023703}">
                                <ahyp:hlinkClr xmlns:ahyp="http://schemas.microsoft.com/office/drawing/2018/hyperlinkcolor" val="tx"/>
                              </a:ext>
                            </a:extLst>
                          </a:hlinkClick>
                        </a:rPr>
                        <a:t>Anthem Member Discounts (create a login)</a:t>
                      </a:r>
                      <a:endParaRPr lang="en-US" sz="1200" dirty="0">
                        <a:solidFill>
                          <a:schemeClr val="tx1"/>
                        </a:solidFill>
                      </a:endParaRPr>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rgbClr val="000000"/>
                          </a:solidFill>
                        </a:rPr>
                        <a:t>Kaiser Telehealth (833)574-2274 (TTY 711)</a:t>
                      </a:r>
                    </a:p>
                  </a:txBody>
                  <a:tcPr>
                    <a:lnR w="12700" cap="flat" cmpd="sng" algn="ctr">
                      <a:solidFill>
                        <a:schemeClr val="tx1"/>
                      </a:solidFill>
                      <a:prstDash val="solid"/>
                      <a:round/>
                      <a:headEnd type="none" w="med" len="med"/>
                      <a:tailEnd type="none" w="med" len="med"/>
                    </a:lnR>
                  </a:tcPr>
                </a:tc>
                <a:tc>
                  <a:txBody>
                    <a:bodyPr/>
                    <a:lstStyle/>
                    <a:p>
                      <a:pPr>
                        <a:lnSpc>
                          <a:spcPct val="150000"/>
                        </a:lnSpc>
                      </a:pPr>
                      <a:endParaRPr lang="en-US" sz="1200" b="0" dirty="0">
                        <a:solidFill>
                          <a:srgbClr val="000000"/>
                        </a:solidFill>
                      </a:endParaRP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45796280"/>
                  </a:ext>
                </a:extLst>
              </a:tr>
              <a:tr h="370840">
                <a:tc>
                  <a:txBody>
                    <a:bodyPr/>
                    <a:lstStyle/>
                    <a:p>
                      <a:pPr>
                        <a:lnSpc>
                          <a:spcPct val="150000"/>
                        </a:lnSpc>
                      </a:pPr>
                      <a:r>
                        <a:rPr lang="en-US" sz="1200" dirty="0">
                          <a:solidFill>
                            <a:srgbClr val="000000"/>
                          </a:solidFill>
                        </a:rPr>
                        <a:t>MD Live virtual medical care (800)657-6169</a:t>
                      </a:r>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chemeClr val="tx1"/>
                          </a:solidFill>
                          <a:hlinkClick r:id="rId4">
                            <a:extLst>
                              <a:ext uri="{A12FA001-AC4F-418D-AE19-62706E023703}">
                                <ahyp:hlinkClr xmlns:ahyp="http://schemas.microsoft.com/office/drawing/2018/hyperlinkcolor" val="tx"/>
                              </a:ext>
                            </a:extLst>
                          </a:hlinkClick>
                        </a:rPr>
                        <a:t>Kaiser Calm App</a:t>
                      </a:r>
                      <a:endParaRPr lang="en-US" sz="1200" dirty="0">
                        <a:solidFill>
                          <a:schemeClr val="tx1"/>
                        </a:solidFill>
                      </a:endParaRPr>
                    </a:p>
                  </a:txBody>
                  <a:tcPr>
                    <a:lnR w="12700" cap="flat" cmpd="sng" algn="ctr">
                      <a:solidFill>
                        <a:schemeClr val="tx1"/>
                      </a:solidFill>
                      <a:prstDash val="solid"/>
                      <a:round/>
                      <a:headEnd type="none" w="med" len="med"/>
                      <a:tailEnd type="none" w="med" len="med"/>
                    </a:lnR>
                  </a:tcPr>
                </a:tc>
                <a:tc>
                  <a:txBody>
                    <a:bodyPr/>
                    <a:lstStyle/>
                    <a:p>
                      <a:pPr>
                        <a:lnSpc>
                          <a:spcPct val="150000"/>
                        </a:lnSpc>
                      </a:pPr>
                      <a:endParaRPr lang="en-US" sz="1200" b="0" dirty="0">
                        <a:solidFill>
                          <a:srgbClr val="000000"/>
                        </a:solidFill>
                      </a:endParaRP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52297573"/>
                  </a:ext>
                </a:extLst>
              </a:tr>
              <a:tr h="370840">
                <a:tc>
                  <a:txBody>
                    <a:bodyPr/>
                    <a:lstStyle/>
                    <a:p>
                      <a:pPr>
                        <a:lnSpc>
                          <a:spcPct val="150000"/>
                        </a:lnSpc>
                      </a:pPr>
                      <a:r>
                        <a:rPr lang="en-US" sz="1200" dirty="0">
                          <a:solidFill>
                            <a:srgbClr val="000000"/>
                          </a:solidFill>
                        </a:rPr>
                        <a:t>Teladoc Expert Second Opinion (855)380-7828</a:t>
                      </a:r>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err="1">
                          <a:solidFill>
                            <a:srgbClr val="000000"/>
                          </a:solidFill>
                        </a:rPr>
                        <a:t>Teledoc</a:t>
                      </a:r>
                      <a:r>
                        <a:rPr lang="en-US" sz="1200" dirty="0">
                          <a:solidFill>
                            <a:srgbClr val="000000"/>
                          </a:solidFill>
                        </a:rPr>
                        <a:t> Expert Second Opinion (855)380-7828</a:t>
                      </a:r>
                    </a:p>
                  </a:txBody>
                  <a:tcPr>
                    <a:lnR w="12700" cap="flat" cmpd="sng" algn="ctr">
                      <a:solidFill>
                        <a:schemeClr val="tx1"/>
                      </a:solidFill>
                      <a:prstDash val="solid"/>
                      <a:round/>
                      <a:headEnd type="none" w="med" len="med"/>
                      <a:tailEnd type="none" w="med" len="med"/>
                    </a:lnR>
                  </a:tcPr>
                </a:tc>
                <a:tc>
                  <a:txBody>
                    <a:bodyPr/>
                    <a:lstStyle/>
                    <a:p>
                      <a:pPr>
                        <a:lnSpc>
                          <a:spcPct val="150000"/>
                        </a:lnSpc>
                      </a:pPr>
                      <a:endParaRPr lang="en-US" sz="1200" b="0" dirty="0">
                        <a:solidFill>
                          <a:srgbClr val="000000"/>
                        </a:solidFill>
                      </a:endParaRP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15329752"/>
                  </a:ext>
                </a:extLst>
              </a:tr>
              <a:tr h="370840">
                <a:tc>
                  <a:txBody>
                    <a:bodyPr/>
                    <a:lstStyle/>
                    <a:p>
                      <a:pPr>
                        <a:lnSpc>
                          <a:spcPct val="150000"/>
                        </a:lnSpc>
                      </a:pPr>
                      <a:r>
                        <a:rPr lang="en-US" sz="1200" dirty="0">
                          <a:solidFill>
                            <a:schemeClr val="tx1"/>
                          </a:solidFill>
                          <a:hlinkClick r:id="rId5">
                            <a:extLst>
                              <a:ext uri="{A12FA001-AC4F-418D-AE19-62706E023703}">
                                <ahyp:hlinkClr xmlns:ahyp="http://schemas.microsoft.com/office/drawing/2018/hyperlinkcolor" val="tx"/>
                              </a:ext>
                            </a:extLst>
                          </a:hlinkClick>
                        </a:rPr>
                        <a:t>Vida Health Coaching App</a:t>
                      </a:r>
                      <a:endParaRPr lang="en-US" sz="1200" dirty="0">
                        <a:solidFill>
                          <a:schemeClr val="tx1"/>
                        </a:solidFill>
                      </a:endParaRPr>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chemeClr val="tx1"/>
                          </a:solidFill>
                          <a:hlinkClick r:id="rId6">
                            <a:extLst>
                              <a:ext uri="{A12FA001-AC4F-418D-AE19-62706E023703}">
                                <ahyp:hlinkClr xmlns:ahyp="http://schemas.microsoft.com/office/drawing/2018/hyperlinkcolor" val="tx"/>
                              </a:ext>
                            </a:extLst>
                          </a:hlinkClick>
                        </a:rPr>
                        <a:t>Kaiser Healthy Balance Weight Management</a:t>
                      </a:r>
                      <a:endParaRPr lang="en-US" sz="1200" dirty="0">
                        <a:solidFill>
                          <a:schemeClr val="tx1"/>
                        </a:solidFill>
                      </a:endParaRPr>
                    </a:p>
                  </a:txBody>
                  <a:tcPr>
                    <a:lnR w="12700" cap="flat" cmpd="sng" algn="ctr">
                      <a:solidFill>
                        <a:schemeClr val="tx1"/>
                      </a:solidFill>
                      <a:prstDash val="solid"/>
                      <a:round/>
                      <a:headEnd type="none" w="med" len="med"/>
                      <a:tailEnd type="none" w="med" len="med"/>
                    </a:lnR>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lang="en-US" sz="1200" dirty="0">
                        <a:solidFill>
                          <a:srgbClr val="000000"/>
                        </a:solidFill>
                      </a:endParaRP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31805032"/>
                  </a:ext>
                </a:extLst>
              </a:tr>
            </a:tbl>
          </a:graphicData>
        </a:graphic>
      </p:graphicFrame>
      <p:sp>
        <p:nvSpPr>
          <p:cNvPr id="2" name="Text Placeholder 3">
            <a:extLst>
              <a:ext uri="{FF2B5EF4-FFF2-40B4-BE49-F238E27FC236}">
                <a16:creationId xmlns:a16="http://schemas.microsoft.com/office/drawing/2014/main" id="{2799E2DA-BED6-7222-5710-3814DCDE5218}"/>
              </a:ext>
            </a:extLst>
          </p:cNvPr>
          <p:cNvSpPr txBox="1">
            <a:spLocks/>
          </p:cNvSpPr>
          <p:nvPr/>
        </p:nvSpPr>
        <p:spPr>
          <a:xfrm>
            <a:off x="879141" y="6057317"/>
            <a:ext cx="10518252" cy="279873"/>
          </a:xfrm>
          <a:prstGeom prst="rect">
            <a:avLst/>
          </a:prstGeom>
        </p:spPr>
        <p:txBody>
          <a:bodyPr lIns="91440" tIns="45720" rIns="91440" bIns="45720" anchor="t">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b="0" i="0" kern="1200" spc="200" baseline="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dirty="0"/>
              <a:t>Benefits Office Contact information: </a:t>
            </a:r>
            <a:r>
              <a:rPr lang="en-US" sz="1400" dirty="0">
                <a:solidFill>
                  <a:schemeClr val="tx1"/>
                </a:solidFill>
                <a:hlinkClick r:id="rId7">
                  <a:extLst>
                    <a:ext uri="{A12FA001-AC4F-418D-AE19-62706E023703}">
                      <ahyp:hlinkClr xmlns:ahyp="http://schemas.microsoft.com/office/drawing/2018/hyperlinkcolor" val="tx"/>
                    </a:ext>
                  </a:extLst>
                </a:hlinkClick>
              </a:rPr>
              <a:t>benefits@palomar.edu</a:t>
            </a:r>
            <a:r>
              <a:rPr lang="en-US" sz="1400" dirty="0">
                <a:solidFill>
                  <a:schemeClr val="tx1"/>
                </a:solidFill>
              </a:rPr>
              <a:t> </a:t>
            </a:r>
            <a:r>
              <a:rPr lang="en-US" sz="1400" dirty="0"/>
              <a:t>(760)744-1150 x-2889 &amp; x3053</a:t>
            </a:r>
            <a:endParaRPr lang="en-US" sz="1400" dirty="0">
              <a:cs typeface="Segoe UI Light"/>
            </a:endParaRPr>
          </a:p>
        </p:txBody>
      </p:sp>
      <p:pic>
        <p:nvPicPr>
          <p:cNvPr id="8" name="Picture 7" descr="A close up photo of a Palomar College graduate's EOPS/CARE sash.">
            <a:extLst>
              <a:ext uri="{FF2B5EF4-FFF2-40B4-BE49-F238E27FC236}">
                <a16:creationId xmlns:a16="http://schemas.microsoft.com/office/drawing/2014/main" id="{3519DB85-A4C7-2A6A-FD25-87AF4160755F}"/>
              </a:ext>
            </a:extLst>
          </p:cNvPr>
          <p:cNvPicPr>
            <a:picLocks noChangeAspect="1"/>
          </p:cNvPicPr>
          <p:nvPr/>
        </p:nvPicPr>
        <p:blipFill>
          <a:blip r:embed="rId8"/>
          <a:stretch>
            <a:fillRect/>
          </a:stretch>
        </p:blipFill>
        <p:spPr>
          <a:xfrm>
            <a:off x="2326817" y="266430"/>
            <a:ext cx="3657917" cy="1402202"/>
          </a:xfrm>
          <a:prstGeom prst="rect">
            <a:avLst/>
          </a:prstGeom>
          <a:ln w="88900" cap="sq" cmpd="thickThin">
            <a:solidFill>
              <a:srgbClr val="000000"/>
            </a:solidFill>
            <a:prstDash val="solid"/>
            <a:miter lim="800000"/>
          </a:ln>
          <a:effectLst>
            <a:innerShdw blurRad="76200">
              <a:srgbClr val="000000"/>
            </a:innerShdw>
          </a:effectLst>
        </p:spPr>
      </p:pic>
      <p:sp>
        <p:nvSpPr>
          <p:cNvPr id="10" name="Slide Number Placeholder 3">
            <a:extLst>
              <a:ext uri="{FF2B5EF4-FFF2-40B4-BE49-F238E27FC236}">
                <a16:creationId xmlns:a16="http://schemas.microsoft.com/office/drawing/2014/main" id="{F825CFF5-33C4-E86F-7E5F-D80F1B4BB353}"/>
              </a:ext>
            </a:extLst>
          </p:cNvPr>
          <p:cNvSpPr txBox="1">
            <a:spLocks/>
          </p:cNvSpPr>
          <p:nvPr/>
        </p:nvSpPr>
        <p:spPr>
          <a:xfrm>
            <a:off x="8610600" y="6356350"/>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91729D4-A164-47A3-830D-E792BCE699E4}" type="slidenum">
              <a:rPr lang="en-US" sz="1000" spc="300" smtClean="0">
                <a:solidFill>
                  <a:schemeClr val="accent1">
                    <a:lumMod val="75000"/>
                  </a:schemeClr>
                </a:solidFill>
              </a:rPr>
              <a:pPr algn="r"/>
              <a:t>22</a:t>
            </a:fld>
            <a:endParaRPr lang="en-US" sz="1000" spc="300" dirty="0">
              <a:solidFill>
                <a:schemeClr val="accent1">
                  <a:lumMod val="75000"/>
                </a:schemeClr>
              </a:solidFill>
            </a:endParaRPr>
          </a:p>
        </p:txBody>
      </p:sp>
    </p:spTree>
    <p:extLst>
      <p:ext uri="{BB962C8B-B14F-4D97-AF65-F5344CB8AC3E}">
        <p14:creationId xmlns:p14="http://schemas.microsoft.com/office/powerpoint/2010/main" val="33288059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 name="Title 558">
            <a:extLst>
              <a:ext uri="{FF2B5EF4-FFF2-40B4-BE49-F238E27FC236}">
                <a16:creationId xmlns:a16="http://schemas.microsoft.com/office/drawing/2014/main" id="{0DE1AE44-1E98-4843-AABC-CB5A884AA739}"/>
              </a:ext>
            </a:extLst>
          </p:cNvPr>
          <p:cNvSpPr>
            <a:spLocks noGrp="1"/>
          </p:cNvSpPr>
          <p:nvPr>
            <p:ph type="title"/>
          </p:nvPr>
        </p:nvSpPr>
        <p:spPr>
          <a:xfrm>
            <a:off x="838200" y="390291"/>
            <a:ext cx="10515600" cy="1036511"/>
          </a:xfrm>
        </p:spPr>
        <p:txBody>
          <a:bodyPr lIns="91440" tIns="45720" rIns="91440" bIns="45720" anchor="t"/>
          <a:lstStyle/>
          <a:p>
            <a:r>
              <a:rPr lang="en-US" dirty="0">
                <a:solidFill>
                  <a:schemeClr val="tx1"/>
                </a:solidFill>
              </a:rPr>
              <a:t>Presentation topics</a:t>
            </a:r>
          </a:p>
        </p:txBody>
      </p:sp>
      <p:sp>
        <p:nvSpPr>
          <p:cNvPr id="24" name="Text Placeholder 23">
            <a:extLst>
              <a:ext uri="{FF2B5EF4-FFF2-40B4-BE49-F238E27FC236}">
                <a16:creationId xmlns:a16="http://schemas.microsoft.com/office/drawing/2014/main" id="{1A2623C5-D11D-478D-89FB-08576F6F146C}"/>
              </a:ext>
            </a:extLst>
          </p:cNvPr>
          <p:cNvSpPr>
            <a:spLocks noGrp="1"/>
          </p:cNvSpPr>
          <p:nvPr>
            <p:ph type="body" sz="quarter" idx="21"/>
          </p:nvPr>
        </p:nvSpPr>
        <p:spPr/>
        <p:txBody>
          <a:bodyPr lIns="91440" tIns="45720" rIns="91440" bIns="45720" anchor="b"/>
          <a:lstStyle/>
          <a:p>
            <a:r>
              <a:rPr lang="en-US" dirty="0">
                <a:solidFill>
                  <a:schemeClr val="tx1">
                    <a:lumMod val="65000"/>
                    <a:lumOff val="35000"/>
                  </a:schemeClr>
                </a:solidFill>
              </a:rPr>
              <a:t>Benefit overview</a:t>
            </a:r>
            <a:endParaRPr lang="en-US" dirty="0">
              <a:solidFill>
                <a:schemeClr val="tx1">
                  <a:lumMod val="65000"/>
                  <a:lumOff val="35000"/>
                </a:schemeClr>
              </a:solidFill>
              <a:cs typeface="Segoe UI Light"/>
            </a:endParaRPr>
          </a:p>
        </p:txBody>
      </p:sp>
      <p:sp>
        <p:nvSpPr>
          <p:cNvPr id="25" name="Text Placeholder 24">
            <a:extLst>
              <a:ext uri="{FF2B5EF4-FFF2-40B4-BE49-F238E27FC236}">
                <a16:creationId xmlns:a16="http://schemas.microsoft.com/office/drawing/2014/main" id="{786ED0BB-76F0-475B-B4E0-105C68BFC78E}"/>
              </a:ext>
            </a:extLst>
          </p:cNvPr>
          <p:cNvSpPr>
            <a:spLocks noGrp="1"/>
          </p:cNvSpPr>
          <p:nvPr>
            <p:ph type="body" sz="quarter" idx="22"/>
          </p:nvPr>
        </p:nvSpPr>
        <p:spPr>
          <a:xfrm>
            <a:off x="740664" y="5440607"/>
            <a:ext cx="2069690" cy="790055"/>
          </a:xfrm>
        </p:spPr>
        <p:txBody>
          <a:bodyPr lIns="91440" tIns="45720" rIns="91440" bIns="45720" anchor="t"/>
          <a:lstStyle/>
          <a:p>
            <a:r>
              <a:rPr lang="en-US" dirty="0">
                <a:solidFill>
                  <a:schemeClr val="accent3">
                    <a:lumMod val="76000"/>
                  </a:schemeClr>
                </a:solidFill>
                <a:hlinkClick r:id="rId2" action="ppaction://hlinksldjump">
                  <a:extLst>
                    <a:ext uri="{A12FA001-AC4F-418D-AE19-62706E023703}">
                      <ahyp:hlinkClr xmlns:ahyp="http://schemas.microsoft.com/office/drawing/2018/hyperlinkcolor" val="tx"/>
                    </a:ext>
                  </a:extLst>
                </a:hlinkClick>
              </a:rPr>
              <a:t>Wellness Benefits</a:t>
            </a:r>
            <a:endParaRPr lang="en-US">
              <a:solidFill>
                <a:schemeClr val="accent3">
                  <a:lumMod val="76000"/>
                </a:schemeClr>
              </a:solidFill>
              <a:cs typeface="Segoe UI Light"/>
              <a:hlinkClick r:id="rId2" action="ppaction://hlinksldjump">
                <a:extLst>
                  <a:ext uri="{A12FA001-AC4F-418D-AE19-62706E023703}">
                    <ahyp:hlinkClr xmlns:ahyp="http://schemas.microsoft.com/office/drawing/2018/hyperlinkcolor" val="tx"/>
                  </a:ext>
                </a:extLst>
              </a:hlinkClick>
            </a:endParaRPr>
          </a:p>
          <a:p>
            <a:r>
              <a:rPr lang="en-US" dirty="0">
                <a:solidFill>
                  <a:schemeClr val="accent3">
                    <a:lumMod val="76000"/>
                  </a:schemeClr>
                </a:solidFill>
                <a:cs typeface="Segoe UI Light"/>
                <a:hlinkClick r:id="rId3" action="ppaction://hlinksldjump">
                  <a:extLst>
                    <a:ext uri="{A12FA001-AC4F-418D-AE19-62706E023703}">
                      <ahyp:hlinkClr xmlns:ahyp="http://schemas.microsoft.com/office/drawing/2018/hyperlinkcolor" val="tx"/>
                    </a:ext>
                  </a:extLst>
                </a:hlinkClick>
              </a:rPr>
              <a:t>Plan Overview</a:t>
            </a:r>
          </a:p>
        </p:txBody>
      </p:sp>
      <p:sp>
        <p:nvSpPr>
          <p:cNvPr id="14" name="Text Placeholder 13">
            <a:extLst>
              <a:ext uri="{FF2B5EF4-FFF2-40B4-BE49-F238E27FC236}">
                <a16:creationId xmlns:a16="http://schemas.microsoft.com/office/drawing/2014/main" id="{D9036395-3643-4D4E-95D7-0B29D19C01DB}"/>
              </a:ext>
            </a:extLst>
          </p:cNvPr>
          <p:cNvSpPr>
            <a:spLocks noGrp="1"/>
          </p:cNvSpPr>
          <p:nvPr>
            <p:ph type="body" sz="quarter" idx="24"/>
          </p:nvPr>
        </p:nvSpPr>
        <p:spPr/>
        <p:txBody>
          <a:bodyPr lIns="91440" tIns="45720" rIns="91440" bIns="45720" anchor="b"/>
          <a:lstStyle/>
          <a:p>
            <a:r>
              <a:rPr lang="en-US" dirty="0">
                <a:solidFill>
                  <a:schemeClr val="tx1">
                    <a:lumMod val="65000"/>
                    <a:lumOff val="35000"/>
                  </a:schemeClr>
                </a:solidFill>
              </a:rPr>
              <a:t>Important information</a:t>
            </a:r>
            <a:endParaRPr lang="en-US" dirty="0">
              <a:solidFill>
                <a:schemeClr val="tx1">
                  <a:lumMod val="65000"/>
                  <a:lumOff val="35000"/>
                </a:schemeClr>
              </a:solidFill>
              <a:cs typeface="Segoe UI Light"/>
            </a:endParaRPr>
          </a:p>
        </p:txBody>
      </p:sp>
      <p:sp>
        <p:nvSpPr>
          <p:cNvPr id="15" name="Text Placeholder 14">
            <a:extLst>
              <a:ext uri="{FF2B5EF4-FFF2-40B4-BE49-F238E27FC236}">
                <a16:creationId xmlns:a16="http://schemas.microsoft.com/office/drawing/2014/main" id="{99BE8D49-F053-400B-ADDC-743712E28E1D}"/>
              </a:ext>
            </a:extLst>
          </p:cNvPr>
          <p:cNvSpPr>
            <a:spLocks noGrp="1"/>
          </p:cNvSpPr>
          <p:nvPr>
            <p:ph type="body" sz="quarter" idx="25"/>
          </p:nvPr>
        </p:nvSpPr>
        <p:spPr>
          <a:xfrm>
            <a:off x="2907792" y="5440607"/>
            <a:ext cx="2069690" cy="790055"/>
          </a:xfrm>
        </p:spPr>
        <p:txBody>
          <a:bodyPr lIns="91440" tIns="45720" rIns="91440" bIns="45720" anchor="t"/>
          <a:lstStyle/>
          <a:p>
            <a:r>
              <a:rPr lang="en-US" dirty="0">
                <a:solidFill>
                  <a:schemeClr val="accent3">
                    <a:lumMod val="76000"/>
                  </a:schemeClr>
                </a:solidFill>
                <a:hlinkClick r:id="rId4" action="ppaction://hlinksldjump">
                  <a:extLst>
                    <a:ext uri="{A12FA001-AC4F-418D-AE19-62706E023703}">
                      <ahyp:hlinkClr xmlns:ahyp="http://schemas.microsoft.com/office/drawing/2018/hyperlinkcolor" val="tx"/>
                    </a:ext>
                  </a:extLst>
                </a:hlinkClick>
              </a:rPr>
              <a:t>Employee Contribution</a:t>
            </a:r>
            <a:endParaRPr lang="en-US" dirty="0">
              <a:solidFill>
                <a:schemeClr val="accent3">
                  <a:lumMod val="76000"/>
                </a:schemeClr>
              </a:solidFill>
              <a:cs typeface="Segoe UI Light"/>
              <a:hlinkClick r:id="" action="ppaction://noaction">
                <a:extLst>
                  <a:ext uri="{A12FA001-AC4F-418D-AE19-62706E023703}">
                    <ahyp:hlinkClr xmlns:ahyp="http://schemas.microsoft.com/office/drawing/2018/hyperlinkcolor" val="tx"/>
                  </a:ext>
                </a:extLst>
              </a:hlinkClick>
            </a:endParaRPr>
          </a:p>
          <a:p>
            <a:r>
              <a:rPr lang="en-US" dirty="0">
                <a:solidFill>
                  <a:schemeClr val="accent3">
                    <a:lumMod val="76000"/>
                  </a:schemeClr>
                </a:solidFill>
                <a:cs typeface="Segoe UI Light"/>
                <a:hlinkClick r:id="rId5" action="ppaction://hlinksldjump">
                  <a:extLst>
                    <a:ext uri="{A12FA001-AC4F-418D-AE19-62706E023703}">
                      <ahyp:hlinkClr xmlns:ahyp="http://schemas.microsoft.com/office/drawing/2018/hyperlinkcolor" val="tx"/>
                    </a:ext>
                  </a:extLst>
                </a:hlinkClick>
              </a:rPr>
              <a:t>Action Needed</a:t>
            </a:r>
          </a:p>
        </p:txBody>
      </p:sp>
      <p:sp>
        <p:nvSpPr>
          <p:cNvPr id="17" name="Text Placeholder 16">
            <a:extLst>
              <a:ext uri="{FF2B5EF4-FFF2-40B4-BE49-F238E27FC236}">
                <a16:creationId xmlns:a16="http://schemas.microsoft.com/office/drawing/2014/main" id="{AE59AABC-71C8-470C-A122-9A1E2B97CB7A}"/>
              </a:ext>
            </a:extLst>
          </p:cNvPr>
          <p:cNvSpPr>
            <a:spLocks noGrp="1"/>
          </p:cNvSpPr>
          <p:nvPr>
            <p:ph type="body" sz="quarter" idx="27"/>
          </p:nvPr>
        </p:nvSpPr>
        <p:spPr/>
        <p:txBody>
          <a:bodyPr lIns="91440" tIns="45720" rIns="91440" bIns="45720" anchor="b"/>
          <a:lstStyle/>
          <a:p>
            <a:r>
              <a:rPr lang="en-US" dirty="0">
                <a:solidFill>
                  <a:schemeClr val="tx1">
                    <a:lumMod val="65000"/>
                    <a:lumOff val="35000"/>
                  </a:schemeClr>
                </a:solidFill>
              </a:rPr>
              <a:t>Plan information</a:t>
            </a:r>
            <a:endParaRPr lang="en-US" dirty="0">
              <a:solidFill>
                <a:schemeClr val="tx1">
                  <a:lumMod val="65000"/>
                  <a:lumOff val="35000"/>
                </a:schemeClr>
              </a:solidFill>
              <a:cs typeface="Segoe UI Light"/>
            </a:endParaRPr>
          </a:p>
        </p:txBody>
      </p:sp>
      <p:sp>
        <p:nvSpPr>
          <p:cNvPr id="18" name="Text Placeholder 17">
            <a:extLst>
              <a:ext uri="{FF2B5EF4-FFF2-40B4-BE49-F238E27FC236}">
                <a16:creationId xmlns:a16="http://schemas.microsoft.com/office/drawing/2014/main" id="{E96617D7-0697-4087-A9EF-D77EB2564E83}"/>
              </a:ext>
            </a:extLst>
          </p:cNvPr>
          <p:cNvSpPr>
            <a:spLocks noGrp="1"/>
          </p:cNvSpPr>
          <p:nvPr>
            <p:ph type="body" sz="quarter" idx="28"/>
          </p:nvPr>
        </p:nvSpPr>
        <p:spPr>
          <a:xfrm>
            <a:off x="5074920" y="5440607"/>
            <a:ext cx="2069690" cy="790055"/>
          </a:xfrm>
        </p:spPr>
        <p:txBody>
          <a:bodyPr lIns="91440" tIns="45720" rIns="91440" bIns="45720" anchor="t"/>
          <a:lstStyle/>
          <a:p>
            <a:r>
              <a:rPr lang="en-US" dirty="0">
                <a:solidFill>
                  <a:schemeClr val="accent3">
                    <a:lumMod val="75000"/>
                  </a:schemeClr>
                </a:solidFill>
                <a:cs typeface="Segoe UI Light"/>
                <a:hlinkClick r:id="rId6" action="ppaction://hlinksldjump">
                  <a:extLst>
                    <a:ext uri="{A12FA001-AC4F-418D-AE19-62706E023703}">
                      <ahyp:hlinkClr xmlns:ahyp="http://schemas.microsoft.com/office/drawing/2018/hyperlinkcolor" val="tx"/>
                    </a:ext>
                  </a:extLst>
                </a:hlinkClick>
              </a:rPr>
              <a:t>District Plan Options</a:t>
            </a:r>
            <a:endParaRPr lang="en-US" dirty="0">
              <a:solidFill>
                <a:schemeClr val="accent3">
                  <a:lumMod val="75000"/>
                </a:schemeClr>
              </a:solidFill>
              <a:cs typeface="Segoe UI Light"/>
            </a:endParaRPr>
          </a:p>
          <a:p>
            <a:r>
              <a:rPr lang="en-US" dirty="0">
                <a:solidFill>
                  <a:schemeClr val="accent3">
                    <a:lumMod val="75000"/>
                  </a:schemeClr>
                </a:solidFill>
                <a:cs typeface="Segoe UI Light"/>
                <a:hlinkClick r:id="rId7" action="ppaction://hlinksldjump">
                  <a:extLst>
                    <a:ext uri="{A12FA001-AC4F-418D-AE19-62706E023703}">
                      <ahyp:hlinkClr xmlns:ahyp="http://schemas.microsoft.com/office/drawing/2018/hyperlinkcolor" val="tx"/>
                    </a:ext>
                  </a:extLst>
                </a:hlinkClick>
              </a:rPr>
              <a:t>Aflac Voluntary Plans</a:t>
            </a:r>
            <a:endParaRPr lang="en-US" dirty="0">
              <a:solidFill>
                <a:schemeClr val="accent3">
                  <a:lumMod val="75000"/>
                </a:schemeClr>
              </a:solidFill>
              <a:cs typeface="Segoe UI Light"/>
            </a:endParaRPr>
          </a:p>
        </p:txBody>
      </p:sp>
      <p:sp>
        <p:nvSpPr>
          <p:cNvPr id="452" name="Text Placeholder 451">
            <a:extLst>
              <a:ext uri="{FF2B5EF4-FFF2-40B4-BE49-F238E27FC236}">
                <a16:creationId xmlns:a16="http://schemas.microsoft.com/office/drawing/2014/main" id="{F19E982D-B925-47A0-88B5-D505D511F1C4}"/>
              </a:ext>
            </a:extLst>
          </p:cNvPr>
          <p:cNvSpPr>
            <a:spLocks noGrp="1"/>
          </p:cNvSpPr>
          <p:nvPr>
            <p:ph type="body" sz="quarter" idx="43"/>
          </p:nvPr>
        </p:nvSpPr>
        <p:spPr/>
        <p:txBody>
          <a:bodyPr lIns="91440" tIns="45720" rIns="91440" bIns="45720" anchor="b"/>
          <a:lstStyle/>
          <a:p>
            <a:r>
              <a:rPr lang="en-US" dirty="0">
                <a:solidFill>
                  <a:schemeClr val="tx1">
                    <a:lumMod val="65000"/>
                    <a:lumOff val="35000"/>
                  </a:schemeClr>
                </a:solidFill>
                <a:cs typeface="Segoe UI Light"/>
              </a:rPr>
              <a:t>Next steps and events</a:t>
            </a:r>
          </a:p>
        </p:txBody>
      </p:sp>
      <p:sp>
        <p:nvSpPr>
          <p:cNvPr id="453" name="Text Placeholder 452">
            <a:extLst>
              <a:ext uri="{FF2B5EF4-FFF2-40B4-BE49-F238E27FC236}">
                <a16:creationId xmlns:a16="http://schemas.microsoft.com/office/drawing/2014/main" id="{BB4D6FAB-7EF5-4645-A4C7-8D5C849CACAD}"/>
              </a:ext>
            </a:extLst>
          </p:cNvPr>
          <p:cNvSpPr>
            <a:spLocks noGrp="1"/>
          </p:cNvSpPr>
          <p:nvPr>
            <p:ph type="body" sz="quarter" idx="44"/>
          </p:nvPr>
        </p:nvSpPr>
        <p:spPr/>
        <p:txBody>
          <a:bodyPr lIns="91440" tIns="45720" rIns="91440" bIns="45720" anchor="t"/>
          <a:lstStyle/>
          <a:p>
            <a:r>
              <a:rPr lang="en-US" dirty="0">
                <a:solidFill>
                  <a:schemeClr val="accent3">
                    <a:lumMod val="75000"/>
                  </a:schemeClr>
                </a:solidFill>
                <a:hlinkClick r:id="rId8" action="ppaction://hlinksldjump">
                  <a:extLst>
                    <a:ext uri="{A12FA001-AC4F-418D-AE19-62706E023703}">
                      <ahyp:hlinkClr xmlns:ahyp="http://schemas.microsoft.com/office/drawing/2018/hyperlinkcolor" val="tx"/>
                    </a:ext>
                  </a:extLst>
                </a:hlinkClick>
              </a:rPr>
              <a:t>Required Action</a:t>
            </a:r>
            <a:endParaRPr lang="en-US" dirty="0">
              <a:solidFill>
                <a:schemeClr val="accent3">
                  <a:lumMod val="75000"/>
                </a:schemeClr>
              </a:solidFill>
            </a:endParaRPr>
          </a:p>
          <a:p>
            <a:r>
              <a:rPr lang="en-US" dirty="0">
                <a:solidFill>
                  <a:schemeClr val="accent3">
                    <a:lumMod val="75000"/>
                  </a:schemeClr>
                </a:solidFill>
                <a:cs typeface="Segoe UI Light"/>
                <a:hlinkClick r:id="rId9" action="ppaction://hlinksldjump">
                  <a:extLst>
                    <a:ext uri="{A12FA001-AC4F-418D-AE19-62706E023703}">
                      <ahyp:hlinkClr xmlns:ahyp="http://schemas.microsoft.com/office/drawing/2018/hyperlinkcolor" val="tx"/>
                    </a:ext>
                  </a:extLst>
                </a:hlinkClick>
              </a:rPr>
              <a:t>Event Information</a:t>
            </a:r>
            <a:endParaRPr lang="en-US" dirty="0">
              <a:solidFill>
                <a:schemeClr val="accent3">
                  <a:lumMod val="75000"/>
                </a:schemeClr>
              </a:solidFill>
              <a:cs typeface="Segoe UI Light"/>
            </a:endParaRPr>
          </a:p>
        </p:txBody>
      </p:sp>
      <p:sp>
        <p:nvSpPr>
          <p:cNvPr id="563" name="Text Placeholder 562">
            <a:extLst>
              <a:ext uri="{FF2B5EF4-FFF2-40B4-BE49-F238E27FC236}">
                <a16:creationId xmlns:a16="http://schemas.microsoft.com/office/drawing/2014/main" id="{B9BD735C-0AC1-3CD1-E6BA-A2CA0582C5E3}"/>
              </a:ext>
            </a:extLst>
          </p:cNvPr>
          <p:cNvSpPr>
            <a:spLocks noGrp="1"/>
          </p:cNvSpPr>
          <p:nvPr>
            <p:ph type="body" sz="quarter" idx="45"/>
          </p:nvPr>
        </p:nvSpPr>
        <p:spPr/>
        <p:txBody>
          <a:bodyPr lIns="91440" tIns="45720" rIns="91440" bIns="45720" anchor="b"/>
          <a:lstStyle/>
          <a:p>
            <a:r>
              <a:rPr lang="en-US" dirty="0">
                <a:solidFill>
                  <a:schemeClr val="tx1">
                    <a:lumMod val="65000"/>
                    <a:lumOff val="35000"/>
                  </a:schemeClr>
                </a:solidFill>
              </a:rPr>
              <a:t>Notifications and contacts</a:t>
            </a:r>
            <a:endParaRPr lang="en-US" dirty="0">
              <a:solidFill>
                <a:schemeClr val="tx1">
                  <a:lumMod val="65000"/>
                  <a:lumOff val="35000"/>
                </a:schemeClr>
              </a:solidFill>
              <a:cs typeface="Segoe UI Light"/>
            </a:endParaRPr>
          </a:p>
        </p:txBody>
      </p:sp>
      <p:sp>
        <p:nvSpPr>
          <p:cNvPr id="564" name="Text Placeholder 563">
            <a:extLst>
              <a:ext uri="{FF2B5EF4-FFF2-40B4-BE49-F238E27FC236}">
                <a16:creationId xmlns:a16="http://schemas.microsoft.com/office/drawing/2014/main" id="{661A06F4-F607-A35C-75C6-4BA706E30391}"/>
              </a:ext>
            </a:extLst>
          </p:cNvPr>
          <p:cNvSpPr>
            <a:spLocks noGrp="1"/>
          </p:cNvSpPr>
          <p:nvPr>
            <p:ph type="body" sz="quarter" idx="46"/>
          </p:nvPr>
        </p:nvSpPr>
        <p:spPr>
          <a:xfrm>
            <a:off x="9409176" y="5440607"/>
            <a:ext cx="2069690" cy="795147"/>
          </a:xfrm>
        </p:spPr>
        <p:txBody>
          <a:bodyPr lIns="91440" tIns="45720" rIns="91440" bIns="45720" anchor="t"/>
          <a:lstStyle/>
          <a:p>
            <a:r>
              <a:rPr lang="en-US" dirty="0">
                <a:solidFill>
                  <a:schemeClr val="accent3">
                    <a:lumMod val="75000"/>
                  </a:schemeClr>
                </a:solidFill>
                <a:hlinkClick r:id="rId10" action="ppaction://hlinksldjump">
                  <a:extLst>
                    <a:ext uri="{A12FA001-AC4F-418D-AE19-62706E023703}">
                      <ahyp:hlinkClr xmlns:ahyp="http://schemas.microsoft.com/office/drawing/2018/hyperlinkcolor" val="tx"/>
                    </a:ext>
                  </a:extLst>
                </a:hlinkClick>
              </a:rPr>
              <a:t>Regulatory Notifications</a:t>
            </a:r>
            <a:endParaRPr lang="en-US" dirty="0">
              <a:solidFill>
                <a:schemeClr val="accent3">
                  <a:lumMod val="75000"/>
                </a:schemeClr>
              </a:solidFill>
            </a:endParaRPr>
          </a:p>
          <a:p>
            <a:r>
              <a:rPr lang="en-US" dirty="0">
                <a:solidFill>
                  <a:schemeClr val="accent3">
                    <a:lumMod val="75000"/>
                  </a:schemeClr>
                </a:solidFill>
                <a:cs typeface="Segoe UI Light"/>
                <a:hlinkClick r:id="rId11" action="ppaction://hlinksldjump">
                  <a:extLst>
                    <a:ext uri="{A12FA001-AC4F-418D-AE19-62706E023703}">
                      <ahyp:hlinkClr xmlns:ahyp="http://schemas.microsoft.com/office/drawing/2018/hyperlinkcolor" val="tx"/>
                    </a:ext>
                  </a:extLst>
                </a:hlinkClick>
              </a:rPr>
              <a:t>Vendor Contacts</a:t>
            </a:r>
            <a:endParaRPr lang="en-US" dirty="0">
              <a:solidFill>
                <a:schemeClr val="accent3">
                  <a:lumMod val="75000"/>
                </a:schemeClr>
              </a:solidFill>
              <a:cs typeface="Segoe UI Light"/>
            </a:endParaRPr>
          </a:p>
          <a:p>
            <a:endParaRPr lang="en-US" dirty="0">
              <a:cs typeface="Segoe UI Light"/>
            </a:endParaRPr>
          </a:p>
        </p:txBody>
      </p:sp>
      <p:pic>
        <p:nvPicPr>
          <p:cNvPr id="10" name="Picture Placeholder 9">
            <a:extLst>
              <a:ext uri="{FF2B5EF4-FFF2-40B4-BE49-F238E27FC236}">
                <a16:creationId xmlns:a16="http://schemas.microsoft.com/office/drawing/2014/main" id="{14382C1E-DDAE-E4DC-461E-5C59C47D83F1}"/>
              </a:ext>
              <a:ext uri="{C183D7F6-B498-43B3-948B-1728B52AA6E4}">
                <adec:decorative xmlns:adec="http://schemas.microsoft.com/office/drawing/2017/decorative" val="1"/>
              </a:ext>
            </a:extLst>
          </p:cNvPr>
          <p:cNvPicPr>
            <a:picLocks noGrp="1" noChangeAspect="1"/>
          </p:cNvPicPr>
          <p:nvPr>
            <p:ph type="pic" sz="quarter" idx="48"/>
          </p:nvPr>
        </p:nvPicPr>
        <p:blipFill>
          <a:blip r:embed="rId12"/>
          <a:srcRect l="31038" r="31038"/>
          <a:stretch/>
        </p:blipFill>
        <p:spPr>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9" name="Picture Placeholder 18">
            <a:extLst>
              <a:ext uri="{FF2B5EF4-FFF2-40B4-BE49-F238E27FC236}">
                <a16:creationId xmlns:a16="http://schemas.microsoft.com/office/drawing/2014/main" id="{9E48F5D0-0A65-A55F-3AA9-53DF8C9863D8}"/>
              </a:ext>
              <a:ext uri="{C183D7F6-B498-43B3-948B-1728B52AA6E4}">
                <adec:decorative xmlns:adec="http://schemas.microsoft.com/office/drawing/2017/decorative" val="1"/>
              </a:ext>
            </a:extLst>
          </p:cNvPr>
          <p:cNvPicPr>
            <a:picLocks noGrp="1" noChangeAspect="1"/>
          </p:cNvPicPr>
          <p:nvPr>
            <p:ph type="pic" sz="quarter" idx="15"/>
          </p:nvPr>
        </p:nvPicPr>
        <p:blipFill>
          <a:blip r:embed="rId13"/>
          <a:srcRect l="34341" r="26648" b="-402"/>
          <a:stretch>
            <a:fillRect/>
          </a:stretch>
        </p:blipFill>
        <p:spPr>
          <a:xfrm>
            <a:off x="1045464" y="1674104"/>
            <a:ext cx="1408073" cy="2478797"/>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23" name="Picture Placeholder 22">
            <a:extLst>
              <a:ext uri="{FF2B5EF4-FFF2-40B4-BE49-F238E27FC236}">
                <a16:creationId xmlns:a16="http://schemas.microsoft.com/office/drawing/2014/main" id="{841646E6-DC81-9695-E068-1C186618D5E1}"/>
              </a:ext>
              <a:ext uri="{C183D7F6-B498-43B3-948B-1728B52AA6E4}">
                <adec:decorative xmlns:adec="http://schemas.microsoft.com/office/drawing/2017/decorative" val="1"/>
              </a:ext>
            </a:extLst>
          </p:cNvPr>
          <p:cNvPicPr>
            <a:picLocks noGrp="1" noChangeAspect="1"/>
          </p:cNvPicPr>
          <p:nvPr>
            <p:ph type="pic" sz="quarter" idx="38"/>
          </p:nvPr>
        </p:nvPicPr>
        <p:blipFill>
          <a:blip r:embed="rId14"/>
          <a:srcRect l="60652" t="-402" r="9263"/>
          <a:stretch>
            <a:fillRect/>
          </a:stretch>
        </p:blipFill>
        <p:spPr>
          <a:xfrm>
            <a:off x="3236976" y="1674104"/>
            <a:ext cx="1404764" cy="2478797"/>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29" name="Picture Placeholder 28">
            <a:extLst>
              <a:ext uri="{FF2B5EF4-FFF2-40B4-BE49-F238E27FC236}">
                <a16:creationId xmlns:a16="http://schemas.microsoft.com/office/drawing/2014/main" id="{6103B715-E9EA-FA0B-2EC3-3AA1358887DE}"/>
              </a:ext>
              <a:ext uri="{C183D7F6-B498-43B3-948B-1728B52AA6E4}">
                <adec:decorative xmlns:adec="http://schemas.microsoft.com/office/drawing/2017/decorative" val="1"/>
              </a:ext>
            </a:extLst>
          </p:cNvPr>
          <p:cNvPicPr>
            <a:picLocks noGrp="1" noChangeAspect="1"/>
          </p:cNvPicPr>
          <p:nvPr>
            <p:ph type="pic" sz="quarter" idx="39"/>
          </p:nvPr>
        </p:nvPicPr>
        <p:blipFill>
          <a:blip r:embed="rId15"/>
          <a:srcRect l="619" r="55418" b="-402"/>
          <a:stretch>
            <a:fillRect/>
          </a:stretch>
        </p:blipFill>
        <p:spPr>
          <a:xfrm>
            <a:off x="5404104" y="1664208"/>
            <a:ext cx="1405778" cy="2478797"/>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8" name="Picture Placeholder 7">
            <a:extLst>
              <a:ext uri="{FF2B5EF4-FFF2-40B4-BE49-F238E27FC236}">
                <a16:creationId xmlns:a16="http://schemas.microsoft.com/office/drawing/2014/main" id="{E7A42F0C-A1BE-B8EC-EDD1-8A02A0E3ED1F}"/>
              </a:ext>
              <a:ext uri="{C183D7F6-B498-43B3-948B-1728B52AA6E4}">
                <adec:decorative xmlns:adec="http://schemas.microsoft.com/office/drawing/2017/decorative" val="1"/>
              </a:ext>
            </a:extLst>
          </p:cNvPr>
          <p:cNvPicPr>
            <a:picLocks noGrp="1" noChangeAspect="1"/>
          </p:cNvPicPr>
          <p:nvPr>
            <p:ph type="pic" sz="quarter" idx="47"/>
          </p:nvPr>
        </p:nvPicPr>
        <p:blipFill>
          <a:blip r:embed="rId16"/>
          <a:srcRect l="14148" t="-735" r="36013" b="368"/>
          <a:stretch>
            <a:fillRect/>
          </a:stretch>
        </p:blipFill>
        <p:spPr>
          <a:xfrm>
            <a:off x="7571232" y="1664208"/>
            <a:ext cx="1407027" cy="247795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2" name="Slide Number Placeholder 3">
            <a:extLst>
              <a:ext uri="{FF2B5EF4-FFF2-40B4-BE49-F238E27FC236}">
                <a16:creationId xmlns:a16="http://schemas.microsoft.com/office/drawing/2014/main" id="{3118C826-E531-B817-77D1-F030DEBC21DF}"/>
              </a:ext>
            </a:extLst>
          </p:cNvPr>
          <p:cNvSpPr txBox="1">
            <a:spLocks/>
          </p:cNvSpPr>
          <p:nvPr/>
        </p:nvSpPr>
        <p:spPr>
          <a:xfrm>
            <a:off x="8610600" y="6356350"/>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91729D4-A164-47A3-830D-E792BCE699E4}" type="slidenum">
              <a:rPr lang="en-US" sz="1000" spc="300" smtClean="0">
                <a:solidFill>
                  <a:schemeClr val="accent1">
                    <a:lumMod val="75000"/>
                  </a:schemeClr>
                </a:solidFill>
              </a:rPr>
              <a:pPr algn="r"/>
              <a:t>3</a:t>
            </a:fld>
            <a:endParaRPr lang="en-US" sz="1000" spc="300" dirty="0">
              <a:solidFill>
                <a:schemeClr val="accent1">
                  <a:lumMod val="75000"/>
                </a:schemeClr>
              </a:solidFill>
            </a:endParaRPr>
          </a:p>
        </p:txBody>
      </p:sp>
    </p:spTree>
    <p:extLst>
      <p:ext uri="{BB962C8B-B14F-4D97-AF65-F5344CB8AC3E}">
        <p14:creationId xmlns:p14="http://schemas.microsoft.com/office/powerpoint/2010/main" val="10720027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5F6363-0B76-4524-F465-8B5E765E2C3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DD24275-F431-0A1D-532F-99E8B7533C50}"/>
              </a:ext>
            </a:extLst>
          </p:cNvPr>
          <p:cNvSpPr>
            <a:spLocks noGrp="1"/>
          </p:cNvSpPr>
          <p:nvPr>
            <p:ph type="title"/>
          </p:nvPr>
        </p:nvSpPr>
        <p:spPr>
          <a:xfrm>
            <a:off x="6339037" y="361945"/>
            <a:ext cx="5414656" cy="988304"/>
          </a:xfrm>
        </p:spPr>
        <p:txBody>
          <a:bodyPr lIns="91440" tIns="45720" rIns="91440" bIns="45720" anchor="ctr"/>
          <a:lstStyle/>
          <a:p>
            <a:r>
              <a:rPr lang="en-US" dirty="0">
                <a:solidFill>
                  <a:schemeClr val="tx1"/>
                </a:solidFill>
              </a:rPr>
              <a:t>wellness overview </a:t>
            </a:r>
            <a:r>
              <a:rPr lang="en-US" sz="2400" dirty="0">
                <a:solidFill>
                  <a:schemeClr val="tx1"/>
                </a:solidFill>
              </a:rPr>
              <a:t>(links below)</a:t>
            </a:r>
            <a:endParaRPr lang="en-US" sz="2400" dirty="0">
              <a:solidFill>
                <a:schemeClr val="tx1"/>
              </a:solidFill>
              <a:cs typeface="Segoe UI Light"/>
            </a:endParaRPr>
          </a:p>
        </p:txBody>
      </p:sp>
      <p:graphicFrame>
        <p:nvGraphicFramePr>
          <p:cNvPr id="5" name="Table 4">
            <a:extLst>
              <a:ext uri="{FF2B5EF4-FFF2-40B4-BE49-F238E27FC236}">
                <a16:creationId xmlns:a16="http://schemas.microsoft.com/office/drawing/2014/main" id="{9B4E7076-A247-DD3C-5FFE-6298F0016334}"/>
              </a:ext>
            </a:extLst>
          </p:cNvPr>
          <p:cNvGraphicFramePr>
            <a:graphicFrameLocks noGrp="1"/>
          </p:cNvGraphicFramePr>
          <p:nvPr>
            <p:extLst>
              <p:ext uri="{D42A27DB-BD31-4B8C-83A1-F6EECF244321}">
                <p14:modId xmlns:p14="http://schemas.microsoft.com/office/powerpoint/2010/main" val="3507853472"/>
              </p:ext>
            </p:extLst>
          </p:nvPr>
        </p:nvGraphicFramePr>
        <p:xfrm>
          <a:off x="161109" y="1711986"/>
          <a:ext cx="11814603" cy="4754880"/>
        </p:xfrm>
        <a:graphic>
          <a:graphicData uri="http://schemas.openxmlformats.org/drawingml/2006/table">
            <a:tbl>
              <a:tblPr firstRow="1" bandRow="1">
                <a:tableStyleId>{5940675A-B579-460E-94D1-54222C63F5DA}</a:tableStyleId>
              </a:tblPr>
              <a:tblGrid>
                <a:gridCol w="5587686">
                  <a:extLst>
                    <a:ext uri="{9D8B030D-6E8A-4147-A177-3AD203B41FA5}">
                      <a16:colId xmlns:a16="http://schemas.microsoft.com/office/drawing/2014/main" val="3775609423"/>
                    </a:ext>
                  </a:extLst>
                </a:gridCol>
                <a:gridCol w="423754">
                  <a:extLst>
                    <a:ext uri="{9D8B030D-6E8A-4147-A177-3AD203B41FA5}">
                      <a16:colId xmlns:a16="http://schemas.microsoft.com/office/drawing/2014/main" val="677551981"/>
                    </a:ext>
                  </a:extLst>
                </a:gridCol>
                <a:gridCol w="5803163">
                  <a:extLst>
                    <a:ext uri="{9D8B030D-6E8A-4147-A177-3AD203B41FA5}">
                      <a16:colId xmlns:a16="http://schemas.microsoft.com/office/drawing/2014/main" val="779410108"/>
                    </a:ext>
                  </a:extLst>
                </a:gridCol>
              </a:tblGrid>
              <a:tr h="345723">
                <a:tc>
                  <a:txBody>
                    <a:bodyPr/>
                    <a:lstStyle/>
                    <a:p>
                      <a:pPr algn="ctr"/>
                      <a:r>
                        <a:rPr lang="en-US" b="1" dirty="0"/>
                        <a:t>Kaiser Member Benefits</a:t>
                      </a:r>
                    </a:p>
                  </a:txBody>
                  <a:tcPr>
                    <a:lnR w="12700">
                      <a:solidFill>
                        <a:schemeClr val="tx1"/>
                      </a:solidFill>
                    </a:lnR>
                    <a:lnB w="12700">
                      <a:solidFill>
                        <a:schemeClr val="tx1"/>
                      </a:solidFill>
                    </a:lnB>
                    <a:solidFill>
                      <a:schemeClr val="tx2">
                        <a:lumMod val="20000"/>
                        <a:lumOff val="80000"/>
                      </a:schemeClr>
                    </a:solidFill>
                  </a:tcPr>
                </a:tc>
                <a:tc>
                  <a:txBody>
                    <a:bodyPr/>
                    <a:lstStyle/>
                    <a:p>
                      <a:pPr algn="ctr"/>
                      <a:endParaRPr lang="en-US" b="1" dirty="0"/>
                    </a:p>
                  </a:txBody>
                  <a:tcPr>
                    <a:lnL w="12700">
                      <a:solidFill>
                        <a:schemeClr val="tx1"/>
                      </a:solidFill>
                    </a:lnL>
                    <a:lnR w="12700">
                      <a:solidFill>
                        <a:schemeClr val="tx1"/>
                      </a:solidFill>
                    </a:lnR>
                    <a:lnT w="0">
                      <a:noFill/>
                    </a:lnT>
                    <a:lnB w="0">
                      <a:noFill/>
                    </a:lnB>
                    <a:noFill/>
                  </a:tcPr>
                </a:tc>
                <a:tc>
                  <a:txBody>
                    <a:bodyPr/>
                    <a:lstStyle/>
                    <a:p>
                      <a:pPr algn="ctr"/>
                      <a:r>
                        <a:rPr lang="en-US" b="1" dirty="0"/>
                        <a:t>Anthem Member Benefits</a:t>
                      </a:r>
                    </a:p>
                  </a:txBody>
                  <a:tcPr>
                    <a:lnL w="12700">
                      <a:solidFill>
                        <a:schemeClr val="tx1"/>
                      </a:solidFill>
                    </a:lnL>
                    <a:lnB w="12700">
                      <a:solidFill>
                        <a:schemeClr val="tx1"/>
                      </a:solidFill>
                    </a:lnB>
                    <a:solidFill>
                      <a:schemeClr val="tx2">
                        <a:lumMod val="20000"/>
                        <a:lumOff val="80000"/>
                      </a:schemeClr>
                    </a:solidFill>
                  </a:tcPr>
                </a:tc>
                <a:extLst>
                  <a:ext uri="{0D108BD9-81ED-4DB2-BD59-A6C34878D82A}">
                    <a16:rowId xmlns:a16="http://schemas.microsoft.com/office/drawing/2014/main" val="805985318"/>
                  </a:ext>
                </a:extLst>
              </a:tr>
              <a:tr h="345723">
                <a:tc>
                  <a:txBody>
                    <a:bodyPr/>
                    <a:lstStyle/>
                    <a:p>
                      <a:r>
                        <a:rPr lang="en-US" dirty="0">
                          <a:solidFill>
                            <a:schemeClr val="tx1"/>
                          </a:solidFill>
                          <a:hlinkClick r:id="rId2">
                            <a:extLst>
                              <a:ext uri="{A12FA001-AC4F-418D-AE19-62706E023703}">
                                <ahyp:hlinkClr xmlns:ahyp="http://schemas.microsoft.com/office/drawing/2018/hyperlinkcolor" val="tx"/>
                              </a:ext>
                            </a:extLst>
                          </a:hlinkClick>
                        </a:rPr>
                        <a:t>Kaiser Your Care Your Way</a:t>
                      </a:r>
                    </a:p>
                  </a:txBody>
                  <a:tcPr>
                    <a:lnL w="0">
                      <a:noFill/>
                    </a:lnL>
                    <a:lnR w="0">
                      <a:noFill/>
                    </a:lnR>
                    <a:lnT w="12700">
                      <a:solidFill>
                        <a:schemeClr val="tx1"/>
                      </a:solidFill>
                    </a:lnT>
                    <a:lnB w="0">
                      <a:noFill/>
                    </a:lnB>
                  </a:tcPr>
                </a:tc>
                <a:tc>
                  <a:txBody>
                    <a:bodyPr/>
                    <a:lstStyle/>
                    <a:p>
                      <a:endParaRPr lang="en-US"/>
                    </a:p>
                  </a:txBody>
                  <a:tcPr>
                    <a:lnL w="0">
                      <a:noFill/>
                    </a:lnL>
                    <a:lnR w="0">
                      <a:noFill/>
                    </a:lnR>
                    <a:lnT w="0">
                      <a:noFill/>
                    </a:lnT>
                    <a:lnB w="0">
                      <a:noFill/>
                    </a:lnB>
                    <a:noFill/>
                  </a:tcPr>
                </a:tc>
                <a:tc>
                  <a:txBody>
                    <a:bodyPr/>
                    <a:lstStyle/>
                    <a:p>
                      <a:r>
                        <a:rPr lang="en-US" dirty="0">
                          <a:solidFill>
                            <a:schemeClr val="tx1"/>
                          </a:solidFill>
                          <a:hlinkClick r:id="rId3">
                            <a:extLst>
                              <a:ext uri="{A12FA001-AC4F-418D-AE19-62706E023703}">
                                <ahyp:hlinkClr xmlns:ahyp="http://schemas.microsoft.com/office/drawing/2018/hyperlinkcolor" val="tx"/>
                              </a:ext>
                            </a:extLst>
                          </a:hlinkClick>
                        </a:rPr>
                        <a:t>Anthem Membership Discounts – HMO &amp; PPO</a:t>
                      </a:r>
                      <a:endParaRPr lang="en-US">
                        <a:solidFill>
                          <a:schemeClr val="tx1"/>
                        </a:solidFill>
                        <a:hlinkClick r:id="rId3">
                          <a:extLst>
                            <a:ext uri="{A12FA001-AC4F-418D-AE19-62706E023703}">
                              <ahyp:hlinkClr xmlns:ahyp="http://schemas.microsoft.com/office/drawing/2018/hyperlinkcolor" val="tx"/>
                            </a:ext>
                          </a:extLst>
                        </a:hlinkClick>
                      </a:endParaRPr>
                    </a:p>
                  </a:txBody>
                  <a:tcPr>
                    <a:lnL w="0">
                      <a:noFill/>
                    </a:lnL>
                    <a:lnR w="0">
                      <a:noFill/>
                    </a:lnR>
                    <a:lnT w="12700">
                      <a:solidFill>
                        <a:schemeClr val="tx1"/>
                      </a:solidFill>
                    </a:lnT>
                    <a:lnB w="0">
                      <a:noFill/>
                    </a:lnB>
                  </a:tcPr>
                </a:tc>
                <a:extLst>
                  <a:ext uri="{0D108BD9-81ED-4DB2-BD59-A6C34878D82A}">
                    <a16:rowId xmlns:a16="http://schemas.microsoft.com/office/drawing/2014/main" val="3774564442"/>
                  </a:ext>
                </a:extLst>
              </a:tr>
              <a:tr h="345723">
                <a:tc>
                  <a:txBody>
                    <a:bodyPr/>
                    <a:lstStyle/>
                    <a:p>
                      <a:r>
                        <a:rPr lang="en-US" dirty="0">
                          <a:solidFill>
                            <a:schemeClr val="tx1"/>
                          </a:solidFill>
                          <a:hlinkClick r:id="rId4">
                            <a:extLst>
                              <a:ext uri="{A12FA001-AC4F-418D-AE19-62706E023703}">
                                <ahyp:hlinkClr xmlns:ahyp="http://schemas.microsoft.com/office/drawing/2018/hyperlinkcolor" val="tx"/>
                              </a:ext>
                            </a:extLst>
                          </a:hlinkClick>
                        </a:rPr>
                        <a:t>Kaiser Wellness Coaching</a:t>
                      </a:r>
                    </a:p>
                  </a:txBody>
                  <a:tcPr>
                    <a:lnL w="0">
                      <a:noFill/>
                    </a:lnL>
                    <a:lnR w="0">
                      <a:noFill/>
                    </a:lnR>
                    <a:lnT w="0">
                      <a:noFill/>
                    </a:lnT>
                    <a:lnB w="0">
                      <a:noFill/>
                    </a:lnB>
                  </a:tcPr>
                </a:tc>
                <a:tc>
                  <a:txBody>
                    <a:bodyPr/>
                    <a:lstStyle/>
                    <a:p>
                      <a:endParaRPr lang="en-US"/>
                    </a:p>
                  </a:txBody>
                  <a:tcPr>
                    <a:lnL w="0">
                      <a:noFill/>
                    </a:lnL>
                    <a:lnR w="0">
                      <a:noFill/>
                    </a:lnR>
                    <a:lnT w="0">
                      <a:noFill/>
                    </a:lnT>
                    <a:lnB w="0">
                      <a:noFill/>
                    </a:lnB>
                    <a:noFill/>
                  </a:tcPr>
                </a:tc>
                <a:tc>
                  <a:txBody>
                    <a:bodyPr/>
                    <a:lstStyle/>
                    <a:p>
                      <a:r>
                        <a:rPr lang="en-US" dirty="0">
                          <a:solidFill>
                            <a:schemeClr val="tx1"/>
                          </a:solidFill>
                          <a:hlinkClick r:id="rId5">
                            <a:extLst>
                              <a:ext uri="{A12FA001-AC4F-418D-AE19-62706E023703}">
                                <ahyp:hlinkClr xmlns:ahyp="http://schemas.microsoft.com/office/drawing/2018/hyperlinkcolor" val="tx"/>
                              </a:ext>
                            </a:extLst>
                          </a:hlinkClick>
                        </a:rPr>
                        <a:t>MD Life virtual medical/behavioral care – HMO &amp; PPO</a:t>
                      </a:r>
                      <a:endParaRPr lang="en-US">
                        <a:solidFill>
                          <a:schemeClr val="tx1"/>
                        </a:solidFill>
                        <a:hlinkClick r:id="rId5">
                          <a:extLst>
                            <a:ext uri="{A12FA001-AC4F-418D-AE19-62706E023703}">
                              <ahyp:hlinkClr xmlns:ahyp="http://schemas.microsoft.com/office/drawing/2018/hyperlinkcolor" val="tx"/>
                            </a:ext>
                          </a:extLst>
                        </a:hlinkClick>
                      </a:endParaRPr>
                    </a:p>
                  </a:txBody>
                  <a:tcPr>
                    <a:lnL w="0">
                      <a:noFill/>
                    </a:lnL>
                    <a:lnR w="0">
                      <a:noFill/>
                    </a:lnR>
                    <a:lnT w="0">
                      <a:noFill/>
                    </a:lnT>
                    <a:lnB w="0">
                      <a:noFill/>
                    </a:lnB>
                  </a:tcPr>
                </a:tc>
                <a:extLst>
                  <a:ext uri="{0D108BD9-81ED-4DB2-BD59-A6C34878D82A}">
                    <a16:rowId xmlns:a16="http://schemas.microsoft.com/office/drawing/2014/main" val="4058834558"/>
                  </a:ext>
                </a:extLst>
              </a:tr>
              <a:tr h="345723">
                <a:tc>
                  <a:txBody>
                    <a:bodyPr/>
                    <a:lstStyle/>
                    <a:p>
                      <a:r>
                        <a:rPr lang="en-US" dirty="0">
                          <a:solidFill>
                            <a:schemeClr val="tx1"/>
                          </a:solidFill>
                          <a:hlinkClick r:id="rId6">
                            <a:extLst>
                              <a:ext uri="{A12FA001-AC4F-418D-AE19-62706E023703}">
                                <ahyp:hlinkClr xmlns:ahyp="http://schemas.microsoft.com/office/drawing/2018/hyperlinkcolor" val="tx"/>
                              </a:ext>
                            </a:extLst>
                          </a:hlinkClick>
                        </a:rPr>
                        <a:t>Kaiser Total Health Assessment</a:t>
                      </a:r>
                    </a:p>
                  </a:txBody>
                  <a:tcPr>
                    <a:lnL w="0">
                      <a:noFill/>
                    </a:lnL>
                    <a:lnR w="0">
                      <a:noFill/>
                    </a:lnR>
                    <a:lnT w="0">
                      <a:noFill/>
                    </a:lnT>
                    <a:lnB w="0">
                      <a:noFill/>
                    </a:lnB>
                  </a:tcPr>
                </a:tc>
                <a:tc>
                  <a:txBody>
                    <a:bodyPr/>
                    <a:lstStyle/>
                    <a:p>
                      <a:endParaRPr lang="en-US"/>
                    </a:p>
                  </a:txBody>
                  <a:tcPr>
                    <a:lnL w="0">
                      <a:noFill/>
                    </a:lnL>
                    <a:lnR w="0">
                      <a:noFill/>
                    </a:lnR>
                    <a:lnT w="0">
                      <a:noFill/>
                    </a:lnT>
                    <a:lnB w="0">
                      <a:noFill/>
                    </a:lnB>
                    <a:noFill/>
                  </a:tcPr>
                </a:tc>
                <a:tc>
                  <a:txBody>
                    <a:bodyPr/>
                    <a:lstStyle/>
                    <a:p>
                      <a:r>
                        <a:rPr lang="en-US" dirty="0">
                          <a:solidFill>
                            <a:schemeClr val="tx1"/>
                          </a:solidFill>
                          <a:hlinkClick r:id="rId7">
                            <a:extLst>
                              <a:ext uri="{A12FA001-AC4F-418D-AE19-62706E023703}">
                                <ahyp:hlinkClr xmlns:ahyp="http://schemas.microsoft.com/office/drawing/2018/hyperlinkcolor" val="tx"/>
                              </a:ext>
                            </a:extLst>
                          </a:hlinkClick>
                        </a:rPr>
                        <a:t>Vida Health Coaching – HMO &amp; PPO</a:t>
                      </a:r>
                      <a:endParaRPr lang="en-US">
                        <a:solidFill>
                          <a:schemeClr val="tx1"/>
                        </a:solidFill>
                        <a:hlinkClick r:id="rId7">
                          <a:extLst>
                            <a:ext uri="{A12FA001-AC4F-418D-AE19-62706E023703}">
                              <ahyp:hlinkClr xmlns:ahyp="http://schemas.microsoft.com/office/drawing/2018/hyperlinkcolor" val="tx"/>
                            </a:ext>
                          </a:extLst>
                        </a:hlinkClick>
                      </a:endParaRPr>
                    </a:p>
                  </a:txBody>
                  <a:tcPr>
                    <a:lnL w="0">
                      <a:noFill/>
                    </a:lnL>
                    <a:lnR w="0">
                      <a:noFill/>
                    </a:lnR>
                    <a:lnT w="0">
                      <a:noFill/>
                    </a:lnT>
                    <a:lnB w="0">
                      <a:noFill/>
                    </a:lnB>
                  </a:tcPr>
                </a:tc>
                <a:extLst>
                  <a:ext uri="{0D108BD9-81ED-4DB2-BD59-A6C34878D82A}">
                    <a16:rowId xmlns:a16="http://schemas.microsoft.com/office/drawing/2014/main" val="2927056421"/>
                  </a:ext>
                </a:extLst>
              </a:tr>
              <a:tr h="345723">
                <a:tc>
                  <a:txBody>
                    <a:bodyPr/>
                    <a:lstStyle/>
                    <a:p>
                      <a:r>
                        <a:rPr lang="en-US" dirty="0">
                          <a:solidFill>
                            <a:schemeClr val="tx1"/>
                          </a:solidFill>
                          <a:hlinkClick r:id="rId8">
                            <a:extLst>
                              <a:ext uri="{A12FA001-AC4F-418D-AE19-62706E023703}">
                                <ahyp:hlinkClr xmlns:ahyp="http://schemas.microsoft.com/office/drawing/2018/hyperlinkcolor" val="tx"/>
                              </a:ext>
                            </a:extLst>
                          </a:hlinkClick>
                        </a:rPr>
                        <a:t>Kaiser Telehealth</a:t>
                      </a:r>
                    </a:p>
                  </a:txBody>
                  <a:tcPr>
                    <a:lnL w="0">
                      <a:noFill/>
                    </a:lnL>
                    <a:lnR w="0">
                      <a:noFill/>
                    </a:lnR>
                    <a:lnT w="0">
                      <a:noFill/>
                    </a:lnT>
                    <a:lnB w="0">
                      <a:noFill/>
                    </a:lnB>
                  </a:tcPr>
                </a:tc>
                <a:tc>
                  <a:txBody>
                    <a:bodyPr/>
                    <a:lstStyle/>
                    <a:p>
                      <a:endParaRPr lang="en-US"/>
                    </a:p>
                  </a:txBody>
                  <a:tcPr>
                    <a:lnL w="0">
                      <a:noFill/>
                    </a:lnL>
                    <a:lnR w="0">
                      <a:noFill/>
                    </a:lnR>
                    <a:lnT w="0">
                      <a:noFill/>
                    </a:lnT>
                    <a:lnB w="0">
                      <a:noFill/>
                    </a:lnB>
                    <a:noFill/>
                  </a:tcPr>
                </a:tc>
                <a:tc>
                  <a:txBody>
                    <a:bodyPr/>
                    <a:lstStyle/>
                    <a:p>
                      <a:r>
                        <a:rPr lang="en-US" dirty="0">
                          <a:solidFill>
                            <a:schemeClr val="tx1"/>
                          </a:solidFill>
                          <a:hlinkClick r:id="rId9">
                            <a:extLst>
                              <a:ext uri="{A12FA001-AC4F-418D-AE19-62706E023703}">
                                <ahyp:hlinkClr xmlns:ahyp="http://schemas.microsoft.com/office/drawing/2018/hyperlinkcolor" val="tx"/>
                              </a:ext>
                            </a:extLst>
                          </a:hlinkClick>
                        </a:rPr>
                        <a:t>Anthem Active &amp; Fit – HMO &amp; PPO</a:t>
                      </a:r>
                      <a:endParaRPr lang="en-US">
                        <a:solidFill>
                          <a:schemeClr val="tx1"/>
                        </a:solidFill>
                        <a:hlinkClick r:id="rId9">
                          <a:extLst>
                            <a:ext uri="{A12FA001-AC4F-418D-AE19-62706E023703}">
                              <ahyp:hlinkClr xmlns:ahyp="http://schemas.microsoft.com/office/drawing/2018/hyperlinkcolor" val="tx"/>
                            </a:ext>
                          </a:extLst>
                        </a:hlinkClick>
                      </a:endParaRPr>
                    </a:p>
                  </a:txBody>
                  <a:tcPr>
                    <a:lnL w="0">
                      <a:noFill/>
                    </a:lnL>
                    <a:lnR w="0">
                      <a:noFill/>
                    </a:lnR>
                    <a:lnT w="0">
                      <a:noFill/>
                    </a:lnT>
                    <a:lnB w="0">
                      <a:noFill/>
                    </a:lnB>
                  </a:tcPr>
                </a:tc>
                <a:extLst>
                  <a:ext uri="{0D108BD9-81ED-4DB2-BD59-A6C34878D82A}">
                    <a16:rowId xmlns:a16="http://schemas.microsoft.com/office/drawing/2014/main" val="2458502240"/>
                  </a:ext>
                </a:extLst>
              </a:tr>
              <a:tr h="345723">
                <a:tc>
                  <a:txBody>
                    <a:bodyPr/>
                    <a:lstStyle/>
                    <a:p>
                      <a:r>
                        <a:rPr lang="en-US" dirty="0">
                          <a:solidFill>
                            <a:schemeClr val="tx1"/>
                          </a:solidFill>
                          <a:hlinkClick r:id="rId10">
                            <a:extLst>
                              <a:ext uri="{A12FA001-AC4F-418D-AE19-62706E023703}">
                                <ahyp:hlinkClr xmlns:ahyp="http://schemas.microsoft.com/office/drawing/2018/hyperlinkcolor" val="tx"/>
                              </a:ext>
                            </a:extLst>
                          </a:hlinkClick>
                        </a:rPr>
                        <a:t>Kaiser Active &amp; Fit</a:t>
                      </a:r>
                    </a:p>
                  </a:txBody>
                  <a:tcPr>
                    <a:lnL w="0">
                      <a:noFill/>
                    </a:lnL>
                    <a:lnR w="0">
                      <a:noFill/>
                    </a:lnR>
                    <a:lnT w="0">
                      <a:noFill/>
                    </a:lnT>
                    <a:lnB w="0">
                      <a:noFill/>
                    </a:lnB>
                  </a:tcPr>
                </a:tc>
                <a:tc>
                  <a:txBody>
                    <a:bodyPr/>
                    <a:lstStyle/>
                    <a:p>
                      <a:endParaRPr lang="en-US"/>
                    </a:p>
                  </a:txBody>
                  <a:tcPr>
                    <a:lnL w="0">
                      <a:noFill/>
                    </a:lnL>
                    <a:lnR w="0">
                      <a:noFill/>
                    </a:lnR>
                    <a:lnT w="0">
                      <a:noFill/>
                    </a:lnT>
                    <a:lnB w="0">
                      <a:noFill/>
                    </a:lnB>
                    <a:noFill/>
                  </a:tcPr>
                </a:tc>
                <a:tc>
                  <a:txBody>
                    <a:bodyPr/>
                    <a:lstStyle/>
                    <a:p>
                      <a:r>
                        <a:rPr lang="en-US" dirty="0">
                          <a:solidFill>
                            <a:schemeClr val="tx1"/>
                          </a:solidFill>
                          <a:hlinkClick r:id="rId11">
                            <a:extLst>
                              <a:ext uri="{A12FA001-AC4F-418D-AE19-62706E023703}">
                                <ahyp:hlinkClr xmlns:ahyp="http://schemas.microsoft.com/office/drawing/2018/hyperlinkcolor" val="tx"/>
                              </a:ext>
                            </a:extLst>
                          </a:hlinkClick>
                        </a:rPr>
                        <a:t>MyStrength through Anthem EAP – HMO &amp; PPO</a:t>
                      </a:r>
                      <a:endParaRPr lang="en-US">
                        <a:solidFill>
                          <a:schemeClr val="tx1"/>
                        </a:solidFill>
                        <a:hlinkClick r:id="rId11">
                          <a:extLst>
                            <a:ext uri="{A12FA001-AC4F-418D-AE19-62706E023703}">
                              <ahyp:hlinkClr xmlns:ahyp="http://schemas.microsoft.com/office/drawing/2018/hyperlinkcolor" val="tx"/>
                            </a:ext>
                          </a:extLst>
                        </a:hlinkClick>
                      </a:endParaRPr>
                    </a:p>
                  </a:txBody>
                  <a:tcPr>
                    <a:lnL w="0">
                      <a:noFill/>
                    </a:lnL>
                    <a:lnR w="0">
                      <a:noFill/>
                    </a:lnR>
                    <a:lnT w="0">
                      <a:noFill/>
                    </a:lnT>
                    <a:lnB w="0">
                      <a:noFill/>
                    </a:lnB>
                  </a:tcPr>
                </a:tc>
                <a:extLst>
                  <a:ext uri="{0D108BD9-81ED-4DB2-BD59-A6C34878D82A}">
                    <a16:rowId xmlns:a16="http://schemas.microsoft.com/office/drawing/2014/main" val="945209438"/>
                  </a:ext>
                </a:extLst>
              </a:tr>
              <a:tr h="345723">
                <a:tc>
                  <a:txBody>
                    <a:bodyPr/>
                    <a:lstStyle/>
                    <a:p>
                      <a:r>
                        <a:rPr lang="en-US" dirty="0">
                          <a:solidFill>
                            <a:schemeClr val="tx1"/>
                          </a:solidFill>
                          <a:hlinkClick r:id="rId11">
                            <a:extLst>
                              <a:ext uri="{A12FA001-AC4F-418D-AE19-62706E023703}">
                                <ahyp:hlinkClr xmlns:ahyp="http://schemas.microsoft.com/office/drawing/2018/hyperlinkcolor" val="tx"/>
                              </a:ext>
                            </a:extLst>
                          </a:hlinkClick>
                        </a:rPr>
                        <a:t>MyStrength through Anthem EAP</a:t>
                      </a:r>
                    </a:p>
                  </a:txBody>
                  <a:tcPr>
                    <a:lnL w="0">
                      <a:noFill/>
                    </a:lnL>
                    <a:lnR w="0">
                      <a:noFill/>
                    </a:lnR>
                    <a:lnT w="0">
                      <a:noFill/>
                    </a:lnT>
                    <a:lnB w="0">
                      <a:noFill/>
                    </a:lnB>
                  </a:tcPr>
                </a:tc>
                <a:tc>
                  <a:txBody>
                    <a:bodyPr/>
                    <a:lstStyle/>
                    <a:p>
                      <a:endParaRPr lang="en-US"/>
                    </a:p>
                  </a:txBody>
                  <a:tcPr>
                    <a:lnL w="0">
                      <a:noFill/>
                    </a:lnL>
                    <a:lnR w="0">
                      <a:noFill/>
                    </a:lnR>
                    <a:lnT w="0">
                      <a:noFill/>
                    </a:lnT>
                    <a:lnB w="0">
                      <a:noFill/>
                    </a:lnB>
                    <a:noFill/>
                  </a:tcPr>
                </a:tc>
                <a:tc>
                  <a:txBody>
                    <a:bodyPr/>
                    <a:lstStyle/>
                    <a:p>
                      <a:r>
                        <a:rPr lang="en-US" dirty="0">
                          <a:solidFill>
                            <a:schemeClr val="tx1"/>
                          </a:solidFill>
                          <a:hlinkClick r:id="rId12">
                            <a:extLst>
                              <a:ext uri="{A12FA001-AC4F-418D-AE19-62706E023703}">
                                <ahyp:hlinkClr xmlns:ahyp="http://schemas.microsoft.com/office/drawing/2018/hyperlinkcolor" val="tx"/>
                              </a:ext>
                            </a:extLst>
                          </a:hlinkClick>
                        </a:rPr>
                        <a:t>Teledoc Expert Second Opinion/Advice - HMO &amp; PPO</a:t>
                      </a:r>
                    </a:p>
                  </a:txBody>
                  <a:tcPr>
                    <a:lnL w="0">
                      <a:noFill/>
                    </a:lnL>
                    <a:lnR w="0">
                      <a:noFill/>
                    </a:lnR>
                    <a:lnT w="0">
                      <a:noFill/>
                    </a:lnT>
                    <a:lnB w="0">
                      <a:noFill/>
                    </a:lnB>
                  </a:tcPr>
                </a:tc>
                <a:extLst>
                  <a:ext uri="{0D108BD9-81ED-4DB2-BD59-A6C34878D82A}">
                    <a16:rowId xmlns:a16="http://schemas.microsoft.com/office/drawing/2014/main" val="1968430442"/>
                  </a:ext>
                </a:extLst>
              </a:tr>
              <a:tr h="345723">
                <a:tc>
                  <a:txBody>
                    <a:bodyPr/>
                    <a:lstStyle/>
                    <a:p>
                      <a:r>
                        <a:rPr lang="en-US" dirty="0">
                          <a:solidFill>
                            <a:schemeClr val="tx1"/>
                          </a:solidFill>
                          <a:hlinkClick r:id="rId13">
                            <a:extLst>
                              <a:ext uri="{A12FA001-AC4F-418D-AE19-62706E023703}">
                                <ahyp:hlinkClr xmlns:ahyp="http://schemas.microsoft.com/office/drawing/2018/hyperlinkcolor" val="tx"/>
                              </a:ext>
                            </a:extLst>
                          </a:hlinkClick>
                        </a:rPr>
                        <a:t>Teledoc Expert Second Opinion/Advice</a:t>
                      </a:r>
                    </a:p>
                  </a:txBody>
                  <a:tcPr>
                    <a:lnL w="0">
                      <a:noFill/>
                    </a:lnL>
                    <a:lnR w="0">
                      <a:noFill/>
                    </a:lnR>
                    <a:lnT w="0">
                      <a:noFill/>
                    </a:lnT>
                    <a:lnB w="0">
                      <a:noFill/>
                    </a:lnB>
                  </a:tcPr>
                </a:tc>
                <a:tc>
                  <a:txBody>
                    <a:bodyPr/>
                    <a:lstStyle/>
                    <a:p>
                      <a:endParaRPr lang="en-US"/>
                    </a:p>
                  </a:txBody>
                  <a:tcPr>
                    <a:lnL w="0">
                      <a:noFill/>
                    </a:lnL>
                    <a:lnR w="0">
                      <a:noFill/>
                    </a:lnR>
                    <a:lnT w="0">
                      <a:noFill/>
                    </a:lnT>
                    <a:lnB w="0">
                      <a:noFill/>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hlinkClick r:id="rId14">
                            <a:extLst>
                              <a:ext uri="{A12FA001-AC4F-418D-AE19-62706E023703}">
                                <ahyp:hlinkClr xmlns:ahyp="http://schemas.microsoft.com/office/drawing/2018/hyperlinkcolor" val="tx"/>
                              </a:ext>
                            </a:extLst>
                          </a:hlinkClick>
                        </a:rPr>
                        <a:t>Anthem EAP </a:t>
                      </a:r>
                      <a:r>
                        <a:rPr lang="en-US" dirty="0" err="1">
                          <a:solidFill>
                            <a:schemeClr val="tx1"/>
                          </a:solidFill>
                          <a:hlinkClick r:id="rId14">
                            <a:extLst>
                              <a:ext uri="{A12FA001-AC4F-418D-AE19-62706E023703}">
                                <ahyp:hlinkClr xmlns:ahyp="http://schemas.microsoft.com/office/drawing/2018/hyperlinkcolor" val="tx"/>
                              </a:ext>
                            </a:extLst>
                          </a:hlinkClick>
                        </a:rPr>
                        <a:t>Talkspace</a:t>
                      </a:r>
                      <a:r>
                        <a:rPr lang="en-US" dirty="0">
                          <a:solidFill>
                            <a:schemeClr val="tx1"/>
                          </a:solidFill>
                          <a:hlinkClick r:id="rId14">
                            <a:extLst>
                              <a:ext uri="{A12FA001-AC4F-418D-AE19-62706E023703}">
                                <ahyp:hlinkClr xmlns:ahyp="http://schemas.microsoft.com/office/drawing/2018/hyperlinkcolor" val="tx"/>
                              </a:ext>
                            </a:extLst>
                          </a:hlinkClick>
                        </a:rPr>
                        <a:t> – HMO &amp; PPO</a:t>
                      </a:r>
                      <a:endParaRPr lang="en-US" dirty="0">
                        <a:solidFill>
                          <a:schemeClr val="tx1"/>
                        </a:solidFill>
                        <a:hlinkClick r:id="rId15">
                          <a:extLst>
                            <a:ext uri="{A12FA001-AC4F-418D-AE19-62706E023703}">
                              <ahyp:hlinkClr xmlns:ahyp="http://schemas.microsoft.com/office/drawing/2018/hyperlinkcolor" val="tx"/>
                            </a:ext>
                          </a:extLst>
                        </a:hlinkClick>
                      </a:endParaRPr>
                    </a:p>
                  </a:txBody>
                  <a:tcPr>
                    <a:lnL w="0">
                      <a:noFill/>
                    </a:lnL>
                    <a:lnR w="0">
                      <a:noFill/>
                    </a:lnR>
                    <a:lnT w="0">
                      <a:noFill/>
                    </a:lnT>
                    <a:lnB w="0">
                      <a:noFill/>
                    </a:lnB>
                  </a:tcPr>
                </a:tc>
                <a:extLst>
                  <a:ext uri="{0D108BD9-81ED-4DB2-BD59-A6C34878D82A}">
                    <a16:rowId xmlns:a16="http://schemas.microsoft.com/office/drawing/2014/main" val="2025522241"/>
                  </a:ext>
                </a:extLst>
              </a:tr>
              <a:tr h="345723">
                <a:tc>
                  <a:txBody>
                    <a:bodyPr/>
                    <a:lstStyle/>
                    <a:p>
                      <a:pPr lvl="0">
                        <a:buNone/>
                      </a:pPr>
                      <a:r>
                        <a:rPr lang="en-US" dirty="0">
                          <a:solidFill>
                            <a:schemeClr val="tx1"/>
                          </a:solidFill>
                          <a:hlinkClick r:id="rId16">
                            <a:extLst>
                              <a:ext uri="{A12FA001-AC4F-418D-AE19-62706E023703}">
                                <ahyp:hlinkClr xmlns:ahyp="http://schemas.microsoft.com/office/drawing/2018/hyperlinkcolor" val="tx"/>
                              </a:ext>
                            </a:extLst>
                          </a:hlinkClick>
                        </a:rPr>
                        <a:t>Kaiser Calm App</a:t>
                      </a:r>
                    </a:p>
                  </a:txBody>
                  <a:tcPr>
                    <a:lnL w="0">
                      <a:noFill/>
                    </a:lnL>
                    <a:lnR w="0">
                      <a:noFill/>
                    </a:lnR>
                    <a:lnT w="0">
                      <a:noFill/>
                    </a:lnT>
                    <a:lnB w="0">
                      <a:noFill/>
                    </a:lnB>
                  </a:tcPr>
                </a:tc>
                <a:tc>
                  <a:txBody>
                    <a:bodyPr/>
                    <a:lstStyle/>
                    <a:p>
                      <a:pPr lvl="0">
                        <a:buNone/>
                      </a:pPr>
                      <a:endParaRPr lang="en-US" dirty="0"/>
                    </a:p>
                  </a:txBody>
                  <a:tcPr>
                    <a:lnL w="0">
                      <a:noFill/>
                    </a:lnL>
                    <a:lnR w="0">
                      <a:noFill/>
                    </a:lnR>
                    <a:lnT w="0">
                      <a:noFill/>
                    </a:lnT>
                    <a:lnB w="0">
                      <a:noFill/>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hlinkClick r:id="rId17">
                            <a:extLst>
                              <a:ext uri="{A12FA001-AC4F-418D-AE19-62706E023703}">
                                <ahyp:hlinkClr xmlns:ahyp="http://schemas.microsoft.com/office/drawing/2018/hyperlinkcolor" val="tx"/>
                              </a:ext>
                            </a:extLst>
                          </a:hlinkClick>
                        </a:rPr>
                        <a:t>Lark Diabetes Prevention Program – HMO &amp; PPO</a:t>
                      </a:r>
                      <a:endParaRPr lang="en-US" dirty="0">
                        <a:solidFill>
                          <a:schemeClr val="tx1"/>
                        </a:solidFill>
                        <a:hlinkClick r:id="rId18">
                          <a:extLst>
                            <a:ext uri="{A12FA001-AC4F-418D-AE19-62706E023703}">
                              <ahyp:hlinkClr xmlns:ahyp="http://schemas.microsoft.com/office/drawing/2018/hyperlinkcolor" val="tx"/>
                            </a:ext>
                          </a:extLst>
                        </a:hlinkClick>
                      </a:endParaRPr>
                    </a:p>
                  </a:txBody>
                  <a:tcPr>
                    <a:lnL w="0">
                      <a:noFill/>
                    </a:lnL>
                    <a:lnR w="0">
                      <a:noFill/>
                    </a:lnR>
                    <a:lnT w="0">
                      <a:noFill/>
                    </a:lnT>
                    <a:lnB w="0">
                      <a:noFill/>
                    </a:lnB>
                  </a:tcPr>
                </a:tc>
                <a:extLst>
                  <a:ext uri="{0D108BD9-81ED-4DB2-BD59-A6C34878D82A}">
                    <a16:rowId xmlns:a16="http://schemas.microsoft.com/office/drawing/2014/main" val="1374041289"/>
                  </a:ext>
                </a:extLst>
              </a:tr>
              <a:tr h="345723">
                <a:tc>
                  <a:txBody>
                    <a:bodyPr/>
                    <a:lstStyle/>
                    <a:p>
                      <a:pPr lvl="0">
                        <a:buNone/>
                      </a:pPr>
                      <a:r>
                        <a:rPr lang="en-US" dirty="0">
                          <a:solidFill>
                            <a:schemeClr val="tx1"/>
                          </a:solidFill>
                          <a:hlinkClick r:id="rId19">
                            <a:extLst>
                              <a:ext uri="{A12FA001-AC4F-418D-AE19-62706E023703}">
                                <ahyp:hlinkClr xmlns:ahyp="http://schemas.microsoft.com/office/drawing/2018/hyperlinkcolor" val="tx"/>
                              </a:ext>
                            </a:extLst>
                          </a:hlinkClick>
                        </a:rPr>
                        <a:t>Kaiser Healthy Balance Weight Management</a:t>
                      </a:r>
                    </a:p>
                  </a:txBody>
                  <a:tcPr>
                    <a:lnL w="0">
                      <a:noFill/>
                    </a:lnL>
                    <a:lnR w="0">
                      <a:noFill/>
                    </a:lnR>
                    <a:lnT w="0">
                      <a:noFill/>
                    </a:lnT>
                    <a:lnB w="0">
                      <a:noFill/>
                    </a:lnB>
                  </a:tcPr>
                </a:tc>
                <a:tc>
                  <a:txBody>
                    <a:bodyPr/>
                    <a:lstStyle/>
                    <a:p>
                      <a:pPr lvl="0">
                        <a:buNone/>
                      </a:pPr>
                      <a:endParaRPr lang="en-US" dirty="0"/>
                    </a:p>
                  </a:txBody>
                  <a:tcPr>
                    <a:lnL w="0">
                      <a:noFill/>
                    </a:lnL>
                    <a:lnR w="0">
                      <a:noFill/>
                    </a:lnR>
                    <a:lnT w="0">
                      <a:noFill/>
                    </a:lnT>
                    <a:lnB w="0">
                      <a:noFill/>
                    </a:lnB>
                    <a:noFill/>
                  </a:tcPr>
                </a:tc>
                <a:tc>
                  <a:txBody>
                    <a:bodyPr/>
                    <a:lstStyle/>
                    <a:p>
                      <a:pPr lvl="0">
                        <a:buNone/>
                      </a:pPr>
                      <a:r>
                        <a:rPr lang="en-US" dirty="0">
                          <a:solidFill>
                            <a:schemeClr val="tx1"/>
                          </a:solidFill>
                          <a:hlinkClick r:id="rId20">
                            <a:extLst>
                              <a:ext uri="{A12FA001-AC4F-418D-AE19-62706E023703}">
                                <ahyp:hlinkClr xmlns:ahyp="http://schemas.microsoft.com/office/drawing/2018/hyperlinkcolor" val="tx"/>
                              </a:ext>
                            </a:extLst>
                          </a:hlinkClick>
                        </a:rPr>
                        <a:t>Lantern Cancer Diagnosis Benefit – PPO Only</a:t>
                      </a:r>
                    </a:p>
                  </a:txBody>
                  <a:tcPr>
                    <a:lnL w="0">
                      <a:noFill/>
                    </a:lnL>
                    <a:lnR w="0">
                      <a:noFill/>
                    </a:lnR>
                    <a:lnT w="0">
                      <a:noFill/>
                    </a:lnT>
                    <a:lnB w="0">
                      <a:noFill/>
                    </a:lnB>
                  </a:tcPr>
                </a:tc>
                <a:extLst>
                  <a:ext uri="{0D108BD9-81ED-4DB2-BD59-A6C34878D82A}">
                    <a16:rowId xmlns:a16="http://schemas.microsoft.com/office/drawing/2014/main" val="1317915753"/>
                  </a:ext>
                </a:extLst>
              </a:tr>
              <a:tr h="345723">
                <a:tc>
                  <a:txBody>
                    <a:bodyPr/>
                    <a:lstStyle/>
                    <a:p>
                      <a:pPr lvl="0">
                        <a:buNone/>
                      </a:pPr>
                      <a:r>
                        <a:rPr lang="en-US" dirty="0">
                          <a:solidFill>
                            <a:schemeClr val="tx1"/>
                          </a:solidFill>
                          <a:hlinkClick r:id="rId14">
                            <a:extLst>
                              <a:ext uri="{A12FA001-AC4F-418D-AE19-62706E023703}">
                                <ahyp:hlinkClr xmlns:ahyp="http://schemas.microsoft.com/office/drawing/2018/hyperlinkcolor" val="tx"/>
                              </a:ext>
                            </a:extLst>
                          </a:hlinkClick>
                        </a:rPr>
                        <a:t>Anthem EAP Talkspace</a:t>
                      </a:r>
                    </a:p>
                  </a:txBody>
                  <a:tcPr>
                    <a:lnL w="0">
                      <a:noFill/>
                    </a:lnL>
                    <a:lnR w="0">
                      <a:noFill/>
                    </a:lnR>
                    <a:lnT w="0">
                      <a:noFill/>
                    </a:lnT>
                    <a:lnB w="0">
                      <a:noFill/>
                    </a:lnB>
                  </a:tcPr>
                </a:tc>
                <a:tc>
                  <a:txBody>
                    <a:bodyPr/>
                    <a:lstStyle/>
                    <a:p>
                      <a:pPr lvl="0">
                        <a:buNone/>
                      </a:pPr>
                      <a:endParaRPr lang="en-US" dirty="0"/>
                    </a:p>
                  </a:txBody>
                  <a:tcPr>
                    <a:lnL w="0">
                      <a:noFill/>
                    </a:lnL>
                    <a:lnR w="0">
                      <a:noFill/>
                    </a:lnR>
                    <a:lnT w="0">
                      <a:noFill/>
                    </a:lnT>
                    <a:lnB w="0">
                      <a:noFill/>
                    </a:lnB>
                    <a:noFill/>
                  </a:tcPr>
                </a:tc>
                <a:tc>
                  <a:txBody>
                    <a:bodyPr/>
                    <a:lstStyle/>
                    <a:p>
                      <a:pPr lvl="0">
                        <a:buNone/>
                      </a:pPr>
                      <a:r>
                        <a:rPr lang="en-US" dirty="0">
                          <a:solidFill>
                            <a:schemeClr val="tx1"/>
                          </a:solidFill>
                          <a:hlinkClick r:id="rId15">
                            <a:extLst>
                              <a:ext uri="{A12FA001-AC4F-418D-AE19-62706E023703}">
                                <ahyp:hlinkClr xmlns:ahyp="http://schemas.microsoft.com/office/drawing/2018/hyperlinkcolor" val="tx"/>
                              </a:ext>
                            </a:extLst>
                          </a:hlinkClick>
                        </a:rPr>
                        <a:t>Hinge Health Home Physical Therapy – PPO Only </a:t>
                      </a:r>
                      <a:endParaRPr lang="en-US" dirty="0">
                        <a:solidFill>
                          <a:schemeClr val="tx1"/>
                        </a:solidFill>
                        <a:hlinkClick r:id="rId14">
                          <a:extLst>
                            <a:ext uri="{A12FA001-AC4F-418D-AE19-62706E023703}">
                              <ahyp:hlinkClr xmlns:ahyp="http://schemas.microsoft.com/office/drawing/2018/hyperlinkcolor" val="tx"/>
                            </a:ext>
                          </a:extLst>
                        </a:hlinkClick>
                      </a:endParaRPr>
                    </a:p>
                  </a:txBody>
                  <a:tcPr>
                    <a:lnL w="0">
                      <a:noFill/>
                    </a:lnL>
                    <a:lnR w="0">
                      <a:noFill/>
                    </a:lnR>
                    <a:lnT w="0">
                      <a:noFill/>
                    </a:lnT>
                    <a:lnB w="0">
                      <a:noFill/>
                    </a:lnB>
                  </a:tcPr>
                </a:tc>
                <a:extLst>
                  <a:ext uri="{0D108BD9-81ED-4DB2-BD59-A6C34878D82A}">
                    <a16:rowId xmlns:a16="http://schemas.microsoft.com/office/drawing/2014/main" val="3649101524"/>
                  </a:ext>
                </a:extLst>
              </a:tr>
              <a:tr h="345723">
                <a:tc>
                  <a:txBody>
                    <a:bodyPr/>
                    <a:lstStyle/>
                    <a:p>
                      <a:pPr lvl="0">
                        <a:buNone/>
                      </a:pPr>
                      <a:r>
                        <a:rPr lang="en-US" dirty="0">
                          <a:solidFill>
                            <a:schemeClr val="tx1"/>
                          </a:solidFill>
                          <a:hlinkClick r:id="rId21">
                            <a:extLst>
                              <a:ext uri="{A12FA001-AC4F-418D-AE19-62706E023703}">
                                <ahyp:hlinkClr xmlns:ahyp="http://schemas.microsoft.com/office/drawing/2018/hyperlinkcolor" val="tx"/>
                              </a:ext>
                            </a:extLst>
                          </a:hlinkClick>
                        </a:rPr>
                        <a:t>Kaiser Mobile App</a:t>
                      </a:r>
                    </a:p>
                  </a:txBody>
                  <a:tcPr>
                    <a:lnL w="0">
                      <a:noFill/>
                    </a:lnL>
                    <a:lnR w="0">
                      <a:noFill/>
                    </a:lnR>
                    <a:lnT w="0">
                      <a:noFill/>
                    </a:lnT>
                    <a:lnB w="0">
                      <a:noFill/>
                    </a:lnB>
                  </a:tcPr>
                </a:tc>
                <a:tc>
                  <a:txBody>
                    <a:bodyPr/>
                    <a:lstStyle/>
                    <a:p>
                      <a:pPr lvl="0">
                        <a:buNone/>
                      </a:pPr>
                      <a:endParaRPr lang="en-US" dirty="0"/>
                    </a:p>
                  </a:txBody>
                  <a:tcPr>
                    <a:lnL w="0">
                      <a:noFill/>
                    </a:lnL>
                    <a:lnR w="0">
                      <a:noFill/>
                    </a:lnR>
                    <a:lnT w="0">
                      <a:noFill/>
                    </a:lnT>
                    <a:lnB w="0">
                      <a:noFill/>
                    </a:lnB>
                    <a:noFill/>
                  </a:tcPr>
                </a:tc>
                <a:tc>
                  <a:txBody>
                    <a:bodyPr/>
                    <a:lstStyle/>
                    <a:p>
                      <a:pPr lvl="0">
                        <a:buNone/>
                      </a:pPr>
                      <a:r>
                        <a:rPr lang="en-US" dirty="0">
                          <a:solidFill>
                            <a:schemeClr val="tx1"/>
                          </a:solidFill>
                          <a:hlinkClick r:id="rId22">
                            <a:extLst>
                              <a:ext uri="{A12FA001-AC4F-418D-AE19-62706E023703}">
                                <ahyp:hlinkClr xmlns:ahyp="http://schemas.microsoft.com/office/drawing/2018/hyperlinkcolor" val="tx"/>
                              </a:ext>
                            </a:extLst>
                          </a:hlinkClick>
                        </a:rPr>
                        <a:t>Carrum Knee/Hip/Spine Surgery Planning – PPO Only</a:t>
                      </a:r>
                      <a:endParaRPr lang="en-US">
                        <a:solidFill>
                          <a:schemeClr val="tx1"/>
                        </a:solidFill>
                        <a:hlinkClick r:id="rId22">
                          <a:extLst>
                            <a:ext uri="{A12FA001-AC4F-418D-AE19-62706E023703}">
                              <ahyp:hlinkClr xmlns:ahyp="http://schemas.microsoft.com/office/drawing/2018/hyperlinkcolor" val="tx"/>
                            </a:ext>
                          </a:extLst>
                        </a:hlinkClick>
                      </a:endParaRPr>
                    </a:p>
                  </a:txBody>
                  <a:tcPr>
                    <a:lnL w="0">
                      <a:noFill/>
                    </a:lnL>
                    <a:lnR w="0">
                      <a:noFill/>
                    </a:lnR>
                    <a:lnT w="0">
                      <a:noFill/>
                    </a:lnT>
                    <a:lnB w="0">
                      <a:noFill/>
                    </a:lnB>
                  </a:tcPr>
                </a:tc>
                <a:extLst>
                  <a:ext uri="{0D108BD9-81ED-4DB2-BD59-A6C34878D82A}">
                    <a16:rowId xmlns:a16="http://schemas.microsoft.com/office/drawing/2014/main" val="3738907547"/>
                  </a:ext>
                </a:extLst>
              </a:tr>
              <a:tr h="345723">
                <a:tc>
                  <a:txBody>
                    <a:bodyPr/>
                    <a:lstStyle/>
                    <a:p>
                      <a:pPr lvl="0">
                        <a:buNone/>
                      </a:pPr>
                      <a:r>
                        <a:rPr lang="en-US" dirty="0">
                          <a:solidFill>
                            <a:schemeClr val="tx1"/>
                          </a:solidFill>
                          <a:hlinkClick r:id="rId23">
                            <a:extLst>
                              <a:ext uri="{A12FA001-AC4F-418D-AE19-62706E023703}">
                                <ahyp:hlinkClr xmlns:ahyp="http://schemas.microsoft.com/office/drawing/2018/hyperlinkcolor" val="tx"/>
                              </a:ext>
                            </a:extLst>
                          </a:hlinkClick>
                        </a:rPr>
                        <a:t>Kaiser Health Plan Transition Assistance</a:t>
                      </a:r>
                    </a:p>
                  </a:txBody>
                  <a:tcPr>
                    <a:lnL w="0">
                      <a:noFill/>
                    </a:lnL>
                    <a:lnR w="0">
                      <a:noFill/>
                    </a:lnR>
                    <a:lnT w="0">
                      <a:noFill/>
                    </a:lnT>
                    <a:lnB w="0">
                      <a:noFill/>
                    </a:lnB>
                  </a:tcPr>
                </a:tc>
                <a:tc>
                  <a:txBody>
                    <a:bodyPr/>
                    <a:lstStyle/>
                    <a:p>
                      <a:pPr lvl="0">
                        <a:buNone/>
                      </a:pPr>
                      <a:endParaRPr lang="en-US" dirty="0"/>
                    </a:p>
                  </a:txBody>
                  <a:tcPr>
                    <a:lnL w="0">
                      <a:noFill/>
                    </a:lnL>
                    <a:lnR w="0">
                      <a:noFill/>
                    </a:lnR>
                    <a:lnT w="0">
                      <a:noFill/>
                    </a:lnT>
                    <a:lnB w="0">
                      <a:noFill/>
                    </a:lnB>
                    <a:noFill/>
                  </a:tcPr>
                </a:tc>
                <a:tc>
                  <a:txBody>
                    <a:bodyPr/>
                    <a:lstStyle/>
                    <a:p>
                      <a:pPr lvl="0">
                        <a:buNone/>
                      </a:pPr>
                      <a:r>
                        <a:rPr lang="en-US" dirty="0">
                          <a:solidFill>
                            <a:schemeClr val="tx1"/>
                          </a:solidFill>
                          <a:hlinkClick r:id="rId18">
                            <a:extLst>
                              <a:ext uri="{A12FA001-AC4F-418D-AE19-62706E023703}">
                                <ahyp:hlinkClr xmlns:ahyp="http://schemas.microsoft.com/office/drawing/2018/hyperlinkcolor" val="tx"/>
                              </a:ext>
                            </a:extLst>
                          </a:hlinkClick>
                        </a:rPr>
                        <a:t>Maven Maternity Benefits – PPO Only </a:t>
                      </a:r>
                      <a:endParaRPr lang="en-US" dirty="0">
                        <a:solidFill>
                          <a:schemeClr val="tx1"/>
                        </a:solidFill>
                        <a:hlinkClick r:id="rId17">
                          <a:extLst>
                            <a:ext uri="{A12FA001-AC4F-418D-AE19-62706E023703}">
                              <ahyp:hlinkClr xmlns:ahyp="http://schemas.microsoft.com/office/drawing/2018/hyperlinkcolor" val="tx"/>
                            </a:ext>
                          </a:extLst>
                        </a:hlinkClick>
                      </a:endParaRPr>
                    </a:p>
                  </a:txBody>
                  <a:tcPr>
                    <a:lnL w="0">
                      <a:noFill/>
                    </a:lnL>
                    <a:lnR w="0">
                      <a:noFill/>
                    </a:lnR>
                    <a:lnT w="0">
                      <a:noFill/>
                    </a:lnT>
                    <a:lnB w="0">
                      <a:noFill/>
                    </a:lnB>
                  </a:tcPr>
                </a:tc>
                <a:extLst>
                  <a:ext uri="{0D108BD9-81ED-4DB2-BD59-A6C34878D82A}">
                    <a16:rowId xmlns:a16="http://schemas.microsoft.com/office/drawing/2014/main" val="3553929655"/>
                  </a:ext>
                </a:extLst>
              </a:tr>
            </a:tbl>
          </a:graphicData>
        </a:graphic>
      </p:graphicFrame>
      <p:pic>
        <p:nvPicPr>
          <p:cNvPr id="4" name="Picture Placeholder 3" descr="The top of a graduation cap with flowers that says &quot;Life has a hopeful undertone&quot;">
            <a:extLst>
              <a:ext uri="{FF2B5EF4-FFF2-40B4-BE49-F238E27FC236}">
                <a16:creationId xmlns:a16="http://schemas.microsoft.com/office/drawing/2014/main" id="{3AD512A1-BF1D-322D-598D-57865E266837}"/>
              </a:ext>
            </a:extLst>
          </p:cNvPr>
          <p:cNvPicPr>
            <a:picLocks noGrp="1" noChangeAspect="1"/>
          </p:cNvPicPr>
          <p:nvPr>
            <p:ph type="pic" sz="quarter" idx="13"/>
          </p:nvPr>
        </p:nvPicPr>
        <p:blipFill>
          <a:blip r:embed="rId24"/>
          <a:srcRect t="12594" r="-34" b="47355"/>
          <a:stretch>
            <a:fillRect/>
          </a:stretch>
        </p:blipFill>
        <p:spPr>
          <a:xfrm>
            <a:off x="431517" y="0"/>
            <a:ext cx="5907520" cy="1578740"/>
          </a:xfrm>
          <a:prstGeom prst="rect">
            <a:avLst/>
          </a:prstGeom>
          <a:ln>
            <a:noFill/>
          </a:ln>
          <a:effectLst>
            <a:softEdge rad="112500"/>
          </a:effectLst>
        </p:spPr>
      </p:pic>
      <p:sp>
        <p:nvSpPr>
          <p:cNvPr id="2" name="Slide Number Placeholder 3">
            <a:extLst>
              <a:ext uri="{FF2B5EF4-FFF2-40B4-BE49-F238E27FC236}">
                <a16:creationId xmlns:a16="http://schemas.microsoft.com/office/drawing/2014/main" id="{9A1E2643-7551-4980-6EE1-5A7E9E36487F}"/>
              </a:ext>
            </a:extLst>
          </p:cNvPr>
          <p:cNvSpPr txBox="1">
            <a:spLocks/>
          </p:cNvSpPr>
          <p:nvPr/>
        </p:nvSpPr>
        <p:spPr>
          <a:xfrm>
            <a:off x="8610600" y="6356350"/>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91729D4-A164-47A3-830D-E792BCE699E4}" type="slidenum">
              <a:rPr lang="en-US" sz="1000" spc="300" smtClean="0">
                <a:solidFill>
                  <a:schemeClr val="accent1">
                    <a:lumMod val="75000"/>
                  </a:schemeClr>
                </a:solidFill>
              </a:rPr>
              <a:pPr algn="r"/>
              <a:t>4</a:t>
            </a:fld>
            <a:endParaRPr lang="en-US" sz="1000" spc="300" dirty="0">
              <a:solidFill>
                <a:schemeClr val="accent1">
                  <a:lumMod val="75000"/>
                </a:schemeClr>
              </a:solidFill>
            </a:endParaRPr>
          </a:p>
        </p:txBody>
      </p:sp>
    </p:spTree>
    <p:extLst>
      <p:ext uri="{BB962C8B-B14F-4D97-AF65-F5344CB8AC3E}">
        <p14:creationId xmlns:p14="http://schemas.microsoft.com/office/powerpoint/2010/main" val="1138772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9AA30F-50C0-3FB4-05E5-735C5FFCBCD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1ADEE446-BF37-EFDC-3435-4738E6196263}"/>
              </a:ext>
            </a:extLst>
          </p:cNvPr>
          <p:cNvSpPr>
            <a:spLocks noGrp="1"/>
          </p:cNvSpPr>
          <p:nvPr>
            <p:ph type="title"/>
          </p:nvPr>
        </p:nvSpPr>
        <p:spPr>
          <a:xfrm>
            <a:off x="0" y="8124"/>
            <a:ext cx="5066644" cy="915329"/>
          </a:xfrm>
          <a:solidFill>
            <a:schemeClr val="bg1"/>
          </a:solidFill>
        </p:spPr>
        <p:txBody>
          <a:bodyPr lIns="91440" tIns="45720" rIns="91440" bIns="45720" anchor="ctr"/>
          <a:lstStyle/>
          <a:p>
            <a:pPr algn="ctr"/>
            <a:r>
              <a:rPr lang="en-US" dirty="0">
                <a:solidFill>
                  <a:schemeClr val="tx1"/>
                </a:solidFill>
              </a:rPr>
              <a:t>Benefit plans </a:t>
            </a:r>
            <a:br>
              <a:rPr lang="en-US" dirty="0">
                <a:solidFill>
                  <a:schemeClr val="tx1"/>
                </a:solidFill>
              </a:rPr>
            </a:br>
            <a:r>
              <a:rPr lang="en-US" dirty="0">
                <a:solidFill>
                  <a:schemeClr val="tx1"/>
                </a:solidFill>
                <a:cs typeface="Segoe UI Light"/>
              </a:rPr>
              <a:t>overview</a:t>
            </a:r>
            <a:r>
              <a:rPr lang="en-US" sz="1200" dirty="0">
                <a:solidFill>
                  <a:schemeClr val="tx1"/>
                </a:solidFill>
                <a:cs typeface="Segoe UI Light"/>
              </a:rPr>
              <a:t>(1)</a:t>
            </a:r>
            <a:endParaRPr lang="en-US" dirty="0">
              <a:solidFill>
                <a:schemeClr val="tx1"/>
              </a:solidFill>
              <a:cs typeface="Segoe UI Light"/>
            </a:endParaRPr>
          </a:p>
        </p:txBody>
      </p:sp>
      <p:sp>
        <p:nvSpPr>
          <p:cNvPr id="9" name="TextBox 8">
            <a:extLst>
              <a:ext uri="{FF2B5EF4-FFF2-40B4-BE49-F238E27FC236}">
                <a16:creationId xmlns:a16="http://schemas.microsoft.com/office/drawing/2014/main" id="{DB4DA93C-C171-EDA4-B1A4-3B639762F0F4}"/>
              </a:ext>
            </a:extLst>
          </p:cNvPr>
          <p:cNvSpPr txBox="1"/>
          <p:nvPr/>
        </p:nvSpPr>
        <p:spPr>
          <a:xfrm>
            <a:off x="4053758" y="3228945"/>
            <a:ext cx="4084483" cy="400110"/>
          </a:xfrm>
          <a:prstGeom prst="rect">
            <a:avLst/>
          </a:prstGeom>
          <a:noFill/>
        </p:spPr>
        <p:txBody>
          <a:bodyPr wrap="square" rtlCol="0">
            <a:spAutoFit/>
          </a:bodyPr>
          <a:lstStyle/>
          <a:p>
            <a:pPr algn="ctr"/>
            <a:r>
              <a:rPr lang="en-US" sz="2000" b="1" dirty="0"/>
              <a:t>2025 – 2026 Insurance Plan Year</a:t>
            </a:r>
          </a:p>
        </p:txBody>
      </p:sp>
      <p:sp>
        <p:nvSpPr>
          <p:cNvPr id="11" name="TextBox 10">
            <a:extLst>
              <a:ext uri="{FF2B5EF4-FFF2-40B4-BE49-F238E27FC236}">
                <a16:creationId xmlns:a16="http://schemas.microsoft.com/office/drawing/2014/main" id="{250D632C-258A-CAA6-32B8-2156895CB092}"/>
              </a:ext>
            </a:extLst>
          </p:cNvPr>
          <p:cNvSpPr txBox="1"/>
          <p:nvPr/>
        </p:nvSpPr>
        <p:spPr>
          <a:xfrm>
            <a:off x="781811" y="3481439"/>
            <a:ext cx="6144089" cy="2985433"/>
          </a:xfrm>
          <a:prstGeom prst="rect">
            <a:avLst/>
          </a:prstGeom>
          <a:noFill/>
        </p:spPr>
        <p:txBody>
          <a:bodyPr wrap="square" rtlCol="0">
            <a:spAutoFit/>
          </a:bodyPr>
          <a:lstStyle/>
          <a:p>
            <a:r>
              <a:rPr lang="en-US" u="sng" dirty="0"/>
              <a:t>40% FTE Assignment Medical Plan Options</a:t>
            </a:r>
            <a:r>
              <a:rPr lang="en-US" dirty="0"/>
              <a:t>:</a:t>
            </a:r>
          </a:p>
          <a:p>
            <a:r>
              <a:rPr lang="en-US" sz="1400" dirty="0"/>
              <a:t>Eligible dependents can be covered</a:t>
            </a:r>
          </a:p>
          <a:p>
            <a:r>
              <a:rPr lang="en-US" sz="1400" dirty="0"/>
              <a:t>Anthem Blue Cross HMO California Care (100% paid by the District)</a:t>
            </a:r>
            <a:br>
              <a:rPr lang="en-US" sz="1400" dirty="0"/>
            </a:br>
            <a:r>
              <a:rPr lang="en-US" sz="1400" dirty="0"/>
              <a:t>Anthem Blue Cross PPO 80E (100% paid by the District)</a:t>
            </a:r>
          </a:p>
          <a:p>
            <a:r>
              <a:rPr lang="en-US" sz="1400" dirty="0"/>
              <a:t>Anthem Blue Cross PPO 100A (requires employee monthly contribution)</a:t>
            </a:r>
            <a:endParaRPr lang="en-US" sz="800" dirty="0"/>
          </a:p>
          <a:p>
            <a:r>
              <a:rPr lang="en-US" sz="1400" dirty="0"/>
              <a:t>Kaiser Permanente HMO (100% paid by the District)</a:t>
            </a:r>
          </a:p>
          <a:p>
            <a:r>
              <a:rPr lang="en-US" sz="1400" dirty="0"/>
              <a:t>Kaiser Permanente HDHP with Employer Funded HSA (100% paid by the District)</a:t>
            </a:r>
            <a:endParaRPr lang="en-US" sz="800" dirty="0"/>
          </a:p>
          <a:p>
            <a:r>
              <a:rPr lang="en-US" sz="800" dirty="0"/>
              <a:t> </a:t>
            </a:r>
          </a:p>
          <a:p>
            <a:r>
              <a:rPr lang="en-US" u="sng" dirty="0"/>
              <a:t>Dental Plan Option</a:t>
            </a:r>
            <a:r>
              <a:rPr lang="en-US" dirty="0"/>
              <a:t>:</a:t>
            </a:r>
            <a:r>
              <a:rPr lang="en-US" sz="1400" dirty="0"/>
              <a:t> (100% paid by the employee)</a:t>
            </a:r>
          </a:p>
          <a:p>
            <a:r>
              <a:rPr lang="en-US" sz="1400" dirty="0"/>
              <a:t>DeltaCare USA HMO</a:t>
            </a:r>
          </a:p>
          <a:p>
            <a:endParaRPr lang="en-US" sz="1400" dirty="0"/>
          </a:p>
          <a:p>
            <a:r>
              <a:rPr lang="en-US" u="sng" dirty="0"/>
              <a:t>Vision Plan Option</a:t>
            </a:r>
            <a:r>
              <a:rPr lang="en-US" dirty="0"/>
              <a:t>: </a:t>
            </a:r>
            <a:r>
              <a:rPr lang="en-US" sz="1400" dirty="0"/>
              <a:t>(100% paid by the employee)</a:t>
            </a:r>
          </a:p>
          <a:p>
            <a:r>
              <a:rPr lang="en-US" sz="1400" dirty="0"/>
              <a:t>EyeMed PPO</a:t>
            </a:r>
          </a:p>
        </p:txBody>
      </p:sp>
      <p:sp>
        <p:nvSpPr>
          <p:cNvPr id="10" name="TextBox 9">
            <a:extLst>
              <a:ext uri="{FF2B5EF4-FFF2-40B4-BE49-F238E27FC236}">
                <a16:creationId xmlns:a16="http://schemas.microsoft.com/office/drawing/2014/main" id="{B6507801-311D-1838-BFC1-2E22B35E414E}"/>
              </a:ext>
            </a:extLst>
          </p:cNvPr>
          <p:cNvSpPr txBox="1"/>
          <p:nvPr/>
        </p:nvSpPr>
        <p:spPr>
          <a:xfrm>
            <a:off x="7145526" y="3493252"/>
            <a:ext cx="4351699" cy="3231654"/>
          </a:xfrm>
          <a:prstGeom prst="rect">
            <a:avLst/>
          </a:prstGeom>
          <a:noFill/>
        </p:spPr>
        <p:txBody>
          <a:bodyPr wrap="square" rtlCol="0">
            <a:spAutoFit/>
          </a:bodyPr>
          <a:lstStyle/>
          <a:p>
            <a:r>
              <a:rPr lang="en-US" u="sng" dirty="0"/>
              <a:t>40% Medical Benefit Eligibility FAQ’s</a:t>
            </a:r>
            <a:r>
              <a:rPr lang="en-US" dirty="0"/>
              <a:t>:</a:t>
            </a:r>
            <a:r>
              <a:rPr lang="en-US" sz="800" dirty="0"/>
              <a:t> </a:t>
            </a:r>
          </a:p>
          <a:p>
            <a:r>
              <a:rPr lang="en-US" sz="800" dirty="0"/>
              <a:t> </a:t>
            </a:r>
            <a:endParaRPr lang="en-US" dirty="0"/>
          </a:p>
          <a:p>
            <a:r>
              <a:rPr lang="en-US" sz="1400" dirty="0"/>
              <a:t>40% FTE fall 2025 assignment</a:t>
            </a:r>
            <a:endParaRPr lang="en-US" sz="800" dirty="0"/>
          </a:p>
          <a:p>
            <a:r>
              <a:rPr lang="en-US" sz="800" dirty="0"/>
              <a:t> </a:t>
            </a:r>
          </a:p>
          <a:p>
            <a:r>
              <a:rPr lang="en-US" sz="1400" dirty="0"/>
              <a:t>Can be from multiple CA Community Colleges</a:t>
            </a:r>
            <a:endParaRPr lang="en-US" sz="800" dirty="0"/>
          </a:p>
          <a:p>
            <a:r>
              <a:rPr lang="en-US" sz="800" dirty="0"/>
              <a:t> </a:t>
            </a:r>
          </a:p>
          <a:p>
            <a:r>
              <a:rPr lang="en-US" sz="1400" dirty="0"/>
              <a:t>Cannot have premiums for health insurance paid by an employer, even a dependent’s employer, other than Palomar Community College District</a:t>
            </a:r>
            <a:endParaRPr lang="en-US" sz="800" dirty="0"/>
          </a:p>
          <a:p>
            <a:r>
              <a:rPr lang="en-US" sz="800" dirty="0"/>
              <a:t> </a:t>
            </a:r>
          </a:p>
          <a:p>
            <a:r>
              <a:rPr lang="en-US" sz="1400" dirty="0"/>
              <a:t>Employee must re-enroll every six months at the beginning of each academic semester</a:t>
            </a:r>
          </a:p>
          <a:p>
            <a:endParaRPr lang="en-US" sz="1400" dirty="0"/>
          </a:p>
          <a:p>
            <a:r>
              <a:rPr lang="en-US" sz="1400" dirty="0"/>
              <a:t>Eligible dependents can be covered on these plans. </a:t>
            </a:r>
            <a:r>
              <a:rPr lang="en-US" sz="1400" dirty="0">
                <a:cs typeface="Segoe UI Light"/>
              </a:rPr>
              <a:t>Newly added dependents require dependent eligibility documents be submitted to </a:t>
            </a:r>
            <a:r>
              <a:rPr lang="en-US" sz="1400" dirty="0">
                <a:cs typeface="Segoe UI Light"/>
                <a:hlinkClick r:id="rId2">
                  <a:extLst>
                    <a:ext uri="{A12FA001-AC4F-418D-AE19-62706E023703}">
                      <ahyp:hlinkClr xmlns:ahyp="http://schemas.microsoft.com/office/drawing/2018/hyperlinkcolor" val="tx"/>
                    </a:ext>
                  </a:extLst>
                </a:hlinkClick>
              </a:rPr>
              <a:t>benefits@palomar.edu</a:t>
            </a:r>
            <a:r>
              <a:rPr lang="en-US" sz="1400" dirty="0">
                <a:cs typeface="Segoe UI Light"/>
              </a:rPr>
              <a:t>. </a:t>
            </a:r>
          </a:p>
        </p:txBody>
      </p:sp>
      <p:pic>
        <p:nvPicPr>
          <p:cNvPr id="17" name="Picture 16" descr="A group photo of Palomar College students with their certificates at the APAHE graduation celebration.">
            <a:extLst>
              <a:ext uri="{FF2B5EF4-FFF2-40B4-BE49-F238E27FC236}">
                <a16:creationId xmlns:a16="http://schemas.microsoft.com/office/drawing/2014/main" id="{BE76EF30-14BB-0AE3-6510-083F8B6D802E}"/>
              </a:ext>
            </a:extLst>
          </p:cNvPr>
          <p:cNvPicPr>
            <a:picLocks noChangeAspect="1"/>
          </p:cNvPicPr>
          <p:nvPr/>
        </p:nvPicPr>
        <p:blipFill>
          <a:blip r:embed="rId3"/>
          <a:stretch>
            <a:fillRect/>
          </a:stretch>
        </p:blipFill>
        <p:spPr>
          <a:xfrm>
            <a:off x="1918703" y="664492"/>
            <a:ext cx="8354591" cy="2610214"/>
          </a:xfrm>
          <a:prstGeom prst="rect">
            <a:avLst/>
          </a:prstGeom>
          <a:ln>
            <a:noFill/>
          </a:ln>
          <a:effectLst>
            <a:softEdge rad="112500"/>
          </a:effectLst>
        </p:spPr>
      </p:pic>
      <p:sp>
        <p:nvSpPr>
          <p:cNvPr id="2" name="Slide Number Placeholder 3">
            <a:extLst>
              <a:ext uri="{FF2B5EF4-FFF2-40B4-BE49-F238E27FC236}">
                <a16:creationId xmlns:a16="http://schemas.microsoft.com/office/drawing/2014/main" id="{FF5096F9-C7D0-B97D-416B-D10288BF0D03}"/>
              </a:ext>
            </a:extLst>
          </p:cNvPr>
          <p:cNvSpPr txBox="1">
            <a:spLocks/>
          </p:cNvSpPr>
          <p:nvPr/>
        </p:nvSpPr>
        <p:spPr>
          <a:xfrm>
            <a:off x="9036112" y="6356350"/>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91729D4-A164-47A3-830D-E792BCE699E4}" type="slidenum">
              <a:rPr lang="en-US" sz="1000" spc="300" smtClean="0">
                <a:solidFill>
                  <a:schemeClr val="accent1">
                    <a:lumMod val="75000"/>
                  </a:schemeClr>
                </a:solidFill>
              </a:rPr>
              <a:pPr algn="r"/>
              <a:t>5</a:t>
            </a:fld>
            <a:endParaRPr lang="en-US" sz="1000" spc="300" dirty="0">
              <a:solidFill>
                <a:schemeClr val="accent1">
                  <a:lumMod val="75000"/>
                </a:schemeClr>
              </a:solidFill>
            </a:endParaRPr>
          </a:p>
        </p:txBody>
      </p:sp>
    </p:spTree>
    <p:extLst>
      <p:ext uri="{BB962C8B-B14F-4D97-AF65-F5344CB8AC3E}">
        <p14:creationId xmlns:p14="http://schemas.microsoft.com/office/powerpoint/2010/main" val="27738562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DF404-58DF-CF46-2D58-01DBE4DD978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1157795-FBA6-00B6-C1DE-C6AE86997F13}"/>
              </a:ext>
            </a:extLst>
          </p:cNvPr>
          <p:cNvSpPr>
            <a:spLocks noGrp="1"/>
          </p:cNvSpPr>
          <p:nvPr>
            <p:ph type="title"/>
          </p:nvPr>
        </p:nvSpPr>
        <p:spPr>
          <a:xfrm>
            <a:off x="3274227" y="212869"/>
            <a:ext cx="5670885" cy="988304"/>
          </a:xfrm>
        </p:spPr>
        <p:txBody>
          <a:bodyPr lIns="91440" tIns="45720" rIns="91440" bIns="45720" anchor="ctr"/>
          <a:lstStyle/>
          <a:p>
            <a:r>
              <a:rPr lang="en-US" dirty="0">
                <a:solidFill>
                  <a:schemeClr val="tx1"/>
                </a:solidFill>
              </a:rPr>
              <a:t>Benefit plans </a:t>
            </a:r>
            <a:r>
              <a:rPr lang="en-US" dirty="0">
                <a:solidFill>
                  <a:schemeClr val="tx1"/>
                </a:solidFill>
                <a:cs typeface="Segoe UI Light"/>
              </a:rPr>
              <a:t>overview</a:t>
            </a:r>
            <a:r>
              <a:rPr lang="en-US" sz="1200" dirty="0">
                <a:solidFill>
                  <a:schemeClr val="tx1"/>
                </a:solidFill>
                <a:cs typeface="Segoe UI Light"/>
              </a:rPr>
              <a:t>(2)</a:t>
            </a:r>
            <a:br>
              <a:rPr lang="en-US" sz="1200" dirty="0">
                <a:solidFill>
                  <a:schemeClr val="tx1"/>
                </a:solidFill>
                <a:cs typeface="Segoe UI Light"/>
              </a:rPr>
            </a:br>
            <a:endParaRPr lang="en-US" dirty="0">
              <a:solidFill>
                <a:schemeClr val="tx1"/>
              </a:solidFill>
              <a:cs typeface="Segoe UI Light"/>
            </a:endParaRPr>
          </a:p>
        </p:txBody>
      </p:sp>
      <p:sp>
        <p:nvSpPr>
          <p:cNvPr id="11" name="Text Placeholder 7">
            <a:extLst>
              <a:ext uri="{FF2B5EF4-FFF2-40B4-BE49-F238E27FC236}">
                <a16:creationId xmlns:a16="http://schemas.microsoft.com/office/drawing/2014/main" id="{ABA6DF11-EF71-B065-48B7-886DEADBDE48}"/>
              </a:ext>
            </a:extLst>
          </p:cNvPr>
          <p:cNvSpPr txBox="1">
            <a:spLocks/>
          </p:cNvSpPr>
          <p:nvPr/>
        </p:nvSpPr>
        <p:spPr>
          <a:xfrm>
            <a:off x="351019" y="2473010"/>
            <a:ext cx="5941370" cy="4009272"/>
          </a:xfrm>
          <a:prstGeom prst="rect">
            <a:avLst/>
          </a:prstGeom>
        </p:spPr>
        <p:txBody>
          <a:bodyPr lIns="91440" tIns="45720" rIns="91440" bIns="45720" anchor="ctr"/>
          <a:lstStyle>
            <a:lvl1pPr marL="285750" indent="-285750" algn="l" defTabSz="914400" rtl="0" eaLnBrk="1" latinLnBrk="0" hangingPunct="1">
              <a:lnSpc>
                <a:spcPct val="150000"/>
              </a:lnSpc>
              <a:spcBef>
                <a:spcPts val="0"/>
              </a:spcBef>
              <a:buFont typeface="Arial" panose="020B0604020202020204" pitchFamily="34" charset="0"/>
              <a:buChar char="•"/>
              <a:defRPr sz="1600" kern="1200" cap="none" spc="5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cs typeface="Segoe UI Light"/>
              </a:rPr>
              <a:t>Anthem HMO and PPO MD Live copays are changing from $10 to $0 effective 10/1/2025.</a:t>
            </a:r>
            <a:endParaRPr lang="en-US" sz="1400" dirty="0"/>
          </a:p>
          <a:p>
            <a:r>
              <a:rPr lang="en-US" sz="1400" dirty="0">
                <a:cs typeface="Segoe UI Light"/>
              </a:rPr>
              <a:t>Anthem PPO has added the Midi Health virtual menopause clinic.</a:t>
            </a:r>
          </a:p>
          <a:p>
            <a:r>
              <a:rPr lang="en-US" sz="1400" dirty="0">
                <a:cs typeface="Segoe UI Light"/>
              </a:rPr>
              <a:t>Effective 1/1/2025 Kaiser Permanente members discounted gym membership program has changed to Commercial One Pass.</a:t>
            </a:r>
          </a:p>
          <a:p>
            <a:r>
              <a:rPr lang="en-US" sz="1400" dirty="0">
                <a:cs typeface="Segoe UI Light"/>
              </a:rPr>
              <a:t>Kaiser HDHP/HSA out of pocket maximum increase to Single coverage $3,500 and Family coverage $7,000.</a:t>
            </a:r>
          </a:p>
          <a:p>
            <a:r>
              <a:rPr lang="en-US" sz="1400" dirty="0">
                <a:cs typeface="Segoe UI Light"/>
              </a:rPr>
              <a:t>Kaiser HDHP/HSA members will pay state tax on the employer HSA funding provided in October and April.</a:t>
            </a:r>
          </a:p>
        </p:txBody>
      </p:sp>
      <p:sp>
        <p:nvSpPr>
          <p:cNvPr id="8" name="Text Placeholder 7">
            <a:extLst>
              <a:ext uri="{FF2B5EF4-FFF2-40B4-BE49-F238E27FC236}">
                <a16:creationId xmlns:a16="http://schemas.microsoft.com/office/drawing/2014/main" id="{3F176BBE-0B14-64D9-5892-9D3042B44882}"/>
              </a:ext>
            </a:extLst>
          </p:cNvPr>
          <p:cNvSpPr>
            <a:spLocks noGrp="1"/>
          </p:cNvSpPr>
          <p:nvPr>
            <p:ph type="body" sz="quarter" idx="16"/>
          </p:nvPr>
        </p:nvSpPr>
        <p:spPr>
          <a:xfrm>
            <a:off x="6096000" y="2359726"/>
            <a:ext cx="5834396" cy="3823791"/>
          </a:xfrm>
        </p:spPr>
        <p:txBody>
          <a:bodyPr lIns="91440" tIns="45720" rIns="91440" bIns="45720" anchor="ctr"/>
          <a:lstStyle/>
          <a:p>
            <a:r>
              <a:rPr lang="en-US" sz="1400" dirty="0">
                <a:cs typeface="Segoe UI Light"/>
              </a:rPr>
              <a:t>Required dependent documents: spouse = marriage certificate + front page of most recent joint tax filing, domestic partner = state domestic partnership certificate, child = birth/adoption certificate</a:t>
            </a:r>
          </a:p>
          <a:p>
            <a:r>
              <a:rPr lang="en-US" sz="1400" dirty="0">
                <a:cs typeface="Segoe UI Light"/>
              </a:rPr>
              <a:t>New SISC Benefits Connect interactive benefits education and communication tool powered by </a:t>
            </a:r>
            <a:r>
              <a:rPr lang="en-US" sz="1400" dirty="0" err="1">
                <a:cs typeface="Segoe UI Light"/>
              </a:rPr>
              <a:t>Airbo</a:t>
            </a:r>
            <a:r>
              <a:rPr lang="en-US" sz="1400" dirty="0">
                <a:cs typeface="Segoe UI Light"/>
              </a:rPr>
              <a:t>.</a:t>
            </a:r>
          </a:p>
        </p:txBody>
      </p:sp>
      <p:pic>
        <p:nvPicPr>
          <p:cNvPr id="10" name="Picture 9" descr="A wide angle photograph showing the Palomar College Color Guard facing the Palomar College Students who are about to graduate. Friends and family can be seen in the bleachers in the background.">
            <a:extLst>
              <a:ext uri="{FF2B5EF4-FFF2-40B4-BE49-F238E27FC236}">
                <a16:creationId xmlns:a16="http://schemas.microsoft.com/office/drawing/2014/main" id="{C3E5D9A3-EB48-9F0C-BB0C-F1CEA870B818}"/>
              </a:ext>
            </a:extLst>
          </p:cNvPr>
          <p:cNvPicPr>
            <a:picLocks noChangeAspect="1"/>
          </p:cNvPicPr>
          <p:nvPr/>
        </p:nvPicPr>
        <p:blipFill>
          <a:blip r:embed="rId2"/>
          <a:stretch>
            <a:fillRect/>
          </a:stretch>
        </p:blipFill>
        <p:spPr>
          <a:xfrm>
            <a:off x="3321704" y="772704"/>
            <a:ext cx="5548592" cy="1696418"/>
          </a:xfrm>
          <a:prstGeom prst="rect">
            <a:avLst/>
          </a:prstGeom>
          <a:ln w="88900" cap="sq" cmpd="thickThin">
            <a:solidFill>
              <a:srgbClr val="000000"/>
            </a:solidFill>
            <a:prstDash val="solid"/>
            <a:miter lim="800000"/>
          </a:ln>
          <a:effectLst>
            <a:innerShdw blurRad="76200">
              <a:srgbClr val="000000"/>
            </a:innerShdw>
          </a:effectLst>
        </p:spPr>
      </p:pic>
      <p:sp>
        <p:nvSpPr>
          <p:cNvPr id="2" name="Slide Number Placeholder 3">
            <a:extLst>
              <a:ext uri="{FF2B5EF4-FFF2-40B4-BE49-F238E27FC236}">
                <a16:creationId xmlns:a16="http://schemas.microsoft.com/office/drawing/2014/main" id="{0544B714-C87A-7C57-0DB0-2631AE90BA2C}"/>
              </a:ext>
            </a:extLst>
          </p:cNvPr>
          <p:cNvSpPr txBox="1">
            <a:spLocks/>
          </p:cNvSpPr>
          <p:nvPr/>
        </p:nvSpPr>
        <p:spPr>
          <a:xfrm>
            <a:off x="8610600" y="6356350"/>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91729D4-A164-47A3-830D-E792BCE699E4}" type="slidenum">
              <a:rPr lang="en-US" sz="1000" spc="300" smtClean="0">
                <a:solidFill>
                  <a:schemeClr val="accent1">
                    <a:lumMod val="75000"/>
                  </a:schemeClr>
                </a:solidFill>
              </a:rPr>
              <a:pPr algn="r"/>
              <a:t>6</a:t>
            </a:fld>
            <a:endParaRPr lang="en-US" sz="1000" spc="300" dirty="0">
              <a:solidFill>
                <a:schemeClr val="accent1">
                  <a:lumMod val="75000"/>
                </a:schemeClr>
              </a:solidFill>
            </a:endParaRPr>
          </a:p>
        </p:txBody>
      </p:sp>
    </p:spTree>
    <p:extLst>
      <p:ext uri="{BB962C8B-B14F-4D97-AF65-F5344CB8AC3E}">
        <p14:creationId xmlns:p14="http://schemas.microsoft.com/office/powerpoint/2010/main" val="22660387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2366D5-AAE6-7236-CF94-85F244EECC6A}"/>
              </a:ext>
            </a:extLst>
          </p:cNvPr>
          <p:cNvSpPr>
            <a:spLocks noGrp="1"/>
          </p:cNvSpPr>
          <p:nvPr>
            <p:ph type="title"/>
          </p:nvPr>
        </p:nvSpPr>
        <p:spPr/>
        <p:txBody>
          <a:bodyPr lIns="91440" tIns="45720" rIns="91440" bIns="45720" anchor="t"/>
          <a:lstStyle/>
          <a:p>
            <a:r>
              <a:rPr lang="en-US" dirty="0">
                <a:solidFill>
                  <a:schemeClr val="tx1"/>
                </a:solidFill>
              </a:rPr>
              <a:t>2025-2026 Employee Contributions</a:t>
            </a:r>
          </a:p>
        </p:txBody>
      </p:sp>
      <p:sp>
        <p:nvSpPr>
          <p:cNvPr id="4" name="Text Placeholder 3">
            <a:extLst>
              <a:ext uri="{FF2B5EF4-FFF2-40B4-BE49-F238E27FC236}">
                <a16:creationId xmlns:a16="http://schemas.microsoft.com/office/drawing/2014/main" id="{DEF91E39-C715-3586-C319-0B1DC229C77B}"/>
              </a:ext>
            </a:extLst>
          </p:cNvPr>
          <p:cNvSpPr>
            <a:spLocks noGrp="1"/>
          </p:cNvSpPr>
          <p:nvPr>
            <p:ph type="body" sz="quarter" idx="13"/>
          </p:nvPr>
        </p:nvSpPr>
        <p:spPr>
          <a:xfrm>
            <a:off x="838199" y="3078508"/>
            <a:ext cx="10518252" cy="567872"/>
          </a:xfrm>
        </p:spPr>
        <p:txBody>
          <a:bodyPr lIns="91440" tIns="45720" rIns="91440" bIns="45720" anchor="t">
            <a:normAutofit fontScale="92500" lnSpcReduction="20000"/>
          </a:bodyPr>
          <a:lstStyle/>
          <a:p>
            <a:pPr algn="ctr"/>
            <a:r>
              <a:rPr lang="en-US" dirty="0"/>
              <a:t>Amounts listed below are for 3 academic semester contributions</a:t>
            </a:r>
            <a:r>
              <a:rPr lang="en-US" sz="1200" dirty="0"/>
              <a:t> </a:t>
            </a:r>
          </a:p>
          <a:p>
            <a:pPr algn="ctr"/>
            <a:r>
              <a:rPr lang="en-US" sz="1200" dirty="0"/>
              <a:t>(fall semester = Oct./Nov./Dec. &amp; spring semester = Mar./Apr./May)</a:t>
            </a:r>
            <a:endParaRPr lang="en-US" sz="1200" dirty="0">
              <a:cs typeface="Segoe UI Light"/>
            </a:endParaRPr>
          </a:p>
        </p:txBody>
      </p:sp>
      <p:graphicFrame>
        <p:nvGraphicFramePr>
          <p:cNvPr id="5" name="Table 5">
            <a:extLst>
              <a:ext uri="{FF2B5EF4-FFF2-40B4-BE49-F238E27FC236}">
                <a16:creationId xmlns:a16="http://schemas.microsoft.com/office/drawing/2014/main" id="{C0101828-C914-2C83-476C-429059EDE1AD}"/>
              </a:ext>
            </a:extLst>
          </p:cNvPr>
          <p:cNvGraphicFramePr>
            <a:graphicFrameLocks noGrp="1"/>
          </p:cNvGraphicFramePr>
          <p:nvPr>
            <p:ph sz="quarter" idx="17"/>
            <p:extLst>
              <p:ext uri="{D42A27DB-BD31-4B8C-83A1-F6EECF244321}">
                <p14:modId xmlns:p14="http://schemas.microsoft.com/office/powerpoint/2010/main" val="373459160"/>
              </p:ext>
            </p:extLst>
          </p:nvPr>
        </p:nvGraphicFramePr>
        <p:xfrm>
          <a:off x="838200" y="3639043"/>
          <a:ext cx="10477040" cy="2265998"/>
        </p:xfrm>
        <a:graphic>
          <a:graphicData uri="http://schemas.openxmlformats.org/drawingml/2006/table">
            <a:tbl>
              <a:tblPr firstRow="1" bandRow="1">
                <a:tableStyleId>{5940675A-B579-460E-94D1-54222C63F5DA}</a:tableStyleId>
              </a:tblPr>
              <a:tblGrid>
                <a:gridCol w="2103119">
                  <a:extLst>
                    <a:ext uri="{9D8B030D-6E8A-4147-A177-3AD203B41FA5}">
                      <a16:colId xmlns:a16="http://schemas.microsoft.com/office/drawing/2014/main" val="1572536025"/>
                    </a:ext>
                  </a:extLst>
                </a:gridCol>
                <a:gridCol w="2208650">
                  <a:extLst>
                    <a:ext uri="{9D8B030D-6E8A-4147-A177-3AD203B41FA5}">
                      <a16:colId xmlns:a16="http://schemas.microsoft.com/office/drawing/2014/main" val="3709376356"/>
                    </a:ext>
                  </a:extLst>
                </a:gridCol>
                <a:gridCol w="3028207">
                  <a:extLst>
                    <a:ext uri="{9D8B030D-6E8A-4147-A177-3AD203B41FA5}">
                      <a16:colId xmlns:a16="http://schemas.microsoft.com/office/drawing/2014/main" val="906495982"/>
                    </a:ext>
                  </a:extLst>
                </a:gridCol>
                <a:gridCol w="3137064">
                  <a:extLst>
                    <a:ext uri="{9D8B030D-6E8A-4147-A177-3AD203B41FA5}">
                      <a16:colId xmlns:a16="http://schemas.microsoft.com/office/drawing/2014/main" val="1857816867"/>
                    </a:ext>
                  </a:extLst>
                </a:gridCol>
              </a:tblGrid>
              <a:tr h="370840">
                <a:tc>
                  <a:txBody>
                    <a:bodyPr/>
                    <a:lstStyle/>
                    <a:p>
                      <a:pPr>
                        <a:lnSpc>
                          <a:spcPct val="150000"/>
                        </a:lnSpc>
                      </a:pPr>
                      <a:r>
                        <a:rPr lang="en-US" sz="1600" dirty="0">
                          <a:solidFill>
                            <a:srgbClr val="000000"/>
                          </a:solidFill>
                        </a:rPr>
                        <a:t>Plan Type</a:t>
                      </a:r>
                      <a:endParaRPr lang="en-US" dirty="0">
                        <a:solidFill>
                          <a:srgbClr val="000000"/>
                        </a:solidFill>
                      </a:endParaRPr>
                    </a:p>
                  </a:txBody>
                  <a:tcPr/>
                </a:tc>
                <a:tc>
                  <a:txBody>
                    <a:bodyPr/>
                    <a:lstStyle/>
                    <a:p>
                      <a:pPr>
                        <a:lnSpc>
                          <a:spcPct val="150000"/>
                        </a:lnSpc>
                      </a:pPr>
                      <a:r>
                        <a:rPr lang="en-US" sz="1600" dirty="0">
                          <a:solidFill>
                            <a:srgbClr val="000000"/>
                          </a:solidFill>
                        </a:rPr>
                        <a:t>Number Covered</a:t>
                      </a:r>
                    </a:p>
                  </a:txBody>
                  <a:tcPr/>
                </a:tc>
                <a:tc>
                  <a:txBody>
                    <a:bodyPr/>
                    <a:lstStyle/>
                    <a:p>
                      <a:pPr>
                        <a:lnSpc>
                          <a:spcPct val="150000"/>
                        </a:lnSpc>
                      </a:pPr>
                      <a:r>
                        <a:rPr lang="en-US" sz="1600" dirty="0">
                          <a:solidFill>
                            <a:srgbClr val="000000"/>
                          </a:solidFill>
                        </a:rPr>
                        <a:t>2024-2025 Contributions</a:t>
                      </a:r>
                    </a:p>
                  </a:txBody>
                  <a:tcPr/>
                </a:tc>
                <a:tc>
                  <a:txBody>
                    <a:bodyPr/>
                    <a:lstStyle/>
                    <a:p>
                      <a:pPr>
                        <a:lnSpc>
                          <a:spcPct val="150000"/>
                        </a:lnSpc>
                      </a:pPr>
                      <a:r>
                        <a:rPr lang="en-US" sz="1600" b="1" dirty="0">
                          <a:solidFill>
                            <a:srgbClr val="000000"/>
                          </a:solidFill>
                        </a:rPr>
                        <a:t>2025-2026 Contribution *</a:t>
                      </a:r>
                    </a:p>
                  </a:txBody>
                  <a:tcPr>
                    <a:solidFill>
                      <a:schemeClr val="bg1">
                        <a:lumMod val="95000"/>
                      </a:schemeClr>
                    </a:solidFill>
                  </a:tcPr>
                </a:tc>
                <a:extLst>
                  <a:ext uri="{0D108BD9-81ED-4DB2-BD59-A6C34878D82A}">
                    <a16:rowId xmlns:a16="http://schemas.microsoft.com/office/drawing/2014/main" val="3324063139"/>
                  </a:ext>
                </a:extLst>
              </a:tr>
              <a:tr h="370840">
                <a:tc>
                  <a:txBody>
                    <a:bodyPr/>
                    <a:lstStyle/>
                    <a:p>
                      <a:pPr>
                        <a:lnSpc>
                          <a:spcPct val="150000"/>
                        </a:lnSpc>
                      </a:pPr>
                      <a:r>
                        <a:rPr lang="en-US" sz="1200" dirty="0">
                          <a:solidFill>
                            <a:srgbClr val="000000"/>
                          </a:solidFill>
                        </a:rPr>
                        <a:t>Medical - Anthem PPO 100A</a:t>
                      </a:r>
                    </a:p>
                  </a:txBody>
                  <a:tcPr>
                    <a:noFill/>
                  </a:tcPr>
                </a:tc>
                <a:tc>
                  <a:txBody>
                    <a:bodyPr/>
                    <a:lstStyle/>
                    <a:p>
                      <a:pPr>
                        <a:lnSpc>
                          <a:spcPct val="150000"/>
                        </a:lnSpc>
                      </a:pPr>
                      <a:r>
                        <a:rPr lang="en-US" sz="1200" dirty="0">
                          <a:solidFill>
                            <a:srgbClr val="000000"/>
                          </a:solidFill>
                        </a:rPr>
                        <a:t>Employee Only</a:t>
                      </a:r>
                    </a:p>
                  </a:txBody>
                  <a:tcPr>
                    <a:noFill/>
                  </a:tcPr>
                </a:tc>
                <a:tc>
                  <a:txBody>
                    <a:bodyPr/>
                    <a:lstStyle/>
                    <a:p>
                      <a:pPr>
                        <a:lnSpc>
                          <a:spcPct val="150000"/>
                        </a:lnSpc>
                      </a:pPr>
                      <a:r>
                        <a:rPr lang="en-US" sz="1200" dirty="0">
                          <a:solidFill>
                            <a:srgbClr val="000000"/>
                          </a:solidFill>
                        </a:rPr>
                        <a:t>$414.00</a:t>
                      </a:r>
                    </a:p>
                  </a:txBody>
                  <a:tcPr>
                    <a:noFill/>
                  </a:tcPr>
                </a:tc>
                <a:tc>
                  <a:txBody>
                    <a:bodyPr/>
                    <a:lstStyle/>
                    <a:p>
                      <a:pPr>
                        <a:lnSpc>
                          <a:spcPct val="150000"/>
                        </a:lnSpc>
                      </a:pPr>
                      <a:r>
                        <a:rPr lang="en-US" sz="1200" b="1" dirty="0">
                          <a:solidFill>
                            <a:srgbClr val="000000"/>
                          </a:solidFill>
                        </a:rPr>
                        <a:t>$452.00 </a:t>
                      </a:r>
                      <a:r>
                        <a:rPr lang="en-US" sz="1000" b="1" dirty="0">
                          <a:solidFill>
                            <a:srgbClr val="000000"/>
                          </a:solidFill>
                        </a:rPr>
                        <a:t>(3 equal contributions see above)</a:t>
                      </a:r>
                    </a:p>
                  </a:txBody>
                  <a:tcPr>
                    <a:solidFill>
                      <a:schemeClr val="bg1">
                        <a:lumMod val="95000"/>
                      </a:schemeClr>
                    </a:solidFill>
                  </a:tcPr>
                </a:tc>
                <a:extLst>
                  <a:ext uri="{0D108BD9-81ED-4DB2-BD59-A6C34878D82A}">
                    <a16:rowId xmlns:a16="http://schemas.microsoft.com/office/drawing/2014/main" val="90814813"/>
                  </a:ext>
                </a:extLst>
              </a:tr>
              <a:tr h="370840">
                <a:tc>
                  <a:txBody>
                    <a:bodyPr/>
                    <a:lstStyle/>
                    <a:p>
                      <a:pPr lvl="0">
                        <a:lnSpc>
                          <a:spcPct val="150000"/>
                        </a:lnSpc>
                        <a:buNone/>
                      </a:pPr>
                      <a:r>
                        <a:rPr lang="en-US" sz="1200" b="0" i="0" u="none" strike="noStrike" noProof="0" dirty="0">
                          <a:solidFill>
                            <a:srgbClr val="000000"/>
                          </a:solidFill>
                          <a:latin typeface="Segoe UI Light"/>
                        </a:rPr>
                        <a:t>Medical - </a:t>
                      </a:r>
                      <a:r>
                        <a:rPr lang="en-US" sz="1200" u="none" strike="noStrike" noProof="0" dirty="0">
                          <a:solidFill>
                            <a:srgbClr val="000000"/>
                          </a:solidFill>
                        </a:rPr>
                        <a:t>Anthem PPO 100A</a:t>
                      </a:r>
                      <a:endParaRPr lang="en-US" dirty="0">
                        <a:solidFill>
                          <a:srgbClr val="000000"/>
                        </a:solidFill>
                      </a:endParaRPr>
                    </a:p>
                  </a:txBody>
                  <a:tcPr>
                    <a:noFill/>
                  </a:tcPr>
                </a:tc>
                <a:tc>
                  <a:txBody>
                    <a:bodyPr/>
                    <a:lstStyle/>
                    <a:p>
                      <a:pPr>
                        <a:lnSpc>
                          <a:spcPct val="150000"/>
                        </a:lnSpc>
                      </a:pPr>
                      <a:r>
                        <a:rPr lang="en-US" sz="1200" dirty="0">
                          <a:solidFill>
                            <a:srgbClr val="000000"/>
                          </a:solidFill>
                        </a:rPr>
                        <a:t>Employee + 1</a:t>
                      </a:r>
                    </a:p>
                  </a:txBody>
                  <a:tcPr>
                    <a:noFill/>
                  </a:tcPr>
                </a:tc>
                <a:tc>
                  <a:txBody>
                    <a:bodyPr/>
                    <a:lstStyle/>
                    <a:p>
                      <a:pPr>
                        <a:lnSpc>
                          <a:spcPct val="150000"/>
                        </a:lnSpc>
                      </a:pPr>
                      <a:r>
                        <a:rPr lang="en-US" sz="1200" dirty="0">
                          <a:solidFill>
                            <a:srgbClr val="000000"/>
                          </a:solidFill>
                        </a:rPr>
                        <a:t>$808.00</a:t>
                      </a:r>
                    </a:p>
                  </a:txBody>
                  <a:tcPr>
                    <a:noFill/>
                  </a:tcPr>
                </a:tc>
                <a:tc>
                  <a:txBody>
                    <a:bodyPr/>
                    <a:lstStyle/>
                    <a:p>
                      <a:pPr>
                        <a:lnSpc>
                          <a:spcPct val="150000"/>
                        </a:lnSpc>
                      </a:pPr>
                      <a:r>
                        <a:rPr lang="en-US" sz="1200" b="1" dirty="0">
                          <a:solidFill>
                            <a:srgbClr val="000000"/>
                          </a:solidFill>
                        </a:rPr>
                        <a:t>$890.00 </a:t>
                      </a:r>
                      <a:r>
                        <a:rPr lang="en-US" sz="1000" b="1" dirty="0">
                          <a:solidFill>
                            <a:srgbClr val="000000"/>
                          </a:solidFill>
                        </a:rPr>
                        <a:t>(3 equal contributions see above)</a:t>
                      </a:r>
                    </a:p>
                  </a:txBody>
                  <a:tcPr>
                    <a:solidFill>
                      <a:schemeClr val="bg1">
                        <a:lumMod val="95000"/>
                      </a:schemeClr>
                    </a:solidFill>
                  </a:tcPr>
                </a:tc>
                <a:extLst>
                  <a:ext uri="{0D108BD9-81ED-4DB2-BD59-A6C34878D82A}">
                    <a16:rowId xmlns:a16="http://schemas.microsoft.com/office/drawing/2014/main" val="3254565425"/>
                  </a:ext>
                </a:extLst>
              </a:tr>
              <a:tr h="370840">
                <a:tc>
                  <a:txBody>
                    <a:bodyPr/>
                    <a:lstStyle/>
                    <a:p>
                      <a:pPr lvl="0">
                        <a:lnSpc>
                          <a:spcPct val="150000"/>
                        </a:lnSpc>
                        <a:buNone/>
                      </a:pPr>
                      <a:r>
                        <a:rPr lang="en-US" sz="1200" b="0" i="0" u="none" strike="noStrike" noProof="0" dirty="0">
                          <a:solidFill>
                            <a:srgbClr val="000000"/>
                          </a:solidFill>
                          <a:latin typeface="Segoe UI Light"/>
                        </a:rPr>
                        <a:t>Medical - </a:t>
                      </a:r>
                      <a:r>
                        <a:rPr lang="en-US" sz="1200" u="none" strike="noStrike" noProof="0" dirty="0">
                          <a:solidFill>
                            <a:srgbClr val="000000"/>
                          </a:solidFill>
                        </a:rPr>
                        <a:t>Anthem PPO 100A</a:t>
                      </a:r>
                      <a:endParaRPr lang="en-US" dirty="0">
                        <a:solidFill>
                          <a:srgbClr val="000000"/>
                        </a:solidFill>
                      </a:endParaRPr>
                    </a:p>
                  </a:txBody>
                  <a:tcPr>
                    <a:noFill/>
                  </a:tcPr>
                </a:tc>
                <a:tc>
                  <a:txBody>
                    <a:bodyPr/>
                    <a:lstStyle/>
                    <a:p>
                      <a:pPr>
                        <a:lnSpc>
                          <a:spcPct val="150000"/>
                        </a:lnSpc>
                      </a:pPr>
                      <a:r>
                        <a:rPr lang="en-US" sz="1200" dirty="0">
                          <a:solidFill>
                            <a:srgbClr val="000000"/>
                          </a:solidFill>
                        </a:rPr>
                        <a:t>Family (3+)</a:t>
                      </a:r>
                    </a:p>
                  </a:txBody>
                  <a:tcPr>
                    <a:no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rgbClr val="000000"/>
                          </a:solidFill>
                        </a:rPr>
                        <a:t>$1,140.00</a:t>
                      </a:r>
                    </a:p>
                  </a:txBody>
                  <a:tcPr>
                    <a:noFill/>
                  </a:tcPr>
                </a:tc>
                <a:tc>
                  <a:txBody>
                    <a:bodyPr/>
                    <a:lstStyle/>
                    <a:p>
                      <a:pPr>
                        <a:lnSpc>
                          <a:spcPct val="150000"/>
                        </a:lnSpc>
                      </a:pPr>
                      <a:r>
                        <a:rPr lang="en-US" sz="1200" b="1" dirty="0">
                          <a:solidFill>
                            <a:srgbClr val="000000"/>
                          </a:solidFill>
                        </a:rPr>
                        <a:t>$1,254.00 </a:t>
                      </a:r>
                      <a:r>
                        <a:rPr lang="en-US" sz="1000" b="1" dirty="0">
                          <a:solidFill>
                            <a:srgbClr val="000000"/>
                          </a:solidFill>
                        </a:rPr>
                        <a:t>(3 equal contributions see above)</a:t>
                      </a:r>
                    </a:p>
                  </a:txBody>
                  <a:tcPr>
                    <a:solidFill>
                      <a:schemeClr val="bg1">
                        <a:lumMod val="95000"/>
                      </a:schemeClr>
                    </a:solidFill>
                  </a:tcPr>
                </a:tc>
                <a:extLst>
                  <a:ext uri="{0D108BD9-81ED-4DB2-BD59-A6C34878D82A}">
                    <a16:rowId xmlns:a16="http://schemas.microsoft.com/office/drawing/2014/main" val="1674342574"/>
                  </a:ext>
                </a:extLst>
              </a:tr>
              <a:tr h="370840">
                <a:tc>
                  <a:txBody>
                    <a:bodyPr/>
                    <a:lstStyle/>
                    <a:p>
                      <a:pPr>
                        <a:lnSpc>
                          <a:spcPct val="150000"/>
                        </a:lnSpc>
                      </a:pPr>
                      <a:r>
                        <a:rPr lang="en-US" sz="1200" dirty="0">
                          <a:solidFill>
                            <a:srgbClr val="000000"/>
                          </a:solidFill>
                        </a:rPr>
                        <a:t>DeltaCare USA DHMO</a:t>
                      </a:r>
                    </a:p>
                  </a:txBody>
                  <a:tcPr/>
                </a:tc>
                <a:tc>
                  <a:txBody>
                    <a:bodyPr/>
                    <a:lstStyle/>
                    <a:p>
                      <a:pPr>
                        <a:lnSpc>
                          <a:spcPct val="150000"/>
                        </a:lnSpc>
                      </a:pPr>
                      <a:r>
                        <a:rPr lang="en-US" sz="1200" dirty="0">
                          <a:solidFill>
                            <a:srgbClr val="000000"/>
                          </a:solidFill>
                        </a:rPr>
                        <a:t>Single / 2-party / Family</a:t>
                      </a:r>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rgbClr val="000000"/>
                          </a:solidFill>
                        </a:rPr>
                        <a:t>$36.48 / $65.94 / $97.38</a:t>
                      </a:r>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b="1" dirty="0">
                          <a:solidFill>
                            <a:srgbClr val="000000"/>
                          </a:solidFill>
                        </a:rPr>
                        <a:t>$36.48 / $65.94 / $97.38 </a:t>
                      </a:r>
                      <a:r>
                        <a:rPr lang="en-US" sz="1000" b="1" dirty="0">
                          <a:solidFill>
                            <a:srgbClr val="000000"/>
                          </a:solidFill>
                        </a:rPr>
                        <a:t>(see above)</a:t>
                      </a:r>
                    </a:p>
                  </a:txBody>
                  <a:tcPr>
                    <a:solidFill>
                      <a:schemeClr val="bg1">
                        <a:lumMod val="95000"/>
                      </a:schemeClr>
                    </a:solidFill>
                  </a:tcPr>
                </a:tc>
                <a:extLst>
                  <a:ext uri="{0D108BD9-81ED-4DB2-BD59-A6C34878D82A}">
                    <a16:rowId xmlns:a16="http://schemas.microsoft.com/office/drawing/2014/main" val="3696789565"/>
                  </a:ext>
                </a:extLst>
              </a:tr>
              <a:tr h="370840">
                <a:tc>
                  <a:txBody>
                    <a:bodyPr/>
                    <a:lstStyle/>
                    <a:p>
                      <a:pPr>
                        <a:lnSpc>
                          <a:spcPct val="150000"/>
                        </a:lnSpc>
                      </a:pPr>
                      <a:r>
                        <a:rPr lang="en-US" sz="1200" dirty="0">
                          <a:solidFill>
                            <a:srgbClr val="000000"/>
                          </a:solidFill>
                        </a:rPr>
                        <a:t>EyeMed PPO</a:t>
                      </a:r>
                    </a:p>
                  </a:txBody>
                  <a:tcPr/>
                </a:tc>
                <a:tc>
                  <a:txBody>
                    <a:bodyPr/>
                    <a:lstStyle/>
                    <a:p>
                      <a:pPr>
                        <a:lnSpc>
                          <a:spcPct val="150000"/>
                        </a:lnSpc>
                      </a:pPr>
                      <a:r>
                        <a:rPr lang="en-US" sz="1200" dirty="0">
                          <a:solidFill>
                            <a:srgbClr val="000000"/>
                          </a:solidFill>
                        </a:rPr>
                        <a:t>EE / </a:t>
                      </a:r>
                      <a:r>
                        <a:rPr lang="en-US" sz="1200" dirty="0" err="1">
                          <a:solidFill>
                            <a:srgbClr val="000000"/>
                          </a:solidFill>
                        </a:rPr>
                        <a:t>EE+Sp</a:t>
                      </a:r>
                      <a:r>
                        <a:rPr lang="en-US" sz="1200" dirty="0">
                          <a:solidFill>
                            <a:srgbClr val="000000"/>
                          </a:solidFill>
                        </a:rPr>
                        <a:t> / </a:t>
                      </a:r>
                      <a:r>
                        <a:rPr lang="en-US" sz="1200" dirty="0" err="1">
                          <a:solidFill>
                            <a:srgbClr val="000000"/>
                          </a:solidFill>
                        </a:rPr>
                        <a:t>EE+Ch</a:t>
                      </a:r>
                      <a:r>
                        <a:rPr lang="en-US" sz="1200" dirty="0">
                          <a:solidFill>
                            <a:srgbClr val="000000"/>
                          </a:solidFill>
                        </a:rPr>
                        <a:t> /Family</a:t>
                      </a:r>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rgbClr val="000000"/>
                          </a:solidFill>
                        </a:rPr>
                        <a:t>$21.66 / $41.14 / $43.30 / $63.66</a:t>
                      </a:r>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b="1" dirty="0">
                          <a:solidFill>
                            <a:srgbClr val="000000"/>
                          </a:solidFill>
                        </a:rPr>
                        <a:t>$21.66 /  $41.14 / $43.30 / $63.66 </a:t>
                      </a:r>
                      <a:r>
                        <a:rPr lang="en-US" sz="1000" b="1" dirty="0">
                          <a:solidFill>
                            <a:srgbClr val="000000"/>
                          </a:solidFill>
                        </a:rPr>
                        <a:t>(see above)</a:t>
                      </a:r>
                    </a:p>
                  </a:txBody>
                  <a:tcPr>
                    <a:solidFill>
                      <a:schemeClr val="bg1">
                        <a:lumMod val="95000"/>
                      </a:schemeClr>
                    </a:solidFill>
                  </a:tcPr>
                </a:tc>
                <a:extLst>
                  <a:ext uri="{0D108BD9-81ED-4DB2-BD59-A6C34878D82A}">
                    <a16:rowId xmlns:a16="http://schemas.microsoft.com/office/drawing/2014/main" val="3993020499"/>
                  </a:ext>
                </a:extLst>
              </a:tr>
            </a:tbl>
          </a:graphicData>
        </a:graphic>
      </p:graphicFrame>
      <p:sp>
        <p:nvSpPr>
          <p:cNvPr id="2" name="Text Placeholder 3">
            <a:extLst>
              <a:ext uri="{FF2B5EF4-FFF2-40B4-BE49-F238E27FC236}">
                <a16:creationId xmlns:a16="http://schemas.microsoft.com/office/drawing/2014/main" id="{6E559956-1F0E-9E40-38FC-BD80FBE2A666}"/>
              </a:ext>
            </a:extLst>
          </p:cNvPr>
          <p:cNvSpPr txBox="1">
            <a:spLocks/>
          </p:cNvSpPr>
          <p:nvPr/>
        </p:nvSpPr>
        <p:spPr>
          <a:xfrm>
            <a:off x="838199" y="6003237"/>
            <a:ext cx="10518252" cy="718238"/>
          </a:xfrm>
          <a:prstGeom prst="rect">
            <a:avLst/>
          </a:prstGeom>
        </p:spPr>
        <p:txBody>
          <a:bodyPr lIns="91440" tIns="45720" rIns="91440" bIns="45720" anchor="t">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spc="200" baseline="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t>*3 equal contributions pay for 6 months of insurance coverage: </a:t>
            </a:r>
          </a:p>
          <a:p>
            <a:r>
              <a:rPr lang="en-US" sz="1400" dirty="0">
                <a:cs typeface="Segoe UI Light"/>
              </a:rPr>
              <a:t>Fall semester = Oct. – Mar. &amp; Spring semester = Apr. – Sept.</a:t>
            </a:r>
          </a:p>
        </p:txBody>
      </p:sp>
      <p:pic>
        <p:nvPicPr>
          <p:cNvPr id="7" name="Picture 6" descr="The proud faces of Palomar College students as they march into the new stadium for their graduation ceremony.">
            <a:extLst>
              <a:ext uri="{FF2B5EF4-FFF2-40B4-BE49-F238E27FC236}">
                <a16:creationId xmlns:a16="http://schemas.microsoft.com/office/drawing/2014/main" id="{4529CFD5-4D7B-B3FA-97D1-3C0D650130CA}"/>
              </a:ext>
            </a:extLst>
          </p:cNvPr>
          <p:cNvPicPr>
            <a:picLocks noChangeAspect="1"/>
          </p:cNvPicPr>
          <p:nvPr/>
        </p:nvPicPr>
        <p:blipFill>
          <a:blip r:embed="rId2"/>
          <a:stretch>
            <a:fillRect/>
          </a:stretch>
        </p:blipFill>
        <p:spPr>
          <a:xfrm>
            <a:off x="3526551" y="1039641"/>
            <a:ext cx="5138897" cy="1940671"/>
          </a:xfrm>
          <a:prstGeom prst="rect">
            <a:avLst/>
          </a:prstGeom>
          <a:ln w="88900" cap="sq" cmpd="thickThin">
            <a:solidFill>
              <a:srgbClr val="000000"/>
            </a:solidFill>
            <a:prstDash val="solid"/>
            <a:miter lim="800000"/>
          </a:ln>
          <a:effectLst>
            <a:innerShdw blurRad="76200">
              <a:srgbClr val="000000"/>
            </a:innerShdw>
          </a:effectLst>
        </p:spPr>
      </p:pic>
      <p:sp>
        <p:nvSpPr>
          <p:cNvPr id="10" name="Slide Number Placeholder 3">
            <a:extLst>
              <a:ext uri="{FF2B5EF4-FFF2-40B4-BE49-F238E27FC236}">
                <a16:creationId xmlns:a16="http://schemas.microsoft.com/office/drawing/2014/main" id="{5C0E225A-2CD0-8265-239A-62938F9FD80B}"/>
              </a:ext>
            </a:extLst>
          </p:cNvPr>
          <p:cNvSpPr txBox="1">
            <a:spLocks/>
          </p:cNvSpPr>
          <p:nvPr/>
        </p:nvSpPr>
        <p:spPr>
          <a:xfrm>
            <a:off x="8610600" y="6356350"/>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91729D4-A164-47A3-830D-E792BCE699E4}" type="slidenum">
              <a:rPr lang="en-US" sz="1000" spc="300" smtClean="0">
                <a:solidFill>
                  <a:schemeClr val="accent1">
                    <a:lumMod val="75000"/>
                  </a:schemeClr>
                </a:solidFill>
              </a:rPr>
              <a:pPr algn="r"/>
              <a:t>7</a:t>
            </a:fld>
            <a:endParaRPr lang="en-US" sz="1000" spc="300" dirty="0">
              <a:solidFill>
                <a:schemeClr val="accent1">
                  <a:lumMod val="75000"/>
                </a:schemeClr>
              </a:solidFill>
            </a:endParaRPr>
          </a:p>
        </p:txBody>
      </p:sp>
    </p:spTree>
    <p:extLst>
      <p:ext uri="{BB962C8B-B14F-4D97-AF65-F5344CB8AC3E}">
        <p14:creationId xmlns:p14="http://schemas.microsoft.com/office/powerpoint/2010/main" val="33802949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82BE61-0E66-8851-FC29-2F4E3CE09BF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13A1B46-232B-FEAD-68AC-8DBB8656A975}"/>
              </a:ext>
            </a:extLst>
          </p:cNvPr>
          <p:cNvSpPr>
            <a:spLocks noGrp="1"/>
          </p:cNvSpPr>
          <p:nvPr>
            <p:ph type="title"/>
          </p:nvPr>
        </p:nvSpPr>
        <p:spPr>
          <a:xfrm>
            <a:off x="6570771" y="262984"/>
            <a:ext cx="5066644" cy="1248944"/>
          </a:xfrm>
        </p:spPr>
        <p:txBody>
          <a:bodyPr lIns="91440" tIns="45720" rIns="91440" bIns="45720" anchor="ctr"/>
          <a:lstStyle/>
          <a:p>
            <a:r>
              <a:rPr lang="en-US" dirty="0">
                <a:solidFill>
                  <a:schemeClr val="tx1"/>
                </a:solidFill>
              </a:rPr>
              <a:t>Action needed</a:t>
            </a:r>
            <a:br>
              <a:rPr lang="en-US" sz="1800" dirty="0">
                <a:solidFill>
                  <a:schemeClr val="tx1"/>
                </a:solidFill>
              </a:rPr>
            </a:br>
            <a:r>
              <a:rPr lang="en-US" sz="1800" dirty="0">
                <a:solidFill>
                  <a:schemeClr val="tx1"/>
                </a:solidFill>
              </a:rPr>
              <a:t>deadline to make changes is 10/8!</a:t>
            </a:r>
            <a:br>
              <a:rPr lang="en-US" sz="1800" dirty="0">
                <a:solidFill>
                  <a:schemeClr val="tx1"/>
                </a:solidFill>
              </a:rPr>
            </a:br>
            <a:r>
              <a:rPr lang="en-US" sz="1200" dirty="0">
                <a:solidFill>
                  <a:schemeClr val="tx1"/>
                </a:solidFill>
              </a:rPr>
              <a:t>Forms submitted after 9/25/2025 may experience a delay in activation of the benefits, after 10/1.</a:t>
            </a:r>
            <a:endParaRPr lang="en-US" dirty="0">
              <a:solidFill>
                <a:schemeClr val="tx1"/>
              </a:solidFill>
              <a:cs typeface="Segoe UI Light"/>
            </a:endParaRPr>
          </a:p>
        </p:txBody>
      </p:sp>
      <p:sp>
        <p:nvSpPr>
          <p:cNvPr id="8" name="Text Placeholder 7">
            <a:extLst>
              <a:ext uri="{FF2B5EF4-FFF2-40B4-BE49-F238E27FC236}">
                <a16:creationId xmlns:a16="http://schemas.microsoft.com/office/drawing/2014/main" id="{5C94292C-6359-E11A-2D55-31E842573D65}"/>
              </a:ext>
            </a:extLst>
          </p:cNvPr>
          <p:cNvSpPr>
            <a:spLocks noGrp="1"/>
          </p:cNvSpPr>
          <p:nvPr>
            <p:ph type="body" sz="quarter" idx="16"/>
          </p:nvPr>
        </p:nvSpPr>
        <p:spPr>
          <a:xfrm>
            <a:off x="205457" y="1467517"/>
            <a:ext cx="5889500" cy="5185392"/>
          </a:xfrm>
        </p:spPr>
        <p:txBody>
          <a:bodyPr lIns="91440" tIns="45720" rIns="91440" bIns="45720" anchor="ctr"/>
          <a:lstStyle/>
          <a:p>
            <a:pPr marL="0" indent="0">
              <a:buNone/>
            </a:pPr>
            <a:r>
              <a:rPr lang="en-US" b="1" dirty="0">
                <a:cs typeface="Segoe UI Light"/>
              </a:rPr>
              <a:t>Medical, Dental, and Vision Plan Changes</a:t>
            </a:r>
            <a:endParaRPr lang="en-US" b="1" dirty="0"/>
          </a:p>
          <a:p>
            <a:r>
              <a:rPr lang="en-US" b="1" dirty="0">
                <a:cs typeface="Segoe UI Light"/>
              </a:rPr>
              <a:t>Everyone must submit a form during open enrollment, even those with active coverage.</a:t>
            </a:r>
          </a:p>
          <a:p>
            <a:r>
              <a:rPr lang="en-US" dirty="0">
                <a:cs typeface="Segoe UI Light"/>
              </a:rPr>
              <a:t>To enroll or make plan changes you must complete a form for each plan (medical, dental, and vision). You will use the digital forms linked on this page, in the open enrollment emails, or on the part-time faculty open enrollment website.</a:t>
            </a:r>
          </a:p>
          <a:p>
            <a:r>
              <a:rPr lang="en-US" dirty="0">
                <a:cs typeface="Segoe UI Light"/>
              </a:rPr>
              <a:t>If you experience a challenge email </a:t>
            </a:r>
            <a:r>
              <a:rPr lang="en-US" dirty="0">
                <a:solidFill>
                  <a:schemeClr val="accent3">
                    <a:lumMod val="75000"/>
                  </a:schemeClr>
                </a:solidFill>
                <a:cs typeface="Segoe UI Light"/>
                <a:hlinkClick r:id="rId3">
                  <a:extLst>
                    <a:ext uri="{A12FA001-AC4F-418D-AE19-62706E023703}">
                      <ahyp:hlinkClr xmlns:ahyp="http://schemas.microsoft.com/office/drawing/2018/hyperlinkcolor" val="tx"/>
                    </a:ext>
                  </a:extLst>
                </a:hlinkClick>
              </a:rPr>
              <a:t>benefits@palomar.edu</a:t>
            </a:r>
            <a:r>
              <a:rPr lang="en-US" dirty="0">
                <a:cs typeface="Segoe UI Light"/>
              </a:rPr>
              <a:t>  or visit us during one of the drop-in events listed on </a:t>
            </a:r>
            <a:r>
              <a:rPr lang="en-US" dirty="0">
                <a:solidFill>
                  <a:schemeClr val="accent3">
                    <a:lumMod val="75000"/>
                  </a:schemeClr>
                </a:solidFill>
                <a:cs typeface="Segoe UI Light"/>
                <a:hlinkClick r:id="rId4" action="ppaction://hlinksldjump">
                  <a:extLst>
                    <a:ext uri="{A12FA001-AC4F-418D-AE19-62706E023703}">
                      <ahyp:hlinkClr xmlns:ahyp="http://schemas.microsoft.com/office/drawing/2018/hyperlinkcolor" val="tx"/>
                    </a:ext>
                  </a:extLst>
                </a:hlinkClick>
              </a:rPr>
              <a:t>page 21 of this document</a:t>
            </a:r>
            <a:r>
              <a:rPr lang="en-US" dirty="0">
                <a:cs typeface="Segoe UI Light"/>
              </a:rPr>
              <a:t>.</a:t>
            </a:r>
          </a:p>
          <a:p>
            <a:pPr marL="0" indent="0">
              <a:buNone/>
            </a:pPr>
            <a:r>
              <a:rPr lang="en-US" b="1" dirty="0">
                <a:cs typeface="Segoe UI Light"/>
              </a:rPr>
              <a:t>AFLAC Supplemental Insurance can be purchased</a:t>
            </a:r>
          </a:p>
          <a:p>
            <a:r>
              <a:rPr lang="en-US" dirty="0">
                <a:cs typeface="Segoe UI Light"/>
              </a:rPr>
              <a:t>You will enroll with the AFLAC representative.</a:t>
            </a:r>
          </a:p>
        </p:txBody>
      </p:sp>
      <p:sp>
        <p:nvSpPr>
          <p:cNvPr id="5" name="Text Placeholder 7">
            <a:extLst>
              <a:ext uri="{FF2B5EF4-FFF2-40B4-BE49-F238E27FC236}">
                <a16:creationId xmlns:a16="http://schemas.microsoft.com/office/drawing/2014/main" id="{EF735C28-60F9-2EDC-57D3-648888A862A4}"/>
              </a:ext>
            </a:extLst>
          </p:cNvPr>
          <p:cNvSpPr txBox="1">
            <a:spLocks/>
          </p:cNvSpPr>
          <p:nvPr/>
        </p:nvSpPr>
        <p:spPr>
          <a:xfrm>
            <a:off x="6431262" y="1511928"/>
            <a:ext cx="5689930" cy="4642532"/>
          </a:xfrm>
          <a:prstGeom prst="rect">
            <a:avLst/>
          </a:prstGeom>
        </p:spPr>
        <p:txBody>
          <a:bodyPr lIns="91440" tIns="45720" rIns="91440" bIns="45720" anchor="ctr"/>
          <a:lstStyle>
            <a:lvl1pPr marL="285750" indent="-285750" algn="l" defTabSz="914400" rtl="0" eaLnBrk="1" latinLnBrk="0" hangingPunct="1">
              <a:lnSpc>
                <a:spcPct val="150000"/>
              </a:lnSpc>
              <a:spcBef>
                <a:spcPts val="0"/>
              </a:spcBef>
              <a:buFont typeface="Arial" panose="020B0604020202020204" pitchFamily="34" charset="0"/>
              <a:buChar char="•"/>
              <a:defRPr sz="1600" kern="1200" cap="none" spc="5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cs typeface="Segoe UI Light"/>
              </a:rPr>
              <a:t>Digital Enrollment/Change Forms</a:t>
            </a:r>
          </a:p>
          <a:p>
            <a:r>
              <a:rPr lang="en-US" dirty="0">
                <a:solidFill>
                  <a:schemeClr val="accent3">
                    <a:lumMod val="75000"/>
                  </a:schemeClr>
                </a:solidFill>
                <a:cs typeface="Segoe UI Light"/>
                <a:hlinkClick r:id="rId5">
                  <a:extLst>
                    <a:ext uri="{A12FA001-AC4F-418D-AE19-62706E023703}">
                      <ahyp:hlinkClr xmlns:ahyp="http://schemas.microsoft.com/office/drawing/2018/hyperlinkcolor" val="tx"/>
                    </a:ext>
                  </a:extLst>
                </a:hlinkClick>
              </a:rPr>
              <a:t>Re-Enrollment Form for continuing coverage</a:t>
            </a:r>
            <a:endParaRPr lang="en-US" dirty="0">
              <a:solidFill>
                <a:schemeClr val="accent3">
                  <a:lumMod val="75000"/>
                </a:schemeClr>
              </a:solidFill>
              <a:cs typeface="Segoe UI Light"/>
              <a:hlinkClick r:id="rId6">
                <a:extLst>
                  <a:ext uri="{A12FA001-AC4F-418D-AE19-62706E023703}">
                    <ahyp:hlinkClr xmlns:ahyp="http://schemas.microsoft.com/office/drawing/2018/hyperlinkcolor" val="tx"/>
                  </a:ext>
                </a:extLst>
              </a:hlinkClick>
            </a:endParaRPr>
          </a:p>
          <a:p>
            <a:r>
              <a:rPr lang="en-US" dirty="0">
                <a:solidFill>
                  <a:schemeClr val="accent3">
                    <a:lumMod val="75000"/>
                  </a:schemeClr>
                </a:solidFill>
                <a:cs typeface="Segoe UI Light"/>
                <a:hlinkClick r:id="rId7">
                  <a:extLst>
                    <a:ext uri="{A12FA001-AC4F-418D-AE19-62706E023703}">
                      <ahyp:hlinkClr xmlns:ahyp="http://schemas.microsoft.com/office/drawing/2018/hyperlinkcolor" val="tx"/>
                    </a:ext>
                  </a:extLst>
                </a:hlinkClick>
              </a:rPr>
              <a:t>Anthem HMO Form (requires doctor/medical group p.10)</a:t>
            </a:r>
            <a:endParaRPr lang="en-US" dirty="0">
              <a:solidFill>
                <a:schemeClr val="accent3">
                  <a:lumMod val="75000"/>
                </a:schemeClr>
              </a:solidFill>
              <a:cs typeface="Segoe UI Light"/>
              <a:hlinkClick r:id="rId6">
                <a:extLst>
                  <a:ext uri="{A12FA001-AC4F-418D-AE19-62706E023703}">
                    <ahyp:hlinkClr xmlns:ahyp="http://schemas.microsoft.com/office/drawing/2018/hyperlinkcolor" val="tx"/>
                  </a:ext>
                </a:extLst>
              </a:hlinkClick>
            </a:endParaRPr>
          </a:p>
          <a:p>
            <a:r>
              <a:rPr lang="en-US" dirty="0">
                <a:solidFill>
                  <a:schemeClr val="accent3">
                    <a:lumMod val="75000"/>
                  </a:schemeClr>
                </a:solidFill>
                <a:cs typeface="Segoe UI Light"/>
                <a:hlinkClick r:id="rId8">
                  <a:extLst>
                    <a:ext uri="{A12FA001-AC4F-418D-AE19-62706E023703}">
                      <ahyp:hlinkClr xmlns:ahyp="http://schemas.microsoft.com/office/drawing/2018/hyperlinkcolor" val="tx"/>
                    </a:ext>
                  </a:extLst>
                </a:hlinkClick>
              </a:rPr>
              <a:t>Anthem PPO 80E Form</a:t>
            </a:r>
            <a:endParaRPr lang="en-US" dirty="0">
              <a:solidFill>
                <a:schemeClr val="accent3">
                  <a:lumMod val="75000"/>
                </a:schemeClr>
              </a:solidFill>
              <a:cs typeface="Segoe UI Light"/>
              <a:hlinkClick r:id="rId9">
                <a:extLst>
                  <a:ext uri="{A12FA001-AC4F-418D-AE19-62706E023703}">
                    <ahyp:hlinkClr xmlns:ahyp="http://schemas.microsoft.com/office/drawing/2018/hyperlinkcolor" val="tx"/>
                  </a:ext>
                </a:extLst>
              </a:hlinkClick>
            </a:endParaRPr>
          </a:p>
          <a:p>
            <a:r>
              <a:rPr lang="en-US" dirty="0">
                <a:solidFill>
                  <a:schemeClr val="accent3">
                    <a:lumMod val="75000"/>
                  </a:schemeClr>
                </a:solidFill>
                <a:cs typeface="Segoe UI Light"/>
                <a:hlinkClick r:id="rId10">
                  <a:extLst>
                    <a:ext uri="{A12FA001-AC4F-418D-AE19-62706E023703}">
                      <ahyp:hlinkClr xmlns:ahyp="http://schemas.microsoft.com/office/drawing/2018/hyperlinkcolor" val="tx"/>
                    </a:ext>
                  </a:extLst>
                </a:hlinkClick>
              </a:rPr>
              <a:t>Anthem PPO 100A Form (requires employee contribution)</a:t>
            </a:r>
            <a:endParaRPr lang="en-US" dirty="0">
              <a:solidFill>
                <a:schemeClr val="accent3">
                  <a:lumMod val="75000"/>
                </a:schemeClr>
              </a:solidFill>
              <a:cs typeface="Segoe UI Light"/>
              <a:hlinkClick r:id="rId11">
                <a:extLst>
                  <a:ext uri="{A12FA001-AC4F-418D-AE19-62706E023703}">
                    <ahyp:hlinkClr xmlns:ahyp="http://schemas.microsoft.com/office/drawing/2018/hyperlinkcolor" val="tx"/>
                  </a:ext>
                </a:extLst>
              </a:hlinkClick>
            </a:endParaRPr>
          </a:p>
          <a:p>
            <a:r>
              <a:rPr lang="en-US" dirty="0">
                <a:solidFill>
                  <a:schemeClr val="accent3">
                    <a:lumMod val="75000"/>
                  </a:schemeClr>
                </a:solidFill>
                <a:cs typeface="Segoe UI Light"/>
                <a:hlinkClick r:id="rId12">
                  <a:extLst>
                    <a:ext uri="{A12FA001-AC4F-418D-AE19-62706E023703}">
                      <ahyp:hlinkClr xmlns:ahyp="http://schemas.microsoft.com/office/drawing/2018/hyperlinkcolor" val="tx"/>
                    </a:ext>
                  </a:extLst>
                </a:hlinkClick>
              </a:rPr>
              <a:t>Kaiser HMO Form</a:t>
            </a:r>
            <a:endParaRPr lang="en-US" dirty="0">
              <a:solidFill>
                <a:schemeClr val="accent3">
                  <a:lumMod val="75000"/>
                </a:schemeClr>
              </a:solidFill>
              <a:cs typeface="Segoe UI Light"/>
              <a:hlinkClick r:id="rId13">
                <a:extLst>
                  <a:ext uri="{A12FA001-AC4F-418D-AE19-62706E023703}">
                    <ahyp:hlinkClr xmlns:ahyp="http://schemas.microsoft.com/office/drawing/2018/hyperlinkcolor" val="tx"/>
                  </a:ext>
                </a:extLst>
              </a:hlinkClick>
            </a:endParaRPr>
          </a:p>
          <a:p>
            <a:r>
              <a:rPr lang="en-US" dirty="0">
                <a:solidFill>
                  <a:schemeClr val="accent3">
                    <a:lumMod val="75000"/>
                  </a:schemeClr>
                </a:solidFill>
                <a:cs typeface="Segoe UI Light"/>
                <a:hlinkClick r:id="rId14">
                  <a:extLst>
                    <a:ext uri="{A12FA001-AC4F-418D-AE19-62706E023703}">
                      <ahyp:hlinkClr xmlns:ahyp="http://schemas.microsoft.com/office/drawing/2018/hyperlinkcolor" val="tx"/>
                    </a:ext>
                  </a:extLst>
                </a:hlinkClick>
              </a:rPr>
              <a:t>Kaiser HDHP Form (with employer funded HSA*)</a:t>
            </a:r>
            <a:endParaRPr lang="en-US" dirty="0">
              <a:solidFill>
                <a:schemeClr val="accent3">
                  <a:lumMod val="75000"/>
                </a:schemeClr>
              </a:solidFill>
              <a:cs typeface="Segoe UI Light"/>
              <a:hlinkClick r:id="rId15">
                <a:extLst>
                  <a:ext uri="{A12FA001-AC4F-418D-AE19-62706E023703}">
                    <ahyp:hlinkClr xmlns:ahyp="http://schemas.microsoft.com/office/drawing/2018/hyperlinkcolor" val="tx"/>
                  </a:ext>
                </a:extLst>
              </a:hlinkClick>
            </a:endParaRPr>
          </a:p>
          <a:p>
            <a:r>
              <a:rPr lang="en-US" dirty="0">
                <a:solidFill>
                  <a:schemeClr val="accent3">
                    <a:lumMod val="76000"/>
                  </a:schemeClr>
                </a:solidFill>
                <a:cs typeface="Segoe UI Light"/>
                <a:hlinkClick r:id="rId16">
                  <a:extLst>
                    <a:ext uri="{A12FA001-AC4F-418D-AE19-62706E023703}">
                      <ahyp:hlinkClr xmlns:ahyp="http://schemas.microsoft.com/office/drawing/2018/hyperlinkcolor" val="tx"/>
                    </a:ext>
                  </a:extLst>
                </a:hlinkClick>
              </a:rPr>
              <a:t>DeltaCare USA DHMO Form</a:t>
            </a:r>
          </a:p>
          <a:p>
            <a:r>
              <a:rPr lang="en-US" dirty="0">
                <a:solidFill>
                  <a:schemeClr val="accent3">
                    <a:lumMod val="76000"/>
                  </a:schemeClr>
                </a:solidFill>
                <a:cs typeface="Segoe UI Light"/>
                <a:hlinkClick r:id="rId17">
                  <a:extLst>
                    <a:ext uri="{A12FA001-AC4F-418D-AE19-62706E023703}">
                      <ahyp:hlinkClr xmlns:ahyp="http://schemas.microsoft.com/office/drawing/2018/hyperlinkcolor" val="tx"/>
                    </a:ext>
                  </a:extLst>
                </a:hlinkClick>
              </a:rPr>
              <a:t>EyeMed Form</a:t>
            </a:r>
          </a:p>
          <a:p>
            <a:pPr marL="0" indent="0">
              <a:buNone/>
            </a:pPr>
            <a:r>
              <a:rPr lang="en-US" dirty="0">
                <a:cs typeface="Segoe UI Light"/>
              </a:rPr>
              <a:t>*</a:t>
            </a:r>
            <a:r>
              <a:rPr lang="en-US" sz="1000" dirty="0">
                <a:cs typeface="Segoe UI Light"/>
              </a:rPr>
              <a:t>Per the IRS HDHP/HSA Deductible &amp; Out-of-Pocket maximum will reset January 1st regardless of the employer benefit plan year.</a:t>
            </a:r>
            <a:endParaRPr lang="en-US" dirty="0">
              <a:cs typeface="Segoe UI Light"/>
            </a:endParaRPr>
          </a:p>
        </p:txBody>
      </p:sp>
      <p:pic>
        <p:nvPicPr>
          <p:cNvPr id="4" name="Picture Placeholder 3" descr="Multiple different regional flags decorating the bleachers of the Palomar College stadium, with friends and family arriving to watch their loved one's graduate.">
            <a:extLst>
              <a:ext uri="{FF2B5EF4-FFF2-40B4-BE49-F238E27FC236}">
                <a16:creationId xmlns:a16="http://schemas.microsoft.com/office/drawing/2014/main" id="{6172985E-44F7-5EB0-AA92-20D2BF3A8141}"/>
              </a:ext>
            </a:extLst>
          </p:cNvPr>
          <p:cNvPicPr>
            <a:picLocks noGrp="1" noChangeAspect="1"/>
          </p:cNvPicPr>
          <p:nvPr>
            <p:ph type="pic" sz="quarter" idx="13"/>
          </p:nvPr>
        </p:nvPicPr>
        <p:blipFill>
          <a:blip r:embed="rId18"/>
          <a:srcRect t="7017" b="7017"/>
          <a:stretch/>
        </p:blipFill>
        <p:spPr>
          <a:xfrm>
            <a:off x="513675" y="0"/>
            <a:ext cx="5357816" cy="1543051"/>
          </a:xfrm>
          <a:prstGeom prst="rect">
            <a:avLst/>
          </a:prstGeom>
          <a:ln>
            <a:noFill/>
          </a:ln>
          <a:effectLst>
            <a:outerShdw blurRad="292100" dist="139700" dir="2700000" algn="tl" rotWithShape="0">
              <a:srgbClr val="333333">
                <a:alpha val="65000"/>
              </a:srgbClr>
            </a:outerShdw>
          </a:effectLst>
        </p:spPr>
      </p:pic>
      <p:sp>
        <p:nvSpPr>
          <p:cNvPr id="2" name="Slide Number Placeholder 3">
            <a:extLst>
              <a:ext uri="{FF2B5EF4-FFF2-40B4-BE49-F238E27FC236}">
                <a16:creationId xmlns:a16="http://schemas.microsoft.com/office/drawing/2014/main" id="{02A4DED5-55C4-1C99-CE0A-E5FBF7DA77B4}"/>
              </a:ext>
            </a:extLst>
          </p:cNvPr>
          <p:cNvSpPr txBox="1">
            <a:spLocks/>
          </p:cNvSpPr>
          <p:nvPr/>
        </p:nvSpPr>
        <p:spPr>
          <a:xfrm>
            <a:off x="8610600" y="6356350"/>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91729D4-A164-47A3-830D-E792BCE699E4}" type="slidenum">
              <a:rPr lang="en-US" sz="1000" spc="300" smtClean="0">
                <a:solidFill>
                  <a:schemeClr val="accent1">
                    <a:lumMod val="75000"/>
                  </a:schemeClr>
                </a:solidFill>
              </a:rPr>
              <a:pPr algn="r"/>
              <a:t>8</a:t>
            </a:fld>
            <a:endParaRPr lang="en-US" sz="1000" spc="300" dirty="0">
              <a:solidFill>
                <a:schemeClr val="accent1">
                  <a:lumMod val="75000"/>
                </a:schemeClr>
              </a:solidFill>
            </a:endParaRPr>
          </a:p>
        </p:txBody>
      </p:sp>
    </p:spTree>
    <p:extLst>
      <p:ext uri="{BB962C8B-B14F-4D97-AF65-F5344CB8AC3E}">
        <p14:creationId xmlns:p14="http://schemas.microsoft.com/office/powerpoint/2010/main" val="8706470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35699-6CD7-EB3D-CA18-BBCB9B846B83}"/>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59C2F49-FA76-BFF2-55D0-E903EB1A4E60}"/>
              </a:ext>
            </a:extLst>
          </p:cNvPr>
          <p:cNvSpPr>
            <a:spLocks noGrp="1"/>
          </p:cNvSpPr>
          <p:nvPr>
            <p:ph type="title"/>
          </p:nvPr>
        </p:nvSpPr>
        <p:spPr>
          <a:xfrm>
            <a:off x="6570771" y="262984"/>
            <a:ext cx="5066644" cy="988304"/>
          </a:xfrm>
        </p:spPr>
        <p:txBody>
          <a:bodyPr lIns="91440" tIns="45720" rIns="91440" bIns="45720" anchor="ctr"/>
          <a:lstStyle/>
          <a:p>
            <a:r>
              <a:rPr lang="en-US" dirty="0">
                <a:solidFill>
                  <a:schemeClr val="tx1"/>
                </a:solidFill>
              </a:rPr>
              <a:t>District plan options</a:t>
            </a:r>
            <a:r>
              <a:rPr lang="en-US" sz="1200" dirty="0">
                <a:solidFill>
                  <a:schemeClr val="tx1"/>
                </a:solidFill>
              </a:rPr>
              <a:t> (1)</a:t>
            </a:r>
            <a:endParaRPr lang="en-US" sz="1200" dirty="0">
              <a:solidFill>
                <a:schemeClr val="tx1"/>
              </a:solidFill>
              <a:cs typeface="Segoe UI Light"/>
            </a:endParaRPr>
          </a:p>
        </p:txBody>
      </p:sp>
      <p:sp>
        <p:nvSpPr>
          <p:cNvPr id="8" name="Text Placeholder 7">
            <a:extLst>
              <a:ext uri="{FF2B5EF4-FFF2-40B4-BE49-F238E27FC236}">
                <a16:creationId xmlns:a16="http://schemas.microsoft.com/office/drawing/2014/main" id="{AE47DD05-94A5-7BCB-11B2-70E1F2EC2F63}"/>
              </a:ext>
            </a:extLst>
          </p:cNvPr>
          <p:cNvSpPr>
            <a:spLocks noGrp="1"/>
          </p:cNvSpPr>
          <p:nvPr>
            <p:ph type="body" sz="quarter" idx="16"/>
          </p:nvPr>
        </p:nvSpPr>
        <p:spPr>
          <a:xfrm>
            <a:off x="205457" y="1467517"/>
            <a:ext cx="5889500" cy="5185392"/>
          </a:xfrm>
        </p:spPr>
        <p:txBody>
          <a:bodyPr lIns="91440" tIns="45720" rIns="91440" bIns="45720" anchor="ctr"/>
          <a:lstStyle/>
          <a:p>
            <a:pPr marL="0" indent="0">
              <a:buNone/>
            </a:pPr>
            <a:r>
              <a:rPr lang="en-US" b="1" dirty="0">
                <a:cs typeface="Segoe UI Light"/>
              </a:rPr>
              <a:t>HMO Medical Plan Key Features</a:t>
            </a:r>
            <a:endParaRPr lang="en-US" b="1" dirty="0"/>
          </a:p>
          <a:p>
            <a:r>
              <a:rPr lang="en-US" dirty="0">
                <a:cs typeface="Segoe UI Light"/>
              </a:rPr>
              <a:t>You must select a Primary Care Provider (PCP) and/or Medical Group (MG) for your standard medical care to receive referrals for specialty care (</a:t>
            </a:r>
            <a:r>
              <a:rPr lang="en-US" dirty="0">
                <a:solidFill>
                  <a:schemeClr val="accent3">
                    <a:lumMod val="75000"/>
                  </a:schemeClr>
                </a:solidFill>
                <a:cs typeface="Segoe UI Light"/>
                <a:hlinkClick r:id="rId2" action="ppaction://hlinksldjump">
                  <a:extLst>
                    <a:ext uri="{A12FA001-AC4F-418D-AE19-62706E023703}">
                      <ahyp:hlinkClr xmlns:ahyp="http://schemas.microsoft.com/office/drawing/2018/hyperlinkcolor" val="tx"/>
                    </a:ext>
                  </a:extLst>
                </a:hlinkClick>
              </a:rPr>
              <a:t>PCP inst. P. 10</a:t>
            </a:r>
            <a:r>
              <a:rPr lang="en-US" dirty="0">
                <a:cs typeface="Segoe UI Light"/>
              </a:rPr>
              <a:t>).</a:t>
            </a:r>
          </a:p>
          <a:p>
            <a:r>
              <a:rPr lang="en-US" dirty="0">
                <a:cs typeface="Segoe UI Light"/>
              </a:rPr>
              <a:t>Service costs are generally more predictable and lower than PPO service costs.</a:t>
            </a:r>
          </a:p>
          <a:p>
            <a:r>
              <a:rPr lang="en-US" dirty="0">
                <a:cs typeface="Segoe UI Light"/>
              </a:rPr>
              <a:t>The provider and/or medical group help you ensure care is considered in-network.</a:t>
            </a:r>
          </a:p>
          <a:p>
            <a:pPr marL="0" indent="0">
              <a:buNone/>
            </a:pPr>
            <a:r>
              <a:rPr lang="en-US" b="1" dirty="0">
                <a:cs typeface="Segoe UI Light"/>
              </a:rPr>
              <a:t>HMO Medical Plan Things to Consider</a:t>
            </a:r>
          </a:p>
          <a:p>
            <a:r>
              <a:rPr lang="en-US" dirty="0">
                <a:cs typeface="Segoe UI Light"/>
              </a:rPr>
              <a:t>Care must be received through the selected PCP/MG.</a:t>
            </a:r>
          </a:p>
          <a:p>
            <a:r>
              <a:rPr lang="en-US" dirty="0">
                <a:cs typeface="Segoe UI Light"/>
              </a:rPr>
              <a:t>Emergency out-of-network providers are covered as in-network.</a:t>
            </a:r>
          </a:p>
          <a:p>
            <a:r>
              <a:rPr lang="en-US" dirty="0">
                <a:cs typeface="Segoe UI Light"/>
              </a:rPr>
              <a:t>You must select a PCP/MG, but this can be changed.</a:t>
            </a:r>
          </a:p>
        </p:txBody>
      </p:sp>
      <p:sp>
        <p:nvSpPr>
          <p:cNvPr id="5" name="Text Placeholder 7">
            <a:extLst>
              <a:ext uri="{FF2B5EF4-FFF2-40B4-BE49-F238E27FC236}">
                <a16:creationId xmlns:a16="http://schemas.microsoft.com/office/drawing/2014/main" id="{160ACB28-ACD2-DC8C-D889-BBA3FEF4B804}"/>
              </a:ext>
            </a:extLst>
          </p:cNvPr>
          <p:cNvSpPr txBox="1">
            <a:spLocks/>
          </p:cNvSpPr>
          <p:nvPr/>
        </p:nvSpPr>
        <p:spPr>
          <a:xfrm>
            <a:off x="6485580" y="1627678"/>
            <a:ext cx="5689930" cy="5097151"/>
          </a:xfrm>
          <a:prstGeom prst="rect">
            <a:avLst/>
          </a:prstGeom>
        </p:spPr>
        <p:txBody>
          <a:bodyPr lIns="91440" tIns="45720" rIns="91440" bIns="45720" anchor="ctr"/>
          <a:lstStyle>
            <a:lvl1pPr marL="285750" indent="-285750" algn="l" defTabSz="914400" rtl="0" eaLnBrk="1" latinLnBrk="0" hangingPunct="1">
              <a:lnSpc>
                <a:spcPct val="150000"/>
              </a:lnSpc>
              <a:spcBef>
                <a:spcPts val="0"/>
              </a:spcBef>
              <a:buFont typeface="Arial" panose="020B0604020202020204" pitchFamily="34" charset="0"/>
              <a:buChar char="•"/>
              <a:defRPr sz="1600" kern="1200" cap="none" spc="5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cs typeface="Segoe UI Light"/>
              </a:rPr>
              <a:t>HMO Care Away From Home</a:t>
            </a:r>
          </a:p>
          <a:p>
            <a:r>
              <a:rPr lang="en-US" u="sng" dirty="0">
                <a:cs typeface="Segoe UI Light"/>
              </a:rPr>
              <a:t>Anthem HMO Away From Home Care</a:t>
            </a:r>
            <a:r>
              <a:rPr lang="en-US" dirty="0">
                <a:cs typeface="Segoe UI Light"/>
              </a:rPr>
              <a:t> program provides guest membership if someone will be temporarily outside their service area for at least 90 days in one location. This only applies if there is a participating plan where the person will be located.</a:t>
            </a:r>
          </a:p>
          <a:p>
            <a:r>
              <a:rPr lang="en-US" u="sng" dirty="0">
                <a:cs typeface="Segoe UI Light"/>
              </a:rPr>
              <a:t>Kaiser Care Away From Home</a:t>
            </a:r>
            <a:r>
              <a:rPr lang="en-US" dirty="0">
                <a:cs typeface="Segoe UI Light"/>
              </a:rPr>
              <a:t> program allows members to login online and generate a Medical Record Number (MRN) for the area they are visiting, if the area has Kaiser services. Members can also call the away from home travel line at (951)268-3900.</a:t>
            </a:r>
          </a:p>
          <a:p>
            <a:r>
              <a:rPr lang="en-US" dirty="0">
                <a:cs typeface="Segoe UI Light"/>
              </a:rPr>
              <a:t>Emergency care anywhere in the world is a covered service, but routine services require additional action.</a:t>
            </a:r>
          </a:p>
          <a:p>
            <a:pPr marL="0" indent="0">
              <a:buNone/>
            </a:pPr>
            <a:endParaRPr lang="en-US" sz="1000" dirty="0">
              <a:cs typeface="Segoe UI Light"/>
            </a:endParaRPr>
          </a:p>
        </p:txBody>
      </p:sp>
      <p:pic>
        <p:nvPicPr>
          <p:cNvPr id="11" name="Picture Placeholder 10" descr="The Palomar College graduation procession into the stadium composed of administrators, faculty, and staff in their caps and gowns.">
            <a:extLst>
              <a:ext uri="{FF2B5EF4-FFF2-40B4-BE49-F238E27FC236}">
                <a16:creationId xmlns:a16="http://schemas.microsoft.com/office/drawing/2014/main" id="{D9867ABA-D7ED-7196-7DC9-E43DA7D0CE7E}"/>
              </a:ext>
            </a:extLst>
          </p:cNvPr>
          <p:cNvPicPr>
            <a:picLocks noGrp="1" noChangeAspect="1"/>
          </p:cNvPicPr>
          <p:nvPr>
            <p:ph type="pic" sz="quarter" idx="13"/>
          </p:nvPr>
        </p:nvPicPr>
        <p:blipFill>
          <a:blip r:embed="rId3"/>
          <a:srcRect l="398" t="8" r="2" b="19374"/>
          <a:stretch>
            <a:fillRect/>
          </a:stretch>
        </p:blipFill>
        <p:spPr>
          <a:xfrm>
            <a:off x="764474" y="165"/>
            <a:ext cx="4933194" cy="1630329"/>
          </a:xfrm>
          <a:prstGeom prst="rect">
            <a:avLst/>
          </a:prstGeom>
          <a:ln>
            <a:noFill/>
          </a:ln>
          <a:effectLst>
            <a:outerShdw blurRad="292100" dist="139700" dir="2700000" algn="tl" rotWithShape="0">
              <a:srgbClr val="333333">
                <a:alpha val="65000"/>
              </a:srgbClr>
            </a:outerShdw>
          </a:effectLst>
        </p:spPr>
      </p:pic>
      <p:sp>
        <p:nvSpPr>
          <p:cNvPr id="2" name="Slide Number Placeholder 3">
            <a:extLst>
              <a:ext uri="{FF2B5EF4-FFF2-40B4-BE49-F238E27FC236}">
                <a16:creationId xmlns:a16="http://schemas.microsoft.com/office/drawing/2014/main" id="{E44AB683-6C0A-411B-032B-0E44493CE91B}"/>
              </a:ext>
            </a:extLst>
          </p:cNvPr>
          <p:cNvSpPr txBox="1">
            <a:spLocks/>
          </p:cNvSpPr>
          <p:nvPr/>
        </p:nvSpPr>
        <p:spPr>
          <a:xfrm>
            <a:off x="8610600" y="6356350"/>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91729D4-A164-47A3-830D-E792BCE699E4}" type="slidenum">
              <a:rPr lang="en-US" sz="1000" spc="300" smtClean="0">
                <a:solidFill>
                  <a:schemeClr val="accent1">
                    <a:lumMod val="75000"/>
                  </a:schemeClr>
                </a:solidFill>
              </a:rPr>
              <a:pPr algn="r"/>
              <a:t>9</a:t>
            </a:fld>
            <a:endParaRPr lang="en-US" sz="1000" spc="300" dirty="0">
              <a:solidFill>
                <a:schemeClr val="accent1">
                  <a:lumMod val="75000"/>
                </a:schemeClr>
              </a:solidFill>
            </a:endParaRPr>
          </a:p>
        </p:txBody>
      </p:sp>
    </p:spTree>
    <p:extLst>
      <p:ext uri="{BB962C8B-B14F-4D97-AF65-F5344CB8AC3E}">
        <p14:creationId xmlns:p14="http://schemas.microsoft.com/office/powerpoint/2010/main" val="2898684924"/>
      </p:ext>
    </p:extLst>
  </p:cSld>
  <p:clrMapOvr>
    <a:masterClrMapping/>
  </p:clrMapOvr>
</p:sld>
</file>

<file path=ppt/theme/theme1.xml><?xml version="1.0" encoding="utf-8"?>
<a:theme xmlns:a="http://schemas.openxmlformats.org/drawingml/2006/main" name="Office Theme">
  <a:themeElements>
    <a:clrScheme name="Custom 87">
      <a:dk1>
        <a:srgbClr val="000000"/>
      </a:dk1>
      <a:lt1>
        <a:srgbClr val="FFFFFF"/>
      </a:lt1>
      <a:dk2>
        <a:srgbClr val="BBAA9C"/>
      </a:dk2>
      <a:lt2>
        <a:srgbClr val="E7E6E6"/>
      </a:lt2>
      <a:accent1>
        <a:srgbClr val="668A60"/>
      </a:accent1>
      <a:accent2>
        <a:srgbClr val="702128"/>
      </a:accent2>
      <a:accent3>
        <a:srgbClr val="46708C"/>
      </a:accent3>
      <a:accent4>
        <a:srgbClr val="BB2606"/>
      </a:accent4>
      <a:accent5>
        <a:srgbClr val="F1910F"/>
      </a:accent5>
      <a:accent6>
        <a:srgbClr val="FBD5AD"/>
      </a:accent6>
      <a:hlink>
        <a:srgbClr val="6F2127"/>
      </a:hlink>
      <a:folHlink>
        <a:srgbClr val="BB2606"/>
      </a:folHlink>
    </a:clrScheme>
    <a:fontScheme name="Custom 24">
      <a:majorFont>
        <a:latin typeface="Segoe UI Light"/>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astal_Presentation_TM33468121_Win32_JC_SL_v3" id="{EB91EBED-606F-4526-98F2-0BC37D122083}" vid="{0066A017-97AF-4FCB-BD31-68FEF3C0112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72D53BCC5D1324EA567D24BF54CF017" ma:contentTypeVersion="22" ma:contentTypeDescription="Create a new document." ma:contentTypeScope="" ma:versionID="1040131ec31b77e037451f5de09bf9e7">
  <xsd:schema xmlns:xsd="http://www.w3.org/2001/XMLSchema" xmlns:xs="http://www.w3.org/2001/XMLSchema" xmlns:p="http://schemas.microsoft.com/office/2006/metadata/properties" xmlns:ns1="http://schemas.microsoft.com/sharepoint/v3" xmlns:ns2="31e71ef6-fbd0-474b-bc84-89df7c4ee61c" xmlns:ns3="7d623cba-73c4-45e4-adc8-5c7561e6004d" targetNamespace="http://schemas.microsoft.com/office/2006/metadata/properties" ma:root="true" ma:fieldsID="389c120515b86579a8a8cd9b2b5b88fa" ns1:_="" ns2:_="" ns3:_="">
    <xsd:import namespace="http://schemas.microsoft.com/sharepoint/v3"/>
    <xsd:import namespace="31e71ef6-fbd0-474b-bc84-89df7c4ee61c"/>
    <xsd:import namespace="7d623cba-73c4-45e4-adc8-5c7561e6004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AutoTags"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1e71ef6-fbd0-474b-bc84-89df7c4ee61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63f93db7-64ee-405d-8bf9-5068fbf4bb9b"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Location" ma:index="26" nillable="true" ma:displayName="Location" ma:indexed="true" ma:internalName="MediaServiceLocation"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d623cba-73c4-45e4-adc8-5c7561e6004d"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a79636f8-c4a8-4508-8ffa-0b86679bcf2f}" ma:internalName="TaxCatchAll" ma:showField="CatchAllData" ma:web="7d623cba-73c4-45e4-adc8-5c7561e6004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SharedWithUsers xmlns="7d623cba-73c4-45e4-adc8-5c7561e6004d">
      <UserInfo>
        <DisplayName/>
        <AccountId xsi:nil="true"/>
        <AccountType/>
      </UserInfo>
    </SharedWithUsers>
    <lcf76f155ced4ddcb4097134ff3c332f xmlns="31e71ef6-fbd0-474b-bc84-89df7c4ee61c">
      <Terms xmlns="http://schemas.microsoft.com/office/infopath/2007/PartnerControls"/>
    </lcf76f155ced4ddcb4097134ff3c332f>
    <TaxCatchAll xmlns="7d623cba-73c4-45e4-adc8-5c7561e6004d" xsi:nil="true"/>
  </documentManagement>
</p:properties>
</file>

<file path=customXml/itemProps1.xml><?xml version="1.0" encoding="utf-8"?>
<ds:datastoreItem xmlns:ds="http://schemas.openxmlformats.org/officeDocument/2006/customXml" ds:itemID="{280DFFFD-AD07-4A86-9705-52C8E97AD4F0}">
  <ds:schemaRefs>
    <ds:schemaRef ds:uri="http://schemas.microsoft.com/sharepoint/v3/contenttype/forms"/>
  </ds:schemaRefs>
</ds:datastoreItem>
</file>

<file path=customXml/itemProps2.xml><?xml version="1.0" encoding="utf-8"?>
<ds:datastoreItem xmlns:ds="http://schemas.openxmlformats.org/officeDocument/2006/customXml" ds:itemID="{9DA266F3-16A2-4B55-B248-9BB821AA08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1e71ef6-fbd0-474b-bc84-89df7c4ee61c"/>
    <ds:schemaRef ds:uri="7d623cba-73c4-45e4-adc8-5c7561e600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54EC7C5-1D60-4AC6-AFBF-FE1A4AD97A21}">
  <ds:schemaRefs>
    <ds:schemaRef ds:uri="http://schemas.microsoft.com/office/2006/metadata/properties"/>
    <ds:schemaRef ds:uri="http://schemas.microsoft.com/office/infopath/2007/PartnerControls"/>
    <ds:schemaRef ds:uri="http://schemas.microsoft.com/sharepoint/v3"/>
    <ds:schemaRef ds:uri="7d623cba-73c4-45e4-adc8-5c7561e6004d"/>
    <ds:schemaRef ds:uri="31e71ef6-fbd0-474b-bc84-89df7c4ee61c"/>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Office Theme</Template>
  <TotalTime>2533</TotalTime>
  <Words>3866</Words>
  <Application>Microsoft Office PowerPoint</Application>
  <PresentationFormat>Widescreen</PresentationFormat>
  <Paragraphs>452</Paragraphs>
  <Slides>22</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Segoe UI</vt:lpstr>
      <vt:lpstr>Segoe UI Light</vt:lpstr>
      <vt:lpstr>Office Theme</vt:lpstr>
      <vt:lpstr>PT Faculty Open enrollment presentation</vt:lpstr>
      <vt:lpstr>Accessibility services</vt:lpstr>
      <vt:lpstr>Presentation topics</vt:lpstr>
      <vt:lpstr>wellness overview (links below)</vt:lpstr>
      <vt:lpstr>Benefit plans  overview(1)</vt:lpstr>
      <vt:lpstr>Benefit plans overview(2) </vt:lpstr>
      <vt:lpstr>2025-2026 Employee Contributions</vt:lpstr>
      <vt:lpstr>Action needed deadline to make changes is 10/8! Forms submitted after 9/25/2025 may experience a delay in activation of the benefits, after 10/1.</vt:lpstr>
      <vt:lpstr>District plan options (1)</vt:lpstr>
      <vt:lpstr>District plan options (2)</vt:lpstr>
      <vt:lpstr>District plan options (3)</vt:lpstr>
      <vt:lpstr>District plan options (4)</vt:lpstr>
      <vt:lpstr>District plan options (5)</vt:lpstr>
      <vt:lpstr>District plan options (6)</vt:lpstr>
      <vt:lpstr>PowerPoint Presentation</vt:lpstr>
      <vt:lpstr>District plan options (8)</vt:lpstr>
      <vt:lpstr>District plan options (9)</vt:lpstr>
      <vt:lpstr>voluntary plan option</vt:lpstr>
      <vt:lpstr>Next Steps and Events(1)</vt:lpstr>
      <vt:lpstr>Next Steps and Events(2)</vt:lpstr>
      <vt:lpstr>Regulatory &amp; informational notifications</vt:lpstr>
      <vt:lpstr>Vendor contacts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Corbin, Wendy A.</dc:creator>
  <cp:lastModifiedBy>Corbin, Wendy A.</cp:lastModifiedBy>
  <cp:revision>1608</cp:revision>
  <dcterms:created xsi:type="dcterms:W3CDTF">2025-07-10T22:51:38Z</dcterms:created>
  <dcterms:modified xsi:type="dcterms:W3CDTF">2025-09-09T17:37:12Z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0x010100B72D53BCC5D1324EA567D24BF54CF017</vt:lpwstr>
  </property>
  <property fmtid="{D5CDD505-2E9C-101B-9397-08002B2CF9AE}" pid="3" name="ComplianceAssetId">
    <vt:lpwstr/>
  </property>
  <property fmtid="{D5CDD505-2E9C-101B-9397-08002B2CF9AE}" pid="4" name="_ExtendedDescription">
    <vt:lpwstr/>
  </property>
  <property fmtid="{D5CDD505-2E9C-101B-9397-08002B2CF9AE}" pid="5" name="TriggerFlowInfo">
    <vt:lpwstr/>
  </property>
  <property fmtid="{D5CDD505-2E9C-101B-9397-08002B2CF9AE}" pid="6" name="MediaServiceImageTags">
    <vt:lpwstr/>
  </property>
</Properties>
</file>