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881" r:id="rId2"/>
    <p:sldId id="890" r:id="rId3"/>
    <p:sldId id="3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0E18-4CF4-4F7E-AC2B-392A229F76B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69A6-F263-446A-8311-2893CECA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8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8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70B1-5672-BC0B-5577-33786FE93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46380-AA0F-4C9C-3632-65BF4A589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6626-4CD1-1E88-BC23-71B7C2D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F9369-5CDA-4980-AC69-ACBDCB7C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7D4E6-8862-1585-FCC3-147E6B44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8767-E8D0-11B5-3435-FAE5977A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89091-EEF9-CCE7-1BEB-0CCFC92C7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F08D4-5405-2DE8-C1F2-23A24505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42A8-8605-89B3-F9BE-CB9692CA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F250C-86EB-A552-BEB6-51EA1BA9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A4FA2-AF2E-E255-21CD-C6BA9A348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DA3B6-820C-A402-5B7D-CE52DA497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78C88-6BC1-FD70-365A-A255222B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2391B-73E8-E8A8-786A-938ED6BE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F6A12-5967-E789-A004-E75C6263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/ Page Number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CC9ACF-0B59-314B-A7B9-4B87C5668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011" y="6009092"/>
            <a:ext cx="1540043" cy="5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6291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Hea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95F1A-4141-3A4F-BBF8-AA13CE877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011" y="6009092"/>
            <a:ext cx="1540043" cy="536836"/>
          </a:xfrm>
          <a:prstGeom prst="rect">
            <a:avLst/>
          </a:prstGeom>
        </p:spPr>
      </p:pic>
      <p:sp>
        <p:nvSpPr>
          <p:cNvPr id="5" name="Shape 11">
            <a:extLst>
              <a:ext uri="{FF2B5EF4-FFF2-40B4-BE49-F238E27FC236}">
                <a16:creationId xmlns:a16="http://schemas.microsoft.com/office/drawing/2014/main" id="{FC926825-CFF0-A74E-8BC4-8E8057C5C4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41041" y="1789226"/>
            <a:ext cx="5179359" cy="15081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B28CEAB7-B0F5-1646-AB56-D69D39DD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75" y="1789226"/>
            <a:ext cx="3438255" cy="1313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600">
                <a:solidFill>
                  <a:srgbClr val="01A7E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0147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D746-EF4B-5771-15C3-EA8151F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44D90-FEB8-9D9A-A6E6-612C6512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393E5-6B48-58BA-330C-C83F9BAC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E141-F294-291A-AAB5-47723787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9B26-F950-D0DC-521C-5BFD30BE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5D1A-488C-EF2E-E935-0473D5F0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76A50-B4A1-7FDA-AC60-D2D03644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EAD6C-D305-4859-029C-F9A0ED1D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7F4FB-8BAA-96D3-995D-F0E23355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94C7-0F1A-B299-05FF-C2AB9F14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801E-88F7-939C-DB7C-A1B379FC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74E8-54F2-63AE-C496-DCCE86123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D6CEF-7A9B-F4C2-0CAF-F01B024B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8C0D-814D-2E76-14BA-D367A661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2BBD9-09CC-B851-6A65-2BB5BFCD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118D9-1702-BCDC-6DBE-D883F8E6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368A-EB53-42D9-3593-5A39BA9B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FCEBE-E45E-BD0F-6BE0-091DCC19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328CD-C1EB-2022-BD76-30CC2AF22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F84EB-779C-59F5-B1B8-FA2740A32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592A7-D366-B48A-065F-4E9B6FE4B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551C2-0070-B71F-9CD7-258192A7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3D60B-70FA-81A4-209B-1E63CD89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84780-5F59-7903-BA81-9869F1B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B4B3-FA63-96D4-F917-B339AF33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DDB34-16C5-33F0-0D7A-02CD6968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E47A3-1434-C254-07C5-900943B6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2D923-96EB-A886-7E93-3D846BDF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0CDB7-E38F-15D2-C444-9AD47845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02EA8-3D25-9D7C-D6E3-12A1CBA6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5ADD0-AA8F-63B5-E9C8-31C1338B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80AF-AFEB-F0A0-F883-1E585DFE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939D-94D2-C713-3D68-2DA084C7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6D86B-661C-4CCC-0729-8AF1A4EF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13D21-E892-0861-B99A-C1A1B1E5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02406-EC25-DC4D-3F3B-8F805F3A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EB9AF-00CD-8B97-E1C1-8B09D0A8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0AB8-7C43-C6D4-07E1-D19973D0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74C53-4E32-6356-0942-BC34236F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A65A2-0CB5-0BB3-0AC0-632BC762E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48CE8-51DD-0F3F-8BB5-69490727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2D3BB-0BF2-7DEC-A1CB-DF48CFA2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59CFF-C610-4AD7-72DE-826D7B89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69A34-1207-55C5-6FCC-C54048AB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C945F-1B64-D99C-1DC0-B35D8C04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CF27-1E2A-B90E-FCED-D0FCFD600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5E24F-32C1-456A-ADA3-FCEA408F4C8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65405-A5AB-0A3D-11F6-F1B2E4734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0C8B2-EF99-2645-EEFF-33E96BACD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254E0-9721-4760-83BE-BBFC8BD24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5C54697-450B-441D-821C-2E695C56EB61}"/>
              </a:ext>
            </a:extLst>
          </p:cNvPr>
          <p:cNvSpPr txBox="1">
            <a:spLocks/>
          </p:cNvSpPr>
          <p:nvPr/>
        </p:nvSpPr>
        <p:spPr>
          <a:xfrm>
            <a:off x="405892" y="5923391"/>
            <a:ext cx="9779620" cy="884165"/>
          </a:xfrm>
          <a:prstGeom prst="rect">
            <a:avLst/>
          </a:prstGeom>
        </p:spPr>
        <p:txBody>
          <a:bodyPr/>
          <a:lstStyle>
            <a:lvl1pPr marL="268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arial" charset="0"/>
                <a:ea typeface="Lato Regular"/>
                <a:cs typeface="Lato Regular"/>
                <a:sym typeface="Lato Regular"/>
              </a:defRPr>
            </a:lvl1pPr>
            <a:lvl2pPr marL="903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arial" charset="0"/>
                <a:ea typeface="Lato Regular"/>
                <a:cs typeface="Lato Regular"/>
                <a:sym typeface="Lato Regular"/>
              </a:defRPr>
            </a:lvl2pPr>
            <a:lvl3pPr marL="1538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arial" charset="0"/>
                <a:ea typeface="Lato Regular"/>
                <a:cs typeface="Lato Regular"/>
                <a:sym typeface="Lato Regular"/>
              </a:defRPr>
            </a:lvl3pPr>
            <a:lvl4pPr marL="2173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arial" charset="0"/>
                <a:ea typeface="Lato Regular"/>
                <a:cs typeface="Lato Regular"/>
                <a:sym typeface="Lato Regular"/>
              </a:defRPr>
            </a:lvl4pPr>
            <a:lvl5pPr marL="2808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arial" charset="0"/>
                <a:ea typeface="Lato Regular"/>
                <a:cs typeface="Lato Regular"/>
                <a:sym typeface="Lato Regular"/>
              </a:defRPr>
            </a:lvl5pPr>
            <a:lvl6pPr marL="3443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6pPr>
            <a:lvl7pPr marL="4078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7pPr>
            <a:lvl8pPr marL="4713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8pPr>
            <a:lvl9pPr marL="5348653" marR="0" indent="-268653" algn="l" defTabSz="825500" eaLnBrk="1" latinLnBrk="0" hangingPunct="1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B8C8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9pPr>
          </a:lstStyle>
          <a:p>
            <a:pPr marL="257150" lvl="3" indent="-142875" defTabSz="45720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policies are guaranteed renewable.    Coverage is portable.    Historical rate stability.</a:t>
            </a:r>
          </a:p>
          <a:p>
            <a:pPr marL="257150" lvl="3" indent="-142875" defTabSz="45720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on individual policies are paid directly to policyholders, unless otherwise assigned. </a:t>
            </a:r>
          </a:p>
          <a:p>
            <a:pPr marL="257150" lvl="3" indent="-142875" defTabSz="457200">
              <a:spcBef>
                <a:spcPts val="500"/>
              </a:spcBef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6B98B-DA74-48E5-F6A1-1D55E2CC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2" y="133287"/>
            <a:ext cx="11380216" cy="70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D436B-9F07-1C0E-1BAC-713D6492A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16" y="890894"/>
            <a:ext cx="11484955" cy="50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16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74DB0B-0D3C-22FB-3FD9-B64D9542F494}"/>
              </a:ext>
            </a:extLst>
          </p:cNvPr>
          <p:cNvGrpSpPr/>
          <p:nvPr/>
        </p:nvGrpSpPr>
        <p:grpSpPr>
          <a:xfrm>
            <a:off x="856342" y="1741714"/>
            <a:ext cx="10522858" cy="4760686"/>
            <a:chOff x="2456942" y="413916"/>
            <a:chExt cx="14213284" cy="60301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0554E5-BCD7-6620-C3A0-8D387928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6942" y="413916"/>
              <a:ext cx="7278116" cy="60301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04444F-B4B5-E2A1-F8FC-55548FAE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5058" y="413916"/>
              <a:ext cx="6935168" cy="4982270"/>
            </a:xfrm>
            <a:prstGeom prst="rect">
              <a:avLst/>
            </a:prstGeom>
          </p:spPr>
        </p:pic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6BD0705E-DE69-DE91-0649-6F63E42336CE}"/>
              </a:ext>
            </a:extLst>
          </p:cNvPr>
          <p:cNvSpPr txBox="1">
            <a:spLocks/>
          </p:cNvSpPr>
          <p:nvPr/>
        </p:nvSpPr>
        <p:spPr>
          <a:xfrm>
            <a:off x="709356" y="182921"/>
            <a:ext cx="10669844" cy="999971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01A7E1"/>
                </a:solidFill>
                <a:uFillTx/>
                <a:latin typeface="arial" charset="0"/>
                <a:ea typeface="+mn-ea"/>
                <a:cs typeface="+mn-cs"/>
                <a:sym typeface="Roboto"/>
              </a:defRPr>
            </a:lvl1pPr>
            <a:lvl2pPr marL="0" marR="0" indent="2286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0" marR="0" indent="4572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0" marR="0" indent="6858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0" marR="0" indent="9144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0" marR="0" indent="11430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0" marR="0" indent="13716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0" marR="0" indent="16002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0" marR="0" indent="18288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00B0F0"/>
                </a:solidFill>
              </a:rPr>
              <a:t>Open Enrollment Planning isn’t complete 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00B0F0"/>
                </a:solidFill>
              </a:rPr>
              <a:t>until you have Aflac</a:t>
            </a:r>
          </a:p>
        </p:txBody>
      </p:sp>
    </p:spTree>
    <p:extLst>
      <p:ext uri="{BB962C8B-B14F-4D97-AF65-F5344CB8AC3E}">
        <p14:creationId xmlns:p14="http://schemas.microsoft.com/office/powerpoint/2010/main" val="879838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418FD1-E456-984D-9A34-1472EAD446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162793" cy="6858001"/>
          </a:xfrm>
          <a:prstGeom prst="rect">
            <a:avLst/>
          </a:prstGeom>
        </p:spPr>
      </p:pic>
      <p:sp>
        <p:nvSpPr>
          <p:cNvPr id="27" name="Shape 976"/>
          <p:cNvSpPr/>
          <p:nvPr/>
        </p:nvSpPr>
        <p:spPr>
          <a:xfrm>
            <a:off x="5967712" y="4043123"/>
            <a:ext cx="473961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57200">
              <a:defRPr/>
            </a:pPr>
            <a:endParaRPr lang="en-US" sz="1000" dirty="0">
              <a:solidFill>
                <a:srgbClr val="555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651">
            <a:extLst>
              <a:ext uri="{FF2B5EF4-FFF2-40B4-BE49-F238E27FC236}">
                <a16:creationId xmlns:a16="http://schemas.microsoft.com/office/drawing/2014/main" id="{442D09EE-BCE1-5446-81F6-7A3D3E6E57B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19690" y="1809877"/>
            <a:ext cx="4560849" cy="16191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57200">
              <a:lnSpc>
                <a:spcPct val="130000"/>
              </a:lnSpc>
              <a:spcBef>
                <a:spcPts val="350"/>
              </a:spcBef>
              <a:defRPr sz="1800"/>
            </a:pPr>
            <a:r>
              <a:rPr lang="en-US" sz="1200" b="1" dirty="0">
                <a:solidFill>
                  <a:srgbClr val="555556"/>
                </a:solidFill>
                <a:latin typeface="Arial"/>
                <a:ea typeface="Arial"/>
                <a:cs typeface="Arial"/>
                <a:sym typeface="Arial"/>
              </a:rPr>
              <a:t>For Questions, Changes or to Apply for Coverage please schedule a 1 on 1 session with your agent.</a:t>
            </a:r>
          </a:p>
          <a:p>
            <a:pPr defTabSz="412750" hangingPunct="0">
              <a:lnSpc>
                <a:spcPct val="150000"/>
              </a:lnSpc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rPr>
              <a:t>Jill Krenkler </a:t>
            </a:r>
          </a:p>
          <a:p>
            <a:pPr defTabSz="412750" hangingPunct="0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rPr>
              <a:t>760-473-8023</a:t>
            </a:r>
          </a:p>
          <a:p>
            <a:pPr defTabSz="412750" hangingPunct="0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jill_krenkler@us.aflac.com</a:t>
            </a:r>
            <a:endParaRPr lang="en-US" sz="1200" dirty="0">
              <a:solidFill>
                <a:srgbClr val="000000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indent="-114300" algn="l" fontAlgn="base"/>
            <a:endParaRPr lang="en-US" sz="1300" dirty="0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hape 1620">
            <a:extLst>
              <a:ext uri="{FF2B5EF4-FFF2-40B4-BE49-F238E27FC236}">
                <a16:creationId xmlns:a16="http://schemas.microsoft.com/office/drawing/2014/main" id="{0985C729-52A2-7A45-89D1-A862D6750568}"/>
              </a:ext>
            </a:extLst>
          </p:cNvPr>
          <p:cNvSpPr txBox="1">
            <a:spLocks/>
          </p:cNvSpPr>
          <p:nvPr/>
        </p:nvSpPr>
        <p:spPr>
          <a:xfrm>
            <a:off x="7841865" y="1016127"/>
            <a:ext cx="3819755" cy="7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01A7E1"/>
                </a:solidFill>
                <a:uFillTx/>
                <a:latin typeface="arial" charset="0"/>
                <a:ea typeface="+mn-ea"/>
                <a:cs typeface="+mn-cs"/>
                <a:sym typeface="Roboto"/>
              </a:defRPr>
            </a:lvl1pPr>
            <a:lvl2pPr marL="0" marR="0" indent="2286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0" marR="0" indent="4572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0" marR="0" indent="6858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0" marR="0" indent="9144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0" marR="0" indent="11430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0" marR="0" indent="13716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0" marR="0" indent="16002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0" marR="0" indent="1828800" algn="l" defTabSz="8255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ln>
                  <a:noFill/>
                </a:ln>
                <a:solidFill>
                  <a:srgbClr val="44474F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000" dirty="0"/>
              <a:t>Apply for Coverage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E64B1-8B64-CC81-FEC5-940114390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660" y="3608943"/>
            <a:ext cx="2048110" cy="22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72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Lato Regular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Jill Krenkler</dc:creator>
  <cp:lastModifiedBy>Jill Krenkler</cp:lastModifiedBy>
  <cp:revision>1</cp:revision>
  <dcterms:created xsi:type="dcterms:W3CDTF">2024-09-10T01:13:17Z</dcterms:created>
  <dcterms:modified xsi:type="dcterms:W3CDTF">2024-09-10T01:26:09Z</dcterms:modified>
</cp:coreProperties>
</file>