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handoutMasterIdLst>
    <p:handoutMasterId r:id="rId22"/>
  </p:handoutMasterIdLst>
  <p:sldIdLst>
    <p:sldId id="805" r:id="rId5"/>
    <p:sldId id="752" r:id="rId6"/>
    <p:sldId id="435" r:id="rId7"/>
    <p:sldId id="737" r:id="rId8"/>
    <p:sldId id="675" r:id="rId9"/>
    <p:sldId id="676" r:id="rId10"/>
    <p:sldId id="804" r:id="rId11"/>
    <p:sldId id="496" r:id="rId12"/>
    <p:sldId id="817" r:id="rId13"/>
    <p:sldId id="381" r:id="rId14"/>
    <p:sldId id="439" r:id="rId15"/>
    <p:sldId id="440" r:id="rId16"/>
    <p:sldId id="460" r:id="rId17"/>
    <p:sldId id="824" r:id="rId18"/>
    <p:sldId id="818" r:id="rId19"/>
    <p:sldId id="814" r:id="rId2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8720"/>
    <a:srgbClr val="43B02A"/>
    <a:srgbClr val="BFBFBF"/>
    <a:srgbClr val="563D82"/>
    <a:srgbClr val="C35500"/>
    <a:srgbClr val="F2F2F2"/>
    <a:srgbClr val="D5CFE0"/>
    <a:srgbClr val="6F5A95"/>
    <a:srgbClr val="9A8BB4"/>
    <a:srgbClr val="DC58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825" autoAdjust="0"/>
    <p:restoredTop sz="65025" autoAdjust="0"/>
  </p:normalViewPr>
  <p:slideViewPr>
    <p:cSldViewPr snapToGrid="0">
      <p:cViewPr varScale="1">
        <p:scale>
          <a:sx n="50" d="100"/>
          <a:sy n="50" d="100"/>
        </p:scale>
        <p:origin x="672" y="42"/>
      </p:cViewPr>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 d="1"/>
        <a:sy n="1" d="1"/>
      </p:scale>
      <p:origin x="0" y="0"/>
    </p:cViewPr>
  </p:sorterViewPr>
  <p:notesViewPr>
    <p:cSldViewPr snapToGrid="0">
      <p:cViewPr varScale="1">
        <p:scale>
          <a:sx n="85" d="100"/>
          <a:sy n="85" d="100"/>
        </p:scale>
        <p:origin x="1493" y="5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6434"/>
          </a:xfrm>
          <a:prstGeom prst="rect">
            <a:avLst/>
          </a:prstGeom>
        </p:spPr>
        <p:txBody>
          <a:bodyPr vert="horz" lIns="93177" tIns="46589" rIns="93177" bIns="46589" rtlCol="0"/>
          <a:lstStyle>
            <a:lvl1pPr algn="l">
              <a:defRPr sz="1200"/>
            </a:lvl1pPr>
          </a:lstStyle>
          <a:p>
            <a:endParaRPr lang="en-US" dirty="0">
              <a:latin typeface="Calibri" panose="020F0502020204030204" pitchFamily="34" charset="0"/>
            </a:endParaRPr>
          </a:p>
        </p:txBody>
      </p:sp>
      <p:sp>
        <p:nvSpPr>
          <p:cNvPr id="3" name="Date Placeholder 2"/>
          <p:cNvSpPr>
            <a:spLocks noGrp="1"/>
          </p:cNvSpPr>
          <p:nvPr>
            <p:ph type="dt" sz="quarter" idx="1"/>
          </p:nvPr>
        </p:nvSpPr>
        <p:spPr>
          <a:xfrm>
            <a:off x="3970938" y="2"/>
            <a:ext cx="3037840" cy="466434"/>
          </a:xfrm>
          <a:prstGeom prst="rect">
            <a:avLst/>
          </a:prstGeom>
        </p:spPr>
        <p:txBody>
          <a:bodyPr vert="horz" lIns="93177" tIns="46589" rIns="93177" bIns="46589" rtlCol="0"/>
          <a:lstStyle>
            <a:lvl1pPr algn="r">
              <a:defRPr sz="1200"/>
            </a:lvl1pPr>
          </a:lstStyle>
          <a:p>
            <a:fld id="{AF9A5DFC-B318-4C51-8FEE-6B9D9B66076D}" type="datetimeFigureOut">
              <a:rPr lang="en-US" smtClean="0">
                <a:latin typeface="Calibri" panose="020F0502020204030204" pitchFamily="34" charset="0"/>
              </a:rPr>
              <a:t>4/19/2021</a:t>
            </a:fld>
            <a:endParaRPr lang="en-US" dirty="0">
              <a:latin typeface="Calibri" panose="020F0502020204030204" pitchFamily="34" charset="0"/>
            </a:endParaRPr>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latin typeface="Calibri" panose="020F0502020204030204" pitchFamily="34" charset="0"/>
            </a:endParaRPr>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8C782448-09A4-4A0E-82C0-F57F8A34A7DF}" type="slidenum">
              <a:rPr lang="en-US" smtClean="0">
                <a:latin typeface="Calibri" panose="020F0502020204030204" pitchFamily="34" charset="0"/>
              </a:rPr>
              <a:t>‹#›</a:t>
            </a:fld>
            <a:endParaRPr lang="en-US" dirty="0">
              <a:latin typeface="Calibri" panose="020F0502020204030204" pitchFamily="34" charset="0"/>
            </a:endParaRPr>
          </a:p>
        </p:txBody>
      </p:sp>
    </p:spTree>
    <p:extLst>
      <p:ext uri="{BB962C8B-B14F-4D97-AF65-F5344CB8AC3E}">
        <p14:creationId xmlns:p14="http://schemas.microsoft.com/office/powerpoint/2010/main" val="27162883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6434"/>
          </a:xfrm>
          <a:prstGeom prst="rect">
            <a:avLst/>
          </a:prstGeom>
        </p:spPr>
        <p:txBody>
          <a:bodyPr vert="horz" lIns="93177" tIns="46589" rIns="93177" bIns="46589" rtlCol="0"/>
          <a:lstStyle>
            <a:lvl1pPr algn="l">
              <a:defRPr sz="120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970938" y="2"/>
            <a:ext cx="3037840" cy="466434"/>
          </a:xfrm>
          <a:prstGeom prst="rect">
            <a:avLst/>
          </a:prstGeom>
        </p:spPr>
        <p:txBody>
          <a:bodyPr vert="horz" lIns="93177" tIns="46589" rIns="93177" bIns="46589" rtlCol="0"/>
          <a:lstStyle>
            <a:lvl1pPr algn="r">
              <a:defRPr sz="1200">
                <a:latin typeface="Calibri" panose="020F0502020204030204" pitchFamily="34" charset="0"/>
              </a:defRPr>
            </a:lvl1pPr>
          </a:lstStyle>
          <a:p>
            <a:fld id="{0E90627D-B350-49D4-907C-390F7AD7DEA3}" type="datetimeFigureOut">
              <a:rPr lang="en-US" smtClean="0"/>
              <a:pPr/>
              <a:t>4/19/2021</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1"/>
            <a:ext cx="5608320" cy="3660459"/>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atin typeface="Calibri" panose="020F0502020204030204" pitchFamily="34" charset="0"/>
              </a:defRPr>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atin typeface="Calibri" panose="020F0502020204030204" pitchFamily="34" charset="0"/>
              </a:defRPr>
            </a:lvl1pPr>
          </a:lstStyle>
          <a:p>
            <a:fld id="{0FB6748B-D1F4-494F-9689-5C4E2EC0D368}" type="slidenum">
              <a:rPr lang="en-US" smtClean="0"/>
              <a:pPr/>
              <a:t>‹#›</a:t>
            </a:fld>
            <a:endParaRPr lang="en-US" dirty="0"/>
          </a:p>
        </p:txBody>
      </p:sp>
    </p:spTree>
    <p:extLst>
      <p:ext uri="{BB962C8B-B14F-4D97-AF65-F5344CB8AC3E}">
        <p14:creationId xmlns:p14="http://schemas.microsoft.com/office/powerpoint/2010/main" val="3311045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a:t>
            </a:r>
            <a:r>
              <a:rPr lang="en-US" baseline="0" dirty="0"/>
              <a:t> to Delta Dental, your ally in protecting your smile.</a:t>
            </a:r>
            <a:endParaRPr lang="en-US" dirty="0"/>
          </a:p>
        </p:txBody>
      </p:sp>
      <p:sp>
        <p:nvSpPr>
          <p:cNvPr id="4" name="Slide Number Placeholder 3"/>
          <p:cNvSpPr>
            <a:spLocks noGrp="1"/>
          </p:cNvSpPr>
          <p:nvPr>
            <p:ph type="sldNum" sz="quarter" idx="10"/>
          </p:nvPr>
        </p:nvSpPr>
        <p:spPr/>
        <p:txBody>
          <a:bodyPr/>
          <a:lstStyle/>
          <a:p>
            <a:fld id="{0FB6748B-D1F4-494F-9689-5C4E2EC0D368}" type="slidenum">
              <a:rPr lang="en-US" smtClean="0"/>
              <a:t>1</a:t>
            </a:fld>
            <a:endParaRPr lang="en-US" dirty="0"/>
          </a:p>
        </p:txBody>
      </p:sp>
    </p:spTree>
    <p:extLst>
      <p:ext uri="{BB962C8B-B14F-4D97-AF65-F5344CB8AC3E}">
        <p14:creationId xmlns:p14="http://schemas.microsoft.com/office/powerpoint/2010/main" val="37094394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create an online account to keep track of your benefits. After registering, log in to check your plan details, print your ID card and more.</a:t>
            </a:r>
          </a:p>
        </p:txBody>
      </p:sp>
      <p:sp>
        <p:nvSpPr>
          <p:cNvPr id="4" name="Slide Number Placeholder 3"/>
          <p:cNvSpPr>
            <a:spLocks noGrp="1"/>
          </p:cNvSpPr>
          <p:nvPr>
            <p:ph type="sldNum" sz="quarter" idx="10"/>
          </p:nvPr>
        </p:nvSpPr>
        <p:spPr/>
        <p:txBody>
          <a:bodyPr/>
          <a:lstStyle/>
          <a:p>
            <a:fld id="{0FB6748B-D1F4-494F-9689-5C4E2EC0D368}" type="slidenum">
              <a:rPr lang="en-US" smtClean="0"/>
              <a:t>10</a:t>
            </a:fld>
            <a:endParaRPr lang="en-US"/>
          </a:p>
        </p:txBody>
      </p:sp>
    </p:spTree>
    <p:extLst>
      <p:ext uri="{BB962C8B-B14F-4D97-AF65-F5344CB8AC3E}">
        <p14:creationId xmlns:p14="http://schemas.microsoft.com/office/powerpoint/2010/main" val="27484065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Save time and paper. When you go paperless, you’ll receive an email notification as soon as a new claim statement is available.</a:t>
            </a:r>
          </a:p>
        </p:txBody>
      </p:sp>
      <p:sp>
        <p:nvSpPr>
          <p:cNvPr id="4" name="Slide Number Placeholder 3"/>
          <p:cNvSpPr>
            <a:spLocks noGrp="1"/>
          </p:cNvSpPr>
          <p:nvPr>
            <p:ph type="sldNum" sz="quarter" idx="10"/>
          </p:nvPr>
        </p:nvSpPr>
        <p:spPr/>
        <p:txBody>
          <a:bodyPr/>
          <a:lstStyle/>
          <a:p>
            <a:fld id="{0FB6748B-D1F4-494F-9689-5C4E2EC0D368}" type="slidenum">
              <a:rPr lang="en-US" smtClean="0"/>
              <a:t>11</a:t>
            </a:fld>
            <a:endParaRPr lang="en-US" dirty="0"/>
          </a:p>
        </p:txBody>
      </p:sp>
    </p:spTree>
    <p:extLst>
      <p:ext uri="{BB962C8B-B14F-4D97-AF65-F5344CB8AC3E}">
        <p14:creationId xmlns:p14="http://schemas.microsoft.com/office/powerpoint/2010/main" val="31790351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673">
              <a:defRPr/>
            </a:pPr>
            <a:r>
              <a:rPr lang="en-US" dirty="0"/>
              <a:t>Learn more </a:t>
            </a:r>
            <a:r>
              <a:rPr lang="en-US" b="0" dirty="0"/>
              <a:t>about dental health. At deltadentalins.com/wellness, you’ll find articles, recipes, videos, interactive quizzes</a:t>
            </a:r>
            <a:r>
              <a:rPr lang="en-US" dirty="0"/>
              <a:t>, a free wellness e-magazine and even a survey to assess your oral health risks.</a:t>
            </a:r>
          </a:p>
        </p:txBody>
      </p:sp>
      <p:sp>
        <p:nvSpPr>
          <p:cNvPr id="4" name="Slide Number Placeholder 3"/>
          <p:cNvSpPr>
            <a:spLocks noGrp="1"/>
          </p:cNvSpPr>
          <p:nvPr>
            <p:ph type="sldNum" sz="quarter" idx="10"/>
          </p:nvPr>
        </p:nvSpPr>
        <p:spPr/>
        <p:txBody>
          <a:bodyPr/>
          <a:lstStyle/>
          <a:p>
            <a:fld id="{0FB6748B-D1F4-494F-9689-5C4E2EC0D368}" type="slidenum">
              <a:rPr lang="en-US" smtClean="0"/>
              <a:t>12</a:t>
            </a:fld>
            <a:endParaRPr lang="en-US" dirty="0"/>
          </a:p>
        </p:txBody>
      </p:sp>
    </p:spTree>
    <p:extLst>
      <p:ext uri="{BB962C8B-B14F-4D97-AF65-F5344CB8AC3E}">
        <p14:creationId xmlns:p14="http://schemas.microsoft.com/office/powerpoint/2010/main" val="22104817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Got a simple question? Use our automated phone system, available 24/7. You can check your benefits info and more. Just call the customer service number and follow the prompts. For more complicated questions, call during business hours to talk to a Customer Service representative.</a:t>
            </a:r>
          </a:p>
        </p:txBody>
      </p:sp>
      <p:sp>
        <p:nvSpPr>
          <p:cNvPr id="4" name="Slide Number Placeholder 3"/>
          <p:cNvSpPr>
            <a:spLocks noGrp="1"/>
          </p:cNvSpPr>
          <p:nvPr>
            <p:ph type="sldNum" sz="quarter" idx="10"/>
          </p:nvPr>
        </p:nvSpPr>
        <p:spPr/>
        <p:txBody>
          <a:bodyPr/>
          <a:lstStyle/>
          <a:p>
            <a:fld id="{0FB6748B-D1F4-494F-9689-5C4E2EC0D368}" type="slidenum">
              <a:rPr lang="en-US" smtClean="0"/>
              <a:t>13</a:t>
            </a:fld>
            <a:endParaRPr lang="en-US" dirty="0"/>
          </a:p>
        </p:txBody>
      </p:sp>
    </p:spTree>
    <p:extLst>
      <p:ext uri="{BB962C8B-B14F-4D97-AF65-F5344CB8AC3E}">
        <p14:creationId xmlns:p14="http://schemas.microsoft.com/office/powerpoint/2010/main" val="31395742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228"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HCo Gotham"/>
              </a:rPr>
              <a:t>When choose </a:t>
            </a:r>
            <a:r>
              <a:rPr lang="en-US" dirty="0"/>
              <a:t>DeltaCare USA, it’s </a:t>
            </a:r>
            <a:r>
              <a:rPr lang="en-US" b="0" i="0" dirty="0">
                <a:solidFill>
                  <a:srgbClr val="000000"/>
                </a:solidFill>
                <a:effectLst/>
                <a:latin typeface="HCo Gotham"/>
              </a:rPr>
              <a:t>easy to protect your smile and keep it healthy. Together we shine.</a:t>
            </a:r>
            <a:endParaRPr lang="en-US" dirty="0"/>
          </a:p>
        </p:txBody>
      </p:sp>
      <p:sp>
        <p:nvSpPr>
          <p:cNvPr id="4" name="Slide Number Placeholder 3"/>
          <p:cNvSpPr>
            <a:spLocks noGrp="1"/>
          </p:cNvSpPr>
          <p:nvPr>
            <p:ph type="sldNum" sz="quarter" idx="10"/>
          </p:nvPr>
        </p:nvSpPr>
        <p:spPr/>
        <p:txBody>
          <a:bodyPr/>
          <a:lstStyle/>
          <a:p>
            <a:fld id="{0FB6748B-D1F4-494F-9689-5C4E2EC0D368}" type="slidenum">
              <a:rPr lang="en-US" smtClean="0"/>
              <a:t>14</a:t>
            </a:fld>
            <a:endParaRPr lang="en-US"/>
          </a:p>
        </p:txBody>
      </p:sp>
    </p:spTree>
    <p:extLst>
      <p:ext uri="{BB962C8B-B14F-4D97-AF65-F5344CB8AC3E}">
        <p14:creationId xmlns:p14="http://schemas.microsoft.com/office/powerpoint/2010/main" val="4468042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228">
              <a:defRPr/>
            </a:pPr>
            <a:r>
              <a:rPr lang="en-US" sz="1200" kern="0" dirty="0">
                <a:solidFill>
                  <a:schemeClr val="bg1"/>
                </a:solidFill>
                <a:latin typeface="Calibri" panose="020F0502020204030204" pitchFamily="34" charset="0"/>
              </a:rPr>
              <a:t> Delta Dental is a registered trademark of Delta Dental Plans Association.</a:t>
            </a:r>
            <a:endParaRPr lang="en-US" dirty="0"/>
          </a:p>
        </p:txBody>
      </p:sp>
      <p:sp>
        <p:nvSpPr>
          <p:cNvPr id="4" name="Slide Number Placeholder 3"/>
          <p:cNvSpPr>
            <a:spLocks noGrp="1"/>
          </p:cNvSpPr>
          <p:nvPr>
            <p:ph type="sldNum" sz="quarter" idx="10"/>
          </p:nvPr>
        </p:nvSpPr>
        <p:spPr/>
        <p:txBody>
          <a:bodyPr/>
          <a:lstStyle/>
          <a:p>
            <a:fld id="{0FB6748B-D1F4-494F-9689-5C4E2EC0D368}" type="slidenum">
              <a:rPr lang="en-US" smtClean="0"/>
              <a:t>15</a:t>
            </a:fld>
            <a:endParaRPr lang="en-US"/>
          </a:p>
        </p:txBody>
      </p:sp>
    </p:spTree>
    <p:extLst>
      <p:ext uri="{BB962C8B-B14F-4D97-AF65-F5344CB8AC3E}">
        <p14:creationId xmlns:p14="http://schemas.microsoft.com/office/powerpoint/2010/main" val="9015171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228">
              <a:defRPr/>
            </a:pPr>
            <a:r>
              <a:rPr lang="en-US" dirty="0"/>
              <a:t>Your DeltaCare USA plan is underwritten by these </a:t>
            </a:r>
            <a:r>
              <a:rPr lang="en-US"/>
              <a:t>entities below.</a:t>
            </a:r>
            <a:endParaRPr lang="en-US" dirty="0"/>
          </a:p>
        </p:txBody>
      </p:sp>
      <p:sp>
        <p:nvSpPr>
          <p:cNvPr id="4" name="Slide Number Placeholder 3"/>
          <p:cNvSpPr>
            <a:spLocks noGrp="1"/>
          </p:cNvSpPr>
          <p:nvPr>
            <p:ph type="sldNum" sz="quarter" idx="10"/>
          </p:nvPr>
        </p:nvSpPr>
        <p:spPr/>
        <p:txBody>
          <a:bodyPr/>
          <a:lstStyle/>
          <a:p>
            <a:fld id="{0FB6748B-D1F4-494F-9689-5C4E2EC0D368}" type="slidenum">
              <a:rPr lang="en-US" smtClean="0"/>
              <a:t>16</a:t>
            </a:fld>
            <a:endParaRPr lang="en-US"/>
          </a:p>
        </p:txBody>
      </p:sp>
    </p:spTree>
    <p:extLst>
      <p:ext uri="{BB962C8B-B14F-4D97-AF65-F5344CB8AC3E}">
        <p14:creationId xmlns:p14="http://schemas.microsoft.com/office/powerpoint/2010/main" val="3587273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228">
              <a:defRPr/>
            </a:pPr>
            <a:r>
              <a:rPr lang="en-US" b="0" baseline="0" dirty="0"/>
              <a:t>You’re covered under a DeltaCare USA plan. Let’s take a look.</a:t>
            </a:r>
            <a:endParaRPr lang="en-US" b="0" dirty="0"/>
          </a:p>
        </p:txBody>
      </p:sp>
      <p:sp>
        <p:nvSpPr>
          <p:cNvPr id="4" name="Slide Number Placeholder 3"/>
          <p:cNvSpPr>
            <a:spLocks noGrp="1"/>
          </p:cNvSpPr>
          <p:nvPr>
            <p:ph type="sldNum" sz="quarter" idx="10"/>
          </p:nvPr>
        </p:nvSpPr>
        <p:spPr/>
        <p:txBody>
          <a:bodyPr/>
          <a:lstStyle/>
          <a:p>
            <a:fld id="{0FB6748B-D1F4-494F-9689-5C4E2EC0D368}" type="slidenum">
              <a:rPr lang="en-US" smtClean="0"/>
              <a:t>2</a:t>
            </a:fld>
            <a:endParaRPr lang="en-US" dirty="0"/>
          </a:p>
        </p:txBody>
      </p:sp>
    </p:spTree>
    <p:extLst>
      <p:ext uri="{BB962C8B-B14F-4D97-AF65-F5344CB8AC3E}">
        <p14:creationId xmlns:p14="http://schemas.microsoft.com/office/powerpoint/2010/main" val="1405174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DeltaCare USA is a prepaid, fixed copayment dental plan.</a:t>
            </a:r>
          </a:p>
          <a:p>
            <a:endParaRPr lang="en-US" dirty="0"/>
          </a:p>
          <a:p>
            <a:r>
              <a:rPr lang="en-US" dirty="0"/>
              <a:t>Choose a DeltaCare USA dentist and visit this dentist to receive coverage. There are no maximums or deductibles, and you can count on paying no more than the set copayment for each covered procedure.</a:t>
            </a:r>
          </a:p>
        </p:txBody>
      </p:sp>
      <p:sp>
        <p:nvSpPr>
          <p:cNvPr id="4" name="Slide Number Placeholder 3"/>
          <p:cNvSpPr>
            <a:spLocks noGrp="1"/>
          </p:cNvSpPr>
          <p:nvPr>
            <p:ph type="sldNum" sz="quarter" idx="10"/>
          </p:nvPr>
        </p:nvSpPr>
        <p:spPr/>
        <p:txBody>
          <a:bodyPr/>
          <a:lstStyle/>
          <a:p>
            <a:fld id="{0FB6748B-D1F4-494F-9689-5C4E2EC0D368}" type="slidenum">
              <a:rPr lang="en-US" smtClean="0"/>
              <a:t>3</a:t>
            </a:fld>
            <a:endParaRPr lang="en-US" dirty="0"/>
          </a:p>
        </p:txBody>
      </p:sp>
    </p:spTree>
    <p:extLst>
      <p:ext uri="{BB962C8B-B14F-4D97-AF65-F5344CB8AC3E}">
        <p14:creationId xmlns:p14="http://schemas.microsoft.com/office/powerpoint/2010/main" val="32389697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plan includes coverage for emergency and specialty care. If you need to see a specialist, your primary care dentist will coordinate a referral for you.</a:t>
            </a:r>
            <a:endParaRPr lang="en-US" b="0" dirty="0"/>
          </a:p>
        </p:txBody>
      </p:sp>
      <p:sp>
        <p:nvSpPr>
          <p:cNvPr id="4" name="Slide Number Placeholder 3"/>
          <p:cNvSpPr>
            <a:spLocks noGrp="1"/>
          </p:cNvSpPr>
          <p:nvPr>
            <p:ph type="sldNum" sz="quarter" idx="10"/>
          </p:nvPr>
        </p:nvSpPr>
        <p:spPr/>
        <p:txBody>
          <a:bodyPr/>
          <a:lstStyle/>
          <a:p>
            <a:fld id="{0FB6748B-D1F4-494F-9689-5C4E2EC0D368}" type="slidenum">
              <a:rPr lang="en-US" smtClean="0"/>
              <a:t>4</a:t>
            </a:fld>
            <a:endParaRPr lang="en-US"/>
          </a:p>
        </p:txBody>
      </p:sp>
    </p:spTree>
    <p:extLst>
      <p:ext uri="{BB962C8B-B14F-4D97-AF65-F5344CB8AC3E}">
        <p14:creationId xmlns:p14="http://schemas.microsoft.com/office/powerpoint/2010/main" val="3321742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ea typeface="+mn-ea"/>
                <a:cs typeface="+mn-cs"/>
              </a:rPr>
              <a:t>To find a DeltaCare USA dentist near you, just use our online dentist directory.</a:t>
            </a:r>
            <a:r>
              <a:rPr lang="en-US" dirty="0"/>
              <a:t> </a:t>
            </a:r>
          </a:p>
        </p:txBody>
      </p:sp>
      <p:sp>
        <p:nvSpPr>
          <p:cNvPr id="4" name="Slide Number Placeholder 3"/>
          <p:cNvSpPr>
            <a:spLocks noGrp="1"/>
          </p:cNvSpPr>
          <p:nvPr>
            <p:ph type="sldNum" sz="quarter" idx="10"/>
          </p:nvPr>
        </p:nvSpPr>
        <p:spPr/>
        <p:txBody>
          <a:bodyPr/>
          <a:lstStyle/>
          <a:p>
            <a:fld id="{0FB6748B-D1F4-494F-9689-5C4E2EC0D368}" type="slidenum">
              <a:rPr lang="en-US" smtClean="0"/>
              <a:t>5</a:t>
            </a:fld>
            <a:endParaRPr lang="en-US" dirty="0"/>
          </a:p>
        </p:txBody>
      </p:sp>
    </p:spTree>
    <p:extLst>
      <p:ext uri="{BB962C8B-B14F-4D97-AF65-F5344CB8AC3E}">
        <p14:creationId xmlns:p14="http://schemas.microsoft.com/office/powerpoint/2010/main" val="31936044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5681">
              <a:defRPr/>
            </a:pPr>
            <a:r>
              <a:rPr lang="en-US" dirty="0"/>
              <a:t>You can adjust the range of your search, or filter the results by specialty, language and more.</a:t>
            </a:r>
          </a:p>
        </p:txBody>
      </p:sp>
      <p:sp>
        <p:nvSpPr>
          <p:cNvPr id="4" name="Slide Number Placeholder 3"/>
          <p:cNvSpPr>
            <a:spLocks noGrp="1"/>
          </p:cNvSpPr>
          <p:nvPr>
            <p:ph type="sldNum" sz="quarter" idx="10"/>
          </p:nvPr>
        </p:nvSpPr>
        <p:spPr/>
        <p:txBody>
          <a:bodyPr/>
          <a:lstStyle/>
          <a:p>
            <a:fld id="{0FB6748B-D1F4-494F-9689-5C4E2EC0D368}" type="slidenum">
              <a:rPr lang="en-US" smtClean="0"/>
              <a:t>6</a:t>
            </a:fld>
            <a:endParaRPr lang="en-US" dirty="0"/>
          </a:p>
        </p:txBody>
      </p:sp>
    </p:spTree>
    <p:extLst>
      <p:ext uri="{BB962C8B-B14F-4D97-AF65-F5344CB8AC3E}">
        <p14:creationId xmlns:p14="http://schemas.microsoft.com/office/powerpoint/2010/main" val="555150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ea typeface="+mn-ea"/>
                <a:cs typeface="+mn-cs"/>
              </a:rPr>
              <a:t>When you find the dentist you want, make a note of the facility number, and update your dentist online or by calling Customer Service. Changes received by the 21</a:t>
            </a:r>
            <a:r>
              <a:rPr lang="en-US" sz="1200" kern="1200" baseline="30000" dirty="0">
                <a:solidFill>
                  <a:schemeClr val="tx1"/>
                </a:solidFill>
                <a:effectLst/>
                <a:ea typeface="+mn-ea"/>
                <a:cs typeface="+mn-cs"/>
              </a:rPr>
              <a:t>st</a:t>
            </a:r>
            <a:r>
              <a:rPr lang="en-US" sz="1200" kern="1200" dirty="0">
                <a:solidFill>
                  <a:schemeClr val="tx1"/>
                </a:solidFill>
                <a:effectLst/>
                <a:ea typeface="+mn-ea"/>
                <a:cs typeface="+mn-cs"/>
              </a:rPr>
              <a:t> of the month will go through the following month.</a:t>
            </a:r>
          </a:p>
        </p:txBody>
      </p:sp>
      <p:sp>
        <p:nvSpPr>
          <p:cNvPr id="4" name="Slide Number Placeholder 3"/>
          <p:cNvSpPr>
            <a:spLocks noGrp="1"/>
          </p:cNvSpPr>
          <p:nvPr>
            <p:ph type="sldNum" sz="quarter" idx="10"/>
          </p:nvPr>
        </p:nvSpPr>
        <p:spPr/>
        <p:txBody>
          <a:bodyPr/>
          <a:lstStyle/>
          <a:p>
            <a:fld id="{0FB6748B-D1F4-494F-9689-5C4E2EC0D368}" type="slidenum">
              <a:rPr lang="en-US" smtClean="0"/>
              <a:t>7</a:t>
            </a:fld>
            <a:endParaRPr lang="en-US" dirty="0"/>
          </a:p>
        </p:txBody>
      </p:sp>
    </p:spTree>
    <p:extLst>
      <p:ext uri="{BB962C8B-B14F-4D97-AF65-F5344CB8AC3E}">
        <p14:creationId xmlns:p14="http://schemas.microsoft.com/office/powerpoint/2010/main" val="27490348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5681">
              <a:defRPr/>
            </a:pPr>
            <a:r>
              <a:rPr lang="en-US" dirty="0">
                <a:solidFill>
                  <a:schemeClr val="bg1"/>
                </a:solidFill>
              </a:rPr>
              <a:t>Check your plan booklet for a complete list of covered services and copayments.</a:t>
            </a:r>
            <a:endParaRPr lang="en-US" dirty="0"/>
          </a:p>
        </p:txBody>
      </p:sp>
      <p:sp>
        <p:nvSpPr>
          <p:cNvPr id="4" name="Slide Number Placeholder 3"/>
          <p:cNvSpPr>
            <a:spLocks noGrp="1"/>
          </p:cNvSpPr>
          <p:nvPr>
            <p:ph type="sldNum" sz="quarter" idx="10"/>
          </p:nvPr>
        </p:nvSpPr>
        <p:spPr/>
        <p:txBody>
          <a:bodyPr/>
          <a:lstStyle/>
          <a:p>
            <a:fld id="{0FB6748B-D1F4-494F-9689-5C4E2EC0D368}" type="slidenum">
              <a:rPr lang="en-US" smtClean="0"/>
              <a:t>8</a:t>
            </a:fld>
            <a:endParaRPr lang="en-US" dirty="0"/>
          </a:p>
        </p:txBody>
      </p:sp>
    </p:spTree>
    <p:extLst>
      <p:ext uri="{BB962C8B-B14F-4D97-AF65-F5344CB8AC3E}">
        <p14:creationId xmlns:p14="http://schemas.microsoft.com/office/powerpoint/2010/main" val="38376640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Delta Dental plan gives you access to great discounts on laser eye surgery from QualSight and hearing aids from Amplifon.</a:t>
            </a:r>
          </a:p>
          <a:p>
            <a:endParaRPr lang="en-US" dirty="0"/>
          </a:p>
          <a:p>
            <a:r>
              <a:rPr lang="en-US" dirty="0"/>
              <a:t>To take advantage of this preferred pricing, just give Amplifon or QualSight a call. A dedicated representative will walk you through the program and help you pick a provider, make an appointment and receive your discount.</a:t>
            </a:r>
          </a:p>
          <a:p>
            <a:endParaRPr lang="en-US" dirty="0"/>
          </a:p>
          <a:p>
            <a:r>
              <a:rPr lang="en-US" dirty="0">
                <a:effectLst/>
                <a:latin typeface="Arial" panose="020B0604020202020204" pitchFamily="34" charset="0"/>
              </a:rPr>
              <a:t>Vision corrective services and </a:t>
            </a:r>
            <a:r>
              <a:rPr lang="en-US" dirty="0" err="1">
                <a:effectLst/>
                <a:latin typeface="Arial" panose="020B0604020202020204" pitchFamily="34" charset="0"/>
              </a:rPr>
              <a:t>Amplifon’s</a:t>
            </a:r>
            <a:r>
              <a:rPr lang="en-US" dirty="0">
                <a:effectLst/>
                <a:latin typeface="Arial" panose="020B0604020202020204" pitchFamily="34" charset="0"/>
              </a:rPr>
              <a:t> hearing health care services are not insured benefits. Delta Dental makes the vision corrective services program and hearing health care services program available to you to provide access to the preferred pricing for these services.</a:t>
            </a:r>
            <a:endParaRPr lang="en-US" dirty="0"/>
          </a:p>
        </p:txBody>
      </p:sp>
      <p:sp>
        <p:nvSpPr>
          <p:cNvPr id="4" name="Slide Number Placeholder 3"/>
          <p:cNvSpPr>
            <a:spLocks noGrp="1"/>
          </p:cNvSpPr>
          <p:nvPr>
            <p:ph type="sldNum" sz="quarter" idx="10"/>
          </p:nvPr>
        </p:nvSpPr>
        <p:spPr/>
        <p:txBody>
          <a:bodyPr/>
          <a:lstStyle/>
          <a:p>
            <a:fld id="{0FB6748B-D1F4-494F-9689-5C4E2EC0D368}" type="slidenum">
              <a:rPr lang="en-US" smtClean="0"/>
              <a:t>9</a:t>
            </a:fld>
            <a:endParaRPr lang="en-US" dirty="0"/>
          </a:p>
        </p:txBody>
      </p:sp>
    </p:spTree>
    <p:extLst>
      <p:ext uri="{BB962C8B-B14F-4D97-AF65-F5344CB8AC3E}">
        <p14:creationId xmlns:p14="http://schemas.microsoft.com/office/powerpoint/2010/main" val="12668477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ctr">
              <a:defRPr sz="48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0F5A8B9C-1DA3-4832-95EA-1D123A358FCE}" type="datetimeFigureOut">
              <a:rPr lang="en-US" smtClean="0"/>
              <a:t>4/19/2021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61E0AB-B056-48AE-956E-E1C8C34F0A2A}" type="slidenum">
              <a:rPr lang="en-US" smtClean="0"/>
              <a:t>‹#›</a:t>
            </a:fld>
            <a:endParaRPr lang="en-US"/>
          </a:p>
        </p:txBody>
      </p:sp>
    </p:spTree>
    <p:extLst>
      <p:ext uri="{BB962C8B-B14F-4D97-AF65-F5344CB8AC3E}">
        <p14:creationId xmlns:p14="http://schemas.microsoft.com/office/powerpoint/2010/main" val="3038418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5A8B9C-1DA3-4832-95EA-1D123A358FCE}" type="datetimeFigureOut">
              <a:rPr lang="en-US" smtClean="0"/>
              <a:t>4/19/2021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61E0AB-B056-48AE-956E-E1C8C34F0A2A}" type="slidenum">
              <a:rPr lang="en-US" smtClean="0"/>
              <a:t>‹#›</a:t>
            </a:fld>
            <a:endParaRPr lang="en-US"/>
          </a:p>
        </p:txBody>
      </p:sp>
    </p:spTree>
    <p:extLst>
      <p:ext uri="{BB962C8B-B14F-4D97-AF65-F5344CB8AC3E}">
        <p14:creationId xmlns:p14="http://schemas.microsoft.com/office/powerpoint/2010/main" val="856628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5A8B9C-1DA3-4832-95EA-1D123A358FCE}" type="datetimeFigureOut">
              <a:rPr lang="en-US" smtClean="0"/>
              <a:t>4/19/2021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61E0AB-B056-48AE-956E-E1C8C34F0A2A}" type="slidenum">
              <a:rPr lang="en-US" smtClean="0"/>
              <a:t>‹#›</a:t>
            </a:fld>
            <a:endParaRPr lang="en-US"/>
          </a:p>
        </p:txBody>
      </p:sp>
    </p:spTree>
    <p:extLst>
      <p:ext uri="{BB962C8B-B14F-4D97-AF65-F5344CB8AC3E}">
        <p14:creationId xmlns:p14="http://schemas.microsoft.com/office/powerpoint/2010/main" val="221176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atin typeface="Calibri Light" panose="020F03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F5A8B9C-1DA3-4832-95EA-1D123A358FCE}" type="datetimeFigureOut">
              <a:rPr lang="en-US" smtClean="0"/>
              <a:t>4/19/2021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61E0AB-B056-48AE-956E-E1C8C34F0A2A}" type="slidenum">
              <a:rPr lang="en-US" smtClean="0"/>
              <a:t>‹#›</a:t>
            </a:fld>
            <a:endParaRPr lang="en-US"/>
          </a:p>
        </p:txBody>
      </p:sp>
    </p:spTree>
    <p:extLst>
      <p:ext uri="{BB962C8B-B14F-4D97-AF65-F5344CB8AC3E}">
        <p14:creationId xmlns:p14="http://schemas.microsoft.com/office/powerpoint/2010/main" val="3572508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defRPr sz="5400">
                <a:latin typeface="Calibri Light" panose="020F03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5A8B9C-1DA3-4832-95EA-1D123A358FCE}" type="datetimeFigureOut">
              <a:rPr lang="en-US" smtClean="0"/>
              <a:t>4/19/2021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61E0AB-B056-48AE-956E-E1C8C34F0A2A}" type="slidenum">
              <a:rPr lang="en-US" smtClean="0"/>
              <a:t>‹#›</a:t>
            </a:fld>
            <a:endParaRPr lang="en-US"/>
          </a:p>
        </p:txBody>
      </p:sp>
    </p:spTree>
    <p:extLst>
      <p:ext uri="{BB962C8B-B14F-4D97-AF65-F5344CB8AC3E}">
        <p14:creationId xmlns:p14="http://schemas.microsoft.com/office/powerpoint/2010/main" val="1734201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Light" panose="020F03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normAutofit/>
          </a:bodyPr>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normAutofit/>
          </a:bodyPr>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0F5A8B9C-1DA3-4832-95EA-1D123A358FCE}" type="datetimeFigureOut">
              <a:rPr lang="en-US" smtClean="0"/>
              <a:t>4/19/2021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61E0AB-B056-48AE-956E-E1C8C34F0A2A}" type="slidenum">
              <a:rPr lang="en-US" smtClean="0"/>
              <a:t>‹#›</a:t>
            </a:fld>
            <a:endParaRPr lang="en-US"/>
          </a:p>
        </p:txBody>
      </p:sp>
    </p:spTree>
    <p:extLst>
      <p:ext uri="{BB962C8B-B14F-4D97-AF65-F5344CB8AC3E}">
        <p14:creationId xmlns:p14="http://schemas.microsoft.com/office/powerpoint/2010/main" val="2705791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F5A8B9C-1DA3-4832-95EA-1D123A358FCE}" type="datetimeFigureOut">
              <a:rPr lang="en-US" smtClean="0"/>
              <a:t>4/19/2021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61E0AB-B056-48AE-956E-E1C8C34F0A2A}" type="slidenum">
              <a:rPr lang="en-US" smtClean="0"/>
              <a:t>‹#›</a:t>
            </a:fld>
            <a:endParaRPr lang="en-US"/>
          </a:p>
        </p:txBody>
      </p:sp>
    </p:spTree>
    <p:extLst>
      <p:ext uri="{BB962C8B-B14F-4D97-AF65-F5344CB8AC3E}">
        <p14:creationId xmlns:p14="http://schemas.microsoft.com/office/powerpoint/2010/main" val="4219433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F5A8B9C-1DA3-4832-95EA-1D123A358FCE}" type="datetimeFigureOut">
              <a:rPr lang="en-US" smtClean="0"/>
              <a:t>4/19/2021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61E0AB-B056-48AE-956E-E1C8C34F0A2A}" type="slidenum">
              <a:rPr lang="en-US" smtClean="0"/>
              <a:t>‹#›</a:t>
            </a:fld>
            <a:endParaRPr lang="en-US"/>
          </a:p>
        </p:txBody>
      </p:sp>
    </p:spTree>
    <p:extLst>
      <p:ext uri="{BB962C8B-B14F-4D97-AF65-F5344CB8AC3E}">
        <p14:creationId xmlns:p14="http://schemas.microsoft.com/office/powerpoint/2010/main" val="2883903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5A8B9C-1DA3-4832-95EA-1D123A358FCE}" type="datetimeFigureOut">
              <a:rPr lang="en-US" smtClean="0"/>
              <a:t>4/19/2021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61E0AB-B056-48AE-956E-E1C8C34F0A2A}" type="slidenum">
              <a:rPr lang="en-US" smtClean="0"/>
              <a:t>‹#›</a:t>
            </a:fld>
            <a:endParaRPr lang="en-US"/>
          </a:p>
        </p:txBody>
      </p:sp>
    </p:spTree>
    <p:extLst>
      <p:ext uri="{BB962C8B-B14F-4D97-AF65-F5344CB8AC3E}">
        <p14:creationId xmlns:p14="http://schemas.microsoft.com/office/powerpoint/2010/main" val="643778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F5A8B9C-1DA3-4832-95EA-1D123A358FCE}" type="datetimeFigureOut">
              <a:rPr lang="en-US" smtClean="0"/>
              <a:t>4/19/2021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61E0AB-B056-48AE-956E-E1C8C34F0A2A}" type="slidenum">
              <a:rPr lang="en-US" smtClean="0"/>
              <a:t>‹#›</a:t>
            </a:fld>
            <a:endParaRPr lang="en-US"/>
          </a:p>
        </p:txBody>
      </p:sp>
    </p:spTree>
    <p:extLst>
      <p:ext uri="{BB962C8B-B14F-4D97-AF65-F5344CB8AC3E}">
        <p14:creationId xmlns:p14="http://schemas.microsoft.com/office/powerpoint/2010/main" val="4221028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F5A8B9C-1DA3-4832-95EA-1D123A358FCE}" type="datetimeFigureOut">
              <a:rPr lang="en-US" smtClean="0"/>
              <a:t>4/19/2021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61E0AB-B056-48AE-956E-E1C8C34F0A2A}" type="slidenum">
              <a:rPr lang="en-US" smtClean="0"/>
              <a:t>‹#›</a:t>
            </a:fld>
            <a:endParaRPr lang="en-US"/>
          </a:p>
        </p:txBody>
      </p:sp>
    </p:spTree>
    <p:extLst>
      <p:ext uri="{BB962C8B-B14F-4D97-AF65-F5344CB8AC3E}">
        <p14:creationId xmlns:p14="http://schemas.microsoft.com/office/powerpoint/2010/main" val="4293449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0F5A8B9C-1DA3-4832-95EA-1D123A358FCE}" type="datetimeFigureOut">
              <a:rPr lang="en-US" smtClean="0"/>
              <a:pPr/>
              <a:t>4/19/2021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B361E0AB-B056-48AE-956E-E1C8C34F0A2A}" type="slidenum">
              <a:rPr lang="en-US" smtClean="0"/>
              <a:pPr/>
              <a:t>‹#›</a:t>
            </a:fld>
            <a:endParaRPr lang="en-US" dirty="0"/>
          </a:p>
        </p:txBody>
      </p:sp>
    </p:spTree>
    <p:extLst>
      <p:ext uri="{BB962C8B-B14F-4D97-AF65-F5344CB8AC3E}">
        <p14:creationId xmlns:p14="http://schemas.microsoft.com/office/powerpoint/2010/main" val="34257362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Calibri Light" panose="020F03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5" Type="http://schemas.openxmlformats.org/officeDocument/2006/relationships/image" Target="../media/image2.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4a"/><Relationship Id="rId1" Type="http://schemas.microsoft.com/office/2007/relationships/media" Target="../media/media11.m4a"/><Relationship Id="rId5" Type="http://schemas.openxmlformats.org/officeDocument/2006/relationships/image" Target="../media/image2.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4a"/><Relationship Id="rId1" Type="http://schemas.microsoft.com/office/2007/relationships/media" Target="../media/media12.m4a"/><Relationship Id="rId5" Type="http://schemas.openxmlformats.org/officeDocument/2006/relationships/image" Target="../media/image2.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3.m4a"/><Relationship Id="rId1" Type="http://schemas.microsoft.com/office/2007/relationships/media" Target="../media/media13.m4a"/><Relationship Id="rId5" Type="http://schemas.openxmlformats.org/officeDocument/2006/relationships/image" Target="../media/image2.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4.m4a"/><Relationship Id="rId1" Type="http://schemas.microsoft.com/office/2007/relationships/media" Target="../media/media14.m4a"/><Relationship Id="rId6" Type="http://schemas.openxmlformats.org/officeDocument/2006/relationships/image" Target="../media/image2.png"/><Relationship Id="rId5" Type="http://schemas.openxmlformats.org/officeDocument/2006/relationships/image" Target="../media/image11.jpe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5.m4a"/><Relationship Id="rId1" Type="http://schemas.microsoft.com/office/2007/relationships/media" Target="../media/media15.m4a"/><Relationship Id="rId5" Type="http://schemas.openxmlformats.org/officeDocument/2006/relationships/image" Target="../media/image2.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6.m4a"/><Relationship Id="rId1" Type="http://schemas.microsoft.com/office/2007/relationships/media" Target="../media/media16.m4a"/><Relationship Id="rId5" Type="http://schemas.openxmlformats.org/officeDocument/2006/relationships/image" Target="../media/image2.png"/><Relationship Id="rId4"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2.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2.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slideLayout" Target="../slideLayouts/slideLayout2.xml"/><Relationship Id="rId7" Type="http://schemas.openxmlformats.org/officeDocument/2006/relationships/image" Target="../media/image6.jp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notesSlide" Target="../notesSlides/notesSlide6.xml"/><Relationship Id="rId9"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2.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2.png"/><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p:cNvSpPr/>
          <p:nvPr/>
        </p:nvSpPr>
        <p:spPr>
          <a:xfrm rot="5400000">
            <a:off x="-8165" y="8164"/>
            <a:ext cx="6858000" cy="6841671"/>
          </a:xfrm>
          <a:prstGeom prst="rtTriangle">
            <a:avLst/>
          </a:prstGeom>
          <a:solidFill>
            <a:srgbClr val="43B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 name="Title 1"/>
          <p:cNvSpPr>
            <a:spLocks noGrp="1"/>
          </p:cNvSpPr>
          <p:nvPr>
            <p:ph type="ctrTitle"/>
          </p:nvPr>
        </p:nvSpPr>
        <p:spPr>
          <a:xfrm>
            <a:off x="4939179" y="2512111"/>
            <a:ext cx="6685280" cy="916888"/>
          </a:xfrm>
        </p:spPr>
        <p:txBody>
          <a:bodyPr>
            <a:normAutofit/>
          </a:bodyPr>
          <a:lstStyle/>
          <a:p>
            <a:pPr algn="l"/>
            <a:r>
              <a:rPr lang="en-US" sz="5400" dirty="0">
                <a:solidFill>
                  <a:srgbClr val="338720"/>
                </a:solidFill>
              </a:rPr>
              <a:t>Benefits Overview</a:t>
            </a: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4844" y="695643"/>
            <a:ext cx="3954162" cy="634831"/>
          </a:xfrm>
          <a:prstGeom prst="rect">
            <a:avLst/>
          </a:prstGeom>
        </p:spPr>
      </p:pic>
      <p:pic>
        <p:nvPicPr>
          <p:cNvPr id="7" name="Audio 6">
            <a:hlinkClick r:id="" action="ppaction://media"/>
            <a:extLst>
              <a:ext uri="{FF2B5EF4-FFF2-40B4-BE49-F238E27FC236}">
                <a16:creationId xmlns:a16="http://schemas.microsoft.com/office/drawing/2014/main" id="{9B031478-5F48-4CE1-9BB0-79538232AE2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2346499450"/>
      </p:ext>
    </p:extLst>
  </p:cSld>
  <p:clrMapOvr>
    <a:masterClrMapping/>
  </p:clrMapOvr>
  <mc:AlternateContent xmlns:mc="http://schemas.openxmlformats.org/markup-compatibility/2006" xmlns:p14="http://schemas.microsoft.com/office/powerpoint/2010/main">
    <mc:Choice Requires="p14">
      <p:transition spd="slow" p14:dur="2000" advTm="4610"/>
    </mc:Choice>
    <mc:Fallback xmlns="">
      <p:transition spd="slow" advTm="46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solidFill>
                  <a:srgbClr val="338720"/>
                </a:solidFill>
              </a:rPr>
              <a:t>Sign up for an online account</a:t>
            </a:r>
          </a:p>
        </p:txBody>
      </p:sp>
      <p:sp>
        <p:nvSpPr>
          <p:cNvPr id="4" name="object 21"/>
          <p:cNvSpPr/>
          <p:nvPr/>
        </p:nvSpPr>
        <p:spPr>
          <a:xfrm>
            <a:off x="8722102" y="2421686"/>
            <a:ext cx="688598" cy="1408470"/>
          </a:xfrm>
          <a:custGeom>
            <a:avLst/>
            <a:gdLst/>
            <a:ahLst/>
            <a:cxnLst/>
            <a:rect l="l" t="t" r="r" b="b"/>
            <a:pathLst>
              <a:path w="341630" h="634364">
                <a:moveTo>
                  <a:pt x="298907" y="0"/>
                </a:moveTo>
                <a:lnTo>
                  <a:pt x="42252" y="0"/>
                </a:lnTo>
                <a:lnTo>
                  <a:pt x="25846" y="3335"/>
                </a:lnTo>
                <a:lnTo>
                  <a:pt x="12411" y="12417"/>
                </a:lnTo>
                <a:lnTo>
                  <a:pt x="3333" y="25856"/>
                </a:lnTo>
                <a:lnTo>
                  <a:pt x="0" y="42265"/>
                </a:lnTo>
                <a:lnTo>
                  <a:pt x="0" y="591527"/>
                </a:lnTo>
                <a:lnTo>
                  <a:pt x="3333" y="607934"/>
                </a:lnTo>
                <a:lnTo>
                  <a:pt x="12411" y="621369"/>
                </a:lnTo>
                <a:lnTo>
                  <a:pt x="25846" y="630447"/>
                </a:lnTo>
                <a:lnTo>
                  <a:pt x="42252" y="633780"/>
                </a:lnTo>
                <a:lnTo>
                  <a:pt x="298907" y="633780"/>
                </a:lnTo>
                <a:lnTo>
                  <a:pt x="315314" y="630447"/>
                </a:lnTo>
                <a:lnTo>
                  <a:pt x="328749" y="621369"/>
                </a:lnTo>
                <a:lnTo>
                  <a:pt x="334916" y="612241"/>
                </a:lnTo>
                <a:lnTo>
                  <a:pt x="170573" y="612241"/>
                </a:lnTo>
                <a:lnTo>
                  <a:pt x="161720" y="610453"/>
                </a:lnTo>
                <a:lnTo>
                  <a:pt x="154490" y="605578"/>
                </a:lnTo>
                <a:lnTo>
                  <a:pt x="149615" y="598348"/>
                </a:lnTo>
                <a:lnTo>
                  <a:pt x="147828" y="589495"/>
                </a:lnTo>
                <a:lnTo>
                  <a:pt x="149615" y="580633"/>
                </a:lnTo>
                <a:lnTo>
                  <a:pt x="154490" y="573395"/>
                </a:lnTo>
                <a:lnTo>
                  <a:pt x="161720" y="568514"/>
                </a:lnTo>
                <a:lnTo>
                  <a:pt x="170573" y="566724"/>
                </a:lnTo>
                <a:lnTo>
                  <a:pt x="341160" y="566724"/>
                </a:lnTo>
                <a:lnTo>
                  <a:pt x="341160" y="545185"/>
                </a:lnTo>
                <a:lnTo>
                  <a:pt x="31318" y="545185"/>
                </a:lnTo>
                <a:lnTo>
                  <a:pt x="31318" y="69113"/>
                </a:lnTo>
                <a:lnTo>
                  <a:pt x="341160" y="69113"/>
                </a:lnTo>
                <a:lnTo>
                  <a:pt x="341160" y="46431"/>
                </a:lnTo>
                <a:lnTo>
                  <a:pt x="144437" y="46431"/>
                </a:lnTo>
                <a:lnTo>
                  <a:pt x="141338" y="44272"/>
                </a:lnTo>
                <a:lnTo>
                  <a:pt x="141338" y="39014"/>
                </a:lnTo>
                <a:lnTo>
                  <a:pt x="144437" y="36855"/>
                </a:lnTo>
                <a:lnTo>
                  <a:pt x="340060" y="36855"/>
                </a:lnTo>
                <a:lnTo>
                  <a:pt x="337826" y="25856"/>
                </a:lnTo>
                <a:lnTo>
                  <a:pt x="328749" y="12417"/>
                </a:lnTo>
                <a:lnTo>
                  <a:pt x="315314" y="3335"/>
                </a:lnTo>
                <a:lnTo>
                  <a:pt x="298907" y="0"/>
                </a:lnTo>
                <a:close/>
              </a:path>
              <a:path w="341630" h="634364">
                <a:moveTo>
                  <a:pt x="341160" y="566724"/>
                </a:moveTo>
                <a:lnTo>
                  <a:pt x="170573" y="566724"/>
                </a:lnTo>
                <a:lnTo>
                  <a:pt x="179428" y="568514"/>
                </a:lnTo>
                <a:lnTo>
                  <a:pt x="186663" y="573395"/>
                </a:lnTo>
                <a:lnTo>
                  <a:pt x="191542" y="580633"/>
                </a:lnTo>
                <a:lnTo>
                  <a:pt x="193332" y="589495"/>
                </a:lnTo>
                <a:lnTo>
                  <a:pt x="191542" y="598348"/>
                </a:lnTo>
                <a:lnTo>
                  <a:pt x="186663" y="605578"/>
                </a:lnTo>
                <a:lnTo>
                  <a:pt x="179428" y="610453"/>
                </a:lnTo>
                <a:lnTo>
                  <a:pt x="170573" y="612241"/>
                </a:lnTo>
                <a:lnTo>
                  <a:pt x="334916" y="612241"/>
                </a:lnTo>
                <a:lnTo>
                  <a:pt x="337826" y="607934"/>
                </a:lnTo>
                <a:lnTo>
                  <a:pt x="341160" y="591527"/>
                </a:lnTo>
                <a:lnTo>
                  <a:pt x="341160" y="566724"/>
                </a:lnTo>
                <a:close/>
              </a:path>
              <a:path w="341630" h="634364">
                <a:moveTo>
                  <a:pt x="341160" y="69113"/>
                </a:moveTo>
                <a:lnTo>
                  <a:pt x="309854" y="69113"/>
                </a:lnTo>
                <a:lnTo>
                  <a:pt x="309854" y="545185"/>
                </a:lnTo>
                <a:lnTo>
                  <a:pt x="341160" y="545185"/>
                </a:lnTo>
                <a:lnTo>
                  <a:pt x="341160" y="69113"/>
                </a:lnTo>
                <a:close/>
              </a:path>
              <a:path w="341630" h="634364">
                <a:moveTo>
                  <a:pt x="340060" y="36855"/>
                </a:moveTo>
                <a:lnTo>
                  <a:pt x="196722" y="36855"/>
                </a:lnTo>
                <a:lnTo>
                  <a:pt x="199821" y="39014"/>
                </a:lnTo>
                <a:lnTo>
                  <a:pt x="199821" y="44272"/>
                </a:lnTo>
                <a:lnTo>
                  <a:pt x="196722" y="46431"/>
                </a:lnTo>
                <a:lnTo>
                  <a:pt x="341160" y="46431"/>
                </a:lnTo>
                <a:lnTo>
                  <a:pt x="341160" y="42265"/>
                </a:lnTo>
                <a:lnTo>
                  <a:pt x="340060" y="36855"/>
                </a:lnTo>
                <a:close/>
              </a:path>
            </a:pathLst>
          </a:custGeom>
          <a:solidFill>
            <a:srgbClr val="43B02A"/>
          </a:solidFill>
        </p:spPr>
        <p:txBody>
          <a:bodyPr wrap="square" lIns="0" tIns="0" rIns="0" bIns="0" rtlCol="0"/>
          <a:lstStyle/>
          <a:p>
            <a:endParaRPr dirty="0">
              <a:latin typeface="Calibri" panose="020F0502020204030204" pitchFamily="34" charset="0"/>
            </a:endParaRPr>
          </a:p>
        </p:txBody>
      </p:sp>
      <p:sp>
        <p:nvSpPr>
          <p:cNvPr id="5" name="object 22"/>
          <p:cNvSpPr/>
          <p:nvPr/>
        </p:nvSpPr>
        <p:spPr>
          <a:xfrm>
            <a:off x="2431519" y="2148405"/>
            <a:ext cx="1194139" cy="1952656"/>
          </a:xfrm>
          <a:custGeom>
            <a:avLst/>
            <a:gdLst/>
            <a:ahLst/>
            <a:cxnLst/>
            <a:rect l="l" t="t" r="r" b="b"/>
            <a:pathLst>
              <a:path w="613410" h="910589">
                <a:moveTo>
                  <a:pt x="545261" y="0"/>
                </a:moveTo>
                <a:lnTo>
                  <a:pt x="67894" y="0"/>
                </a:lnTo>
                <a:lnTo>
                  <a:pt x="41533" y="5357"/>
                </a:lnTo>
                <a:lnTo>
                  <a:pt x="19945" y="19945"/>
                </a:lnTo>
                <a:lnTo>
                  <a:pt x="5357" y="41533"/>
                </a:lnTo>
                <a:lnTo>
                  <a:pt x="0" y="67894"/>
                </a:lnTo>
                <a:lnTo>
                  <a:pt x="0" y="842429"/>
                </a:lnTo>
                <a:lnTo>
                  <a:pt x="5357" y="868794"/>
                </a:lnTo>
                <a:lnTo>
                  <a:pt x="19945" y="890382"/>
                </a:lnTo>
                <a:lnTo>
                  <a:pt x="41533" y="904967"/>
                </a:lnTo>
                <a:lnTo>
                  <a:pt x="67894" y="910323"/>
                </a:lnTo>
                <a:lnTo>
                  <a:pt x="545261" y="910323"/>
                </a:lnTo>
                <a:lnTo>
                  <a:pt x="571629" y="904967"/>
                </a:lnTo>
                <a:lnTo>
                  <a:pt x="593221" y="890382"/>
                </a:lnTo>
                <a:lnTo>
                  <a:pt x="598215" y="882992"/>
                </a:lnTo>
                <a:lnTo>
                  <a:pt x="306565" y="882992"/>
                </a:lnTo>
                <a:lnTo>
                  <a:pt x="294395" y="880537"/>
                </a:lnTo>
                <a:lnTo>
                  <a:pt x="284460" y="873839"/>
                </a:lnTo>
                <a:lnTo>
                  <a:pt x="277765" y="863897"/>
                </a:lnTo>
                <a:lnTo>
                  <a:pt x="275310" y="851712"/>
                </a:lnTo>
                <a:lnTo>
                  <a:pt x="277765" y="839544"/>
                </a:lnTo>
                <a:lnTo>
                  <a:pt x="284460" y="829600"/>
                </a:lnTo>
                <a:lnTo>
                  <a:pt x="294395" y="822893"/>
                </a:lnTo>
                <a:lnTo>
                  <a:pt x="306565" y="820432"/>
                </a:lnTo>
                <a:lnTo>
                  <a:pt x="613168" y="820432"/>
                </a:lnTo>
                <a:lnTo>
                  <a:pt x="613168" y="793102"/>
                </a:lnTo>
                <a:lnTo>
                  <a:pt x="36931" y="793102"/>
                </a:lnTo>
                <a:lnTo>
                  <a:pt x="36931" y="117221"/>
                </a:lnTo>
                <a:lnTo>
                  <a:pt x="613168" y="117221"/>
                </a:lnTo>
                <a:lnTo>
                  <a:pt x="613168" y="93624"/>
                </a:lnTo>
                <a:lnTo>
                  <a:pt x="495934" y="93624"/>
                </a:lnTo>
                <a:lnTo>
                  <a:pt x="489191" y="86855"/>
                </a:lnTo>
                <a:lnTo>
                  <a:pt x="489191" y="70231"/>
                </a:lnTo>
                <a:lnTo>
                  <a:pt x="495934" y="63487"/>
                </a:lnTo>
                <a:lnTo>
                  <a:pt x="612272" y="63487"/>
                </a:lnTo>
                <a:lnTo>
                  <a:pt x="607810" y="41533"/>
                </a:lnTo>
                <a:lnTo>
                  <a:pt x="593221" y="19945"/>
                </a:lnTo>
                <a:lnTo>
                  <a:pt x="571629" y="5357"/>
                </a:lnTo>
                <a:lnTo>
                  <a:pt x="545261" y="0"/>
                </a:lnTo>
                <a:close/>
              </a:path>
              <a:path w="613410" h="910589">
                <a:moveTo>
                  <a:pt x="613168" y="820432"/>
                </a:moveTo>
                <a:lnTo>
                  <a:pt x="306565" y="820432"/>
                </a:lnTo>
                <a:lnTo>
                  <a:pt x="318752" y="822893"/>
                </a:lnTo>
                <a:lnTo>
                  <a:pt x="328698" y="829600"/>
                </a:lnTo>
                <a:lnTo>
                  <a:pt x="335401" y="839544"/>
                </a:lnTo>
                <a:lnTo>
                  <a:pt x="337858" y="851712"/>
                </a:lnTo>
                <a:lnTo>
                  <a:pt x="335401" y="863897"/>
                </a:lnTo>
                <a:lnTo>
                  <a:pt x="328698" y="873839"/>
                </a:lnTo>
                <a:lnTo>
                  <a:pt x="318752" y="880537"/>
                </a:lnTo>
                <a:lnTo>
                  <a:pt x="306565" y="882992"/>
                </a:lnTo>
                <a:lnTo>
                  <a:pt x="598215" y="882992"/>
                </a:lnTo>
                <a:lnTo>
                  <a:pt x="607810" y="868794"/>
                </a:lnTo>
                <a:lnTo>
                  <a:pt x="613168" y="842429"/>
                </a:lnTo>
                <a:lnTo>
                  <a:pt x="613168" y="820432"/>
                </a:lnTo>
                <a:close/>
              </a:path>
              <a:path w="613410" h="910589">
                <a:moveTo>
                  <a:pt x="613168" y="117221"/>
                </a:moveTo>
                <a:lnTo>
                  <a:pt x="576224" y="117221"/>
                </a:lnTo>
                <a:lnTo>
                  <a:pt x="576224" y="793102"/>
                </a:lnTo>
                <a:lnTo>
                  <a:pt x="613168" y="793102"/>
                </a:lnTo>
                <a:lnTo>
                  <a:pt x="613168" y="117221"/>
                </a:lnTo>
                <a:close/>
              </a:path>
              <a:path w="613410" h="910589">
                <a:moveTo>
                  <a:pt x="612272" y="63487"/>
                </a:moveTo>
                <a:lnTo>
                  <a:pt x="512584" y="63487"/>
                </a:lnTo>
                <a:lnTo>
                  <a:pt x="519328" y="70231"/>
                </a:lnTo>
                <a:lnTo>
                  <a:pt x="519328" y="86855"/>
                </a:lnTo>
                <a:lnTo>
                  <a:pt x="512584" y="93624"/>
                </a:lnTo>
                <a:lnTo>
                  <a:pt x="613168" y="93624"/>
                </a:lnTo>
                <a:lnTo>
                  <a:pt x="613168" y="67894"/>
                </a:lnTo>
                <a:lnTo>
                  <a:pt x="612272" y="63487"/>
                </a:lnTo>
                <a:close/>
              </a:path>
            </a:pathLst>
          </a:custGeom>
          <a:solidFill>
            <a:srgbClr val="43B02A"/>
          </a:solidFill>
        </p:spPr>
        <p:txBody>
          <a:bodyPr wrap="square" lIns="0" tIns="0" rIns="0" bIns="0" rtlCol="0"/>
          <a:lstStyle/>
          <a:p>
            <a:endParaRPr dirty="0">
              <a:latin typeface="Calibri" panose="020F0502020204030204" pitchFamily="34" charset="0"/>
            </a:endParaRPr>
          </a:p>
        </p:txBody>
      </p:sp>
      <p:sp>
        <p:nvSpPr>
          <p:cNvPr id="6" name="object 23"/>
          <p:cNvSpPr/>
          <p:nvPr/>
        </p:nvSpPr>
        <p:spPr>
          <a:xfrm>
            <a:off x="4045379" y="1766639"/>
            <a:ext cx="4253642" cy="3119840"/>
          </a:xfrm>
          <a:custGeom>
            <a:avLst/>
            <a:gdLst/>
            <a:ahLst/>
            <a:cxnLst/>
            <a:rect l="l" t="t" r="r" b="b"/>
            <a:pathLst>
              <a:path w="1544954" h="1028700">
                <a:moveTo>
                  <a:pt x="1544573" y="910983"/>
                </a:moveTo>
                <a:lnTo>
                  <a:pt x="0" y="910983"/>
                </a:lnTo>
                <a:lnTo>
                  <a:pt x="7238" y="993686"/>
                </a:lnTo>
                <a:lnTo>
                  <a:pt x="9995" y="1007251"/>
                </a:lnTo>
                <a:lnTo>
                  <a:pt x="17502" y="1018360"/>
                </a:lnTo>
                <a:lnTo>
                  <a:pt x="28611" y="1025866"/>
                </a:lnTo>
                <a:lnTo>
                  <a:pt x="42176" y="1028623"/>
                </a:lnTo>
                <a:lnTo>
                  <a:pt x="1502130" y="1028623"/>
                </a:lnTo>
                <a:lnTo>
                  <a:pt x="1534323" y="1007251"/>
                </a:lnTo>
                <a:lnTo>
                  <a:pt x="659383" y="977023"/>
                </a:lnTo>
                <a:lnTo>
                  <a:pt x="654710" y="973772"/>
                </a:lnTo>
                <a:lnTo>
                  <a:pt x="654710" y="965834"/>
                </a:lnTo>
                <a:lnTo>
                  <a:pt x="659383" y="962583"/>
                </a:lnTo>
                <a:lnTo>
                  <a:pt x="1539898" y="962583"/>
                </a:lnTo>
                <a:lnTo>
                  <a:pt x="1544573" y="910983"/>
                </a:lnTo>
                <a:close/>
              </a:path>
              <a:path w="1544954" h="1028700">
                <a:moveTo>
                  <a:pt x="1539898" y="962583"/>
                </a:moveTo>
                <a:lnTo>
                  <a:pt x="884935" y="962583"/>
                </a:lnTo>
                <a:lnTo>
                  <a:pt x="889609" y="965834"/>
                </a:lnTo>
                <a:lnTo>
                  <a:pt x="889609" y="973772"/>
                </a:lnTo>
                <a:lnTo>
                  <a:pt x="884935" y="977023"/>
                </a:lnTo>
                <a:lnTo>
                  <a:pt x="1538590" y="977023"/>
                </a:lnTo>
                <a:lnTo>
                  <a:pt x="1539898" y="962583"/>
                </a:lnTo>
                <a:close/>
              </a:path>
              <a:path w="1544954" h="1028700">
                <a:moveTo>
                  <a:pt x="1408353" y="0"/>
                </a:moveTo>
                <a:lnTo>
                  <a:pt x="135966" y="0"/>
                </a:lnTo>
                <a:lnTo>
                  <a:pt x="123335" y="2567"/>
                </a:lnTo>
                <a:lnTo>
                  <a:pt x="112993" y="9556"/>
                </a:lnTo>
                <a:lnTo>
                  <a:pt x="106007" y="19898"/>
                </a:lnTo>
                <a:lnTo>
                  <a:pt x="103441" y="32524"/>
                </a:lnTo>
                <a:lnTo>
                  <a:pt x="103441" y="856754"/>
                </a:lnTo>
                <a:lnTo>
                  <a:pt x="106007" y="869380"/>
                </a:lnTo>
                <a:lnTo>
                  <a:pt x="112993" y="879722"/>
                </a:lnTo>
                <a:lnTo>
                  <a:pt x="123335" y="886712"/>
                </a:lnTo>
                <a:lnTo>
                  <a:pt x="135966" y="889279"/>
                </a:lnTo>
                <a:lnTo>
                  <a:pt x="1408353" y="889279"/>
                </a:lnTo>
                <a:lnTo>
                  <a:pt x="1420979" y="886712"/>
                </a:lnTo>
                <a:lnTo>
                  <a:pt x="1431321" y="879722"/>
                </a:lnTo>
                <a:lnTo>
                  <a:pt x="1438311" y="869380"/>
                </a:lnTo>
                <a:lnTo>
                  <a:pt x="1440878" y="856754"/>
                </a:lnTo>
                <a:lnTo>
                  <a:pt x="1440878" y="822832"/>
                </a:lnTo>
                <a:lnTo>
                  <a:pt x="167639" y="822832"/>
                </a:lnTo>
                <a:lnTo>
                  <a:pt x="167639" y="66484"/>
                </a:lnTo>
                <a:lnTo>
                  <a:pt x="1440878" y="66484"/>
                </a:lnTo>
                <a:lnTo>
                  <a:pt x="1440878" y="32524"/>
                </a:lnTo>
                <a:lnTo>
                  <a:pt x="1438311" y="19898"/>
                </a:lnTo>
                <a:lnTo>
                  <a:pt x="1431321" y="9556"/>
                </a:lnTo>
                <a:lnTo>
                  <a:pt x="1420979" y="2567"/>
                </a:lnTo>
                <a:lnTo>
                  <a:pt x="1408353" y="0"/>
                </a:lnTo>
                <a:close/>
              </a:path>
              <a:path w="1544954" h="1028700">
                <a:moveTo>
                  <a:pt x="1440878" y="66484"/>
                </a:moveTo>
                <a:lnTo>
                  <a:pt x="1376679" y="66484"/>
                </a:lnTo>
                <a:lnTo>
                  <a:pt x="1376679" y="822832"/>
                </a:lnTo>
                <a:lnTo>
                  <a:pt x="1440878" y="822832"/>
                </a:lnTo>
                <a:lnTo>
                  <a:pt x="1440878" y="66484"/>
                </a:lnTo>
                <a:close/>
              </a:path>
            </a:pathLst>
          </a:custGeom>
          <a:solidFill>
            <a:srgbClr val="43B02A"/>
          </a:solidFill>
        </p:spPr>
        <p:txBody>
          <a:bodyPr wrap="square" lIns="0" tIns="0" rIns="0" bIns="0" rtlCol="0"/>
          <a:lstStyle/>
          <a:p>
            <a:endParaRPr dirty="0">
              <a:latin typeface="Calibri" panose="020F0502020204030204" pitchFamily="34" charset="0"/>
            </a:endParaRPr>
          </a:p>
        </p:txBody>
      </p:sp>
      <p:sp>
        <p:nvSpPr>
          <p:cNvPr id="7" name="TextBox 6"/>
          <p:cNvSpPr txBox="1"/>
          <p:nvPr/>
        </p:nvSpPr>
        <p:spPr>
          <a:xfrm>
            <a:off x="2113159" y="5162385"/>
            <a:ext cx="8436078" cy="1169551"/>
          </a:xfrm>
          <a:prstGeom prst="rect">
            <a:avLst/>
          </a:prstGeom>
          <a:noFill/>
        </p:spPr>
        <p:txBody>
          <a:bodyPr wrap="square" rtlCol="0">
            <a:spAutoFit/>
          </a:bodyPr>
          <a:lstStyle/>
          <a:p>
            <a:pPr algn="ctr"/>
            <a:r>
              <a:rPr lang="en-US" sz="3500" b="1" dirty="0">
                <a:latin typeface="Calibri" panose="020F0502020204030204" pitchFamily="34" charset="0"/>
              </a:rPr>
              <a:t>Register at </a:t>
            </a:r>
            <a:br>
              <a:rPr lang="en-US" sz="3500" b="1" dirty="0">
                <a:latin typeface="Calibri" panose="020F0502020204030204" pitchFamily="34" charset="0"/>
              </a:rPr>
            </a:br>
            <a:r>
              <a:rPr lang="en-US" sz="3500" b="1" dirty="0">
                <a:latin typeface="Calibri" panose="020F0502020204030204" pitchFamily="34" charset="0"/>
              </a:rPr>
              <a:t>deltadentalins.com</a:t>
            </a:r>
          </a:p>
        </p:txBody>
      </p:sp>
      <p:pic>
        <p:nvPicPr>
          <p:cNvPr id="3" name="Audio 2">
            <a:hlinkClick r:id="" action="ppaction://media"/>
            <a:extLst>
              <a:ext uri="{FF2B5EF4-FFF2-40B4-BE49-F238E27FC236}">
                <a16:creationId xmlns:a16="http://schemas.microsoft.com/office/drawing/2014/main" id="{DE85DB2E-036B-40AD-A092-BE330E2FEB7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3566576333"/>
      </p:ext>
    </p:extLst>
  </p:cSld>
  <p:clrMapOvr>
    <a:masterClrMapping/>
  </p:clrMapOvr>
  <mc:AlternateContent xmlns:mc="http://schemas.openxmlformats.org/markup-compatibility/2006" xmlns:p14="http://schemas.microsoft.com/office/powerpoint/2010/main">
    <mc:Choice Requires="p14">
      <p:transition spd="slow" p14:dur="2000" advTm="9306"/>
    </mc:Choice>
    <mc:Fallback xmlns="">
      <p:transition spd="slow" advTm="930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3"/>
          <p:cNvSpPr/>
          <p:nvPr/>
        </p:nvSpPr>
        <p:spPr>
          <a:xfrm>
            <a:off x="7518401" y="1387980"/>
            <a:ext cx="3827354" cy="2548422"/>
          </a:xfrm>
          <a:custGeom>
            <a:avLst/>
            <a:gdLst/>
            <a:ahLst/>
            <a:cxnLst/>
            <a:rect l="l" t="t" r="r" b="b"/>
            <a:pathLst>
              <a:path w="1544954" h="1028700">
                <a:moveTo>
                  <a:pt x="1544573" y="910983"/>
                </a:moveTo>
                <a:lnTo>
                  <a:pt x="0" y="910983"/>
                </a:lnTo>
                <a:lnTo>
                  <a:pt x="7238" y="993686"/>
                </a:lnTo>
                <a:lnTo>
                  <a:pt x="9995" y="1007251"/>
                </a:lnTo>
                <a:lnTo>
                  <a:pt x="17502" y="1018360"/>
                </a:lnTo>
                <a:lnTo>
                  <a:pt x="28611" y="1025866"/>
                </a:lnTo>
                <a:lnTo>
                  <a:pt x="42176" y="1028623"/>
                </a:lnTo>
                <a:lnTo>
                  <a:pt x="1502130" y="1028623"/>
                </a:lnTo>
                <a:lnTo>
                  <a:pt x="1534323" y="1007251"/>
                </a:lnTo>
                <a:lnTo>
                  <a:pt x="659383" y="977023"/>
                </a:lnTo>
                <a:lnTo>
                  <a:pt x="654710" y="973772"/>
                </a:lnTo>
                <a:lnTo>
                  <a:pt x="654710" y="965834"/>
                </a:lnTo>
                <a:lnTo>
                  <a:pt x="659383" y="962583"/>
                </a:lnTo>
                <a:lnTo>
                  <a:pt x="1539898" y="962583"/>
                </a:lnTo>
                <a:lnTo>
                  <a:pt x="1544573" y="910983"/>
                </a:lnTo>
                <a:close/>
              </a:path>
              <a:path w="1544954" h="1028700">
                <a:moveTo>
                  <a:pt x="1539898" y="962583"/>
                </a:moveTo>
                <a:lnTo>
                  <a:pt x="884935" y="962583"/>
                </a:lnTo>
                <a:lnTo>
                  <a:pt x="889609" y="965834"/>
                </a:lnTo>
                <a:lnTo>
                  <a:pt x="889609" y="973772"/>
                </a:lnTo>
                <a:lnTo>
                  <a:pt x="884935" y="977023"/>
                </a:lnTo>
                <a:lnTo>
                  <a:pt x="1538590" y="977023"/>
                </a:lnTo>
                <a:lnTo>
                  <a:pt x="1539898" y="962583"/>
                </a:lnTo>
                <a:close/>
              </a:path>
              <a:path w="1544954" h="1028700">
                <a:moveTo>
                  <a:pt x="1408353" y="0"/>
                </a:moveTo>
                <a:lnTo>
                  <a:pt x="135966" y="0"/>
                </a:lnTo>
                <a:lnTo>
                  <a:pt x="123335" y="2567"/>
                </a:lnTo>
                <a:lnTo>
                  <a:pt x="112993" y="9556"/>
                </a:lnTo>
                <a:lnTo>
                  <a:pt x="106007" y="19898"/>
                </a:lnTo>
                <a:lnTo>
                  <a:pt x="103441" y="32524"/>
                </a:lnTo>
                <a:lnTo>
                  <a:pt x="103441" y="856754"/>
                </a:lnTo>
                <a:lnTo>
                  <a:pt x="106007" y="869380"/>
                </a:lnTo>
                <a:lnTo>
                  <a:pt x="112993" y="879722"/>
                </a:lnTo>
                <a:lnTo>
                  <a:pt x="123335" y="886712"/>
                </a:lnTo>
                <a:lnTo>
                  <a:pt x="135966" y="889279"/>
                </a:lnTo>
                <a:lnTo>
                  <a:pt x="1408353" y="889279"/>
                </a:lnTo>
                <a:lnTo>
                  <a:pt x="1420979" y="886712"/>
                </a:lnTo>
                <a:lnTo>
                  <a:pt x="1431321" y="879722"/>
                </a:lnTo>
                <a:lnTo>
                  <a:pt x="1438311" y="869380"/>
                </a:lnTo>
                <a:lnTo>
                  <a:pt x="1440878" y="856754"/>
                </a:lnTo>
                <a:lnTo>
                  <a:pt x="1440878" y="822832"/>
                </a:lnTo>
                <a:lnTo>
                  <a:pt x="167639" y="822832"/>
                </a:lnTo>
                <a:lnTo>
                  <a:pt x="167639" y="66484"/>
                </a:lnTo>
                <a:lnTo>
                  <a:pt x="1440878" y="66484"/>
                </a:lnTo>
                <a:lnTo>
                  <a:pt x="1440878" y="32524"/>
                </a:lnTo>
                <a:lnTo>
                  <a:pt x="1438311" y="19898"/>
                </a:lnTo>
                <a:lnTo>
                  <a:pt x="1431321" y="9556"/>
                </a:lnTo>
                <a:lnTo>
                  <a:pt x="1420979" y="2567"/>
                </a:lnTo>
                <a:lnTo>
                  <a:pt x="1408353" y="0"/>
                </a:lnTo>
                <a:close/>
              </a:path>
              <a:path w="1544954" h="1028700">
                <a:moveTo>
                  <a:pt x="1440878" y="66484"/>
                </a:moveTo>
                <a:lnTo>
                  <a:pt x="1376679" y="66484"/>
                </a:lnTo>
                <a:lnTo>
                  <a:pt x="1376679" y="822832"/>
                </a:lnTo>
                <a:lnTo>
                  <a:pt x="1440878" y="822832"/>
                </a:lnTo>
                <a:lnTo>
                  <a:pt x="1440878" y="66484"/>
                </a:lnTo>
                <a:close/>
              </a:path>
            </a:pathLst>
          </a:custGeom>
          <a:solidFill>
            <a:srgbClr val="43B02A"/>
          </a:solidFill>
          <a:ln>
            <a:noFill/>
          </a:ln>
        </p:spPr>
        <p:txBody>
          <a:bodyPr wrap="square" lIns="0" tIns="0" rIns="0" bIns="0" rtlCol="0"/>
          <a:lstStyle/>
          <a:p>
            <a:endParaRPr dirty="0">
              <a:latin typeface="Calibri" panose="020F0502020204030204" pitchFamily="34" charset="0"/>
            </a:endParaRPr>
          </a:p>
        </p:txBody>
      </p:sp>
      <p:sp>
        <p:nvSpPr>
          <p:cNvPr id="12" name="Rectangle 11"/>
          <p:cNvSpPr/>
          <p:nvPr/>
        </p:nvSpPr>
        <p:spPr>
          <a:xfrm>
            <a:off x="7437120" y="1381760"/>
            <a:ext cx="3982720" cy="27228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 name="Title 1"/>
          <p:cNvSpPr>
            <a:spLocks noGrp="1"/>
          </p:cNvSpPr>
          <p:nvPr>
            <p:ph type="title"/>
          </p:nvPr>
        </p:nvSpPr>
        <p:spPr/>
        <p:txBody>
          <a:bodyPr>
            <a:normAutofit/>
          </a:bodyPr>
          <a:lstStyle/>
          <a:p>
            <a:r>
              <a:rPr lang="en-US" sz="5400" dirty="0">
                <a:solidFill>
                  <a:srgbClr val="338720"/>
                </a:solidFill>
              </a:rPr>
              <a:t>Go paperless</a:t>
            </a:r>
          </a:p>
        </p:txBody>
      </p:sp>
      <p:cxnSp>
        <p:nvCxnSpPr>
          <p:cNvPr id="10" name="Elbow Connector 9"/>
          <p:cNvCxnSpPr>
            <a:cxnSpLocks/>
          </p:cNvCxnSpPr>
          <p:nvPr/>
        </p:nvCxnSpPr>
        <p:spPr>
          <a:xfrm flipV="1">
            <a:off x="2742738" y="2666674"/>
            <a:ext cx="4160982" cy="2548975"/>
          </a:xfrm>
          <a:prstGeom prst="bentConnector3">
            <a:avLst>
              <a:gd name="adj1" fmla="val 50000"/>
            </a:avLst>
          </a:prstGeom>
          <a:ln w="101600">
            <a:solidFill>
              <a:srgbClr val="43B02A"/>
            </a:solidFill>
            <a:tailEnd type="arrow"/>
          </a:ln>
        </p:spPr>
        <p:style>
          <a:lnRef idx="1">
            <a:schemeClr val="accent1"/>
          </a:lnRef>
          <a:fillRef idx="0">
            <a:schemeClr val="accent1"/>
          </a:fillRef>
          <a:effectRef idx="0">
            <a:schemeClr val="accent1"/>
          </a:effectRef>
          <a:fontRef idx="minor">
            <a:schemeClr val="tx1"/>
          </a:fontRef>
        </p:style>
      </p:cxnSp>
      <p:sp>
        <p:nvSpPr>
          <p:cNvPr id="33" name="object 29"/>
          <p:cNvSpPr/>
          <p:nvPr/>
        </p:nvSpPr>
        <p:spPr>
          <a:xfrm>
            <a:off x="1837337" y="2293380"/>
            <a:ext cx="1810802" cy="2319577"/>
          </a:xfrm>
          <a:custGeom>
            <a:avLst/>
            <a:gdLst/>
            <a:ahLst/>
            <a:cxnLst/>
            <a:rect l="l" t="t" r="r" b="b"/>
            <a:pathLst>
              <a:path w="840740" h="1076960">
                <a:moveTo>
                  <a:pt x="659307" y="0"/>
                </a:moveTo>
                <a:lnTo>
                  <a:pt x="19075" y="0"/>
                </a:lnTo>
                <a:lnTo>
                  <a:pt x="11647" y="1498"/>
                </a:lnTo>
                <a:lnTo>
                  <a:pt x="5584" y="5584"/>
                </a:lnTo>
                <a:lnTo>
                  <a:pt x="1498" y="11647"/>
                </a:lnTo>
                <a:lnTo>
                  <a:pt x="0" y="19075"/>
                </a:lnTo>
                <a:lnTo>
                  <a:pt x="0" y="1057643"/>
                </a:lnTo>
                <a:lnTo>
                  <a:pt x="1498" y="1065070"/>
                </a:lnTo>
                <a:lnTo>
                  <a:pt x="5584" y="1071133"/>
                </a:lnTo>
                <a:lnTo>
                  <a:pt x="11647" y="1075220"/>
                </a:lnTo>
                <a:lnTo>
                  <a:pt x="19075" y="1076718"/>
                </a:lnTo>
                <a:lnTo>
                  <a:pt x="821613" y="1076718"/>
                </a:lnTo>
                <a:lnTo>
                  <a:pt x="829041" y="1075220"/>
                </a:lnTo>
                <a:lnTo>
                  <a:pt x="835104" y="1071133"/>
                </a:lnTo>
                <a:lnTo>
                  <a:pt x="839190" y="1065070"/>
                </a:lnTo>
                <a:lnTo>
                  <a:pt x="840689" y="1057643"/>
                </a:lnTo>
                <a:lnTo>
                  <a:pt x="840689" y="1038567"/>
                </a:lnTo>
                <a:lnTo>
                  <a:pt x="38150" y="1038567"/>
                </a:lnTo>
                <a:lnTo>
                  <a:pt x="38150" y="38150"/>
                </a:lnTo>
                <a:lnTo>
                  <a:pt x="700306" y="38150"/>
                </a:lnTo>
                <a:lnTo>
                  <a:pt x="664159" y="2006"/>
                </a:lnTo>
                <a:lnTo>
                  <a:pt x="659307" y="0"/>
                </a:lnTo>
                <a:close/>
              </a:path>
              <a:path w="840740" h="1076960">
                <a:moveTo>
                  <a:pt x="700306" y="38150"/>
                </a:moveTo>
                <a:lnTo>
                  <a:pt x="646290" y="38150"/>
                </a:lnTo>
                <a:lnTo>
                  <a:pt x="646290" y="194805"/>
                </a:lnTo>
                <a:lnTo>
                  <a:pt x="802538" y="194805"/>
                </a:lnTo>
                <a:lnTo>
                  <a:pt x="802538" y="1038567"/>
                </a:lnTo>
                <a:lnTo>
                  <a:pt x="840689" y="1038567"/>
                </a:lnTo>
                <a:lnTo>
                  <a:pt x="840689" y="181368"/>
                </a:lnTo>
                <a:lnTo>
                  <a:pt x="838682" y="176517"/>
                </a:lnTo>
                <a:lnTo>
                  <a:pt x="700306" y="38150"/>
                </a:lnTo>
                <a:close/>
              </a:path>
              <a:path w="840740" h="1076960">
                <a:moveTo>
                  <a:pt x="743521" y="797636"/>
                </a:moveTo>
                <a:lnTo>
                  <a:pt x="97167" y="797636"/>
                </a:lnTo>
                <a:lnTo>
                  <a:pt x="97167" y="843673"/>
                </a:lnTo>
                <a:lnTo>
                  <a:pt x="743521" y="843673"/>
                </a:lnTo>
                <a:lnTo>
                  <a:pt x="743521" y="797636"/>
                </a:lnTo>
                <a:close/>
              </a:path>
              <a:path w="840740" h="1076960">
                <a:moveTo>
                  <a:pt x="743521" y="716254"/>
                </a:moveTo>
                <a:lnTo>
                  <a:pt x="97167" y="716254"/>
                </a:lnTo>
                <a:lnTo>
                  <a:pt x="97167" y="762292"/>
                </a:lnTo>
                <a:lnTo>
                  <a:pt x="743521" y="762292"/>
                </a:lnTo>
                <a:lnTo>
                  <a:pt x="743521" y="716254"/>
                </a:lnTo>
                <a:close/>
              </a:path>
              <a:path w="840740" h="1076960">
                <a:moveTo>
                  <a:pt x="743521" y="634872"/>
                </a:moveTo>
                <a:lnTo>
                  <a:pt x="97167" y="634872"/>
                </a:lnTo>
                <a:lnTo>
                  <a:pt x="97167" y="680910"/>
                </a:lnTo>
                <a:lnTo>
                  <a:pt x="743521" y="680910"/>
                </a:lnTo>
                <a:lnTo>
                  <a:pt x="743521" y="634872"/>
                </a:lnTo>
                <a:close/>
              </a:path>
              <a:path w="840740" h="1076960">
                <a:moveTo>
                  <a:pt x="743521" y="553491"/>
                </a:moveTo>
                <a:lnTo>
                  <a:pt x="97167" y="553491"/>
                </a:lnTo>
                <a:lnTo>
                  <a:pt x="97167" y="599528"/>
                </a:lnTo>
                <a:lnTo>
                  <a:pt x="743521" y="599528"/>
                </a:lnTo>
                <a:lnTo>
                  <a:pt x="743521" y="553491"/>
                </a:lnTo>
                <a:close/>
              </a:path>
              <a:path w="840740" h="1076960">
                <a:moveTo>
                  <a:pt x="743521" y="472097"/>
                </a:moveTo>
                <a:lnTo>
                  <a:pt x="97167" y="472097"/>
                </a:lnTo>
                <a:lnTo>
                  <a:pt x="97167" y="518134"/>
                </a:lnTo>
                <a:lnTo>
                  <a:pt x="743521" y="518134"/>
                </a:lnTo>
                <a:lnTo>
                  <a:pt x="743521" y="472097"/>
                </a:lnTo>
                <a:close/>
              </a:path>
              <a:path w="840740" h="1076960">
                <a:moveTo>
                  <a:pt x="743521" y="390715"/>
                </a:moveTo>
                <a:lnTo>
                  <a:pt x="97167" y="390715"/>
                </a:lnTo>
                <a:lnTo>
                  <a:pt x="97167" y="436752"/>
                </a:lnTo>
                <a:lnTo>
                  <a:pt x="743521" y="436752"/>
                </a:lnTo>
                <a:lnTo>
                  <a:pt x="743521" y="390715"/>
                </a:lnTo>
                <a:close/>
              </a:path>
              <a:path w="840740" h="1076960">
                <a:moveTo>
                  <a:pt x="743521" y="309308"/>
                </a:moveTo>
                <a:lnTo>
                  <a:pt x="97167" y="309308"/>
                </a:lnTo>
                <a:lnTo>
                  <a:pt x="97167" y="355371"/>
                </a:lnTo>
                <a:lnTo>
                  <a:pt x="743521" y="355371"/>
                </a:lnTo>
                <a:lnTo>
                  <a:pt x="743521" y="309308"/>
                </a:lnTo>
                <a:close/>
              </a:path>
            </a:pathLst>
          </a:custGeom>
          <a:solidFill>
            <a:srgbClr val="563D82"/>
          </a:solidFill>
        </p:spPr>
        <p:txBody>
          <a:bodyPr wrap="square" lIns="0" tIns="0" rIns="0" bIns="0" rtlCol="0"/>
          <a:lstStyle/>
          <a:p>
            <a:endParaRPr dirty="0">
              <a:latin typeface="Calibri" panose="020F0502020204030204" pitchFamily="34" charset="0"/>
            </a:endParaRPr>
          </a:p>
        </p:txBody>
      </p:sp>
      <p:pic>
        <p:nvPicPr>
          <p:cNvPr id="4" name="Audio 3">
            <a:hlinkClick r:id="" action="ppaction://media"/>
            <a:extLst>
              <a:ext uri="{FF2B5EF4-FFF2-40B4-BE49-F238E27FC236}">
                <a16:creationId xmlns:a16="http://schemas.microsoft.com/office/drawing/2014/main" id="{F75A9610-85AF-46B7-8520-619CB8AE395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600171005"/>
      </p:ext>
    </p:extLst>
  </p:cSld>
  <p:clrMapOvr>
    <a:masterClrMapping/>
  </p:clrMapOvr>
  <mc:AlternateContent xmlns:mc="http://schemas.openxmlformats.org/markup-compatibility/2006" xmlns:p14="http://schemas.microsoft.com/office/powerpoint/2010/main">
    <mc:Choice Requires="p14">
      <p:transition spd="slow" p14:dur="2000" advTm="8722"/>
    </mc:Choice>
    <mc:Fallback xmlns="">
      <p:transition spd="slow" advTm="872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solidFill>
                  <a:srgbClr val="338720"/>
                </a:solidFill>
              </a:rPr>
              <a:t>Boost your wellness IQ</a:t>
            </a:r>
          </a:p>
        </p:txBody>
      </p:sp>
      <p:sp>
        <p:nvSpPr>
          <p:cNvPr id="3" name="Content Placeholder 2"/>
          <p:cNvSpPr>
            <a:spLocks noGrp="1"/>
          </p:cNvSpPr>
          <p:nvPr>
            <p:ph idx="1"/>
          </p:nvPr>
        </p:nvSpPr>
        <p:spPr>
          <a:xfrm>
            <a:off x="519430" y="1437208"/>
            <a:ext cx="6714490" cy="935672"/>
          </a:xfrm>
        </p:spPr>
        <p:txBody>
          <a:bodyPr>
            <a:noAutofit/>
          </a:bodyPr>
          <a:lstStyle/>
          <a:p>
            <a:pPr marL="0" indent="0" algn="ctr">
              <a:lnSpc>
                <a:spcPct val="110000"/>
              </a:lnSpc>
              <a:buNone/>
            </a:pPr>
            <a:r>
              <a:rPr lang="en-US" sz="4000" dirty="0">
                <a:latin typeface="+mn-lt"/>
              </a:rPr>
              <a:t>deltadentalins.com/wellness</a:t>
            </a:r>
            <a:endParaRPr lang="en-US" sz="4000" i="1" dirty="0">
              <a:latin typeface="+mn-lt"/>
            </a:endParaRPr>
          </a:p>
        </p:txBody>
      </p:sp>
      <p:sp>
        <p:nvSpPr>
          <p:cNvPr id="5" name="TextBox 4"/>
          <p:cNvSpPr txBox="1"/>
          <p:nvPr/>
        </p:nvSpPr>
        <p:spPr>
          <a:xfrm>
            <a:off x="5028565" y="2408960"/>
            <a:ext cx="5760720" cy="3595600"/>
          </a:xfrm>
          <a:prstGeom prst="rect">
            <a:avLst/>
          </a:prstGeom>
          <a:noFill/>
        </p:spPr>
        <p:txBody>
          <a:bodyPr wrap="square" rtlCol="0">
            <a:spAutoFit/>
          </a:bodyPr>
          <a:lstStyle/>
          <a:p>
            <a:pPr marL="285750" indent="-285750">
              <a:lnSpc>
                <a:spcPct val="114000"/>
              </a:lnSpc>
              <a:spcBef>
                <a:spcPts val="300"/>
              </a:spcBef>
              <a:spcAft>
                <a:spcPts val="300"/>
              </a:spcAft>
              <a:buFont typeface="Arial" panose="020B0604020202020204" pitchFamily="34" charset="0"/>
              <a:buChar char="•"/>
            </a:pPr>
            <a:r>
              <a:rPr lang="en-US" sz="3000" dirty="0"/>
              <a:t>Articles</a:t>
            </a:r>
          </a:p>
          <a:p>
            <a:pPr marL="285750" indent="-285750">
              <a:lnSpc>
                <a:spcPct val="114000"/>
              </a:lnSpc>
              <a:spcBef>
                <a:spcPts val="300"/>
              </a:spcBef>
              <a:spcAft>
                <a:spcPts val="300"/>
              </a:spcAft>
              <a:buFont typeface="Arial" panose="020B0604020202020204" pitchFamily="34" charset="0"/>
              <a:buChar char="•"/>
            </a:pPr>
            <a:r>
              <a:rPr lang="en-US" sz="3000" dirty="0"/>
              <a:t>Recipes</a:t>
            </a:r>
          </a:p>
          <a:p>
            <a:pPr marL="285750" indent="-285750">
              <a:lnSpc>
                <a:spcPct val="114000"/>
              </a:lnSpc>
              <a:spcBef>
                <a:spcPts val="300"/>
              </a:spcBef>
              <a:spcAft>
                <a:spcPts val="300"/>
              </a:spcAft>
              <a:buFont typeface="Arial" panose="020B0604020202020204" pitchFamily="34" charset="0"/>
              <a:buChar char="•"/>
            </a:pPr>
            <a:r>
              <a:rPr lang="en-US" sz="3000" dirty="0"/>
              <a:t>Videos</a:t>
            </a:r>
          </a:p>
          <a:p>
            <a:pPr marL="285750" indent="-285750">
              <a:lnSpc>
                <a:spcPct val="114000"/>
              </a:lnSpc>
              <a:spcBef>
                <a:spcPts val="300"/>
              </a:spcBef>
              <a:spcAft>
                <a:spcPts val="300"/>
              </a:spcAft>
              <a:buFont typeface="Arial" panose="020B0604020202020204" pitchFamily="34" charset="0"/>
              <a:buChar char="•"/>
            </a:pPr>
            <a:r>
              <a:rPr lang="en-US" sz="3000" dirty="0"/>
              <a:t>Interactive quizzes</a:t>
            </a:r>
          </a:p>
          <a:p>
            <a:pPr marL="285750" indent="-285750">
              <a:lnSpc>
                <a:spcPct val="114000"/>
              </a:lnSpc>
              <a:spcBef>
                <a:spcPts val="300"/>
              </a:spcBef>
              <a:spcAft>
                <a:spcPts val="300"/>
              </a:spcAft>
              <a:buFont typeface="Arial" panose="020B0604020202020204" pitchFamily="34" charset="0"/>
              <a:buChar char="•"/>
            </a:pPr>
            <a:r>
              <a:rPr lang="en-US" sz="3000" dirty="0"/>
              <a:t>Free wellness e-magazine</a:t>
            </a:r>
          </a:p>
          <a:p>
            <a:pPr marL="285750" indent="-285750">
              <a:lnSpc>
                <a:spcPct val="114000"/>
              </a:lnSpc>
              <a:spcBef>
                <a:spcPts val="300"/>
              </a:spcBef>
              <a:spcAft>
                <a:spcPts val="300"/>
              </a:spcAft>
              <a:buFont typeface="Arial" panose="020B0604020202020204" pitchFamily="34" charset="0"/>
              <a:buChar char="•"/>
            </a:pPr>
            <a:r>
              <a:rPr lang="en-US" sz="3000" dirty="0"/>
              <a:t>Risk assessment</a:t>
            </a:r>
          </a:p>
        </p:txBody>
      </p:sp>
      <p:sp>
        <p:nvSpPr>
          <p:cNvPr id="9" name="object 9">
            <a:extLst>
              <a:ext uri="{FF2B5EF4-FFF2-40B4-BE49-F238E27FC236}">
                <a16:creationId xmlns:a16="http://schemas.microsoft.com/office/drawing/2014/main" id="{342BFF33-7A08-4B53-B187-2168AEE58ACB}"/>
              </a:ext>
            </a:extLst>
          </p:cNvPr>
          <p:cNvSpPr/>
          <p:nvPr/>
        </p:nvSpPr>
        <p:spPr>
          <a:xfrm>
            <a:off x="1402715" y="2762770"/>
            <a:ext cx="2660682" cy="2658021"/>
          </a:xfrm>
          <a:custGeom>
            <a:avLst/>
            <a:gdLst/>
            <a:ahLst/>
            <a:cxnLst/>
            <a:rect l="l" t="t" r="r" b="b"/>
            <a:pathLst>
              <a:path w="1270000" h="1268730">
                <a:moveTo>
                  <a:pt x="217714" y="0"/>
                </a:moveTo>
                <a:lnTo>
                  <a:pt x="165054" y="1080"/>
                </a:lnTo>
                <a:lnTo>
                  <a:pt x="118295" y="12973"/>
                </a:lnTo>
                <a:lnTo>
                  <a:pt x="78203" y="34992"/>
                </a:lnTo>
                <a:lnTo>
                  <a:pt x="47451" y="61878"/>
                </a:lnTo>
                <a:lnTo>
                  <a:pt x="25146" y="92999"/>
                </a:lnTo>
                <a:lnTo>
                  <a:pt x="2312" y="165425"/>
                </a:lnTo>
                <a:lnTo>
                  <a:pt x="0" y="205467"/>
                </a:lnTo>
                <a:lnTo>
                  <a:pt x="2567" y="247219"/>
                </a:lnTo>
                <a:lnTo>
                  <a:pt x="9122" y="290052"/>
                </a:lnTo>
                <a:lnTo>
                  <a:pt x="18774" y="333332"/>
                </a:lnTo>
                <a:lnTo>
                  <a:pt x="30631" y="376430"/>
                </a:lnTo>
                <a:lnTo>
                  <a:pt x="43800" y="418713"/>
                </a:lnTo>
                <a:lnTo>
                  <a:pt x="57390" y="459552"/>
                </a:lnTo>
                <a:lnTo>
                  <a:pt x="70510" y="498313"/>
                </a:lnTo>
                <a:lnTo>
                  <a:pt x="82396" y="534813"/>
                </a:lnTo>
                <a:lnTo>
                  <a:pt x="91767" y="567082"/>
                </a:lnTo>
                <a:lnTo>
                  <a:pt x="98122" y="595826"/>
                </a:lnTo>
                <a:lnTo>
                  <a:pt x="100439" y="619969"/>
                </a:lnTo>
                <a:lnTo>
                  <a:pt x="100120" y="649589"/>
                </a:lnTo>
                <a:lnTo>
                  <a:pt x="99250" y="695776"/>
                </a:lnTo>
                <a:lnTo>
                  <a:pt x="98545" y="735857"/>
                </a:lnTo>
                <a:lnTo>
                  <a:pt x="98134" y="772827"/>
                </a:lnTo>
                <a:lnTo>
                  <a:pt x="98017" y="844883"/>
                </a:lnTo>
                <a:lnTo>
                  <a:pt x="98888" y="901214"/>
                </a:lnTo>
                <a:lnTo>
                  <a:pt x="101033" y="960680"/>
                </a:lnTo>
                <a:lnTo>
                  <a:pt x="104749" y="1019337"/>
                </a:lnTo>
                <a:lnTo>
                  <a:pt x="110367" y="1075533"/>
                </a:lnTo>
                <a:lnTo>
                  <a:pt x="118217" y="1127617"/>
                </a:lnTo>
                <a:lnTo>
                  <a:pt x="128632" y="1173937"/>
                </a:lnTo>
                <a:lnTo>
                  <a:pt x="141942" y="1212839"/>
                </a:lnTo>
                <a:lnTo>
                  <a:pt x="178575" y="1261783"/>
                </a:lnTo>
                <a:lnTo>
                  <a:pt x="202560" y="1268520"/>
                </a:lnTo>
                <a:lnTo>
                  <a:pt x="222053" y="1263808"/>
                </a:lnTo>
                <a:lnTo>
                  <a:pt x="249682" y="1229368"/>
                </a:lnTo>
                <a:lnTo>
                  <a:pt x="266404" y="1168828"/>
                </a:lnTo>
                <a:lnTo>
                  <a:pt x="277306" y="1090887"/>
                </a:lnTo>
                <a:lnTo>
                  <a:pt x="282163" y="1048110"/>
                </a:lnTo>
                <a:lnTo>
                  <a:pt x="287472" y="1004246"/>
                </a:lnTo>
                <a:lnTo>
                  <a:pt x="293868" y="960381"/>
                </a:lnTo>
                <a:lnTo>
                  <a:pt x="301988" y="917605"/>
                </a:lnTo>
                <a:lnTo>
                  <a:pt x="312466" y="877003"/>
                </a:lnTo>
                <a:lnTo>
                  <a:pt x="325939" y="839664"/>
                </a:lnTo>
                <a:lnTo>
                  <a:pt x="364412" y="779123"/>
                </a:lnTo>
                <a:lnTo>
                  <a:pt x="422490" y="744684"/>
                </a:lnTo>
                <a:lnTo>
                  <a:pt x="460471" y="739972"/>
                </a:lnTo>
                <a:lnTo>
                  <a:pt x="729419" y="739972"/>
                </a:lnTo>
                <a:lnTo>
                  <a:pt x="711072" y="734923"/>
                </a:lnTo>
                <a:lnTo>
                  <a:pt x="669894" y="715342"/>
                </a:lnTo>
                <a:lnTo>
                  <a:pt x="632986" y="689232"/>
                </a:lnTo>
                <a:lnTo>
                  <a:pt x="601101" y="657348"/>
                </a:lnTo>
                <a:lnTo>
                  <a:pt x="574992" y="620440"/>
                </a:lnTo>
                <a:lnTo>
                  <a:pt x="555411" y="579261"/>
                </a:lnTo>
                <a:lnTo>
                  <a:pt x="543179" y="534813"/>
                </a:lnTo>
                <a:lnTo>
                  <a:pt x="538843" y="487102"/>
                </a:lnTo>
                <a:lnTo>
                  <a:pt x="543110" y="439640"/>
                </a:lnTo>
                <a:lnTo>
                  <a:pt x="555411" y="394943"/>
                </a:lnTo>
                <a:lnTo>
                  <a:pt x="574992" y="353764"/>
                </a:lnTo>
                <a:lnTo>
                  <a:pt x="601101" y="316856"/>
                </a:lnTo>
                <a:lnTo>
                  <a:pt x="632986" y="284971"/>
                </a:lnTo>
                <a:lnTo>
                  <a:pt x="669894" y="258862"/>
                </a:lnTo>
                <a:lnTo>
                  <a:pt x="711072" y="239281"/>
                </a:lnTo>
                <a:lnTo>
                  <a:pt x="755769" y="226981"/>
                </a:lnTo>
                <a:lnTo>
                  <a:pt x="803232" y="222713"/>
                </a:lnTo>
                <a:lnTo>
                  <a:pt x="948013" y="222713"/>
                </a:lnTo>
                <a:lnTo>
                  <a:pt x="920783" y="208400"/>
                </a:lnTo>
                <a:lnTo>
                  <a:pt x="917729" y="159887"/>
                </a:lnTo>
                <a:lnTo>
                  <a:pt x="905991" y="114954"/>
                </a:lnTo>
                <a:lnTo>
                  <a:pt x="883964" y="74735"/>
                </a:lnTo>
                <a:lnTo>
                  <a:pt x="851850" y="42196"/>
                </a:lnTo>
                <a:lnTo>
                  <a:pt x="460471" y="42196"/>
                </a:lnTo>
                <a:lnTo>
                  <a:pt x="425044" y="38325"/>
                </a:lnTo>
                <a:lnTo>
                  <a:pt x="379939" y="28895"/>
                </a:lnTo>
                <a:lnTo>
                  <a:pt x="328272" y="17182"/>
                </a:lnTo>
                <a:lnTo>
                  <a:pt x="273158" y="6458"/>
                </a:lnTo>
                <a:lnTo>
                  <a:pt x="217714" y="0"/>
                </a:lnTo>
                <a:close/>
              </a:path>
              <a:path w="1270000" h="1268730">
                <a:moveTo>
                  <a:pt x="729419" y="739972"/>
                </a:moveTo>
                <a:lnTo>
                  <a:pt x="460471" y="739972"/>
                </a:lnTo>
                <a:lnTo>
                  <a:pt x="498448" y="744684"/>
                </a:lnTo>
                <a:lnTo>
                  <a:pt x="530253" y="758097"/>
                </a:lnTo>
                <a:lnTo>
                  <a:pt x="577888" y="806675"/>
                </a:lnTo>
                <a:lnTo>
                  <a:pt x="608461" y="877003"/>
                </a:lnTo>
                <a:lnTo>
                  <a:pt x="618938" y="917605"/>
                </a:lnTo>
                <a:lnTo>
                  <a:pt x="627056" y="960381"/>
                </a:lnTo>
                <a:lnTo>
                  <a:pt x="633452" y="1004246"/>
                </a:lnTo>
                <a:lnTo>
                  <a:pt x="638759" y="1048110"/>
                </a:lnTo>
                <a:lnTo>
                  <a:pt x="643615" y="1090887"/>
                </a:lnTo>
                <a:lnTo>
                  <a:pt x="648655" y="1131489"/>
                </a:lnTo>
                <a:lnTo>
                  <a:pt x="661828" y="1201817"/>
                </a:lnTo>
                <a:lnTo>
                  <a:pt x="683363" y="1250394"/>
                </a:lnTo>
                <a:lnTo>
                  <a:pt x="718345" y="1268520"/>
                </a:lnTo>
                <a:lnTo>
                  <a:pt x="742245" y="1261835"/>
                </a:lnTo>
                <a:lnTo>
                  <a:pt x="778791" y="1213252"/>
                </a:lnTo>
                <a:lnTo>
                  <a:pt x="792092" y="1174618"/>
                </a:lnTo>
                <a:lnTo>
                  <a:pt x="802515" y="1128601"/>
                </a:lnTo>
                <a:lnTo>
                  <a:pt x="810387" y="1076831"/>
                </a:lnTo>
                <a:lnTo>
                  <a:pt x="816037" y="1020942"/>
                </a:lnTo>
                <a:lnTo>
                  <a:pt x="819791" y="962566"/>
                </a:lnTo>
                <a:lnTo>
                  <a:pt x="821977" y="903336"/>
                </a:lnTo>
                <a:lnTo>
                  <a:pt x="822824" y="850995"/>
                </a:lnTo>
                <a:lnTo>
                  <a:pt x="822944" y="806675"/>
                </a:lnTo>
                <a:lnTo>
                  <a:pt x="822955" y="788841"/>
                </a:lnTo>
                <a:lnTo>
                  <a:pt x="863316" y="783506"/>
                </a:lnTo>
                <a:lnTo>
                  <a:pt x="902301" y="772827"/>
                </a:lnTo>
                <a:lnTo>
                  <a:pt x="939548" y="756909"/>
                </a:lnTo>
                <a:lnTo>
                  <a:pt x="948593" y="751491"/>
                </a:lnTo>
                <a:lnTo>
                  <a:pt x="803232" y="751491"/>
                </a:lnTo>
                <a:lnTo>
                  <a:pt x="755769" y="747223"/>
                </a:lnTo>
                <a:lnTo>
                  <a:pt x="729419" y="739972"/>
                </a:lnTo>
                <a:close/>
              </a:path>
              <a:path w="1270000" h="1268730">
                <a:moveTo>
                  <a:pt x="1028574" y="735857"/>
                </a:moveTo>
                <a:lnTo>
                  <a:pt x="974694" y="735857"/>
                </a:lnTo>
                <a:lnTo>
                  <a:pt x="1148789" y="909961"/>
                </a:lnTo>
                <a:lnTo>
                  <a:pt x="1159606" y="918860"/>
                </a:lnTo>
                <a:lnTo>
                  <a:pt x="1171784" y="925374"/>
                </a:lnTo>
                <a:lnTo>
                  <a:pt x="1185012" y="929376"/>
                </a:lnTo>
                <a:lnTo>
                  <a:pt x="1198976" y="930738"/>
                </a:lnTo>
                <a:lnTo>
                  <a:pt x="1212939" y="929376"/>
                </a:lnTo>
                <a:lnTo>
                  <a:pt x="1226164" y="925373"/>
                </a:lnTo>
                <a:lnTo>
                  <a:pt x="1238341" y="918855"/>
                </a:lnTo>
                <a:lnTo>
                  <a:pt x="1249162" y="909948"/>
                </a:lnTo>
                <a:lnTo>
                  <a:pt x="1260849" y="892330"/>
                </a:lnTo>
                <a:lnTo>
                  <a:pt x="1198968" y="892330"/>
                </a:lnTo>
                <a:lnTo>
                  <a:pt x="1186473" y="890004"/>
                </a:lnTo>
                <a:lnTo>
                  <a:pt x="1175723" y="883024"/>
                </a:lnTo>
                <a:lnTo>
                  <a:pt x="1028574" y="735857"/>
                </a:lnTo>
                <a:close/>
              </a:path>
              <a:path w="1270000" h="1268730">
                <a:moveTo>
                  <a:pt x="948013" y="222713"/>
                </a:moveTo>
                <a:lnTo>
                  <a:pt x="803232" y="222713"/>
                </a:lnTo>
                <a:lnTo>
                  <a:pt x="850686" y="226981"/>
                </a:lnTo>
                <a:lnTo>
                  <a:pt x="895376" y="239281"/>
                </a:lnTo>
                <a:lnTo>
                  <a:pt x="936548" y="258862"/>
                </a:lnTo>
                <a:lnTo>
                  <a:pt x="973451" y="284971"/>
                </a:lnTo>
                <a:lnTo>
                  <a:pt x="1005331" y="316856"/>
                </a:lnTo>
                <a:lnTo>
                  <a:pt x="1031437" y="353764"/>
                </a:lnTo>
                <a:lnTo>
                  <a:pt x="1051016" y="394943"/>
                </a:lnTo>
                <a:lnTo>
                  <a:pt x="1063315" y="439640"/>
                </a:lnTo>
                <a:lnTo>
                  <a:pt x="1067582" y="487102"/>
                </a:lnTo>
                <a:lnTo>
                  <a:pt x="1065130" y="522679"/>
                </a:lnTo>
                <a:lnTo>
                  <a:pt x="1057862" y="557541"/>
                </a:lnTo>
                <a:lnTo>
                  <a:pt x="1045910" y="591210"/>
                </a:lnTo>
                <a:lnTo>
                  <a:pt x="1029406" y="623208"/>
                </a:lnTo>
                <a:lnTo>
                  <a:pt x="1021697" y="635984"/>
                </a:lnTo>
                <a:lnTo>
                  <a:pt x="1228428" y="842740"/>
                </a:lnTo>
                <a:lnTo>
                  <a:pt x="1231844" y="850995"/>
                </a:lnTo>
                <a:lnTo>
                  <a:pt x="1231844" y="868546"/>
                </a:lnTo>
                <a:lnTo>
                  <a:pt x="1228428" y="876801"/>
                </a:lnTo>
                <a:lnTo>
                  <a:pt x="1222205" y="883024"/>
                </a:lnTo>
                <a:lnTo>
                  <a:pt x="1211461" y="890004"/>
                </a:lnTo>
                <a:lnTo>
                  <a:pt x="1198968" y="892330"/>
                </a:lnTo>
                <a:lnTo>
                  <a:pt x="1260849" y="892330"/>
                </a:lnTo>
                <a:lnTo>
                  <a:pt x="1264720" y="886494"/>
                </a:lnTo>
                <a:lnTo>
                  <a:pt x="1269909" y="859771"/>
                </a:lnTo>
                <a:lnTo>
                  <a:pt x="1264720" y="833048"/>
                </a:lnTo>
                <a:lnTo>
                  <a:pt x="1249154" y="809580"/>
                </a:lnTo>
                <a:lnTo>
                  <a:pt x="1069474" y="629875"/>
                </a:lnTo>
                <a:lnTo>
                  <a:pt x="1085146" y="595973"/>
                </a:lnTo>
                <a:lnTo>
                  <a:pt x="1096479" y="560603"/>
                </a:lnTo>
                <a:lnTo>
                  <a:pt x="1103363" y="524176"/>
                </a:lnTo>
                <a:lnTo>
                  <a:pt x="1105682" y="487102"/>
                </a:lnTo>
                <a:lnTo>
                  <a:pt x="1101136" y="434680"/>
                </a:lnTo>
                <a:lnTo>
                  <a:pt x="1088013" y="385174"/>
                </a:lnTo>
                <a:lnTo>
                  <a:pt x="1067086" y="339356"/>
                </a:lnTo>
                <a:lnTo>
                  <a:pt x="1039127" y="297998"/>
                </a:lnTo>
                <a:lnTo>
                  <a:pt x="1004909" y="261872"/>
                </a:lnTo>
                <a:lnTo>
                  <a:pt x="965203" y="231748"/>
                </a:lnTo>
                <a:lnTo>
                  <a:pt x="948013" y="222713"/>
                </a:lnTo>
                <a:close/>
              </a:path>
              <a:path w="1270000" h="1268730">
                <a:moveTo>
                  <a:pt x="978187" y="685463"/>
                </a:moveTo>
                <a:lnTo>
                  <a:pt x="928138" y="719858"/>
                </a:lnTo>
                <a:lnTo>
                  <a:pt x="888555" y="737301"/>
                </a:lnTo>
                <a:lnTo>
                  <a:pt x="846731" y="747911"/>
                </a:lnTo>
                <a:lnTo>
                  <a:pt x="803232" y="751491"/>
                </a:lnTo>
                <a:lnTo>
                  <a:pt x="948593" y="751491"/>
                </a:lnTo>
                <a:lnTo>
                  <a:pt x="974694" y="735857"/>
                </a:lnTo>
                <a:lnTo>
                  <a:pt x="1028574" y="735857"/>
                </a:lnTo>
                <a:lnTo>
                  <a:pt x="978187" y="685463"/>
                </a:lnTo>
                <a:close/>
              </a:path>
              <a:path w="1270000" h="1268730">
                <a:moveTo>
                  <a:pt x="803232" y="288461"/>
                </a:moveTo>
                <a:lnTo>
                  <a:pt x="757742" y="293716"/>
                </a:lnTo>
                <a:lnTo>
                  <a:pt x="715954" y="308681"/>
                </a:lnTo>
                <a:lnTo>
                  <a:pt x="679068" y="332153"/>
                </a:lnTo>
                <a:lnTo>
                  <a:pt x="648287" y="362933"/>
                </a:lnTo>
                <a:lnTo>
                  <a:pt x="624813" y="399819"/>
                </a:lnTo>
                <a:lnTo>
                  <a:pt x="609847" y="441609"/>
                </a:lnTo>
                <a:lnTo>
                  <a:pt x="604591" y="487102"/>
                </a:lnTo>
                <a:lnTo>
                  <a:pt x="609847" y="532595"/>
                </a:lnTo>
                <a:lnTo>
                  <a:pt x="624813" y="574385"/>
                </a:lnTo>
                <a:lnTo>
                  <a:pt x="648287" y="611271"/>
                </a:lnTo>
                <a:lnTo>
                  <a:pt x="679068" y="642050"/>
                </a:lnTo>
                <a:lnTo>
                  <a:pt x="715954" y="665523"/>
                </a:lnTo>
                <a:lnTo>
                  <a:pt x="757742" y="680488"/>
                </a:lnTo>
                <a:lnTo>
                  <a:pt x="803232" y="685743"/>
                </a:lnTo>
                <a:lnTo>
                  <a:pt x="848715" y="680488"/>
                </a:lnTo>
                <a:lnTo>
                  <a:pt x="890496" y="665523"/>
                </a:lnTo>
                <a:lnTo>
                  <a:pt x="920165" y="646639"/>
                </a:lnTo>
                <a:lnTo>
                  <a:pt x="820758" y="646639"/>
                </a:lnTo>
                <a:lnTo>
                  <a:pt x="820589" y="634612"/>
                </a:lnTo>
                <a:lnTo>
                  <a:pt x="825479" y="582176"/>
                </a:lnTo>
                <a:lnTo>
                  <a:pt x="838501" y="534813"/>
                </a:lnTo>
                <a:lnTo>
                  <a:pt x="856576" y="479986"/>
                </a:lnTo>
                <a:lnTo>
                  <a:pt x="876734" y="419795"/>
                </a:lnTo>
                <a:lnTo>
                  <a:pt x="896005" y="356343"/>
                </a:lnTo>
                <a:lnTo>
                  <a:pt x="951560" y="356343"/>
                </a:lnTo>
                <a:lnTo>
                  <a:pt x="927375" y="332153"/>
                </a:lnTo>
                <a:lnTo>
                  <a:pt x="890496" y="308681"/>
                </a:lnTo>
                <a:lnTo>
                  <a:pt x="848715" y="293716"/>
                </a:lnTo>
                <a:lnTo>
                  <a:pt x="803232" y="288461"/>
                </a:lnTo>
                <a:close/>
              </a:path>
              <a:path w="1270000" h="1268730">
                <a:moveTo>
                  <a:pt x="951560" y="356343"/>
                </a:moveTo>
                <a:lnTo>
                  <a:pt x="896005" y="356343"/>
                </a:lnTo>
                <a:lnTo>
                  <a:pt x="923851" y="381474"/>
                </a:lnTo>
                <a:lnTo>
                  <a:pt x="945214" y="412416"/>
                </a:lnTo>
                <a:lnTo>
                  <a:pt x="958906" y="448011"/>
                </a:lnTo>
                <a:lnTo>
                  <a:pt x="963734" y="487102"/>
                </a:lnTo>
                <a:lnTo>
                  <a:pt x="956572" y="534564"/>
                </a:lnTo>
                <a:lnTo>
                  <a:pt x="936526" y="576419"/>
                </a:lnTo>
                <a:lnTo>
                  <a:pt x="905765" y="610486"/>
                </a:lnTo>
                <a:lnTo>
                  <a:pt x="866453" y="634612"/>
                </a:lnTo>
                <a:lnTo>
                  <a:pt x="820758" y="646639"/>
                </a:lnTo>
                <a:lnTo>
                  <a:pt x="920165" y="646639"/>
                </a:lnTo>
                <a:lnTo>
                  <a:pt x="958149" y="611271"/>
                </a:lnTo>
                <a:lnTo>
                  <a:pt x="981618" y="574385"/>
                </a:lnTo>
                <a:lnTo>
                  <a:pt x="996580" y="532595"/>
                </a:lnTo>
                <a:lnTo>
                  <a:pt x="1001834" y="487102"/>
                </a:lnTo>
                <a:lnTo>
                  <a:pt x="996580" y="441609"/>
                </a:lnTo>
                <a:lnTo>
                  <a:pt x="981618" y="399819"/>
                </a:lnTo>
                <a:lnTo>
                  <a:pt x="958149" y="362933"/>
                </a:lnTo>
                <a:lnTo>
                  <a:pt x="951560" y="356343"/>
                </a:lnTo>
                <a:close/>
              </a:path>
              <a:path w="1270000" h="1268730">
                <a:moveTo>
                  <a:pt x="703202" y="0"/>
                </a:moveTo>
                <a:lnTo>
                  <a:pt x="647757" y="6458"/>
                </a:lnTo>
                <a:lnTo>
                  <a:pt x="592644" y="17182"/>
                </a:lnTo>
                <a:lnTo>
                  <a:pt x="540981" y="28895"/>
                </a:lnTo>
                <a:lnTo>
                  <a:pt x="495885" y="38325"/>
                </a:lnTo>
                <a:lnTo>
                  <a:pt x="460471" y="42196"/>
                </a:lnTo>
                <a:lnTo>
                  <a:pt x="851850" y="42196"/>
                </a:lnTo>
                <a:lnTo>
                  <a:pt x="850042" y="40364"/>
                </a:lnTo>
                <a:lnTo>
                  <a:pt x="802622" y="12973"/>
                </a:lnTo>
                <a:lnTo>
                  <a:pt x="755862" y="1080"/>
                </a:lnTo>
                <a:lnTo>
                  <a:pt x="703202" y="0"/>
                </a:lnTo>
                <a:close/>
              </a:path>
            </a:pathLst>
          </a:custGeom>
          <a:solidFill>
            <a:srgbClr val="43B02A"/>
          </a:solidFill>
        </p:spPr>
        <p:txBody>
          <a:bodyPr wrap="square" lIns="0" tIns="0" rIns="0" bIns="0" rtlCol="0"/>
          <a:lstStyle/>
          <a:p>
            <a:endParaRPr/>
          </a:p>
        </p:txBody>
      </p:sp>
      <p:pic>
        <p:nvPicPr>
          <p:cNvPr id="4" name="Audio 3">
            <a:hlinkClick r:id="" action="ppaction://media"/>
            <a:extLst>
              <a:ext uri="{FF2B5EF4-FFF2-40B4-BE49-F238E27FC236}">
                <a16:creationId xmlns:a16="http://schemas.microsoft.com/office/drawing/2014/main" id="{4183F6C3-8D2B-4066-957F-D2041017046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3761026531"/>
      </p:ext>
    </p:extLst>
  </p:cSld>
  <p:clrMapOvr>
    <a:masterClrMapping/>
  </p:clrMapOvr>
  <mc:AlternateContent xmlns:mc="http://schemas.openxmlformats.org/markup-compatibility/2006" xmlns:p14="http://schemas.microsoft.com/office/powerpoint/2010/main">
    <mc:Choice Requires="p14">
      <p:transition spd="slow" p14:dur="2000" advTm="16168"/>
    </mc:Choice>
    <mc:Fallback xmlns="">
      <p:transition spd="slow" advTm="1616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66056" y="2070232"/>
            <a:ext cx="6230320" cy="977768"/>
          </a:xfrm>
        </p:spPr>
        <p:txBody>
          <a:bodyPr>
            <a:normAutofit/>
          </a:bodyPr>
          <a:lstStyle/>
          <a:p>
            <a:pPr algn="l"/>
            <a:r>
              <a:rPr lang="en-US" sz="5400" spc="-20" dirty="0">
                <a:solidFill>
                  <a:prstClr val="black"/>
                </a:solidFill>
                <a:latin typeface="Verdana"/>
                <a:ea typeface="+mn-ea"/>
                <a:cs typeface="Verdana"/>
              </a:rPr>
              <a:t>800-</a:t>
            </a:r>
            <a:r>
              <a:rPr kumimoji="0" lang="en-US" sz="5400" b="0" i="0" u="none" strike="noStrike" kern="1200" cap="none" spc="-20" normalizeH="0" baseline="0" noProof="0" dirty="0">
                <a:ln>
                  <a:noFill/>
                </a:ln>
                <a:solidFill>
                  <a:prstClr val="black"/>
                </a:solidFill>
                <a:effectLst/>
                <a:uLnTx/>
                <a:uFillTx/>
                <a:latin typeface="Verdana"/>
                <a:ea typeface="+mn-ea"/>
                <a:cs typeface="Verdana"/>
              </a:rPr>
              <a:t>422-4234</a:t>
            </a:r>
            <a:endParaRPr lang="en-US" sz="5400" kern="0" spc="90" dirty="0">
              <a:latin typeface="Gotham Medium" pitchFamily="50" charset="0"/>
            </a:endParaRPr>
          </a:p>
        </p:txBody>
      </p:sp>
      <p:sp>
        <p:nvSpPr>
          <p:cNvPr id="6" name="Subtitle 5"/>
          <p:cNvSpPr>
            <a:spLocks noGrp="1"/>
          </p:cNvSpPr>
          <p:nvPr>
            <p:ph type="subTitle" idx="1"/>
          </p:nvPr>
        </p:nvSpPr>
        <p:spPr>
          <a:xfrm>
            <a:off x="566055" y="1155956"/>
            <a:ext cx="6940873" cy="903160"/>
          </a:xfrm>
        </p:spPr>
        <p:txBody>
          <a:bodyPr>
            <a:noAutofit/>
          </a:bodyPr>
          <a:lstStyle/>
          <a:p>
            <a:pPr algn="l"/>
            <a:r>
              <a:rPr lang="en-US" sz="5000" kern="0" spc="70" dirty="0">
                <a:solidFill>
                  <a:srgbClr val="338720"/>
                </a:solidFill>
                <a:latin typeface="+mj-lt"/>
              </a:rPr>
              <a:t>Contact Delta Dental</a:t>
            </a:r>
          </a:p>
        </p:txBody>
      </p:sp>
      <p:sp>
        <p:nvSpPr>
          <p:cNvPr id="8" name="Subtitle 5"/>
          <p:cNvSpPr txBox="1">
            <a:spLocks/>
          </p:cNvSpPr>
          <p:nvPr/>
        </p:nvSpPr>
        <p:spPr>
          <a:xfrm>
            <a:off x="566056" y="3215073"/>
            <a:ext cx="7480437" cy="122629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4000"/>
              </a:lnSpc>
              <a:spcBef>
                <a:spcPts val="600"/>
              </a:spcBef>
            </a:pPr>
            <a:r>
              <a:rPr lang="en-US" dirty="0">
                <a:latin typeface="Calibri" panose="020F0502020204030204" pitchFamily="34" charset="0"/>
              </a:rPr>
              <a:t>Monday through Friday, 8 am – 9 pm EST</a:t>
            </a:r>
          </a:p>
          <a:p>
            <a:pPr algn="l">
              <a:lnSpc>
                <a:spcPct val="114000"/>
              </a:lnSpc>
              <a:spcBef>
                <a:spcPts val="600"/>
              </a:spcBef>
            </a:pPr>
            <a:r>
              <a:rPr lang="en-US" dirty="0">
                <a:latin typeface="Calibri" panose="020F0502020204030204" pitchFamily="34" charset="0"/>
              </a:rPr>
              <a:t>Automated telephone system: 24/7</a:t>
            </a:r>
          </a:p>
        </p:txBody>
      </p:sp>
      <p:sp>
        <p:nvSpPr>
          <p:cNvPr id="7" name="object 15"/>
          <p:cNvSpPr/>
          <p:nvPr/>
        </p:nvSpPr>
        <p:spPr>
          <a:xfrm>
            <a:off x="8769725" y="2468880"/>
            <a:ext cx="2305673" cy="3377779"/>
          </a:xfrm>
          <a:custGeom>
            <a:avLst/>
            <a:gdLst/>
            <a:ahLst/>
            <a:cxnLst/>
            <a:rect l="l" t="t" r="r" b="b"/>
            <a:pathLst>
              <a:path w="906779" h="1328420">
                <a:moveTo>
                  <a:pt x="457009" y="1327734"/>
                </a:moveTo>
                <a:lnTo>
                  <a:pt x="449554" y="1327734"/>
                </a:lnTo>
                <a:lnTo>
                  <a:pt x="445909" y="1327873"/>
                </a:lnTo>
                <a:lnTo>
                  <a:pt x="460654" y="1327873"/>
                </a:lnTo>
                <a:lnTo>
                  <a:pt x="457009" y="1327734"/>
                </a:lnTo>
                <a:close/>
              </a:path>
              <a:path w="906779" h="1328420">
                <a:moveTo>
                  <a:pt x="219265" y="114053"/>
                </a:moveTo>
                <a:lnTo>
                  <a:pt x="181837" y="114461"/>
                </a:lnTo>
                <a:lnTo>
                  <a:pt x="150950" y="116503"/>
                </a:lnTo>
                <a:lnTo>
                  <a:pt x="138099" y="117728"/>
                </a:lnTo>
                <a:lnTo>
                  <a:pt x="183628" y="130554"/>
                </a:lnTo>
                <a:lnTo>
                  <a:pt x="207008" y="138464"/>
                </a:lnTo>
                <a:lnTo>
                  <a:pt x="215621" y="144732"/>
                </a:lnTo>
                <a:lnTo>
                  <a:pt x="216852" y="152628"/>
                </a:lnTo>
                <a:lnTo>
                  <a:pt x="204547" y="162905"/>
                </a:lnTo>
                <a:lnTo>
                  <a:pt x="177476" y="172797"/>
                </a:lnTo>
                <a:lnTo>
                  <a:pt x="150404" y="180244"/>
                </a:lnTo>
                <a:lnTo>
                  <a:pt x="138099" y="183184"/>
                </a:lnTo>
                <a:lnTo>
                  <a:pt x="154843" y="193776"/>
                </a:lnTo>
                <a:lnTo>
                  <a:pt x="164652" y="201196"/>
                </a:lnTo>
                <a:lnTo>
                  <a:pt x="171332" y="208945"/>
                </a:lnTo>
                <a:lnTo>
                  <a:pt x="178688" y="220522"/>
                </a:lnTo>
                <a:lnTo>
                  <a:pt x="151630" y="277088"/>
                </a:lnTo>
                <a:lnTo>
                  <a:pt x="139984" y="328509"/>
                </a:lnTo>
                <a:lnTo>
                  <a:pt x="137546" y="372079"/>
                </a:lnTo>
                <a:lnTo>
                  <a:pt x="138112" y="405091"/>
                </a:lnTo>
                <a:lnTo>
                  <a:pt x="138149" y="410997"/>
                </a:lnTo>
                <a:lnTo>
                  <a:pt x="138315" y="414769"/>
                </a:lnTo>
                <a:lnTo>
                  <a:pt x="138645" y="419049"/>
                </a:lnTo>
                <a:lnTo>
                  <a:pt x="118667" y="434058"/>
                </a:lnTo>
                <a:lnTo>
                  <a:pt x="104097" y="452948"/>
                </a:lnTo>
                <a:lnTo>
                  <a:pt x="95177" y="475434"/>
                </a:lnTo>
                <a:lnTo>
                  <a:pt x="92151" y="501230"/>
                </a:lnTo>
                <a:lnTo>
                  <a:pt x="97652" y="548350"/>
                </a:lnTo>
                <a:lnTo>
                  <a:pt x="113336" y="589724"/>
                </a:lnTo>
                <a:lnTo>
                  <a:pt x="137976" y="623221"/>
                </a:lnTo>
                <a:lnTo>
                  <a:pt x="170345" y="646709"/>
                </a:lnTo>
                <a:lnTo>
                  <a:pt x="186562" y="680235"/>
                </a:lnTo>
                <a:lnTo>
                  <a:pt x="206144" y="712147"/>
                </a:lnTo>
                <a:lnTo>
                  <a:pt x="228639" y="742090"/>
                </a:lnTo>
                <a:lnTo>
                  <a:pt x="253593" y="769708"/>
                </a:lnTo>
                <a:lnTo>
                  <a:pt x="233950" y="777958"/>
                </a:lnTo>
                <a:lnTo>
                  <a:pt x="180919" y="807028"/>
                </a:lnTo>
                <a:lnTo>
                  <a:pt x="119312" y="855973"/>
                </a:lnTo>
                <a:lnTo>
                  <a:pt x="88948" y="889064"/>
                </a:lnTo>
                <a:lnTo>
                  <a:pt x="60825" y="928523"/>
                </a:lnTo>
                <a:lnTo>
                  <a:pt x="36407" y="974816"/>
                </a:lnTo>
                <a:lnTo>
                  <a:pt x="17155" y="1028411"/>
                </a:lnTo>
                <a:lnTo>
                  <a:pt x="4532" y="1089773"/>
                </a:lnTo>
                <a:lnTo>
                  <a:pt x="0" y="1159370"/>
                </a:lnTo>
                <a:lnTo>
                  <a:pt x="99051" y="1254332"/>
                </a:lnTo>
                <a:lnTo>
                  <a:pt x="179285" y="1303518"/>
                </a:lnTo>
                <a:lnTo>
                  <a:pt x="283199" y="1322704"/>
                </a:lnTo>
                <a:lnTo>
                  <a:pt x="453288" y="1327670"/>
                </a:lnTo>
                <a:lnTo>
                  <a:pt x="646363" y="1299621"/>
                </a:lnTo>
                <a:lnTo>
                  <a:pt x="788598" y="1241963"/>
                </a:lnTo>
                <a:lnTo>
                  <a:pt x="876500" y="1185083"/>
                </a:lnTo>
                <a:lnTo>
                  <a:pt x="906576" y="1159370"/>
                </a:lnTo>
                <a:lnTo>
                  <a:pt x="901958" y="1089133"/>
                </a:lnTo>
                <a:lnTo>
                  <a:pt x="901413" y="1086510"/>
                </a:lnTo>
                <a:lnTo>
                  <a:pt x="527037" y="1086510"/>
                </a:lnTo>
                <a:lnTo>
                  <a:pt x="525431" y="1083271"/>
                </a:lnTo>
                <a:lnTo>
                  <a:pt x="372237" y="1083271"/>
                </a:lnTo>
                <a:lnTo>
                  <a:pt x="343497" y="1026248"/>
                </a:lnTo>
                <a:lnTo>
                  <a:pt x="320612" y="969272"/>
                </a:lnTo>
                <a:lnTo>
                  <a:pt x="302969" y="914757"/>
                </a:lnTo>
                <a:lnTo>
                  <a:pt x="289956" y="865115"/>
                </a:lnTo>
                <a:lnTo>
                  <a:pt x="280962" y="822759"/>
                </a:lnTo>
                <a:lnTo>
                  <a:pt x="275374" y="790105"/>
                </a:lnTo>
                <a:lnTo>
                  <a:pt x="339269" y="790105"/>
                </a:lnTo>
                <a:lnTo>
                  <a:pt x="323806" y="780378"/>
                </a:lnTo>
                <a:lnTo>
                  <a:pt x="285424" y="747258"/>
                </a:lnTo>
                <a:lnTo>
                  <a:pt x="251546" y="709083"/>
                </a:lnTo>
                <a:lnTo>
                  <a:pt x="223554" y="667823"/>
                </a:lnTo>
                <a:lnTo>
                  <a:pt x="202827" y="625449"/>
                </a:lnTo>
                <a:lnTo>
                  <a:pt x="199872" y="617956"/>
                </a:lnTo>
                <a:lnTo>
                  <a:pt x="192354" y="614870"/>
                </a:lnTo>
                <a:lnTo>
                  <a:pt x="166732" y="598128"/>
                </a:lnTo>
                <a:lnTo>
                  <a:pt x="147153" y="572347"/>
                </a:lnTo>
                <a:lnTo>
                  <a:pt x="134644" y="539385"/>
                </a:lnTo>
                <a:lnTo>
                  <a:pt x="130251" y="501230"/>
                </a:lnTo>
                <a:lnTo>
                  <a:pt x="131533" y="487561"/>
                </a:lnTo>
                <a:lnTo>
                  <a:pt x="135375" y="475626"/>
                </a:lnTo>
                <a:lnTo>
                  <a:pt x="141770" y="465374"/>
                </a:lnTo>
                <a:lnTo>
                  <a:pt x="150710" y="456755"/>
                </a:lnTo>
                <a:lnTo>
                  <a:pt x="181697" y="456755"/>
                </a:lnTo>
                <a:lnTo>
                  <a:pt x="186797" y="437587"/>
                </a:lnTo>
                <a:lnTo>
                  <a:pt x="195740" y="399585"/>
                </a:lnTo>
                <a:lnTo>
                  <a:pt x="209313" y="357276"/>
                </a:lnTo>
                <a:lnTo>
                  <a:pt x="230217" y="317985"/>
                </a:lnTo>
                <a:lnTo>
                  <a:pt x="261153" y="289038"/>
                </a:lnTo>
                <a:lnTo>
                  <a:pt x="304825" y="277761"/>
                </a:lnTo>
                <a:lnTo>
                  <a:pt x="765030" y="277761"/>
                </a:lnTo>
                <a:lnTo>
                  <a:pt x="765074" y="272107"/>
                </a:lnTo>
                <a:lnTo>
                  <a:pt x="752970" y="219684"/>
                </a:lnTo>
                <a:lnTo>
                  <a:pt x="753102" y="212676"/>
                </a:lnTo>
                <a:lnTo>
                  <a:pt x="753275" y="198780"/>
                </a:lnTo>
                <a:lnTo>
                  <a:pt x="753300" y="191922"/>
                </a:lnTo>
                <a:lnTo>
                  <a:pt x="706651" y="121478"/>
                </a:lnTo>
                <a:lnTo>
                  <a:pt x="270886" y="121478"/>
                </a:lnTo>
                <a:lnTo>
                  <a:pt x="251739" y="117728"/>
                </a:lnTo>
                <a:lnTo>
                  <a:pt x="219265" y="114053"/>
                </a:lnTo>
                <a:close/>
              </a:path>
              <a:path w="906779" h="1328420">
                <a:moveTo>
                  <a:pt x="692004" y="787526"/>
                </a:moveTo>
                <a:lnTo>
                  <a:pt x="631977" y="787526"/>
                </a:lnTo>
                <a:lnTo>
                  <a:pt x="621445" y="848372"/>
                </a:lnTo>
                <a:lnTo>
                  <a:pt x="606805" y="905176"/>
                </a:lnTo>
                <a:lnTo>
                  <a:pt x="589051" y="957664"/>
                </a:lnTo>
                <a:lnTo>
                  <a:pt x="569176" y="1005564"/>
                </a:lnTo>
                <a:lnTo>
                  <a:pt x="548173" y="1048604"/>
                </a:lnTo>
                <a:lnTo>
                  <a:pt x="527037" y="1086510"/>
                </a:lnTo>
                <a:lnTo>
                  <a:pt x="901413" y="1086510"/>
                </a:lnTo>
                <a:lnTo>
                  <a:pt x="889106" y="1027290"/>
                </a:lnTo>
                <a:lnTo>
                  <a:pt x="869526" y="973358"/>
                </a:lnTo>
                <a:lnTo>
                  <a:pt x="844723" y="926858"/>
                </a:lnTo>
                <a:lnTo>
                  <a:pt x="816202" y="887309"/>
                </a:lnTo>
                <a:lnTo>
                  <a:pt x="785467" y="854230"/>
                </a:lnTo>
                <a:lnTo>
                  <a:pt x="754025" y="827141"/>
                </a:lnTo>
                <a:lnTo>
                  <a:pt x="695038" y="789011"/>
                </a:lnTo>
                <a:lnTo>
                  <a:pt x="692004" y="787526"/>
                </a:lnTo>
                <a:close/>
              </a:path>
              <a:path w="906779" h="1328420">
                <a:moveTo>
                  <a:pt x="450896" y="888006"/>
                </a:moveTo>
                <a:lnTo>
                  <a:pt x="407453" y="893805"/>
                </a:lnTo>
                <a:lnTo>
                  <a:pt x="382371" y="904874"/>
                </a:lnTo>
                <a:lnTo>
                  <a:pt x="379655" y="920583"/>
                </a:lnTo>
                <a:lnTo>
                  <a:pt x="384943" y="945873"/>
                </a:lnTo>
                <a:lnTo>
                  <a:pt x="396984" y="974712"/>
                </a:lnTo>
                <a:lnTo>
                  <a:pt x="414528" y="1001064"/>
                </a:lnTo>
                <a:lnTo>
                  <a:pt x="372237" y="1083271"/>
                </a:lnTo>
                <a:lnTo>
                  <a:pt x="525431" y="1083271"/>
                </a:lnTo>
                <a:lnTo>
                  <a:pt x="487413" y="1006576"/>
                </a:lnTo>
                <a:lnTo>
                  <a:pt x="507053" y="980773"/>
                </a:lnTo>
                <a:lnTo>
                  <a:pt x="520728" y="950801"/>
                </a:lnTo>
                <a:lnTo>
                  <a:pt x="526864" y="923291"/>
                </a:lnTo>
                <a:lnTo>
                  <a:pt x="523887" y="904874"/>
                </a:lnTo>
                <a:lnTo>
                  <a:pt x="495455" y="890641"/>
                </a:lnTo>
                <a:lnTo>
                  <a:pt x="450896" y="888006"/>
                </a:lnTo>
                <a:close/>
              </a:path>
              <a:path w="906779" h="1328420">
                <a:moveTo>
                  <a:pt x="339269" y="790105"/>
                </a:moveTo>
                <a:lnTo>
                  <a:pt x="275374" y="790105"/>
                </a:lnTo>
                <a:lnTo>
                  <a:pt x="317781" y="822312"/>
                </a:lnTo>
                <a:lnTo>
                  <a:pt x="362348" y="846796"/>
                </a:lnTo>
                <a:lnTo>
                  <a:pt x="407617" y="862362"/>
                </a:lnTo>
                <a:lnTo>
                  <a:pt x="452132" y="867816"/>
                </a:lnTo>
                <a:lnTo>
                  <a:pt x="497494" y="862177"/>
                </a:lnTo>
                <a:lnTo>
                  <a:pt x="543621" y="846088"/>
                </a:lnTo>
                <a:lnTo>
                  <a:pt x="572967" y="829716"/>
                </a:lnTo>
                <a:lnTo>
                  <a:pt x="452132" y="829716"/>
                </a:lnTo>
                <a:lnTo>
                  <a:pt x="408544" y="823577"/>
                </a:lnTo>
                <a:lnTo>
                  <a:pt x="365307" y="806475"/>
                </a:lnTo>
                <a:lnTo>
                  <a:pt x="339269" y="790105"/>
                </a:lnTo>
                <a:close/>
              </a:path>
              <a:path w="906779" h="1328420">
                <a:moveTo>
                  <a:pt x="799036" y="452259"/>
                </a:moveTo>
                <a:lnTo>
                  <a:pt x="746747" y="452259"/>
                </a:lnTo>
                <a:lnTo>
                  <a:pt x="758633" y="461202"/>
                </a:lnTo>
                <a:lnTo>
                  <a:pt x="767113" y="472301"/>
                </a:lnTo>
                <a:lnTo>
                  <a:pt x="772195" y="485622"/>
                </a:lnTo>
                <a:lnTo>
                  <a:pt x="773887" y="501230"/>
                </a:lnTo>
                <a:lnTo>
                  <a:pt x="769488" y="539418"/>
                </a:lnTo>
                <a:lnTo>
                  <a:pt x="757031" y="572292"/>
                </a:lnTo>
                <a:lnTo>
                  <a:pt x="737507" y="598062"/>
                </a:lnTo>
                <a:lnTo>
                  <a:pt x="711962" y="614806"/>
                </a:lnTo>
                <a:lnTo>
                  <a:pt x="704443" y="617893"/>
                </a:lnTo>
                <a:lnTo>
                  <a:pt x="701434" y="625525"/>
                </a:lnTo>
                <a:lnTo>
                  <a:pt x="680693" y="667883"/>
                </a:lnTo>
                <a:lnTo>
                  <a:pt x="652733" y="709083"/>
                </a:lnTo>
                <a:lnTo>
                  <a:pt x="618814" y="747288"/>
                </a:lnTo>
                <a:lnTo>
                  <a:pt x="580436" y="780396"/>
                </a:lnTo>
                <a:lnTo>
                  <a:pt x="538942" y="806483"/>
                </a:lnTo>
                <a:lnTo>
                  <a:pt x="495709" y="823580"/>
                </a:lnTo>
                <a:lnTo>
                  <a:pt x="452132" y="829716"/>
                </a:lnTo>
                <a:lnTo>
                  <a:pt x="572967" y="829716"/>
                </a:lnTo>
                <a:lnTo>
                  <a:pt x="588965" y="820790"/>
                </a:lnTo>
                <a:lnTo>
                  <a:pt x="631977" y="787526"/>
                </a:lnTo>
                <a:lnTo>
                  <a:pt x="692004" y="787526"/>
                </a:lnTo>
                <a:lnTo>
                  <a:pt x="670503" y="777008"/>
                </a:lnTo>
                <a:lnTo>
                  <a:pt x="651281" y="769073"/>
                </a:lnTo>
                <a:lnTo>
                  <a:pt x="676069" y="741552"/>
                </a:lnTo>
                <a:lnTo>
                  <a:pt x="698414" y="711738"/>
                </a:lnTo>
                <a:lnTo>
                  <a:pt x="717868" y="679978"/>
                </a:lnTo>
                <a:lnTo>
                  <a:pt x="733983" y="646620"/>
                </a:lnTo>
                <a:lnTo>
                  <a:pt x="766274" y="623131"/>
                </a:lnTo>
                <a:lnTo>
                  <a:pt x="790854" y="589651"/>
                </a:lnTo>
                <a:lnTo>
                  <a:pt x="806500" y="548308"/>
                </a:lnTo>
                <a:lnTo>
                  <a:pt x="811987" y="501230"/>
                </a:lnTo>
                <a:lnTo>
                  <a:pt x="808278" y="472838"/>
                </a:lnTo>
                <a:lnTo>
                  <a:pt x="799036" y="452259"/>
                </a:lnTo>
                <a:close/>
              </a:path>
              <a:path w="906779" h="1328420">
                <a:moveTo>
                  <a:pt x="481266" y="628103"/>
                </a:moveTo>
                <a:lnTo>
                  <a:pt x="422859" y="628103"/>
                </a:lnTo>
                <a:lnTo>
                  <a:pt x="411723" y="631351"/>
                </a:lnTo>
                <a:lnTo>
                  <a:pt x="402628" y="640208"/>
                </a:lnTo>
                <a:lnTo>
                  <a:pt x="396495" y="653344"/>
                </a:lnTo>
                <a:lnTo>
                  <a:pt x="394246" y="669429"/>
                </a:lnTo>
                <a:lnTo>
                  <a:pt x="396495" y="685514"/>
                </a:lnTo>
                <a:lnTo>
                  <a:pt x="402628" y="698650"/>
                </a:lnTo>
                <a:lnTo>
                  <a:pt x="411723" y="707507"/>
                </a:lnTo>
                <a:lnTo>
                  <a:pt x="422859" y="710755"/>
                </a:lnTo>
                <a:lnTo>
                  <a:pt x="481266" y="710755"/>
                </a:lnTo>
                <a:lnTo>
                  <a:pt x="489017" y="709199"/>
                </a:lnTo>
                <a:lnTo>
                  <a:pt x="495934" y="704824"/>
                </a:lnTo>
                <a:lnTo>
                  <a:pt x="501747" y="698068"/>
                </a:lnTo>
                <a:lnTo>
                  <a:pt x="506183" y="689368"/>
                </a:lnTo>
                <a:lnTo>
                  <a:pt x="543841" y="685026"/>
                </a:lnTo>
                <a:lnTo>
                  <a:pt x="585665" y="674911"/>
                </a:lnTo>
                <a:lnTo>
                  <a:pt x="628543" y="656959"/>
                </a:lnTo>
                <a:lnTo>
                  <a:pt x="637312" y="650976"/>
                </a:lnTo>
                <a:lnTo>
                  <a:pt x="506742" y="650976"/>
                </a:lnTo>
                <a:lnTo>
                  <a:pt x="502353" y="641702"/>
                </a:lnTo>
                <a:lnTo>
                  <a:pt x="496438" y="634472"/>
                </a:lnTo>
                <a:lnTo>
                  <a:pt x="489306" y="629777"/>
                </a:lnTo>
                <a:lnTo>
                  <a:pt x="481266" y="628103"/>
                </a:lnTo>
                <a:close/>
              </a:path>
              <a:path w="906779" h="1328420">
                <a:moveTo>
                  <a:pt x="765030" y="277761"/>
                </a:moveTo>
                <a:lnTo>
                  <a:pt x="588835" y="277761"/>
                </a:lnTo>
                <a:lnTo>
                  <a:pt x="634597" y="290285"/>
                </a:lnTo>
                <a:lnTo>
                  <a:pt x="666294" y="322085"/>
                </a:lnTo>
                <a:lnTo>
                  <a:pt x="687121" y="364507"/>
                </a:lnTo>
                <a:lnTo>
                  <a:pt x="700272" y="408895"/>
                </a:lnTo>
                <a:lnTo>
                  <a:pt x="708939" y="446595"/>
                </a:lnTo>
                <a:lnTo>
                  <a:pt x="703266" y="494082"/>
                </a:lnTo>
                <a:lnTo>
                  <a:pt x="690652" y="535605"/>
                </a:lnTo>
                <a:lnTo>
                  <a:pt x="671107" y="571005"/>
                </a:lnTo>
                <a:lnTo>
                  <a:pt x="644639" y="600125"/>
                </a:lnTo>
                <a:lnTo>
                  <a:pt x="610864" y="623148"/>
                </a:lnTo>
                <a:lnTo>
                  <a:pt x="574848" y="638228"/>
                </a:lnTo>
                <a:lnTo>
                  <a:pt x="506742" y="650976"/>
                </a:lnTo>
                <a:lnTo>
                  <a:pt x="637312" y="650976"/>
                </a:lnTo>
                <a:lnTo>
                  <a:pt x="669366" y="629107"/>
                </a:lnTo>
                <a:lnTo>
                  <a:pt x="700905" y="594904"/>
                </a:lnTo>
                <a:lnTo>
                  <a:pt x="724315" y="553908"/>
                </a:lnTo>
                <a:lnTo>
                  <a:pt x="739596" y="506300"/>
                </a:lnTo>
                <a:lnTo>
                  <a:pt x="746747" y="452259"/>
                </a:lnTo>
                <a:lnTo>
                  <a:pt x="799036" y="452259"/>
                </a:lnTo>
                <a:lnTo>
                  <a:pt x="797367" y="448543"/>
                </a:lnTo>
                <a:lnTo>
                  <a:pt x="779577" y="428741"/>
                </a:lnTo>
                <a:lnTo>
                  <a:pt x="755230" y="413829"/>
                </a:lnTo>
                <a:lnTo>
                  <a:pt x="755424" y="410159"/>
                </a:lnTo>
                <a:lnTo>
                  <a:pt x="755548" y="405091"/>
                </a:lnTo>
                <a:lnTo>
                  <a:pt x="759046" y="371314"/>
                </a:lnTo>
                <a:lnTo>
                  <a:pt x="764660" y="324818"/>
                </a:lnTo>
                <a:lnTo>
                  <a:pt x="765030" y="277761"/>
                </a:lnTo>
                <a:close/>
              </a:path>
              <a:path w="906779" h="1328420">
                <a:moveTo>
                  <a:pt x="181697" y="456755"/>
                </a:moveTo>
                <a:lnTo>
                  <a:pt x="150710" y="456755"/>
                </a:lnTo>
                <a:lnTo>
                  <a:pt x="160428" y="463961"/>
                </a:lnTo>
                <a:lnTo>
                  <a:pt x="169846" y="465761"/>
                </a:lnTo>
                <a:lnTo>
                  <a:pt x="176964" y="464858"/>
                </a:lnTo>
                <a:lnTo>
                  <a:pt x="179781" y="463956"/>
                </a:lnTo>
                <a:lnTo>
                  <a:pt x="181697" y="456755"/>
                </a:lnTo>
                <a:close/>
              </a:path>
              <a:path w="906779" h="1328420">
                <a:moveTo>
                  <a:pt x="588835" y="277761"/>
                </a:moveTo>
                <a:lnTo>
                  <a:pt x="304825" y="277761"/>
                </a:lnTo>
                <a:lnTo>
                  <a:pt x="364981" y="284218"/>
                </a:lnTo>
                <a:lnTo>
                  <a:pt x="400675" y="298424"/>
                </a:lnTo>
                <a:lnTo>
                  <a:pt x="423943" y="312630"/>
                </a:lnTo>
                <a:lnTo>
                  <a:pt x="446824" y="319087"/>
                </a:lnTo>
                <a:lnTo>
                  <a:pt x="469922" y="312630"/>
                </a:lnTo>
                <a:lnTo>
                  <a:pt x="493164" y="298424"/>
                </a:lnTo>
                <a:lnTo>
                  <a:pt x="528739" y="284218"/>
                </a:lnTo>
                <a:lnTo>
                  <a:pt x="588835" y="277761"/>
                </a:lnTo>
                <a:close/>
              </a:path>
              <a:path w="906779" h="1328420">
                <a:moveTo>
                  <a:pt x="221221" y="43611"/>
                </a:moveTo>
                <a:lnTo>
                  <a:pt x="258488" y="91368"/>
                </a:lnTo>
                <a:lnTo>
                  <a:pt x="274089" y="115008"/>
                </a:lnTo>
                <a:lnTo>
                  <a:pt x="270886" y="121478"/>
                </a:lnTo>
                <a:lnTo>
                  <a:pt x="706651" y="121478"/>
                </a:lnTo>
                <a:lnTo>
                  <a:pt x="683109" y="85928"/>
                </a:lnTo>
                <a:lnTo>
                  <a:pt x="574467" y="45454"/>
                </a:lnTo>
                <a:lnTo>
                  <a:pt x="313198" y="45454"/>
                </a:lnTo>
                <a:lnTo>
                  <a:pt x="273543" y="45250"/>
                </a:lnTo>
                <a:lnTo>
                  <a:pt x="237162" y="44226"/>
                </a:lnTo>
                <a:lnTo>
                  <a:pt x="221221" y="43611"/>
                </a:lnTo>
                <a:close/>
              </a:path>
              <a:path w="906779" h="1328420">
                <a:moveTo>
                  <a:pt x="304076" y="0"/>
                </a:moveTo>
                <a:lnTo>
                  <a:pt x="334067" y="22755"/>
                </a:lnTo>
                <a:lnTo>
                  <a:pt x="347699" y="34883"/>
                </a:lnTo>
                <a:lnTo>
                  <a:pt x="348240" y="40472"/>
                </a:lnTo>
                <a:lnTo>
                  <a:pt x="338963" y="43611"/>
                </a:lnTo>
                <a:lnTo>
                  <a:pt x="313198" y="45454"/>
                </a:lnTo>
                <a:lnTo>
                  <a:pt x="574467" y="45454"/>
                </a:lnTo>
                <a:lnTo>
                  <a:pt x="528688" y="28400"/>
                </a:lnTo>
                <a:lnTo>
                  <a:pt x="374267" y="4652"/>
                </a:lnTo>
                <a:lnTo>
                  <a:pt x="304076" y="0"/>
                </a:lnTo>
                <a:close/>
              </a:path>
            </a:pathLst>
          </a:custGeom>
          <a:solidFill>
            <a:srgbClr val="43B02A"/>
          </a:solidFill>
        </p:spPr>
        <p:txBody>
          <a:bodyPr wrap="square" lIns="0" tIns="0" rIns="0" bIns="0" rtlCol="0"/>
          <a:lstStyle/>
          <a:p>
            <a:endParaRPr dirty="0">
              <a:latin typeface="Calibri" panose="020F0502020204030204" pitchFamily="34" charset="0"/>
            </a:endParaRPr>
          </a:p>
        </p:txBody>
      </p:sp>
      <p:pic>
        <p:nvPicPr>
          <p:cNvPr id="3" name="Audio 2">
            <a:hlinkClick r:id="" action="ppaction://media"/>
            <a:extLst>
              <a:ext uri="{FF2B5EF4-FFF2-40B4-BE49-F238E27FC236}">
                <a16:creationId xmlns:a16="http://schemas.microsoft.com/office/drawing/2014/main" id="{32E72E85-7453-402F-AAE6-A0BCCAC2CAF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2582874844"/>
      </p:ext>
    </p:extLst>
  </p:cSld>
  <p:clrMapOvr>
    <a:masterClrMapping/>
  </p:clrMapOvr>
  <mc:AlternateContent xmlns:mc="http://schemas.openxmlformats.org/markup-compatibility/2006" xmlns:p14="http://schemas.microsoft.com/office/powerpoint/2010/main">
    <mc:Choice Requires="p14">
      <p:transition spd="slow" p14:dur="2000" advTm="16702"/>
    </mc:Choice>
    <mc:Fallback xmlns="">
      <p:transition spd="slow" advTm="1670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338720"/>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C0713F-F470-4740-85AC-5D64B5EFFF21}"/>
              </a:ext>
            </a:extLst>
          </p:cNvPr>
          <p:cNvSpPr>
            <a:spLocks noGrp="1"/>
          </p:cNvSpPr>
          <p:nvPr>
            <p:ph type="ctrTitle"/>
          </p:nvPr>
        </p:nvSpPr>
        <p:spPr/>
        <p:txBody>
          <a:bodyPr/>
          <a:lstStyle/>
          <a:p>
            <a:r>
              <a:rPr lang="en-US" dirty="0">
                <a:solidFill>
                  <a:schemeClr val="bg1"/>
                </a:solidFill>
              </a:rPr>
              <a:t>Together we shine</a:t>
            </a:r>
          </a:p>
        </p:txBody>
      </p:sp>
      <p:pic>
        <p:nvPicPr>
          <p:cNvPr id="7" name="Picture 6" descr="A picture containing drawing, sign&#10;&#10;Description automatically generated">
            <a:extLst>
              <a:ext uri="{FF2B5EF4-FFF2-40B4-BE49-F238E27FC236}">
                <a16:creationId xmlns:a16="http://schemas.microsoft.com/office/drawing/2014/main" id="{E26FFF94-175A-4B76-B2ED-FC38E4FB958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75509" y="5505849"/>
            <a:ext cx="4669732" cy="749714"/>
          </a:xfrm>
          <a:prstGeom prst="rect">
            <a:avLst/>
          </a:prstGeom>
        </p:spPr>
      </p:pic>
      <p:pic>
        <p:nvPicPr>
          <p:cNvPr id="5" name="Audio 4">
            <a:hlinkClick r:id="" action="ppaction://media"/>
            <a:extLst>
              <a:ext uri="{FF2B5EF4-FFF2-40B4-BE49-F238E27FC236}">
                <a16:creationId xmlns:a16="http://schemas.microsoft.com/office/drawing/2014/main" id="{E6EE7EEE-3871-4623-B685-84D9B9EA568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1362709946"/>
      </p:ext>
    </p:extLst>
  </p:cSld>
  <p:clrMapOvr>
    <a:masterClrMapping/>
  </p:clrMapOvr>
  <mc:AlternateContent xmlns:mc="http://schemas.openxmlformats.org/markup-compatibility/2006" xmlns:p14="http://schemas.microsoft.com/office/powerpoint/2010/main">
    <mc:Choice Requires="p14">
      <p:transition spd="slow" p14:dur="2000" advTm="7060"/>
    </mc:Choice>
    <mc:Fallback xmlns="">
      <p:transition spd="slow" advTm="706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33872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644193"/>
            <a:ext cx="9144000" cy="2735826"/>
          </a:xfrm>
        </p:spPr>
        <p:txBody>
          <a:bodyPr anchor="b" anchorCtr="0">
            <a:noAutofit/>
          </a:bodyPr>
          <a:lstStyle/>
          <a:p>
            <a:pPr algn="l">
              <a:lnSpc>
                <a:spcPct val="100000"/>
              </a:lnSpc>
              <a:spcBef>
                <a:spcPts val="1200"/>
              </a:spcBef>
              <a:spcAft>
                <a:spcPts val="1200"/>
              </a:spcAft>
            </a:pPr>
            <a:r>
              <a:rPr lang="en-US" sz="2200" kern="0" dirty="0">
                <a:solidFill>
                  <a:schemeClr val="bg1"/>
                </a:solidFill>
                <a:latin typeface="Calibri" panose="020F0502020204030204" pitchFamily="34" charset="0"/>
              </a:rPr>
              <a:t> Delta Dental is a registered trademark of Delta Dental Plans Association.</a:t>
            </a:r>
          </a:p>
        </p:txBody>
      </p:sp>
      <p:pic>
        <p:nvPicPr>
          <p:cNvPr id="3" name="Audio 2">
            <a:hlinkClick r:id="" action="ppaction://media"/>
            <a:extLst>
              <a:ext uri="{FF2B5EF4-FFF2-40B4-BE49-F238E27FC236}">
                <a16:creationId xmlns:a16="http://schemas.microsoft.com/office/drawing/2014/main" id="{C1AFD00D-204F-49B8-A721-FF7901FCFB3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39090878"/>
      </p:ext>
    </p:extLst>
  </p:cSld>
  <p:clrMapOvr>
    <a:masterClrMapping/>
  </p:clrMapOvr>
  <mc:AlternateContent xmlns:mc="http://schemas.openxmlformats.org/markup-compatibility/2006" xmlns:p14="http://schemas.microsoft.com/office/powerpoint/2010/main">
    <mc:Choice Requires="p14">
      <p:transition spd="slow" p14:dur="2000" advTm="4875"/>
    </mc:Choice>
    <mc:Fallback xmlns="">
      <p:transition spd="slow" advTm="487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33872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693175"/>
            <a:ext cx="9144000" cy="5707626"/>
          </a:xfrm>
        </p:spPr>
        <p:txBody>
          <a:bodyPr anchor="b" anchorCtr="0">
            <a:noAutofit/>
          </a:bodyPr>
          <a:lstStyle/>
          <a:p>
            <a:pPr algn="l">
              <a:lnSpc>
                <a:spcPct val="100000"/>
              </a:lnSpc>
              <a:spcBef>
                <a:spcPts val="1200"/>
              </a:spcBef>
              <a:spcAft>
                <a:spcPts val="1200"/>
              </a:spcAft>
            </a:pPr>
            <a:r>
              <a:rPr lang="en-US" sz="2200" kern="0" dirty="0">
                <a:solidFill>
                  <a:schemeClr val="bg1"/>
                </a:solidFill>
                <a:latin typeface="Calibri" panose="020F0502020204030204" pitchFamily="34" charset="0"/>
              </a:rPr>
              <a:t>DeltaCare USA is underwritten in these states by these entities: AL — Alpha Dental of Alabama, Inc.; AZ — Alpha Dental of Arizona, Inc.; CA — Delta Dental of California; AR, CO, IA, MA, ME, MI, MN, NC, ND, NE, NH, OK, OR, RI, SC, SD, VA, VT, WA, WI, WY — Dentegra Insurance Company; AK, CT, DC, DE, FL, GA, KS, LA, MS, MT, TN, WV — Delta Dental Insurance Company; HI, ID, IL, IN, KY, MD, MO, NJ, OH, TX — Alpha Dental Programs, Inc.; NV — Alpha Dental of Nevada, Inc.; UT — Alpha Dental of Utah, Inc.; NM — Alpha Dental of New Mexico, Inc.; NY — Delta Dental of New York, Inc.; PA — Delta Dental of Pennsylvania. Delta Dental Insurance Company acts as the DeltaCare USA administrator in all these states. These companies are financially responsible for their own products.</a:t>
            </a:r>
            <a:br>
              <a:rPr lang="en-US" sz="2200" kern="0" dirty="0">
                <a:solidFill>
                  <a:schemeClr val="bg1"/>
                </a:solidFill>
                <a:latin typeface="Calibri" panose="020F0502020204030204" pitchFamily="34" charset="0"/>
              </a:rPr>
            </a:br>
            <a:br>
              <a:rPr lang="en-US" sz="2200" kern="0" dirty="0">
                <a:solidFill>
                  <a:schemeClr val="bg1"/>
                </a:solidFill>
                <a:latin typeface="Calibri" panose="020F0502020204030204" pitchFamily="34" charset="0"/>
              </a:rPr>
            </a:br>
            <a:r>
              <a:rPr lang="en-US" sz="2200" kern="0" dirty="0">
                <a:solidFill>
                  <a:schemeClr val="bg1"/>
                </a:solidFill>
                <a:latin typeface="Calibri" panose="020F0502020204030204" pitchFamily="34" charset="0"/>
              </a:rPr>
              <a:t>In WY, you do not need to select a primary care dentist, but you must visit a DeltaCare USA dentist to receive benefits. In the following states, you can maximize your savings when you visit a DeltaCare USA dentist, although you may visit any licensed dentist and receive out-of-network coverage: AK, CT, LA, ME, MS, MT, NC, ND, NH, OK, SD, VT.</a:t>
            </a:r>
          </a:p>
        </p:txBody>
      </p:sp>
      <p:pic>
        <p:nvPicPr>
          <p:cNvPr id="3" name="Audio 2">
            <a:hlinkClick r:id="" action="ppaction://media"/>
            <a:extLst>
              <a:ext uri="{FF2B5EF4-FFF2-40B4-BE49-F238E27FC236}">
                <a16:creationId xmlns:a16="http://schemas.microsoft.com/office/drawing/2014/main" id="{48126FE8-C928-4731-B11B-26019382843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1493018365"/>
      </p:ext>
    </p:extLst>
  </p:cSld>
  <p:clrMapOvr>
    <a:masterClrMapping/>
  </p:clrMapOvr>
  <mc:AlternateContent xmlns:mc="http://schemas.openxmlformats.org/markup-compatibility/2006" xmlns:p14="http://schemas.microsoft.com/office/powerpoint/2010/main">
    <mc:Choice Requires="p14">
      <p:transition spd="slow" p14:dur="2000" advTm="4486"/>
    </mc:Choice>
    <mc:Fallback xmlns="">
      <p:transition spd="slow" advTm="448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3872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098809"/>
            <a:ext cx="9144000" cy="1200415"/>
          </a:xfrm>
        </p:spPr>
        <p:txBody>
          <a:bodyPr>
            <a:normAutofit/>
          </a:bodyPr>
          <a:lstStyle/>
          <a:p>
            <a:pPr algn="l"/>
            <a:r>
              <a:rPr lang="en-US" sz="5400" dirty="0">
                <a:solidFill>
                  <a:schemeClr val="bg1"/>
                </a:solidFill>
              </a:rPr>
              <a:t>DeltaCare</a:t>
            </a:r>
            <a:r>
              <a:rPr lang="en-US" sz="4000" baseline="50000" dirty="0">
                <a:solidFill>
                  <a:schemeClr val="bg1"/>
                </a:solidFill>
              </a:rPr>
              <a:t>®</a:t>
            </a:r>
            <a:r>
              <a:rPr lang="en-US" sz="5400" dirty="0">
                <a:solidFill>
                  <a:schemeClr val="bg1"/>
                </a:solidFill>
              </a:rPr>
              <a:t> USA</a:t>
            </a:r>
            <a:endParaRPr lang="en-US" sz="5400" baseline="30000" dirty="0">
              <a:solidFill>
                <a:schemeClr val="bg1"/>
              </a:solidFill>
            </a:endParaRPr>
          </a:p>
        </p:txBody>
      </p:sp>
      <p:sp>
        <p:nvSpPr>
          <p:cNvPr id="3" name="Subtitle 2"/>
          <p:cNvSpPr>
            <a:spLocks noGrp="1"/>
          </p:cNvSpPr>
          <p:nvPr>
            <p:ph type="subTitle" idx="1"/>
          </p:nvPr>
        </p:nvSpPr>
        <p:spPr>
          <a:xfrm>
            <a:off x="1524000" y="1793083"/>
            <a:ext cx="9144000" cy="611451"/>
          </a:xfrm>
        </p:spPr>
        <p:txBody>
          <a:bodyPr>
            <a:normAutofit/>
          </a:bodyPr>
          <a:lstStyle/>
          <a:p>
            <a:pPr algn="l"/>
            <a:r>
              <a:rPr lang="en-US" sz="2800" dirty="0">
                <a:solidFill>
                  <a:schemeClr val="bg1"/>
                </a:solidFill>
                <a:latin typeface="Gotham Book" pitchFamily="50" charset="0"/>
              </a:rPr>
              <a:t>Your plan:</a:t>
            </a:r>
          </a:p>
        </p:txBody>
      </p:sp>
      <p:pic>
        <p:nvPicPr>
          <p:cNvPr id="7" name="Audio 6">
            <a:hlinkClick r:id="" action="ppaction://media"/>
            <a:extLst>
              <a:ext uri="{FF2B5EF4-FFF2-40B4-BE49-F238E27FC236}">
                <a16:creationId xmlns:a16="http://schemas.microsoft.com/office/drawing/2014/main" id="{80906EFD-B8BD-41A4-B643-298B25C9662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467625408"/>
      </p:ext>
    </p:extLst>
  </p:cSld>
  <p:clrMapOvr>
    <a:masterClrMapping/>
  </p:clrMapOvr>
  <mc:AlternateContent xmlns:mc="http://schemas.openxmlformats.org/markup-compatibility/2006" xmlns:p14="http://schemas.microsoft.com/office/powerpoint/2010/main">
    <mc:Choice Requires="p14">
      <p:transition spd="slow" p14:dur="2000" advTm="4682"/>
    </mc:Choice>
    <mc:Fallback xmlns="">
      <p:transition spd="slow" advTm="468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261" y="365125"/>
            <a:ext cx="10515600" cy="1325563"/>
          </a:xfrm>
        </p:spPr>
        <p:txBody>
          <a:bodyPr>
            <a:normAutofit/>
          </a:bodyPr>
          <a:lstStyle/>
          <a:p>
            <a:r>
              <a:rPr lang="en-US" sz="4800" dirty="0">
                <a:solidFill>
                  <a:srgbClr val="338720"/>
                </a:solidFill>
              </a:rPr>
              <a:t>Save with DeltaCare USA</a:t>
            </a:r>
          </a:p>
        </p:txBody>
      </p:sp>
      <p:sp>
        <p:nvSpPr>
          <p:cNvPr id="3" name="Content Placeholder 2"/>
          <p:cNvSpPr>
            <a:spLocks noGrp="1"/>
          </p:cNvSpPr>
          <p:nvPr>
            <p:ph idx="1"/>
          </p:nvPr>
        </p:nvSpPr>
        <p:spPr>
          <a:xfrm>
            <a:off x="642261" y="1952625"/>
            <a:ext cx="7180939" cy="2419804"/>
          </a:xfrm>
        </p:spPr>
        <p:txBody>
          <a:bodyPr>
            <a:normAutofit/>
          </a:bodyPr>
          <a:lstStyle/>
          <a:p>
            <a:pPr>
              <a:lnSpc>
                <a:spcPct val="114000"/>
              </a:lnSpc>
              <a:spcBef>
                <a:spcPts val="600"/>
              </a:spcBef>
            </a:pPr>
            <a:r>
              <a:rPr lang="en-US" sz="3200" kern="0" dirty="0"/>
              <a:t>Set copayments</a:t>
            </a:r>
          </a:p>
          <a:p>
            <a:pPr>
              <a:lnSpc>
                <a:spcPct val="114000"/>
              </a:lnSpc>
              <a:spcBef>
                <a:spcPts val="600"/>
              </a:spcBef>
            </a:pPr>
            <a:r>
              <a:rPr lang="en-US" sz="3200" kern="0" dirty="0"/>
              <a:t>No maximums or deductibles</a:t>
            </a:r>
          </a:p>
        </p:txBody>
      </p:sp>
      <p:sp>
        <p:nvSpPr>
          <p:cNvPr id="9" name="object 13"/>
          <p:cNvSpPr/>
          <p:nvPr/>
        </p:nvSpPr>
        <p:spPr>
          <a:xfrm>
            <a:off x="8225437" y="2875414"/>
            <a:ext cx="2694030" cy="2267136"/>
          </a:xfrm>
          <a:custGeom>
            <a:avLst/>
            <a:gdLst/>
            <a:ahLst/>
            <a:cxnLst/>
            <a:rect l="l" t="t" r="r" b="b"/>
            <a:pathLst>
              <a:path w="1186179" h="998220">
                <a:moveTo>
                  <a:pt x="1043490" y="471169"/>
                </a:moveTo>
                <a:lnTo>
                  <a:pt x="174945" y="471169"/>
                </a:lnTo>
                <a:lnTo>
                  <a:pt x="164328" y="499109"/>
                </a:lnTo>
                <a:lnTo>
                  <a:pt x="156560" y="528319"/>
                </a:lnTo>
                <a:lnTo>
                  <a:pt x="151790" y="557529"/>
                </a:lnTo>
                <a:lnTo>
                  <a:pt x="150167" y="588009"/>
                </a:lnTo>
                <a:lnTo>
                  <a:pt x="154181" y="634999"/>
                </a:lnTo>
                <a:lnTo>
                  <a:pt x="165879" y="681989"/>
                </a:lnTo>
                <a:lnTo>
                  <a:pt x="184745" y="725169"/>
                </a:lnTo>
                <a:lnTo>
                  <a:pt x="210262" y="765809"/>
                </a:lnTo>
                <a:lnTo>
                  <a:pt x="241915" y="803909"/>
                </a:lnTo>
                <a:lnTo>
                  <a:pt x="279187" y="838199"/>
                </a:lnTo>
                <a:lnTo>
                  <a:pt x="279187" y="948689"/>
                </a:lnTo>
                <a:lnTo>
                  <a:pt x="283135" y="967739"/>
                </a:lnTo>
                <a:lnTo>
                  <a:pt x="293887" y="984249"/>
                </a:lnTo>
                <a:lnTo>
                  <a:pt x="309801" y="994409"/>
                </a:lnTo>
                <a:lnTo>
                  <a:pt x="329237" y="998219"/>
                </a:lnTo>
                <a:lnTo>
                  <a:pt x="426431" y="998219"/>
                </a:lnTo>
                <a:lnTo>
                  <a:pt x="445867" y="994409"/>
                </a:lnTo>
                <a:lnTo>
                  <a:pt x="461781" y="984249"/>
                </a:lnTo>
                <a:lnTo>
                  <a:pt x="472533" y="967739"/>
                </a:lnTo>
                <a:lnTo>
                  <a:pt x="476481" y="948689"/>
                </a:lnTo>
                <a:lnTo>
                  <a:pt x="476481" y="933449"/>
                </a:lnTo>
                <a:lnTo>
                  <a:pt x="883745" y="933449"/>
                </a:lnTo>
                <a:lnTo>
                  <a:pt x="883745" y="876299"/>
                </a:lnTo>
                <a:lnTo>
                  <a:pt x="926734" y="848359"/>
                </a:lnTo>
                <a:lnTo>
                  <a:pt x="964938" y="815339"/>
                </a:lnTo>
                <a:lnTo>
                  <a:pt x="997886" y="779779"/>
                </a:lnTo>
                <a:lnTo>
                  <a:pt x="1025109" y="740409"/>
                </a:lnTo>
                <a:lnTo>
                  <a:pt x="1144874" y="740409"/>
                </a:lnTo>
                <a:lnTo>
                  <a:pt x="1153544" y="722629"/>
                </a:lnTo>
                <a:lnTo>
                  <a:pt x="1184748" y="600709"/>
                </a:lnTo>
                <a:lnTo>
                  <a:pt x="1185788" y="581659"/>
                </a:lnTo>
                <a:lnTo>
                  <a:pt x="1179352" y="562609"/>
                </a:lnTo>
                <a:lnTo>
                  <a:pt x="1166622" y="548639"/>
                </a:lnTo>
                <a:lnTo>
                  <a:pt x="1148781" y="539749"/>
                </a:lnTo>
                <a:lnTo>
                  <a:pt x="1059513" y="516889"/>
                </a:lnTo>
                <a:lnTo>
                  <a:pt x="1047186" y="478789"/>
                </a:lnTo>
                <a:lnTo>
                  <a:pt x="1043490" y="471169"/>
                </a:lnTo>
                <a:close/>
              </a:path>
              <a:path w="1186179" h="998220">
                <a:moveTo>
                  <a:pt x="883745" y="943609"/>
                </a:moveTo>
                <a:lnTo>
                  <a:pt x="686450" y="943609"/>
                </a:lnTo>
                <a:lnTo>
                  <a:pt x="686450" y="948689"/>
                </a:lnTo>
                <a:lnTo>
                  <a:pt x="690398" y="967739"/>
                </a:lnTo>
                <a:lnTo>
                  <a:pt x="701147" y="984249"/>
                </a:lnTo>
                <a:lnTo>
                  <a:pt x="717054" y="994409"/>
                </a:lnTo>
                <a:lnTo>
                  <a:pt x="736476" y="998219"/>
                </a:lnTo>
                <a:lnTo>
                  <a:pt x="833694" y="998219"/>
                </a:lnTo>
                <a:lnTo>
                  <a:pt x="853125" y="994409"/>
                </a:lnTo>
                <a:lnTo>
                  <a:pt x="869040" y="984249"/>
                </a:lnTo>
                <a:lnTo>
                  <a:pt x="879795" y="967739"/>
                </a:lnTo>
                <a:lnTo>
                  <a:pt x="883745" y="948689"/>
                </a:lnTo>
                <a:lnTo>
                  <a:pt x="883745" y="943609"/>
                </a:lnTo>
                <a:close/>
              </a:path>
              <a:path w="1186179" h="998220">
                <a:moveTo>
                  <a:pt x="883745" y="933449"/>
                </a:moveTo>
                <a:lnTo>
                  <a:pt x="476481" y="933449"/>
                </a:lnTo>
                <a:lnTo>
                  <a:pt x="508471" y="939799"/>
                </a:lnTo>
                <a:lnTo>
                  <a:pt x="541326" y="944879"/>
                </a:lnTo>
                <a:lnTo>
                  <a:pt x="574960" y="947419"/>
                </a:lnTo>
                <a:lnTo>
                  <a:pt x="609285" y="948689"/>
                </a:lnTo>
                <a:lnTo>
                  <a:pt x="628913" y="947419"/>
                </a:lnTo>
                <a:lnTo>
                  <a:pt x="648320" y="947419"/>
                </a:lnTo>
                <a:lnTo>
                  <a:pt x="667501" y="944879"/>
                </a:lnTo>
                <a:lnTo>
                  <a:pt x="686450" y="943609"/>
                </a:lnTo>
                <a:lnTo>
                  <a:pt x="883745" y="943609"/>
                </a:lnTo>
                <a:lnTo>
                  <a:pt x="883745" y="933449"/>
                </a:lnTo>
                <a:close/>
              </a:path>
              <a:path w="1186179" h="998220">
                <a:moveTo>
                  <a:pt x="1144874" y="740409"/>
                </a:moveTo>
                <a:lnTo>
                  <a:pt x="1025109" y="740409"/>
                </a:lnTo>
                <a:lnTo>
                  <a:pt x="1092584" y="758189"/>
                </a:lnTo>
                <a:lnTo>
                  <a:pt x="1112390" y="759459"/>
                </a:lnTo>
                <a:lnTo>
                  <a:pt x="1130488" y="753109"/>
                </a:lnTo>
                <a:lnTo>
                  <a:pt x="1144874" y="740409"/>
                </a:lnTo>
                <a:close/>
              </a:path>
              <a:path w="1186179" h="998220">
                <a:moveTo>
                  <a:pt x="119099" y="220979"/>
                </a:moveTo>
                <a:lnTo>
                  <a:pt x="79767" y="224789"/>
                </a:lnTo>
                <a:lnTo>
                  <a:pt x="43830" y="245109"/>
                </a:lnTo>
                <a:lnTo>
                  <a:pt x="13102" y="283209"/>
                </a:lnTo>
                <a:lnTo>
                  <a:pt x="0" y="328929"/>
                </a:lnTo>
                <a:lnTo>
                  <a:pt x="5018" y="377189"/>
                </a:lnTo>
                <a:lnTo>
                  <a:pt x="28654" y="420369"/>
                </a:lnTo>
                <a:lnTo>
                  <a:pt x="81659" y="461009"/>
                </a:lnTo>
                <a:lnTo>
                  <a:pt x="144618" y="473709"/>
                </a:lnTo>
                <a:lnTo>
                  <a:pt x="159834" y="473709"/>
                </a:lnTo>
                <a:lnTo>
                  <a:pt x="174945" y="471169"/>
                </a:lnTo>
                <a:lnTo>
                  <a:pt x="1043490" y="471169"/>
                </a:lnTo>
                <a:lnTo>
                  <a:pt x="1029936" y="443229"/>
                </a:lnTo>
                <a:lnTo>
                  <a:pt x="1026697" y="438149"/>
                </a:lnTo>
                <a:lnTo>
                  <a:pt x="161668" y="438149"/>
                </a:lnTo>
                <a:lnTo>
                  <a:pt x="122877" y="436879"/>
                </a:lnTo>
                <a:lnTo>
                  <a:pt x="86240" y="424179"/>
                </a:lnTo>
                <a:lnTo>
                  <a:pt x="55260" y="397509"/>
                </a:lnTo>
                <a:lnTo>
                  <a:pt x="38213" y="367029"/>
                </a:lnTo>
                <a:lnTo>
                  <a:pt x="34591" y="332739"/>
                </a:lnTo>
                <a:lnTo>
                  <a:pt x="44038" y="299719"/>
                </a:lnTo>
                <a:lnTo>
                  <a:pt x="66195" y="271779"/>
                </a:lnTo>
                <a:lnTo>
                  <a:pt x="90013" y="259079"/>
                </a:lnTo>
                <a:lnTo>
                  <a:pt x="116085" y="255269"/>
                </a:lnTo>
                <a:lnTo>
                  <a:pt x="185918" y="255269"/>
                </a:lnTo>
                <a:lnTo>
                  <a:pt x="157118" y="232409"/>
                </a:lnTo>
                <a:lnTo>
                  <a:pt x="119099" y="220979"/>
                </a:lnTo>
                <a:close/>
              </a:path>
              <a:path w="1186179" h="998220">
                <a:moveTo>
                  <a:pt x="521668" y="0"/>
                </a:moveTo>
                <a:lnTo>
                  <a:pt x="471735" y="7619"/>
                </a:lnTo>
                <a:lnTo>
                  <a:pt x="426863" y="26669"/>
                </a:lnTo>
                <a:lnTo>
                  <a:pt x="388845" y="55879"/>
                </a:lnTo>
                <a:lnTo>
                  <a:pt x="359471" y="93979"/>
                </a:lnTo>
                <a:lnTo>
                  <a:pt x="340533" y="138429"/>
                </a:lnTo>
                <a:lnTo>
                  <a:pt x="333994" y="186689"/>
                </a:lnTo>
                <a:lnTo>
                  <a:pt x="333908" y="189229"/>
                </a:lnTo>
                <a:lnTo>
                  <a:pt x="335632" y="214629"/>
                </a:lnTo>
                <a:lnTo>
                  <a:pt x="340887" y="238759"/>
                </a:lnTo>
                <a:lnTo>
                  <a:pt x="349328" y="262889"/>
                </a:lnTo>
                <a:lnTo>
                  <a:pt x="360695" y="284479"/>
                </a:lnTo>
                <a:lnTo>
                  <a:pt x="311715" y="313689"/>
                </a:lnTo>
                <a:lnTo>
                  <a:pt x="268041" y="346709"/>
                </a:lnTo>
                <a:lnTo>
                  <a:pt x="230299" y="384809"/>
                </a:lnTo>
                <a:lnTo>
                  <a:pt x="199113" y="425449"/>
                </a:lnTo>
                <a:lnTo>
                  <a:pt x="161668" y="438149"/>
                </a:lnTo>
                <a:lnTo>
                  <a:pt x="1026697" y="438149"/>
                </a:lnTo>
                <a:lnTo>
                  <a:pt x="1017788" y="424179"/>
                </a:lnTo>
                <a:lnTo>
                  <a:pt x="374373" y="424179"/>
                </a:lnTo>
                <a:lnTo>
                  <a:pt x="372125" y="422909"/>
                </a:lnTo>
                <a:lnTo>
                  <a:pt x="365064" y="420369"/>
                </a:lnTo>
                <a:lnTo>
                  <a:pt x="361127" y="416559"/>
                </a:lnTo>
                <a:lnTo>
                  <a:pt x="333898" y="353059"/>
                </a:lnTo>
                <a:lnTo>
                  <a:pt x="332389" y="345439"/>
                </a:lnTo>
                <a:lnTo>
                  <a:pt x="333538" y="339089"/>
                </a:lnTo>
                <a:lnTo>
                  <a:pt x="337090" y="332739"/>
                </a:lnTo>
                <a:lnTo>
                  <a:pt x="342788" y="327659"/>
                </a:lnTo>
                <a:lnTo>
                  <a:pt x="351853" y="323849"/>
                </a:lnTo>
                <a:lnTo>
                  <a:pt x="361005" y="318769"/>
                </a:lnTo>
                <a:lnTo>
                  <a:pt x="379555" y="311149"/>
                </a:lnTo>
                <a:lnTo>
                  <a:pt x="663126" y="311149"/>
                </a:lnTo>
                <a:lnTo>
                  <a:pt x="670670" y="302259"/>
                </a:lnTo>
                <a:lnTo>
                  <a:pt x="676762" y="293369"/>
                </a:lnTo>
                <a:lnTo>
                  <a:pt x="527853" y="293369"/>
                </a:lnTo>
                <a:lnTo>
                  <a:pt x="524143" y="275589"/>
                </a:lnTo>
                <a:lnTo>
                  <a:pt x="511890" y="275589"/>
                </a:lnTo>
                <a:lnTo>
                  <a:pt x="487659" y="273049"/>
                </a:lnTo>
                <a:lnTo>
                  <a:pt x="476100" y="269239"/>
                </a:lnTo>
                <a:lnTo>
                  <a:pt x="482704" y="242569"/>
                </a:lnTo>
                <a:lnTo>
                  <a:pt x="537206" y="242569"/>
                </a:lnTo>
                <a:lnTo>
                  <a:pt x="541152" y="241299"/>
                </a:lnTo>
                <a:lnTo>
                  <a:pt x="549040" y="236219"/>
                </a:lnTo>
                <a:lnTo>
                  <a:pt x="552913" y="227329"/>
                </a:lnTo>
                <a:lnTo>
                  <a:pt x="552707" y="218439"/>
                </a:lnTo>
                <a:lnTo>
                  <a:pt x="508676" y="200659"/>
                </a:lnTo>
                <a:lnTo>
                  <a:pt x="497085" y="199389"/>
                </a:lnTo>
                <a:lnTo>
                  <a:pt x="465454" y="176529"/>
                </a:lnTo>
                <a:lnTo>
                  <a:pt x="460548" y="144779"/>
                </a:lnTo>
                <a:lnTo>
                  <a:pt x="467113" y="128269"/>
                </a:lnTo>
                <a:lnTo>
                  <a:pt x="480020" y="114299"/>
                </a:lnTo>
                <a:lnTo>
                  <a:pt x="498579" y="105409"/>
                </a:lnTo>
                <a:lnTo>
                  <a:pt x="495061" y="88899"/>
                </a:lnTo>
                <a:lnTo>
                  <a:pt x="514810" y="83819"/>
                </a:lnTo>
                <a:lnTo>
                  <a:pt x="676044" y="83819"/>
                </a:lnTo>
                <a:lnTo>
                  <a:pt x="654502" y="55879"/>
                </a:lnTo>
                <a:lnTo>
                  <a:pt x="616481" y="26669"/>
                </a:lnTo>
                <a:lnTo>
                  <a:pt x="571606" y="7619"/>
                </a:lnTo>
                <a:lnTo>
                  <a:pt x="521668" y="0"/>
                </a:lnTo>
                <a:close/>
              </a:path>
              <a:path w="1186179" h="998220">
                <a:moveTo>
                  <a:pt x="674266" y="354329"/>
                </a:moveTo>
                <a:lnTo>
                  <a:pt x="623278" y="356869"/>
                </a:lnTo>
                <a:lnTo>
                  <a:pt x="572983" y="363219"/>
                </a:lnTo>
                <a:lnTo>
                  <a:pt x="523696" y="372109"/>
                </a:lnTo>
                <a:lnTo>
                  <a:pt x="475734" y="386079"/>
                </a:lnTo>
                <a:lnTo>
                  <a:pt x="429415" y="401319"/>
                </a:lnTo>
                <a:lnTo>
                  <a:pt x="385054" y="421639"/>
                </a:lnTo>
                <a:lnTo>
                  <a:pt x="382412" y="422909"/>
                </a:lnTo>
                <a:lnTo>
                  <a:pt x="379517" y="424179"/>
                </a:lnTo>
                <a:lnTo>
                  <a:pt x="1017788" y="424179"/>
                </a:lnTo>
                <a:lnTo>
                  <a:pt x="1008069" y="408939"/>
                </a:lnTo>
                <a:lnTo>
                  <a:pt x="981890" y="377189"/>
                </a:lnTo>
                <a:lnTo>
                  <a:pt x="986835" y="355599"/>
                </a:lnTo>
                <a:lnTo>
                  <a:pt x="725630" y="355599"/>
                </a:lnTo>
                <a:lnTo>
                  <a:pt x="674266" y="354329"/>
                </a:lnTo>
                <a:close/>
              </a:path>
              <a:path w="1186179" h="998220">
                <a:moveTo>
                  <a:pt x="91660" y="341629"/>
                </a:moveTo>
                <a:lnTo>
                  <a:pt x="85037" y="341629"/>
                </a:lnTo>
                <a:lnTo>
                  <a:pt x="78984" y="345439"/>
                </a:lnTo>
                <a:lnTo>
                  <a:pt x="74671" y="350519"/>
                </a:lnTo>
                <a:lnTo>
                  <a:pt x="72828" y="356869"/>
                </a:lnTo>
                <a:lnTo>
                  <a:pt x="73523" y="363219"/>
                </a:lnTo>
                <a:lnTo>
                  <a:pt x="111836" y="392429"/>
                </a:lnTo>
                <a:lnTo>
                  <a:pt x="125860" y="394969"/>
                </a:lnTo>
                <a:lnTo>
                  <a:pt x="140144" y="394969"/>
                </a:lnTo>
                <a:lnTo>
                  <a:pt x="153908" y="392429"/>
                </a:lnTo>
                <a:lnTo>
                  <a:pt x="166833" y="386079"/>
                </a:lnTo>
                <a:lnTo>
                  <a:pt x="178603" y="378459"/>
                </a:lnTo>
                <a:lnTo>
                  <a:pt x="192741" y="360679"/>
                </a:lnTo>
                <a:lnTo>
                  <a:pt x="128895" y="360679"/>
                </a:lnTo>
                <a:lnTo>
                  <a:pt x="121625" y="359409"/>
                </a:lnTo>
                <a:lnTo>
                  <a:pt x="114858" y="356869"/>
                </a:lnTo>
                <a:lnTo>
                  <a:pt x="108753" y="353059"/>
                </a:lnTo>
                <a:lnTo>
                  <a:pt x="103470" y="347979"/>
                </a:lnTo>
                <a:lnTo>
                  <a:pt x="98067" y="342899"/>
                </a:lnTo>
                <a:lnTo>
                  <a:pt x="91660" y="341629"/>
                </a:lnTo>
                <a:close/>
              </a:path>
              <a:path w="1186179" h="998220">
                <a:moveTo>
                  <a:pt x="185918" y="255269"/>
                </a:moveTo>
                <a:lnTo>
                  <a:pt x="116085" y="255269"/>
                </a:lnTo>
                <a:lnTo>
                  <a:pt x="141288" y="262889"/>
                </a:lnTo>
                <a:lnTo>
                  <a:pt x="162499" y="279399"/>
                </a:lnTo>
                <a:lnTo>
                  <a:pt x="172206" y="297179"/>
                </a:lnTo>
                <a:lnTo>
                  <a:pt x="174263" y="317499"/>
                </a:lnTo>
                <a:lnTo>
                  <a:pt x="168875" y="336549"/>
                </a:lnTo>
                <a:lnTo>
                  <a:pt x="156251" y="351789"/>
                </a:lnTo>
                <a:lnTo>
                  <a:pt x="150123" y="355599"/>
                </a:lnTo>
                <a:lnTo>
                  <a:pt x="143392" y="359409"/>
                </a:lnTo>
                <a:lnTo>
                  <a:pt x="136252" y="360679"/>
                </a:lnTo>
                <a:lnTo>
                  <a:pt x="192741" y="360679"/>
                </a:lnTo>
                <a:lnTo>
                  <a:pt x="199811" y="351789"/>
                </a:lnTo>
                <a:lnTo>
                  <a:pt x="208859" y="320039"/>
                </a:lnTo>
                <a:lnTo>
                  <a:pt x="205408" y="287019"/>
                </a:lnTo>
                <a:lnTo>
                  <a:pt x="189118" y="257809"/>
                </a:lnTo>
                <a:lnTo>
                  <a:pt x="185918" y="255269"/>
                </a:lnTo>
                <a:close/>
              </a:path>
              <a:path w="1186179" h="998220">
                <a:moveTo>
                  <a:pt x="663126" y="311149"/>
                </a:moveTo>
                <a:lnTo>
                  <a:pt x="379555" y="311149"/>
                </a:lnTo>
                <a:lnTo>
                  <a:pt x="392764" y="325119"/>
                </a:lnTo>
                <a:lnTo>
                  <a:pt x="407304" y="336549"/>
                </a:lnTo>
                <a:lnTo>
                  <a:pt x="423064" y="347979"/>
                </a:lnTo>
                <a:lnTo>
                  <a:pt x="439931" y="356869"/>
                </a:lnTo>
                <a:lnTo>
                  <a:pt x="492510" y="341629"/>
                </a:lnTo>
                <a:lnTo>
                  <a:pt x="546768" y="328929"/>
                </a:lnTo>
                <a:lnTo>
                  <a:pt x="602328" y="320039"/>
                </a:lnTo>
                <a:lnTo>
                  <a:pt x="658815" y="316229"/>
                </a:lnTo>
                <a:lnTo>
                  <a:pt x="663126" y="311149"/>
                </a:lnTo>
                <a:close/>
              </a:path>
              <a:path w="1186179" h="998220">
                <a:moveTo>
                  <a:pt x="779420" y="253999"/>
                </a:moveTo>
                <a:lnTo>
                  <a:pt x="707431" y="253999"/>
                </a:lnTo>
                <a:lnTo>
                  <a:pt x="727295" y="256539"/>
                </a:lnTo>
                <a:lnTo>
                  <a:pt x="737149" y="256539"/>
                </a:lnTo>
                <a:lnTo>
                  <a:pt x="742330" y="257809"/>
                </a:lnTo>
                <a:lnTo>
                  <a:pt x="747080" y="260349"/>
                </a:lnTo>
                <a:lnTo>
                  <a:pt x="753519" y="267969"/>
                </a:lnTo>
                <a:lnTo>
                  <a:pt x="754941" y="273049"/>
                </a:lnTo>
                <a:lnTo>
                  <a:pt x="754205" y="278129"/>
                </a:lnTo>
                <a:lnTo>
                  <a:pt x="745594" y="339089"/>
                </a:lnTo>
                <a:lnTo>
                  <a:pt x="743262" y="345439"/>
                </a:lnTo>
                <a:lnTo>
                  <a:pt x="738751" y="350519"/>
                </a:lnTo>
                <a:lnTo>
                  <a:pt x="732669" y="354329"/>
                </a:lnTo>
                <a:lnTo>
                  <a:pt x="725630" y="355599"/>
                </a:lnTo>
                <a:lnTo>
                  <a:pt x="986835" y="355599"/>
                </a:lnTo>
                <a:lnTo>
                  <a:pt x="991780" y="334009"/>
                </a:lnTo>
                <a:lnTo>
                  <a:pt x="1010183" y="297179"/>
                </a:lnTo>
                <a:lnTo>
                  <a:pt x="1012820" y="292099"/>
                </a:lnTo>
                <a:lnTo>
                  <a:pt x="872658" y="292099"/>
                </a:lnTo>
                <a:lnTo>
                  <a:pt x="833825" y="273049"/>
                </a:lnTo>
                <a:lnTo>
                  <a:pt x="792489" y="257809"/>
                </a:lnTo>
                <a:lnTo>
                  <a:pt x="779420" y="253999"/>
                </a:lnTo>
                <a:close/>
              </a:path>
              <a:path w="1186179" h="998220">
                <a:moveTo>
                  <a:pt x="532603" y="128269"/>
                </a:moveTo>
                <a:lnTo>
                  <a:pt x="523301" y="128269"/>
                </a:lnTo>
                <a:lnTo>
                  <a:pt x="514327" y="129539"/>
                </a:lnTo>
                <a:lnTo>
                  <a:pt x="505611" y="132079"/>
                </a:lnTo>
                <a:lnTo>
                  <a:pt x="499375" y="138429"/>
                </a:lnTo>
                <a:lnTo>
                  <a:pt x="496027" y="144779"/>
                </a:lnTo>
                <a:lnTo>
                  <a:pt x="495976" y="152399"/>
                </a:lnTo>
                <a:lnTo>
                  <a:pt x="497741" y="160019"/>
                </a:lnTo>
                <a:lnTo>
                  <a:pt x="502973" y="163829"/>
                </a:lnTo>
                <a:lnTo>
                  <a:pt x="517096" y="165099"/>
                </a:lnTo>
                <a:lnTo>
                  <a:pt x="537517" y="166369"/>
                </a:lnTo>
                <a:lnTo>
                  <a:pt x="556399" y="168909"/>
                </a:lnTo>
                <a:lnTo>
                  <a:pt x="571301" y="176529"/>
                </a:lnTo>
                <a:lnTo>
                  <a:pt x="581957" y="189229"/>
                </a:lnTo>
                <a:lnTo>
                  <a:pt x="588102" y="204469"/>
                </a:lnTo>
                <a:lnTo>
                  <a:pt x="588480" y="226059"/>
                </a:lnTo>
                <a:lnTo>
                  <a:pt x="580699" y="243839"/>
                </a:lnTo>
                <a:lnTo>
                  <a:pt x="565501" y="259079"/>
                </a:lnTo>
                <a:lnTo>
                  <a:pt x="543626" y="270509"/>
                </a:lnTo>
                <a:lnTo>
                  <a:pt x="547589" y="288289"/>
                </a:lnTo>
                <a:lnTo>
                  <a:pt x="527853" y="293369"/>
                </a:lnTo>
                <a:lnTo>
                  <a:pt x="676762" y="293369"/>
                </a:lnTo>
                <a:lnTo>
                  <a:pt x="681113" y="287019"/>
                </a:lnTo>
                <a:lnTo>
                  <a:pt x="690066" y="271779"/>
                </a:lnTo>
                <a:lnTo>
                  <a:pt x="697449" y="253999"/>
                </a:lnTo>
                <a:lnTo>
                  <a:pt x="779420" y="253999"/>
                </a:lnTo>
                <a:lnTo>
                  <a:pt x="748924" y="245109"/>
                </a:lnTo>
                <a:lnTo>
                  <a:pt x="703405" y="234949"/>
                </a:lnTo>
                <a:lnTo>
                  <a:pt x="706001" y="223519"/>
                </a:lnTo>
                <a:lnTo>
                  <a:pt x="707923" y="212089"/>
                </a:lnTo>
                <a:lnTo>
                  <a:pt x="709116" y="200659"/>
                </a:lnTo>
                <a:lnTo>
                  <a:pt x="709526" y="187959"/>
                </a:lnTo>
                <a:lnTo>
                  <a:pt x="702815" y="138429"/>
                </a:lnTo>
                <a:lnTo>
                  <a:pt x="700651" y="133349"/>
                </a:lnTo>
                <a:lnTo>
                  <a:pt x="554154" y="133349"/>
                </a:lnTo>
                <a:lnTo>
                  <a:pt x="542724" y="129539"/>
                </a:lnTo>
                <a:lnTo>
                  <a:pt x="532603" y="128269"/>
                </a:lnTo>
                <a:close/>
              </a:path>
              <a:path w="1186179" h="998220">
                <a:moveTo>
                  <a:pt x="989676" y="238759"/>
                </a:moveTo>
                <a:lnTo>
                  <a:pt x="939409" y="250189"/>
                </a:lnTo>
                <a:lnTo>
                  <a:pt x="902204" y="267969"/>
                </a:lnTo>
                <a:lnTo>
                  <a:pt x="872658" y="292099"/>
                </a:lnTo>
                <a:lnTo>
                  <a:pt x="1012820" y="292099"/>
                </a:lnTo>
                <a:lnTo>
                  <a:pt x="1024685" y="269239"/>
                </a:lnTo>
                <a:lnTo>
                  <a:pt x="1022873" y="250189"/>
                </a:lnTo>
                <a:lnTo>
                  <a:pt x="1007342" y="240029"/>
                </a:lnTo>
                <a:lnTo>
                  <a:pt x="989676" y="238759"/>
                </a:lnTo>
                <a:close/>
              </a:path>
              <a:path w="1186179" h="998220">
                <a:moveTo>
                  <a:pt x="523878" y="274319"/>
                </a:moveTo>
                <a:lnTo>
                  <a:pt x="511890" y="275589"/>
                </a:lnTo>
                <a:lnTo>
                  <a:pt x="524143" y="275589"/>
                </a:lnTo>
                <a:lnTo>
                  <a:pt x="523878" y="274319"/>
                </a:lnTo>
                <a:close/>
              </a:path>
              <a:path w="1186179" h="998220">
                <a:moveTo>
                  <a:pt x="537206" y="242569"/>
                </a:moveTo>
                <a:lnTo>
                  <a:pt x="482704" y="242569"/>
                </a:lnTo>
                <a:lnTo>
                  <a:pt x="494729" y="245109"/>
                </a:lnTo>
                <a:lnTo>
                  <a:pt x="517582" y="247649"/>
                </a:lnTo>
                <a:lnTo>
                  <a:pt x="529313" y="245109"/>
                </a:lnTo>
                <a:lnTo>
                  <a:pt x="537206" y="242569"/>
                </a:lnTo>
                <a:close/>
              </a:path>
              <a:path w="1186179" h="998220">
                <a:moveTo>
                  <a:pt x="686582" y="100329"/>
                </a:moveTo>
                <a:lnTo>
                  <a:pt x="530658" y="100329"/>
                </a:lnTo>
                <a:lnTo>
                  <a:pt x="542599" y="101599"/>
                </a:lnTo>
                <a:lnTo>
                  <a:pt x="553942" y="104139"/>
                </a:lnTo>
                <a:lnTo>
                  <a:pt x="564403" y="106679"/>
                </a:lnTo>
                <a:lnTo>
                  <a:pt x="554154" y="133349"/>
                </a:lnTo>
                <a:lnTo>
                  <a:pt x="700651" y="133349"/>
                </a:lnTo>
                <a:lnTo>
                  <a:pt x="686582" y="100329"/>
                </a:lnTo>
                <a:close/>
              </a:path>
              <a:path w="1186179" h="998220">
                <a:moveTo>
                  <a:pt x="676044" y="83819"/>
                </a:moveTo>
                <a:lnTo>
                  <a:pt x="514810" y="83819"/>
                </a:lnTo>
                <a:lnTo>
                  <a:pt x="518404" y="101599"/>
                </a:lnTo>
                <a:lnTo>
                  <a:pt x="530658" y="100329"/>
                </a:lnTo>
                <a:lnTo>
                  <a:pt x="686582" y="100329"/>
                </a:lnTo>
                <a:lnTo>
                  <a:pt x="683877" y="93979"/>
                </a:lnTo>
                <a:lnTo>
                  <a:pt x="676044" y="83819"/>
                </a:lnTo>
                <a:close/>
              </a:path>
            </a:pathLst>
          </a:custGeom>
          <a:solidFill>
            <a:srgbClr val="43B02A"/>
          </a:solidFill>
        </p:spPr>
        <p:txBody>
          <a:bodyPr wrap="square" lIns="0" tIns="0" rIns="0" bIns="0" rtlCol="0"/>
          <a:lstStyle/>
          <a:p>
            <a:endParaRPr dirty="0">
              <a:latin typeface="Calibri" panose="020F0502020204030204" pitchFamily="34" charset="0"/>
            </a:endParaRPr>
          </a:p>
        </p:txBody>
      </p:sp>
      <p:sp>
        <p:nvSpPr>
          <p:cNvPr id="10" name="object 16"/>
          <p:cNvSpPr/>
          <p:nvPr/>
        </p:nvSpPr>
        <p:spPr>
          <a:xfrm>
            <a:off x="8483241" y="2264085"/>
            <a:ext cx="705817" cy="705817"/>
          </a:xfrm>
          <a:custGeom>
            <a:avLst/>
            <a:gdLst/>
            <a:ahLst/>
            <a:cxnLst/>
            <a:rect l="l" t="t" r="r" b="b"/>
            <a:pathLst>
              <a:path w="408304" h="408304">
                <a:moveTo>
                  <a:pt x="203878" y="0"/>
                </a:moveTo>
                <a:lnTo>
                  <a:pt x="157104" y="5388"/>
                </a:lnTo>
                <a:lnTo>
                  <a:pt x="114166" y="20735"/>
                </a:lnTo>
                <a:lnTo>
                  <a:pt x="76288" y="44817"/>
                </a:lnTo>
                <a:lnTo>
                  <a:pt x="44696" y="76410"/>
                </a:lnTo>
                <a:lnTo>
                  <a:pt x="20614" y="114287"/>
                </a:lnTo>
                <a:lnTo>
                  <a:pt x="5266" y="157226"/>
                </a:lnTo>
                <a:lnTo>
                  <a:pt x="0" y="202946"/>
                </a:lnTo>
                <a:lnTo>
                  <a:pt x="2" y="205078"/>
                </a:lnTo>
                <a:lnTo>
                  <a:pt x="5266" y="250773"/>
                </a:lnTo>
                <a:lnTo>
                  <a:pt x="20614" y="293709"/>
                </a:lnTo>
                <a:lnTo>
                  <a:pt x="44696" y="331584"/>
                </a:lnTo>
                <a:lnTo>
                  <a:pt x="76288" y="363174"/>
                </a:lnTo>
                <a:lnTo>
                  <a:pt x="114166" y="387254"/>
                </a:lnTo>
                <a:lnTo>
                  <a:pt x="157104" y="402600"/>
                </a:lnTo>
                <a:lnTo>
                  <a:pt x="203878" y="407987"/>
                </a:lnTo>
                <a:lnTo>
                  <a:pt x="250651" y="402600"/>
                </a:lnTo>
                <a:lnTo>
                  <a:pt x="293588" y="387254"/>
                </a:lnTo>
                <a:lnTo>
                  <a:pt x="331463" y="363174"/>
                </a:lnTo>
                <a:lnTo>
                  <a:pt x="359726" y="334911"/>
                </a:lnTo>
                <a:lnTo>
                  <a:pt x="183926" y="334911"/>
                </a:lnTo>
                <a:lnTo>
                  <a:pt x="183926" y="310807"/>
                </a:lnTo>
                <a:lnTo>
                  <a:pt x="168883" y="308598"/>
                </a:lnTo>
                <a:lnTo>
                  <a:pt x="153920" y="304747"/>
                </a:lnTo>
                <a:lnTo>
                  <a:pt x="139457" y="299389"/>
                </a:lnTo>
                <a:lnTo>
                  <a:pt x="125913" y="292658"/>
                </a:lnTo>
                <a:lnTo>
                  <a:pt x="141394" y="260235"/>
                </a:lnTo>
                <a:lnTo>
                  <a:pt x="232322" y="260235"/>
                </a:lnTo>
                <a:lnTo>
                  <a:pt x="234536" y="248627"/>
                </a:lnTo>
                <a:lnTo>
                  <a:pt x="184523" y="215595"/>
                </a:lnTo>
                <a:lnTo>
                  <a:pt x="170544" y="210883"/>
                </a:lnTo>
                <a:lnTo>
                  <a:pt x="140037" y="182224"/>
                </a:lnTo>
                <a:lnTo>
                  <a:pt x="135259" y="159626"/>
                </a:lnTo>
                <a:lnTo>
                  <a:pt x="135267" y="157226"/>
                </a:lnTo>
                <a:lnTo>
                  <a:pt x="139591" y="134169"/>
                </a:lnTo>
                <a:lnTo>
                  <a:pt x="152181" y="115031"/>
                </a:lnTo>
                <a:lnTo>
                  <a:pt x="171799" y="101468"/>
                </a:lnTo>
                <a:lnTo>
                  <a:pt x="197325" y="94488"/>
                </a:lnTo>
                <a:lnTo>
                  <a:pt x="197325" y="73075"/>
                </a:lnTo>
                <a:lnTo>
                  <a:pt x="359718" y="73075"/>
                </a:lnTo>
                <a:lnTo>
                  <a:pt x="331463" y="44817"/>
                </a:lnTo>
                <a:lnTo>
                  <a:pt x="293588" y="20735"/>
                </a:lnTo>
                <a:lnTo>
                  <a:pt x="250651" y="5388"/>
                </a:lnTo>
                <a:lnTo>
                  <a:pt x="203878" y="0"/>
                </a:lnTo>
                <a:close/>
              </a:path>
              <a:path w="408304" h="408304">
                <a:moveTo>
                  <a:pt x="210419" y="128727"/>
                </a:moveTo>
                <a:lnTo>
                  <a:pt x="198752" y="130481"/>
                </a:lnTo>
                <a:lnTo>
                  <a:pt x="189629" y="135388"/>
                </a:lnTo>
                <a:lnTo>
                  <a:pt x="183687" y="142914"/>
                </a:lnTo>
                <a:lnTo>
                  <a:pt x="181564" y="152527"/>
                </a:lnTo>
                <a:lnTo>
                  <a:pt x="182715" y="159626"/>
                </a:lnTo>
                <a:lnTo>
                  <a:pt x="186543" y="165165"/>
                </a:lnTo>
                <a:lnTo>
                  <a:pt x="193609" y="169591"/>
                </a:lnTo>
                <a:lnTo>
                  <a:pt x="204475" y="173355"/>
                </a:lnTo>
                <a:lnTo>
                  <a:pt x="229456" y="180187"/>
                </a:lnTo>
                <a:lnTo>
                  <a:pt x="251977" y="189407"/>
                </a:lnTo>
                <a:lnTo>
                  <a:pt x="268369" y="202946"/>
                </a:lnTo>
                <a:lnTo>
                  <a:pt x="278419" y="220521"/>
                </a:lnTo>
                <a:lnTo>
                  <a:pt x="281831" y="241782"/>
                </a:lnTo>
                <a:lnTo>
                  <a:pt x="276727" y="268008"/>
                </a:lnTo>
                <a:lnTo>
                  <a:pt x="262197" y="288905"/>
                </a:lnTo>
                <a:lnTo>
                  <a:pt x="239408" y="303497"/>
                </a:lnTo>
                <a:lnTo>
                  <a:pt x="209530" y="310807"/>
                </a:lnTo>
                <a:lnTo>
                  <a:pt x="209530" y="334911"/>
                </a:lnTo>
                <a:lnTo>
                  <a:pt x="359726" y="334911"/>
                </a:lnTo>
                <a:lnTo>
                  <a:pt x="363053" y="331584"/>
                </a:lnTo>
                <a:lnTo>
                  <a:pt x="387133" y="293709"/>
                </a:lnTo>
                <a:lnTo>
                  <a:pt x="402478" y="250773"/>
                </a:lnTo>
                <a:lnTo>
                  <a:pt x="407741" y="205078"/>
                </a:lnTo>
                <a:lnTo>
                  <a:pt x="407744" y="202946"/>
                </a:lnTo>
                <a:lnTo>
                  <a:pt x="402478" y="157226"/>
                </a:lnTo>
                <a:lnTo>
                  <a:pt x="397926" y="144487"/>
                </a:lnTo>
                <a:lnTo>
                  <a:pt x="258615" y="144487"/>
                </a:lnTo>
                <a:lnTo>
                  <a:pt x="245364" y="137256"/>
                </a:lnTo>
                <a:lnTo>
                  <a:pt x="233302" y="132368"/>
                </a:lnTo>
                <a:lnTo>
                  <a:pt x="221848" y="129600"/>
                </a:lnTo>
                <a:lnTo>
                  <a:pt x="210419" y="128727"/>
                </a:lnTo>
                <a:close/>
              </a:path>
              <a:path w="408304" h="408304">
                <a:moveTo>
                  <a:pt x="232322" y="260235"/>
                </a:moveTo>
                <a:lnTo>
                  <a:pt x="141394" y="260235"/>
                </a:lnTo>
                <a:lnTo>
                  <a:pt x="155505" y="267102"/>
                </a:lnTo>
                <a:lnTo>
                  <a:pt x="169252" y="272351"/>
                </a:lnTo>
                <a:lnTo>
                  <a:pt x="183274" y="275705"/>
                </a:lnTo>
                <a:lnTo>
                  <a:pt x="198214" y="276885"/>
                </a:lnTo>
                <a:lnTo>
                  <a:pt x="213935" y="275065"/>
                </a:lnTo>
                <a:lnTo>
                  <a:pt x="225305" y="269676"/>
                </a:lnTo>
                <a:lnTo>
                  <a:pt x="232209" y="260828"/>
                </a:lnTo>
                <a:lnTo>
                  <a:pt x="232322" y="260235"/>
                </a:lnTo>
                <a:close/>
              </a:path>
              <a:path w="408304" h="408304">
                <a:moveTo>
                  <a:pt x="359718" y="73075"/>
                </a:moveTo>
                <a:lnTo>
                  <a:pt x="222928" y="73075"/>
                </a:lnTo>
                <a:lnTo>
                  <a:pt x="222928" y="94805"/>
                </a:lnTo>
                <a:lnTo>
                  <a:pt x="238264" y="97286"/>
                </a:lnTo>
                <a:lnTo>
                  <a:pt x="252824" y="101530"/>
                </a:lnTo>
                <a:lnTo>
                  <a:pt x="266269" y="107392"/>
                </a:lnTo>
                <a:lnTo>
                  <a:pt x="278262" y="114731"/>
                </a:lnTo>
                <a:lnTo>
                  <a:pt x="258615" y="144487"/>
                </a:lnTo>
                <a:lnTo>
                  <a:pt x="397926" y="144487"/>
                </a:lnTo>
                <a:lnTo>
                  <a:pt x="387133" y="114287"/>
                </a:lnTo>
                <a:lnTo>
                  <a:pt x="363053" y="76410"/>
                </a:lnTo>
                <a:lnTo>
                  <a:pt x="359718" y="73075"/>
                </a:lnTo>
                <a:close/>
              </a:path>
            </a:pathLst>
          </a:custGeom>
          <a:solidFill>
            <a:srgbClr val="43B02A"/>
          </a:solidFill>
        </p:spPr>
        <p:txBody>
          <a:bodyPr wrap="square" lIns="0" tIns="0" rIns="0" bIns="0" rtlCol="0"/>
          <a:lstStyle/>
          <a:p>
            <a:endParaRPr dirty="0">
              <a:latin typeface="Calibri" panose="020F0502020204030204" pitchFamily="34" charset="0"/>
            </a:endParaRPr>
          </a:p>
        </p:txBody>
      </p:sp>
      <p:sp>
        <p:nvSpPr>
          <p:cNvPr id="13" name="object 16"/>
          <p:cNvSpPr/>
          <p:nvPr/>
        </p:nvSpPr>
        <p:spPr>
          <a:xfrm>
            <a:off x="9573309" y="1871345"/>
            <a:ext cx="568864" cy="568864"/>
          </a:xfrm>
          <a:custGeom>
            <a:avLst/>
            <a:gdLst/>
            <a:ahLst/>
            <a:cxnLst/>
            <a:rect l="l" t="t" r="r" b="b"/>
            <a:pathLst>
              <a:path w="408304" h="408304">
                <a:moveTo>
                  <a:pt x="203878" y="0"/>
                </a:moveTo>
                <a:lnTo>
                  <a:pt x="157104" y="5388"/>
                </a:lnTo>
                <a:lnTo>
                  <a:pt x="114166" y="20735"/>
                </a:lnTo>
                <a:lnTo>
                  <a:pt x="76288" y="44817"/>
                </a:lnTo>
                <a:lnTo>
                  <a:pt x="44696" y="76410"/>
                </a:lnTo>
                <a:lnTo>
                  <a:pt x="20614" y="114287"/>
                </a:lnTo>
                <a:lnTo>
                  <a:pt x="5266" y="157226"/>
                </a:lnTo>
                <a:lnTo>
                  <a:pt x="0" y="202946"/>
                </a:lnTo>
                <a:lnTo>
                  <a:pt x="2" y="205078"/>
                </a:lnTo>
                <a:lnTo>
                  <a:pt x="5266" y="250773"/>
                </a:lnTo>
                <a:lnTo>
                  <a:pt x="20614" y="293709"/>
                </a:lnTo>
                <a:lnTo>
                  <a:pt x="44696" y="331584"/>
                </a:lnTo>
                <a:lnTo>
                  <a:pt x="76288" y="363174"/>
                </a:lnTo>
                <a:lnTo>
                  <a:pt x="114166" y="387254"/>
                </a:lnTo>
                <a:lnTo>
                  <a:pt x="157104" y="402600"/>
                </a:lnTo>
                <a:lnTo>
                  <a:pt x="203878" y="407987"/>
                </a:lnTo>
                <a:lnTo>
                  <a:pt x="250651" y="402600"/>
                </a:lnTo>
                <a:lnTo>
                  <a:pt x="293588" y="387254"/>
                </a:lnTo>
                <a:lnTo>
                  <a:pt x="331463" y="363174"/>
                </a:lnTo>
                <a:lnTo>
                  <a:pt x="359726" y="334911"/>
                </a:lnTo>
                <a:lnTo>
                  <a:pt x="183926" y="334911"/>
                </a:lnTo>
                <a:lnTo>
                  <a:pt x="183926" y="310807"/>
                </a:lnTo>
                <a:lnTo>
                  <a:pt x="168883" y="308598"/>
                </a:lnTo>
                <a:lnTo>
                  <a:pt x="153920" y="304747"/>
                </a:lnTo>
                <a:lnTo>
                  <a:pt x="139457" y="299389"/>
                </a:lnTo>
                <a:lnTo>
                  <a:pt x="125913" y="292658"/>
                </a:lnTo>
                <a:lnTo>
                  <a:pt x="141394" y="260235"/>
                </a:lnTo>
                <a:lnTo>
                  <a:pt x="232322" y="260235"/>
                </a:lnTo>
                <a:lnTo>
                  <a:pt x="234536" y="248627"/>
                </a:lnTo>
                <a:lnTo>
                  <a:pt x="184523" y="215595"/>
                </a:lnTo>
                <a:lnTo>
                  <a:pt x="170544" y="210883"/>
                </a:lnTo>
                <a:lnTo>
                  <a:pt x="140037" y="182224"/>
                </a:lnTo>
                <a:lnTo>
                  <a:pt x="135259" y="159626"/>
                </a:lnTo>
                <a:lnTo>
                  <a:pt x="135267" y="157226"/>
                </a:lnTo>
                <a:lnTo>
                  <a:pt x="139591" y="134169"/>
                </a:lnTo>
                <a:lnTo>
                  <a:pt x="152181" y="115031"/>
                </a:lnTo>
                <a:lnTo>
                  <a:pt x="171799" y="101468"/>
                </a:lnTo>
                <a:lnTo>
                  <a:pt x="197325" y="94488"/>
                </a:lnTo>
                <a:lnTo>
                  <a:pt x="197325" y="73075"/>
                </a:lnTo>
                <a:lnTo>
                  <a:pt x="359718" y="73075"/>
                </a:lnTo>
                <a:lnTo>
                  <a:pt x="331463" y="44817"/>
                </a:lnTo>
                <a:lnTo>
                  <a:pt x="293588" y="20735"/>
                </a:lnTo>
                <a:lnTo>
                  <a:pt x="250651" y="5388"/>
                </a:lnTo>
                <a:lnTo>
                  <a:pt x="203878" y="0"/>
                </a:lnTo>
                <a:close/>
              </a:path>
              <a:path w="408304" h="408304">
                <a:moveTo>
                  <a:pt x="210419" y="128727"/>
                </a:moveTo>
                <a:lnTo>
                  <a:pt x="198752" y="130481"/>
                </a:lnTo>
                <a:lnTo>
                  <a:pt x="189629" y="135388"/>
                </a:lnTo>
                <a:lnTo>
                  <a:pt x="183687" y="142914"/>
                </a:lnTo>
                <a:lnTo>
                  <a:pt x="181564" y="152527"/>
                </a:lnTo>
                <a:lnTo>
                  <a:pt x="182715" y="159626"/>
                </a:lnTo>
                <a:lnTo>
                  <a:pt x="186543" y="165165"/>
                </a:lnTo>
                <a:lnTo>
                  <a:pt x="193609" y="169591"/>
                </a:lnTo>
                <a:lnTo>
                  <a:pt x="204475" y="173355"/>
                </a:lnTo>
                <a:lnTo>
                  <a:pt x="229456" y="180187"/>
                </a:lnTo>
                <a:lnTo>
                  <a:pt x="251977" y="189407"/>
                </a:lnTo>
                <a:lnTo>
                  <a:pt x="268369" y="202946"/>
                </a:lnTo>
                <a:lnTo>
                  <a:pt x="278419" y="220521"/>
                </a:lnTo>
                <a:lnTo>
                  <a:pt x="281831" y="241782"/>
                </a:lnTo>
                <a:lnTo>
                  <a:pt x="276727" y="268008"/>
                </a:lnTo>
                <a:lnTo>
                  <a:pt x="262197" y="288905"/>
                </a:lnTo>
                <a:lnTo>
                  <a:pt x="239408" y="303497"/>
                </a:lnTo>
                <a:lnTo>
                  <a:pt x="209530" y="310807"/>
                </a:lnTo>
                <a:lnTo>
                  <a:pt x="209530" y="334911"/>
                </a:lnTo>
                <a:lnTo>
                  <a:pt x="359726" y="334911"/>
                </a:lnTo>
                <a:lnTo>
                  <a:pt x="363053" y="331584"/>
                </a:lnTo>
                <a:lnTo>
                  <a:pt x="387133" y="293709"/>
                </a:lnTo>
                <a:lnTo>
                  <a:pt x="402478" y="250773"/>
                </a:lnTo>
                <a:lnTo>
                  <a:pt x="407741" y="205078"/>
                </a:lnTo>
                <a:lnTo>
                  <a:pt x="407744" y="202946"/>
                </a:lnTo>
                <a:lnTo>
                  <a:pt x="402478" y="157226"/>
                </a:lnTo>
                <a:lnTo>
                  <a:pt x="397926" y="144487"/>
                </a:lnTo>
                <a:lnTo>
                  <a:pt x="258615" y="144487"/>
                </a:lnTo>
                <a:lnTo>
                  <a:pt x="245364" y="137256"/>
                </a:lnTo>
                <a:lnTo>
                  <a:pt x="233302" y="132368"/>
                </a:lnTo>
                <a:lnTo>
                  <a:pt x="221848" y="129600"/>
                </a:lnTo>
                <a:lnTo>
                  <a:pt x="210419" y="128727"/>
                </a:lnTo>
                <a:close/>
              </a:path>
              <a:path w="408304" h="408304">
                <a:moveTo>
                  <a:pt x="232322" y="260235"/>
                </a:moveTo>
                <a:lnTo>
                  <a:pt x="141394" y="260235"/>
                </a:lnTo>
                <a:lnTo>
                  <a:pt x="155505" y="267102"/>
                </a:lnTo>
                <a:lnTo>
                  <a:pt x="169252" y="272351"/>
                </a:lnTo>
                <a:lnTo>
                  <a:pt x="183274" y="275705"/>
                </a:lnTo>
                <a:lnTo>
                  <a:pt x="198214" y="276885"/>
                </a:lnTo>
                <a:lnTo>
                  <a:pt x="213935" y="275065"/>
                </a:lnTo>
                <a:lnTo>
                  <a:pt x="225305" y="269676"/>
                </a:lnTo>
                <a:lnTo>
                  <a:pt x="232209" y="260828"/>
                </a:lnTo>
                <a:lnTo>
                  <a:pt x="232322" y="260235"/>
                </a:lnTo>
                <a:close/>
              </a:path>
              <a:path w="408304" h="408304">
                <a:moveTo>
                  <a:pt x="359718" y="73075"/>
                </a:moveTo>
                <a:lnTo>
                  <a:pt x="222928" y="73075"/>
                </a:lnTo>
                <a:lnTo>
                  <a:pt x="222928" y="94805"/>
                </a:lnTo>
                <a:lnTo>
                  <a:pt x="238264" y="97286"/>
                </a:lnTo>
                <a:lnTo>
                  <a:pt x="252824" y="101530"/>
                </a:lnTo>
                <a:lnTo>
                  <a:pt x="266269" y="107392"/>
                </a:lnTo>
                <a:lnTo>
                  <a:pt x="278262" y="114731"/>
                </a:lnTo>
                <a:lnTo>
                  <a:pt x="258615" y="144487"/>
                </a:lnTo>
                <a:lnTo>
                  <a:pt x="397926" y="144487"/>
                </a:lnTo>
                <a:lnTo>
                  <a:pt x="387133" y="114287"/>
                </a:lnTo>
                <a:lnTo>
                  <a:pt x="363053" y="76410"/>
                </a:lnTo>
                <a:lnTo>
                  <a:pt x="359718" y="73075"/>
                </a:lnTo>
                <a:close/>
              </a:path>
            </a:pathLst>
          </a:custGeom>
          <a:solidFill>
            <a:srgbClr val="43B02A"/>
          </a:solidFill>
        </p:spPr>
        <p:txBody>
          <a:bodyPr wrap="square" lIns="0" tIns="0" rIns="0" bIns="0" rtlCol="0"/>
          <a:lstStyle/>
          <a:p>
            <a:endParaRPr dirty="0">
              <a:latin typeface="Calibri" panose="020F0502020204030204" pitchFamily="34" charset="0"/>
            </a:endParaRPr>
          </a:p>
        </p:txBody>
      </p:sp>
      <p:pic>
        <p:nvPicPr>
          <p:cNvPr id="4" name="Audio 3">
            <a:hlinkClick r:id="" action="ppaction://media"/>
            <a:extLst>
              <a:ext uri="{FF2B5EF4-FFF2-40B4-BE49-F238E27FC236}">
                <a16:creationId xmlns:a16="http://schemas.microsoft.com/office/drawing/2014/main" id="{F5BEFAAC-931B-4C8F-8AC2-4E632ECE0F4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1963370349"/>
      </p:ext>
    </p:extLst>
  </p:cSld>
  <p:clrMapOvr>
    <a:masterClrMapping/>
  </p:clrMapOvr>
  <mc:AlternateContent xmlns:mc="http://schemas.openxmlformats.org/markup-compatibility/2006" xmlns:p14="http://schemas.microsoft.com/office/powerpoint/2010/main">
    <mc:Choice Requires="p14">
      <p:transition spd="slow" p14:dur="2000" advTm="16924"/>
    </mc:Choice>
    <mc:Fallback xmlns="">
      <p:transition spd="slow" advTm="1692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261" y="365125"/>
            <a:ext cx="10515600" cy="1325563"/>
          </a:xfrm>
        </p:spPr>
        <p:txBody>
          <a:bodyPr>
            <a:normAutofit/>
          </a:bodyPr>
          <a:lstStyle/>
          <a:p>
            <a:r>
              <a:rPr lang="en-US" sz="4800" dirty="0">
                <a:solidFill>
                  <a:srgbClr val="338720"/>
                </a:solidFill>
              </a:rPr>
              <a:t>Emergency and specialty care</a:t>
            </a:r>
          </a:p>
        </p:txBody>
      </p:sp>
      <p:sp>
        <p:nvSpPr>
          <p:cNvPr id="3" name="Content Placeholder 2"/>
          <p:cNvSpPr>
            <a:spLocks noGrp="1"/>
          </p:cNvSpPr>
          <p:nvPr>
            <p:ph idx="1"/>
          </p:nvPr>
        </p:nvSpPr>
        <p:spPr>
          <a:xfrm>
            <a:off x="642261" y="1952625"/>
            <a:ext cx="7180939" cy="2419804"/>
          </a:xfrm>
        </p:spPr>
        <p:txBody>
          <a:bodyPr>
            <a:normAutofit/>
          </a:bodyPr>
          <a:lstStyle/>
          <a:p>
            <a:pPr>
              <a:lnSpc>
                <a:spcPct val="114000"/>
              </a:lnSpc>
              <a:spcBef>
                <a:spcPts val="600"/>
              </a:spcBef>
            </a:pPr>
            <a:r>
              <a:rPr lang="en-US" sz="3200" kern="0" dirty="0"/>
              <a:t>Coverage for emergency care</a:t>
            </a:r>
          </a:p>
          <a:p>
            <a:pPr>
              <a:lnSpc>
                <a:spcPct val="114000"/>
              </a:lnSpc>
              <a:spcBef>
                <a:spcPts val="600"/>
              </a:spcBef>
            </a:pPr>
            <a:r>
              <a:rPr lang="en-US" sz="3200" kern="0" dirty="0"/>
              <a:t>Referrals to specialists arranged by your primary care dentist</a:t>
            </a:r>
          </a:p>
        </p:txBody>
      </p:sp>
      <p:sp>
        <p:nvSpPr>
          <p:cNvPr id="6" name="object 17">
            <a:extLst>
              <a:ext uri="{FF2B5EF4-FFF2-40B4-BE49-F238E27FC236}">
                <a16:creationId xmlns:a16="http://schemas.microsoft.com/office/drawing/2014/main" id="{4615AA18-822D-4419-ABEA-995DCF56A531}"/>
              </a:ext>
            </a:extLst>
          </p:cNvPr>
          <p:cNvSpPr/>
          <p:nvPr/>
        </p:nvSpPr>
        <p:spPr>
          <a:xfrm>
            <a:off x="8832274" y="1981149"/>
            <a:ext cx="2073320" cy="2895702"/>
          </a:xfrm>
          <a:custGeom>
            <a:avLst/>
            <a:gdLst/>
            <a:ahLst/>
            <a:cxnLst/>
            <a:rect l="l" t="t" r="r" b="b"/>
            <a:pathLst>
              <a:path w="909320" h="1270000">
                <a:moveTo>
                  <a:pt x="481456" y="0"/>
                </a:moveTo>
                <a:lnTo>
                  <a:pt x="420025" y="12700"/>
                </a:lnTo>
                <a:lnTo>
                  <a:pt x="365445" y="25400"/>
                </a:lnTo>
                <a:lnTo>
                  <a:pt x="317428" y="38100"/>
                </a:lnTo>
                <a:lnTo>
                  <a:pt x="275684" y="63500"/>
                </a:lnTo>
                <a:lnTo>
                  <a:pt x="239922" y="88900"/>
                </a:lnTo>
                <a:lnTo>
                  <a:pt x="209854" y="127000"/>
                </a:lnTo>
                <a:lnTo>
                  <a:pt x="180022" y="127000"/>
                </a:lnTo>
                <a:lnTo>
                  <a:pt x="174802" y="139700"/>
                </a:lnTo>
                <a:lnTo>
                  <a:pt x="171665" y="139700"/>
                </a:lnTo>
                <a:lnTo>
                  <a:pt x="153019" y="177800"/>
                </a:lnTo>
                <a:lnTo>
                  <a:pt x="137575" y="203200"/>
                </a:lnTo>
                <a:lnTo>
                  <a:pt x="125527" y="241300"/>
                </a:lnTo>
                <a:lnTo>
                  <a:pt x="117068" y="279400"/>
                </a:lnTo>
                <a:lnTo>
                  <a:pt x="116027" y="292100"/>
                </a:lnTo>
                <a:lnTo>
                  <a:pt x="117855" y="292100"/>
                </a:lnTo>
                <a:lnTo>
                  <a:pt x="124561" y="304800"/>
                </a:lnTo>
                <a:lnTo>
                  <a:pt x="131368" y="304800"/>
                </a:lnTo>
                <a:lnTo>
                  <a:pt x="116361" y="342900"/>
                </a:lnTo>
                <a:lnTo>
                  <a:pt x="101070" y="393700"/>
                </a:lnTo>
                <a:lnTo>
                  <a:pt x="87418" y="431800"/>
                </a:lnTo>
                <a:lnTo>
                  <a:pt x="77327" y="469900"/>
                </a:lnTo>
                <a:lnTo>
                  <a:pt x="72721" y="520700"/>
                </a:lnTo>
                <a:lnTo>
                  <a:pt x="75522" y="558800"/>
                </a:lnTo>
                <a:lnTo>
                  <a:pt x="87654" y="584200"/>
                </a:lnTo>
                <a:lnTo>
                  <a:pt x="111038" y="622300"/>
                </a:lnTo>
                <a:lnTo>
                  <a:pt x="147599" y="647700"/>
                </a:lnTo>
                <a:lnTo>
                  <a:pt x="164204" y="647700"/>
                </a:lnTo>
                <a:lnTo>
                  <a:pt x="181006" y="660400"/>
                </a:lnTo>
                <a:lnTo>
                  <a:pt x="215099" y="660400"/>
                </a:lnTo>
                <a:lnTo>
                  <a:pt x="224949" y="673100"/>
                </a:lnTo>
                <a:lnTo>
                  <a:pt x="235267" y="685800"/>
                </a:lnTo>
                <a:lnTo>
                  <a:pt x="246043" y="698500"/>
                </a:lnTo>
                <a:lnTo>
                  <a:pt x="257263" y="711200"/>
                </a:lnTo>
                <a:lnTo>
                  <a:pt x="238327" y="723900"/>
                </a:lnTo>
                <a:lnTo>
                  <a:pt x="213872" y="736600"/>
                </a:lnTo>
                <a:lnTo>
                  <a:pt x="185442" y="749300"/>
                </a:lnTo>
                <a:lnTo>
                  <a:pt x="154578" y="774700"/>
                </a:lnTo>
                <a:lnTo>
                  <a:pt x="122824" y="800100"/>
                </a:lnTo>
                <a:lnTo>
                  <a:pt x="91723" y="838200"/>
                </a:lnTo>
                <a:lnTo>
                  <a:pt x="62816" y="876300"/>
                </a:lnTo>
                <a:lnTo>
                  <a:pt x="37648" y="914400"/>
                </a:lnTo>
                <a:lnTo>
                  <a:pt x="17761" y="977900"/>
                </a:lnTo>
                <a:lnTo>
                  <a:pt x="4697" y="1041400"/>
                </a:lnTo>
                <a:lnTo>
                  <a:pt x="0" y="1104900"/>
                </a:lnTo>
                <a:lnTo>
                  <a:pt x="105561" y="1206500"/>
                </a:lnTo>
                <a:lnTo>
                  <a:pt x="188172" y="1257300"/>
                </a:lnTo>
                <a:lnTo>
                  <a:pt x="290514" y="1270000"/>
                </a:lnTo>
                <a:lnTo>
                  <a:pt x="455269" y="1270000"/>
                </a:lnTo>
                <a:lnTo>
                  <a:pt x="648795" y="1244600"/>
                </a:lnTo>
                <a:lnTo>
                  <a:pt x="791190" y="1193800"/>
                </a:lnTo>
                <a:lnTo>
                  <a:pt x="879094" y="1130300"/>
                </a:lnTo>
                <a:lnTo>
                  <a:pt x="894118" y="1117600"/>
                </a:lnTo>
                <a:lnTo>
                  <a:pt x="617550" y="1117600"/>
                </a:lnTo>
                <a:lnTo>
                  <a:pt x="603546" y="1104900"/>
                </a:lnTo>
                <a:lnTo>
                  <a:pt x="597823" y="1066800"/>
                </a:lnTo>
                <a:lnTo>
                  <a:pt x="596926" y="1028700"/>
                </a:lnTo>
                <a:lnTo>
                  <a:pt x="597395" y="990600"/>
                </a:lnTo>
                <a:lnTo>
                  <a:pt x="590843" y="965200"/>
                </a:lnTo>
                <a:lnTo>
                  <a:pt x="580215" y="939800"/>
                </a:lnTo>
                <a:lnTo>
                  <a:pt x="579050" y="901700"/>
                </a:lnTo>
                <a:lnTo>
                  <a:pt x="600887" y="876300"/>
                </a:lnTo>
                <a:lnTo>
                  <a:pt x="455269" y="876300"/>
                </a:lnTo>
                <a:lnTo>
                  <a:pt x="412960" y="850900"/>
                </a:lnTo>
                <a:lnTo>
                  <a:pt x="374264" y="825500"/>
                </a:lnTo>
                <a:lnTo>
                  <a:pt x="340257" y="787400"/>
                </a:lnTo>
                <a:lnTo>
                  <a:pt x="312013" y="762000"/>
                </a:lnTo>
                <a:lnTo>
                  <a:pt x="389572" y="762000"/>
                </a:lnTo>
                <a:lnTo>
                  <a:pt x="367960" y="749300"/>
                </a:lnTo>
                <a:lnTo>
                  <a:pt x="326470" y="723900"/>
                </a:lnTo>
                <a:lnTo>
                  <a:pt x="288097" y="685800"/>
                </a:lnTo>
                <a:lnTo>
                  <a:pt x="254223" y="647700"/>
                </a:lnTo>
                <a:lnTo>
                  <a:pt x="226229" y="609600"/>
                </a:lnTo>
                <a:lnTo>
                  <a:pt x="205498" y="571500"/>
                </a:lnTo>
                <a:lnTo>
                  <a:pt x="202514" y="558800"/>
                </a:lnTo>
                <a:lnTo>
                  <a:pt x="194970" y="558800"/>
                </a:lnTo>
                <a:lnTo>
                  <a:pt x="169363" y="546100"/>
                </a:lnTo>
                <a:lnTo>
                  <a:pt x="149791" y="520700"/>
                </a:lnTo>
                <a:lnTo>
                  <a:pt x="137289" y="482600"/>
                </a:lnTo>
                <a:lnTo>
                  <a:pt x="132892" y="444500"/>
                </a:lnTo>
                <a:lnTo>
                  <a:pt x="135007" y="431800"/>
                </a:lnTo>
                <a:lnTo>
                  <a:pt x="141384" y="419100"/>
                </a:lnTo>
                <a:lnTo>
                  <a:pt x="152068" y="406400"/>
                </a:lnTo>
                <a:lnTo>
                  <a:pt x="167106" y="393700"/>
                </a:lnTo>
                <a:lnTo>
                  <a:pt x="283295" y="393700"/>
                </a:lnTo>
                <a:lnTo>
                  <a:pt x="320211" y="381000"/>
                </a:lnTo>
                <a:lnTo>
                  <a:pt x="374497" y="368300"/>
                </a:lnTo>
                <a:lnTo>
                  <a:pt x="535057" y="368300"/>
                </a:lnTo>
                <a:lnTo>
                  <a:pt x="566920" y="342900"/>
                </a:lnTo>
                <a:lnTo>
                  <a:pt x="409108" y="342900"/>
                </a:lnTo>
                <a:lnTo>
                  <a:pt x="371944" y="317500"/>
                </a:lnTo>
                <a:lnTo>
                  <a:pt x="346868" y="279400"/>
                </a:lnTo>
                <a:lnTo>
                  <a:pt x="344568" y="266700"/>
                </a:lnTo>
                <a:lnTo>
                  <a:pt x="160019" y="266700"/>
                </a:lnTo>
                <a:lnTo>
                  <a:pt x="166157" y="241300"/>
                </a:lnTo>
                <a:lnTo>
                  <a:pt x="174483" y="215900"/>
                </a:lnTo>
                <a:lnTo>
                  <a:pt x="185332" y="190500"/>
                </a:lnTo>
                <a:lnTo>
                  <a:pt x="199034" y="165100"/>
                </a:lnTo>
                <a:lnTo>
                  <a:pt x="363586" y="165100"/>
                </a:lnTo>
                <a:lnTo>
                  <a:pt x="371944" y="152400"/>
                </a:lnTo>
                <a:lnTo>
                  <a:pt x="409108" y="127000"/>
                </a:lnTo>
                <a:lnTo>
                  <a:pt x="454571" y="114300"/>
                </a:lnTo>
                <a:lnTo>
                  <a:pt x="700558" y="114300"/>
                </a:lnTo>
                <a:lnTo>
                  <a:pt x="688279" y="101600"/>
                </a:lnTo>
                <a:lnTo>
                  <a:pt x="658706" y="63500"/>
                </a:lnTo>
                <a:lnTo>
                  <a:pt x="623679" y="38100"/>
                </a:lnTo>
                <a:lnTo>
                  <a:pt x="582756" y="25400"/>
                </a:lnTo>
                <a:lnTo>
                  <a:pt x="535496" y="12700"/>
                </a:lnTo>
                <a:lnTo>
                  <a:pt x="481456" y="0"/>
                </a:lnTo>
                <a:close/>
              </a:path>
              <a:path w="909320" h="1270000">
                <a:moveTo>
                  <a:pt x="668451" y="1016000"/>
                </a:moveTo>
                <a:lnTo>
                  <a:pt x="643465" y="1028700"/>
                </a:lnTo>
                <a:lnTo>
                  <a:pt x="634290" y="1066800"/>
                </a:lnTo>
                <a:lnTo>
                  <a:pt x="629470" y="1104900"/>
                </a:lnTo>
                <a:lnTo>
                  <a:pt x="617550" y="1117600"/>
                </a:lnTo>
                <a:lnTo>
                  <a:pt x="719480" y="1117600"/>
                </a:lnTo>
                <a:lnTo>
                  <a:pt x="707481" y="1104900"/>
                </a:lnTo>
                <a:lnTo>
                  <a:pt x="702624" y="1066800"/>
                </a:lnTo>
                <a:lnTo>
                  <a:pt x="693437" y="1028700"/>
                </a:lnTo>
                <a:lnTo>
                  <a:pt x="668451" y="1016000"/>
                </a:lnTo>
                <a:close/>
              </a:path>
              <a:path w="909320" h="1270000">
                <a:moveTo>
                  <a:pt x="739535" y="762000"/>
                </a:moveTo>
                <a:lnTo>
                  <a:pt x="600913" y="762000"/>
                </a:lnTo>
                <a:lnTo>
                  <a:pt x="572489" y="787400"/>
                </a:lnTo>
                <a:lnTo>
                  <a:pt x="538973" y="825500"/>
                </a:lnTo>
                <a:lnTo>
                  <a:pt x="500016" y="850900"/>
                </a:lnTo>
                <a:lnTo>
                  <a:pt x="455269" y="876300"/>
                </a:lnTo>
                <a:lnTo>
                  <a:pt x="736091" y="876300"/>
                </a:lnTo>
                <a:lnTo>
                  <a:pt x="757883" y="901700"/>
                </a:lnTo>
                <a:lnTo>
                  <a:pt x="756691" y="939800"/>
                </a:lnTo>
                <a:lnTo>
                  <a:pt x="746050" y="965200"/>
                </a:lnTo>
                <a:lnTo>
                  <a:pt x="739495" y="990600"/>
                </a:lnTo>
                <a:lnTo>
                  <a:pt x="739977" y="1028700"/>
                </a:lnTo>
                <a:lnTo>
                  <a:pt x="739113" y="1066800"/>
                </a:lnTo>
                <a:lnTo>
                  <a:pt x="733435" y="1104900"/>
                </a:lnTo>
                <a:lnTo>
                  <a:pt x="719480" y="1117600"/>
                </a:lnTo>
                <a:lnTo>
                  <a:pt x="894118" y="1117600"/>
                </a:lnTo>
                <a:lnTo>
                  <a:pt x="909142" y="1104900"/>
                </a:lnTo>
                <a:lnTo>
                  <a:pt x="904460" y="1041400"/>
                </a:lnTo>
                <a:lnTo>
                  <a:pt x="891439" y="977900"/>
                </a:lnTo>
                <a:lnTo>
                  <a:pt x="871613" y="914400"/>
                </a:lnTo>
                <a:lnTo>
                  <a:pt x="846516" y="876300"/>
                </a:lnTo>
                <a:lnTo>
                  <a:pt x="817683" y="838200"/>
                </a:lnTo>
                <a:lnTo>
                  <a:pt x="786650" y="800100"/>
                </a:lnTo>
                <a:lnTo>
                  <a:pt x="754950" y="774700"/>
                </a:lnTo>
                <a:lnTo>
                  <a:pt x="739535" y="762000"/>
                </a:lnTo>
                <a:close/>
              </a:path>
              <a:path w="909320" h="1270000">
                <a:moveTo>
                  <a:pt x="389572" y="762000"/>
                </a:moveTo>
                <a:lnTo>
                  <a:pt x="312013" y="762000"/>
                </a:lnTo>
                <a:lnTo>
                  <a:pt x="347230" y="787400"/>
                </a:lnTo>
                <a:lnTo>
                  <a:pt x="419344" y="812800"/>
                </a:lnTo>
                <a:lnTo>
                  <a:pt x="491069" y="812800"/>
                </a:lnTo>
                <a:lnTo>
                  <a:pt x="564941" y="787400"/>
                </a:lnTo>
                <a:lnTo>
                  <a:pt x="582927" y="774700"/>
                </a:lnTo>
                <a:lnTo>
                  <a:pt x="411184" y="774700"/>
                </a:lnTo>
                <a:lnTo>
                  <a:pt x="389572" y="762000"/>
                </a:lnTo>
                <a:close/>
              </a:path>
              <a:path w="909320" h="1270000">
                <a:moveTo>
                  <a:pt x="827875" y="406400"/>
                </a:moveTo>
                <a:lnTo>
                  <a:pt x="762076" y="406400"/>
                </a:lnTo>
                <a:lnTo>
                  <a:pt x="768372" y="419100"/>
                </a:lnTo>
                <a:lnTo>
                  <a:pt x="772887" y="419100"/>
                </a:lnTo>
                <a:lnTo>
                  <a:pt x="775606" y="431800"/>
                </a:lnTo>
                <a:lnTo>
                  <a:pt x="772130" y="482600"/>
                </a:lnTo>
                <a:lnTo>
                  <a:pt x="759658" y="520700"/>
                </a:lnTo>
                <a:lnTo>
                  <a:pt x="714578" y="558800"/>
                </a:lnTo>
                <a:lnTo>
                  <a:pt x="707085" y="558800"/>
                </a:lnTo>
                <a:lnTo>
                  <a:pt x="704113" y="571500"/>
                </a:lnTo>
                <a:lnTo>
                  <a:pt x="683375" y="609600"/>
                </a:lnTo>
                <a:lnTo>
                  <a:pt x="655372" y="647700"/>
                </a:lnTo>
                <a:lnTo>
                  <a:pt x="621486" y="685800"/>
                </a:lnTo>
                <a:lnTo>
                  <a:pt x="583099" y="723900"/>
                </a:lnTo>
                <a:lnTo>
                  <a:pt x="541594" y="749300"/>
                </a:lnTo>
                <a:lnTo>
                  <a:pt x="498354" y="774700"/>
                </a:lnTo>
                <a:lnTo>
                  <a:pt x="582927" y="774700"/>
                </a:lnTo>
                <a:lnTo>
                  <a:pt x="600913" y="762000"/>
                </a:lnTo>
                <a:lnTo>
                  <a:pt x="739535" y="762000"/>
                </a:lnTo>
                <a:lnTo>
                  <a:pt x="724119" y="749300"/>
                </a:lnTo>
                <a:lnTo>
                  <a:pt x="695691" y="736600"/>
                </a:lnTo>
                <a:lnTo>
                  <a:pt x="671200" y="723900"/>
                </a:lnTo>
                <a:lnTo>
                  <a:pt x="652183" y="711200"/>
                </a:lnTo>
                <a:lnTo>
                  <a:pt x="663192" y="698500"/>
                </a:lnTo>
                <a:lnTo>
                  <a:pt x="673773" y="698500"/>
                </a:lnTo>
                <a:lnTo>
                  <a:pt x="683915" y="685800"/>
                </a:lnTo>
                <a:lnTo>
                  <a:pt x="693610" y="673100"/>
                </a:lnTo>
                <a:lnTo>
                  <a:pt x="712114" y="660400"/>
                </a:lnTo>
                <a:lnTo>
                  <a:pt x="730462" y="660400"/>
                </a:lnTo>
                <a:lnTo>
                  <a:pt x="748635" y="647700"/>
                </a:lnTo>
                <a:lnTo>
                  <a:pt x="766610" y="647700"/>
                </a:lnTo>
                <a:lnTo>
                  <a:pt x="797567" y="622300"/>
                </a:lnTo>
                <a:lnTo>
                  <a:pt x="819021" y="596900"/>
                </a:lnTo>
                <a:lnTo>
                  <a:pt x="832006" y="558800"/>
                </a:lnTo>
                <a:lnTo>
                  <a:pt x="837558" y="508000"/>
                </a:lnTo>
                <a:lnTo>
                  <a:pt x="836714" y="469900"/>
                </a:lnTo>
                <a:lnTo>
                  <a:pt x="830508" y="419100"/>
                </a:lnTo>
                <a:lnTo>
                  <a:pt x="827875" y="406400"/>
                </a:lnTo>
                <a:close/>
              </a:path>
              <a:path w="909320" h="1270000">
                <a:moveTo>
                  <a:pt x="798117" y="304800"/>
                </a:moveTo>
                <a:lnTo>
                  <a:pt x="591007" y="304800"/>
                </a:lnTo>
                <a:lnTo>
                  <a:pt x="622596" y="355600"/>
                </a:lnTo>
                <a:lnTo>
                  <a:pt x="659596" y="393700"/>
                </a:lnTo>
                <a:lnTo>
                  <a:pt x="698506" y="419100"/>
                </a:lnTo>
                <a:lnTo>
                  <a:pt x="735825" y="431800"/>
                </a:lnTo>
                <a:lnTo>
                  <a:pt x="744050" y="431800"/>
                </a:lnTo>
                <a:lnTo>
                  <a:pt x="749527" y="419100"/>
                </a:lnTo>
                <a:lnTo>
                  <a:pt x="754715" y="419100"/>
                </a:lnTo>
                <a:lnTo>
                  <a:pt x="762076" y="406400"/>
                </a:lnTo>
                <a:lnTo>
                  <a:pt x="827875" y="406400"/>
                </a:lnTo>
                <a:lnTo>
                  <a:pt x="819976" y="368300"/>
                </a:lnTo>
                <a:lnTo>
                  <a:pt x="806155" y="330200"/>
                </a:lnTo>
                <a:lnTo>
                  <a:pt x="798117" y="304800"/>
                </a:lnTo>
                <a:close/>
              </a:path>
              <a:path w="909320" h="1270000">
                <a:moveTo>
                  <a:pt x="283295" y="393700"/>
                </a:moveTo>
                <a:lnTo>
                  <a:pt x="167106" y="393700"/>
                </a:lnTo>
                <a:lnTo>
                  <a:pt x="193827" y="419100"/>
                </a:lnTo>
                <a:lnTo>
                  <a:pt x="246813" y="406400"/>
                </a:lnTo>
                <a:lnTo>
                  <a:pt x="283295" y="393700"/>
                </a:lnTo>
                <a:close/>
              </a:path>
              <a:path w="909320" h="1270000">
                <a:moveTo>
                  <a:pt x="535057" y="368300"/>
                </a:moveTo>
                <a:lnTo>
                  <a:pt x="392759" y="368300"/>
                </a:lnTo>
                <a:lnTo>
                  <a:pt x="412315" y="381000"/>
                </a:lnTo>
                <a:lnTo>
                  <a:pt x="497059" y="381000"/>
                </a:lnTo>
                <a:lnTo>
                  <a:pt x="535057" y="368300"/>
                </a:lnTo>
                <a:close/>
              </a:path>
              <a:path w="909320" h="1270000">
                <a:moveTo>
                  <a:pt x="700558" y="114300"/>
                </a:moveTo>
                <a:lnTo>
                  <a:pt x="454571" y="114300"/>
                </a:lnTo>
                <a:lnTo>
                  <a:pt x="500007" y="127000"/>
                </a:lnTo>
                <a:lnTo>
                  <a:pt x="537151" y="152400"/>
                </a:lnTo>
                <a:lnTo>
                  <a:pt x="562214" y="190500"/>
                </a:lnTo>
                <a:lnTo>
                  <a:pt x="571411" y="228600"/>
                </a:lnTo>
                <a:lnTo>
                  <a:pt x="562214" y="279400"/>
                </a:lnTo>
                <a:lnTo>
                  <a:pt x="537151" y="317500"/>
                </a:lnTo>
                <a:lnTo>
                  <a:pt x="500007" y="342900"/>
                </a:lnTo>
                <a:lnTo>
                  <a:pt x="566920" y="342900"/>
                </a:lnTo>
                <a:lnTo>
                  <a:pt x="591007" y="304800"/>
                </a:lnTo>
                <a:lnTo>
                  <a:pt x="798117" y="304800"/>
                </a:lnTo>
                <a:lnTo>
                  <a:pt x="790079" y="279400"/>
                </a:lnTo>
                <a:lnTo>
                  <a:pt x="786959" y="266700"/>
                </a:lnTo>
                <a:lnTo>
                  <a:pt x="747407" y="266700"/>
                </a:lnTo>
                <a:lnTo>
                  <a:pt x="720343" y="254000"/>
                </a:lnTo>
                <a:lnTo>
                  <a:pt x="608152" y="254000"/>
                </a:lnTo>
                <a:lnTo>
                  <a:pt x="608952" y="241300"/>
                </a:lnTo>
                <a:lnTo>
                  <a:pt x="609511" y="241300"/>
                </a:lnTo>
                <a:lnTo>
                  <a:pt x="609511" y="228600"/>
                </a:lnTo>
                <a:lnTo>
                  <a:pt x="608315" y="215900"/>
                </a:lnTo>
                <a:lnTo>
                  <a:pt x="604831" y="190500"/>
                </a:lnTo>
                <a:lnTo>
                  <a:pt x="599213" y="177800"/>
                </a:lnTo>
                <a:lnTo>
                  <a:pt x="591616" y="165100"/>
                </a:lnTo>
                <a:lnTo>
                  <a:pt x="754927" y="165100"/>
                </a:lnTo>
                <a:lnTo>
                  <a:pt x="742937" y="139700"/>
                </a:lnTo>
                <a:lnTo>
                  <a:pt x="739952" y="139700"/>
                </a:lnTo>
                <a:lnTo>
                  <a:pt x="734390" y="127000"/>
                </a:lnTo>
                <a:lnTo>
                  <a:pt x="712838" y="127000"/>
                </a:lnTo>
                <a:lnTo>
                  <a:pt x="700558" y="114300"/>
                </a:lnTo>
                <a:close/>
              </a:path>
              <a:path w="909320" h="1270000">
                <a:moveTo>
                  <a:pt x="363586" y="165100"/>
                </a:moveTo>
                <a:lnTo>
                  <a:pt x="317487" y="165100"/>
                </a:lnTo>
                <a:lnTo>
                  <a:pt x="309876" y="177800"/>
                </a:lnTo>
                <a:lnTo>
                  <a:pt x="304250" y="190500"/>
                </a:lnTo>
                <a:lnTo>
                  <a:pt x="300763" y="215900"/>
                </a:lnTo>
                <a:lnTo>
                  <a:pt x="299567" y="228600"/>
                </a:lnTo>
                <a:lnTo>
                  <a:pt x="299567" y="241300"/>
                </a:lnTo>
                <a:lnTo>
                  <a:pt x="300113" y="241300"/>
                </a:lnTo>
                <a:lnTo>
                  <a:pt x="300888" y="254000"/>
                </a:lnTo>
                <a:lnTo>
                  <a:pt x="195026" y="254000"/>
                </a:lnTo>
                <a:lnTo>
                  <a:pt x="160019" y="266700"/>
                </a:lnTo>
                <a:lnTo>
                  <a:pt x="344568" y="266700"/>
                </a:lnTo>
                <a:lnTo>
                  <a:pt x="337667" y="228600"/>
                </a:lnTo>
                <a:lnTo>
                  <a:pt x="346868" y="190500"/>
                </a:lnTo>
                <a:lnTo>
                  <a:pt x="363586" y="165100"/>
                </a:lnTo>
                <a:close/>
              </a:path>
              <a:path w="909320" h="1270000">
                <a:moveTo>
                  <a:pt x="754927" y="165100"/>
                </a:moveTo>
                <a:lnTo>
                  <a:pt x="713905" y="165100"/>
                </a:lnTo>
                <a:lnTo>
                  <a:pt x="725212" y="190500"/>
                </a:lnTo>
                <a:lnTo>
                  <a:pt x="734428" y="215900"/>
                </a:lnTo>
                <a:lnTo>
                  <a:pt x="741758" y="241300"/>
                </a:lnTo>
                <a:lnTo>
                  <a:pt x="747407" y="266700"/>
                </a:lnTo>
                <a:lnTo>
                  <a:pt x="786959" y="266700"/>
                </a:lnTo>
                <a:lnTo>
                  <a:pt x="783838" y="254000"/>
                </a:lnTo>
                <a:lnTo>
                  <a:pt x="774338" y="215900"/>
                </a:lnTo>
                <a:lnTo>
                  <a:pt x="760922" y="177800"/>
                </a:lnTo>
                <a:lnTo>
                  <a:pt x="754927" y="165100"/>
                </a:lnTo>
                <a:close/>
              </a:path>
              <a:path w="909320" h="1270000">
                <a:moveTo>
                  <a:pt x="478625" y="215900"/>
                </a:moveTo>
                <a:lnTo>
                  <a:pt x="428205" y="215900"/>
                </a:lnTo>
                <a:lnTo>
                  <a:pt x="426059" y="228600"/>
                </a:lnTo>
                <a:lnTo>
                  <a:pt x="428205" y="241300"/>
                </a:lnTo>
                <a:lnTo>
                  <a:pt x="434060" y="254000"/>
                </a:lnTo>
                <a:lnTo>
                  <a:pt x="472770" y="254000"/>
                </a:lnTo>
                <a:lnTo>
                  <a:pt x="478625" y="241300"/>
                </a:lnTo>
                <a:lnTo>
                  <a:pt x="480771" y="228600"/>
                </a:lnTo>
                <a:lnTo>
                  <a:pt x="478625" y="215900"/>
                </a:lnTo>
                <a:close/>
              </a:path>
              <a:path w="909320" h="1270000">
                <a:moveTo>
                  <a:pt x="464076" y="203200"/>
                </a:moveTo>
                <a:lnTo>
                  <a:pt x="442754" y="203200"/>
                </a:lnTo>
                <a:lnTo>
                  <a:pt x="434060" y="215900"/>
                </a:lnTo>
                <a:lnTo>
                  <a:pt x="472770" y="215900"/>
                </a:lnTo>
                <a:lnTo>
                  <a:pt x="464076" y="203200"/>
                </a:lnTo>
                <a:close/>
              </a:path>
            </a:pathLst>
          </a:custGeom>
          <a:solidFill>
            <a:srgbClr val="4DB748"/>
          </a:solidFill>
        </p:spPr>
        <p:txBody>
          <a:bodyPr wrap="square" lIns="0" tIns="0" rIns="0" bIns="0" rtlCol="0"/>
          <a:lstStyle/>
          <a:p>
            <a:endParaRPr/>
          </a:p>
        </p:txBody>
      </p:sp>
      <p:pic>
        <p:nvPicPr>
          <p:cNvPr id="9" name="Audio 8">
            <a:hlinkClick r:id="" action="ppaction://media"/>
            <a:extLst>
              <a:ext uri="{FF2B5EF4-FFF2-40B4-BE49-F238E27FC236}">
                <a16:creationId xmlns:a16="http://schemas.microsoft.com/office/drawing/2014/main" id="{8A145D5F-C0BB-46BD-8675-953A69E854D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2244056995"/>
      </p:ext>
    </p:extLst>
  </p:cSld>
  <p:clrMapOvr>
    <a:masterClrMapping/>
  </p:clrMapOvr>
  <mc:AlternateContent xmlns:mc="http://schemas.openxmlformats.org/markup-compatibility/2006" xmlns:p14="http://schemas.microsoft.com/office/powerpoint/2010/main">
    <mc:Choice Requires="p14">
      <p:transition spd="slow" p14:dur="2000" advTm="9176"/>
    </mc:Choice>
    <mc:Fallback xmlns="">
      <p:transition spd="slow" advTm="917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12192000" cy="2273643"/>
          </a:xfrm>
          <a:prstGeom prst="rect">
            <a:avLst/>
          </a:prstGeom>
          <a:solidFill>
            <a:srgbClr val="3387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1" name="Title 1"/>
          <p:cNvSpPr>
            <a:spLocks noGrp="1"/>
          </p:cNvSpPr>
          <p:nvPr>
            <p:ph type="title"/>
          </p:nvPr>
        </p:nvSpPr>
        <p:spPr>
          <a:xfrm>
            <a:off x="838200" y="1"/>
            <a:ext cx="10515600" cy="1977080"/>
          </a:xfrm>
        </p:spPr>
        <p:txBody>
          <a:bodyPr>
            <a:normAutofit/>
          </a:bodyPr>
          <a:lstStyle/>
          <a:p>
            <a:r>
              <a:rPr lang="en-US" sz="5400" dirty="0">
                <a:solidFill>
                  <a:schemeClr val="bg1"/>
                </a:solidFill>
              </a:rPr>
              <a:t>Find a DeltaCare USA dentist</a:t>
            </a:r>
          </a:p>
        </p:txBody>
      </p:sp>
      <p:sp>
        <p:nvSpPr>
          <p:cNvPr id="2" name="TextBox 1">
            <a:extLst>
              <a:ext uri="{FF2B5EF4-FFF2-40B4-BE49-F238E27FC236}">
                <a16:creationId xmlns:a16="http://schemas.microsoft.com/office/drawing/2014/main" id="{ED141C60-AF14-49E7-B596-40F54097A931}"/>
              </a:ext>
            </a:extLst>
          </p:cNvPr>
          <p:cNvSpPr txBox="1"/>
          <p:nvPr/>
        </p:nvSpPr>
        <p:spPr>
          <a:xfrm>
            <a:off x="838199" y="2836985"/>
            <a:ext cx="5562601" cy="2693045"/>
          </a:xfrm>
          <a:prstGeom prst="rect">
            <a:avLst/>
          </a:prstGeom>
          <a:noFill/>
        </p:spPr>
        <p:txBody>
          <a:bodyPr wrap="square" rtlCol="0">
            <a:spAutoFit/>
          </a:bodyPr>
          <a:lstStyle/>
          <a:p>
            <a:pPr marL="679450" indent="-561975">
              <a:lnSpc>
                <a:spcPct val="110000"/>
              </a:lnSpc>
              <a:spcBef>
                <a:spcPts val="300"/>
              </a:spcBef>
              <a:spcAft>
                <a:spcPts val="300"/>
              </a:spcAft>
              <a:buAutoNum type="arabicPeriod"/>
              <a:tabLst>
                <a:tab pos="1077913" algn="l"/>
              </a:tabLst>
            </a:pPr>
            <a:r>
              <a:rPr lang="en-US" sz="2800" dirty="0">
                <a:latin typeface="Calibri" panose="020F0502020204030204" pitchFamily="34" charset="0"/>
              </a:rPr>
              <a:t>Go to </a:t>
            </a:r>
            <a:r>
              <a:rPr lang="en-US" sz="2800" b="1" dirty="0">
                <a:latin typeface="Calibri" panose="020F0502020204030204" pitchFamily="34" charset="0"/>
              </a:rPr>
              <a:t>deltadentalins.com</a:t>
            </a:r>
            <a:r>
              <a:rPr lang="en-US" sz="2800" dirty="0">
                <a:latin typeface="Calibri" panose="020F0502020204030204" pitchFamily="34" charset="0"/>
              </a:rPr>
              <a:t>.</a:t>
            </a:r>
          </a:p>
          <a:p>
            <a:pPr marL="679450" indent="-561975">
              <a:lnSpc>
                <a:spcPct val="110000"/>
              </a:lnSpc>
              <a:spcBef>
                <a:spcPts val="300"/>
              </a:spcBef>
              <a:spcAft>
                <a:spcPts val="300"/>
              </a:spcAft>
              <a:buAutoNum type="arabicPeriod"/>
              <a:tabLst>
                <a:tab pos="1077913" algn="l"/>
              </a:tabLst>
            </a:pPr>
            <a:r>
              <a:rPr lang="en-US" sz="2800" dirty="0">
                <a:latin typeface="Calibri" panose="020F0502020204030204" pitchFamily="34" charset="0"/>
              </a:rPr>
              <a:t>Enter your location.</a:t>
            </a:r>
          </a:p>
          <a:p>
            <a:pPr marL="679450" indent="-561975">
              <a:lnSpc>
                <a:spcPct val="110000"/>
              </a:lnSpc>
              <a:spcBef>
                <a:spcPts val="300"/>
              </a:spcBef>
              <a:spcAft>
                <a:spcPts val="300"/>
              </a:spcAft>
              <a:buFontTx/>
              <a:buAutoNum type="arabicPeriod"/>
              <a:tabLst>
                <a:tab pos="1077913" algn="l"/>
              </a:tabLst>
            </a:pPr>
            <a:r>
              <a:rPr lang="en-US" sz="2800" dirty="0">
                <a:latin typeface="Calibri" panose="020F0502020204030204" pitchFamily="34" charset="0"/>
              </a:rPr>
              <a:t>Select </a:t>
            </a:r>
            <a:r>
              <a:rPr lang="en-US" sz="2800" b="1" dirty="0">
                <a:latin typeface="Calibri" panose="020F0502020204030204" pitchFamily="34" charset="0"/>
              </a:rPr>
              <a:t>DeltaCare USA </a:t>
            </a:r>
            <a:r>
              <a:rPr lang="en-US" sz="2800" dirty="0">
                <a:latin typeface="Calibri" panose="020F0502020204030204" pitchFamily="34" charset="0"/>
              </a:rPr>
              <a:t>as your network.</a:t>
            </a:r>
          </a:p>
          <a:p>
            <a:pPr marL="679450" indent="-561975">
              <a:lnSpc>
                <a:spcPct val="110000"/>
              </a:lnSpc>
              <a:spcBef>
                <a:spcPts val="300"/>
              </a:spcBef>
              <a:spcAft>
                <a:spcPts val="300"/>
              </a:spcAft>
              <a:buAutoNum type="arabicPeriod"/>
              <a:tabLst>
                <a:tab pos="1077913" algn="l"/>
              </a:tabLst>
            </a:pPr>
            <a:r>
              <a:rPr lang="en-US" sz="2800" dirty="0">
                <a:latin typeface="Calibri" panose="020F0502020204030204" pitchFamily="34" charset="0"/>
              </a:rPr>
              <a:t>Click </a:t>
            </a:r>
            <a:r>
              <a:rPr lang="en-US" sz="2800" b="1" dirty="0">
                <a:latin typeface="Calibri" panose="020F0502020204030204" pitchFamily="34" charset="0"/>
              </a:rPr>
              <a:t>Search</a:t>
            </a:r>
            <a:r>
              <a:rPr lang="en-US" sz="2800" dirty="0">
                <a:latin typeface="Calibri" panose="020F0502020204030204" pitchFamily="34" charset="0"/>
              </a:rPr>
              <a:t>.</a:t>
            </a:r>
          </a:p>
        </p:txBody>
      </p:sp>
      <p:pic>
        <p:nvPicPr>
          <p:cNvPr id="5" name="Picture 4">
            <a:extLst>
              <a:ext uri="{FF2B5EF4-FFF2-40B4-BE49-F238E27FC236}">
                <a16:creationId xmlns:a16="http://schemas.microsoft.com/office/drawing/2014/main" id="{6E96EBF6-1184-4429-AF49-A48EA423F4B1}"/>
              </a:ext>
            </a:extLst>
          </p:cNvPr>
          <p:cNvPicPr>
            <a:picLocks noChangeAspect="1"/>
          </p:cNvPicPr>
          <p:nvPr/>
        </p:nvPicPr>
        <p:blipFill>
          <a:blip r:embed="rId5"/>
          <a:stretch>
            <a:fillRect/>
          </a:stretch>
        </p:blipFill>
        <p:spPr>
          <a:xfrm>
            <a:off x="6632661" y="3421117"/>
            <a:ext cx="4721139" cy="469353"/>
          </a:xfrm>
          <a:prstGeom prst="rect">
            <a:avLst/>
          </a:prstGeom>
        </p:spPr>
      </p:pic>
      <p:pic>
        <p:nvPicPr>
          <p:cNvPr id="3" name="Audio 2">
            <a:hlinkClick r:id="" action="ppaction://media"/>
            <a:extLst>
              <a:ext uri="{FF2B5EF4-FFF2-40B4-BE49-F238E27FC236}">
                <a16:creationId xmlns:a16="http://schemas.microsoft.com/office/drawing/2014/main" id="{DEE78DA5-0ACC-4C2F-8C82-D3F0BA7753BC}"/>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2397593797"/>
      </p:ext>
    </p:extLst>
  </p:cSld>
  <p:clrMapOvr>
    <a:masterClrMapping/>
  </p:clrMapOvr>
  <mc:AlternateContent xmlns:mc="http://schemas.openxmlformats.org/markup-compatibility/2006" xmlns:p14="http://schemas.microsoft.com/office/powerpoint/2010/main">
    <mc:Choice Requires="p14">
      <p:transition spd="slow" p14:dur="2000" advTm="6301"/>
    </mc:Choice>
    <mc:Fallback xmlns="">
      <p:transition spd="slow" advTm="630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12192000" cy="2273643"/>
          </a:xfrm>
          <a:prstGeom prst="rect">
            <a:avLst/>
          </a:prstGeom>
          <a:solidFill>
            <a:srgbClr val="3387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1" name="Title 1"/>
          <p:cNvSpPr>
            <a:spLocks noGrp="1"/>
          </p:cNvSpPr>
          <p:nvPr>
            <p:ph type="title"/>
          </p:nvPr>
        </p:nvSpPr>
        <p:spPr>
          <a:xfrm>
            <a:off x="838200" y="1"/>
            <a:ext cx="10515600" cy="1977080"/>
          </a:xfrm>
        </p:spPr>
        <p:txBody>
          <a:bodyPr>
            <a:normAutofit/>
          </a:bodyPr>
          <a:lstStyle/>
          <a:p>
            <a:r>
              <a:rPr lang="en-US" sz="5400" dirty="0">
                <a:solidFill>
                  <a:schemeClr val="bg1"/>
                </a:solidFill>
              </a:rPr>
              <a:t>Find a DeltaCare USA dentist</a:t>
            </a:r>
          </a:p>
        </p:txBody>
      </p:sp>
      <p:sp>
        <p:nvSpPr>
          <p:cNvPr id="2" name="TextBox 1">
            <a:extLst>
              <a:ext uri="{FF2B5EF4-FFF2-40B4-BE49-F238E27FC236}">
                <a16:creationId xmlns:a16="http://schemas.microsoft.com/office/drawing/2014/main" id="{ED141C60-AF14-49E7-B596-40F54097A931}"/>
              </a:ext>
            </a:extLst>
          </p:cNvPr>
          <p:cNvSpPr txBox="1"/>
          <p:nvPr/>
        </p:nvSpPr>
        <p:spPr>
          <a:xfrm>
            <a:off x="838199" y="2836985"/>
            <a:ext cx="5135881" cy="2062103"/>
          </a:xfrm>
          <a:prstGeom prst="rect">
            <a:avLst/>
          </a:prstGeom>
          <a:noFill/>
        </p:spPr>
        <p:txBody>
          <a:bodyPr wrap="square" rtlCol="0">
            <a:spAutoFit/>
          </a:bodyPr>
          <a:lstStyle/>
          <a:p>
            <a:pPr marL="117475">
              <a:tabLst>
                <a:tab pos="1077913" algn="l"/>
              </a:tabLst>
            </a:pPr>
            <a:r>
              <a:rPr lang="en-US" sz="3200" dirty="0">
                <a:latin typeface="Calibri" panose="020F0502020204030204" pitchFamily="34" charset="0"/>
              </a:rPr>
              <a:t>Click on </a:t>
            </a:r>
            <a:r>
              <a:rPr lang="en-US" sz="3200" b="1" dirty="0">
                <a:latin typeface="Calibri" panose="020F0502020204030204" pitchFamily="34" charset="0"/>
              </a:rPr>
              <a:t>Refine search </a:t>
            </a:r>
            <a:r>
              <a:rPr lang="en-US" sz="3200" dirty="0">
                <a:latin typeface="Calibri" panose="020F0502020204030204" pitchFamily="34" charset="0"/>
              </a:rPr>
              <a:t>to adjust the distance of the search or filter by specialty or language.</a:t>
            </a:r>
          </a:p>
        </p:txBody>
      </p:sp>
      <p:pic>
        <p:nvPicPr>
          <p:cNvPr id="6" name="Picture 5" descr="A screenshot of a cell phone&#10;&#10;Description automatically generated">
            <a:extLst>
              <a:ext uri="{FF2B5EF4-FFF2-40B4-BE49-F238E27FC236}">
                <a16:creationId xmlns:a16="http://schemas.microsoft.com/office/drawing/2014/main" id="{DA93A6CD-77D5-41DF-A7C9-144A2145E6C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74080" y="2419116"/>
            <a:ext cx="3214688" cy="4034007"/>
          </a:xfrm>
          <a:prstGeom prst="rect">
            <a:avLst/>
          </a:prstGeom>
          <a:ln>
            <a:solidFill>
              <a:schemeClr val="tx1"/>
            </a:solidFill>
          </a:ln>
        </p:spPr>
      </p:pic>
      <p:pic>
        <p:nvPicPr>
          <p:cNvPr id="7" name="Picture 6" descr="A picture containing text, map&#10;&#10;Description automatically generated">
            <a:extLst>
              <a:ext uri="{FF2B5EF4-FFF2-40B4-BE49-F238E27FC236}">
                <a16:creationId xmlns:a16="http://schemas.microsoft.com/office/drawing/2014/main" id="{6BAB5EC9-9BA6-4ADC-AF1B-0D456EE7D22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98527" y="2419116"/>
            <a:ext cx="2532840" cy="2538958"/>
          </a:xfrm>
          <a:prstGeom prst="rect">
            <a:avLst/>
          </a:prstGeom>
        </p:spPr>
      </p:pic>
      <p:pic>
        <p:nvPicPr>
          <p:cNvPr id="8" name="Picture 7">
            <a:extLst>
              <a:ext uri="{FF2B5EF4-FFF2-40B4-BE49-F238E27FC236}">
                <a16:creationId xmlns:a16="http://schemas.microsoft.com/office/drawing/2014/main" id="{6C606F26-F0B4-4FC0-8E43-C0A6FB729B2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33176" y="4348786"/>
            <a:ext cx="1563753" cy="315687"/>
          </a:xfrm>
          <a:prstGeom prst="rect">
            <a:avLst/>
          </a:prstGeom>
        </p:spPr>
      </p:pic>
      <p:pic>
        <p:nvPicPr>
          <p:cNvPr id="9" name="Picture 8" descr="A screenshot of a cell phone&#10;&#10;Description automatically generated">
            <a:extLst>
              <a:ext uri="{FF2B5EF4-FFF2-40B4-BE49-F238E27FC236}">
                <a16:creationId xmlns:a16="http://schemas.microsoft.com/office/drawing/2014/main" id="{734B824C-3C30-4CF5-B0D9-0A2728463B3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30730" y="4676446"/>
            <a:ext cx="1566200" cy="1945514"/>
          </a:xfrm>
          <a:prstGeom prst="rect">
            <a:avLst/>
          </a:prstGeom>
        </p:spPr>
      </p:pic>
      <p:pic>
        <p:nvPicPr>
          <p:cNvPr id="4" name="Audio 3">
            <a:hlinkClick r:id="" action="ppaction://media"/>
            <a:extLst>
              <a:ext uri="{FF2B5EF4-FFF2-40B4-BE49-F238E27FC236}">
                <a16:creationId xmlns:a16="http://schemas.microsoft.com/office/drawing/2014/main" id="{C01AAFBF-2348-4299-BDF7-730C9964EF70}"/>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368917543"/>
      </p:ext>
    </p:extLst>
  </p:cSld>
  <p:clrMapOvr>
    <a:masterClrMapping/>
  </p:clrMapOvr>
  <mc:AlternateContent xmlns:mc="http://schemas.openxmlformats.org/markup-compatibility/2006" xmlns:p14="http://schemas.microsoft.com/office/powerpoint/2010/main">
    <mc:Choice Requires="p14">
      <p:transition spd="slow" p14:dur="2000" advTm="7660"/>
    </mc:Choice>
    <mc:Fallback xmlns="">
      <p:transition spd="slow" advTm="766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12192000" cy="2273643"/>
          </a:xfrm>
          <a:prstGeom prst="rect">
            <a:avLst/>
          </a:prstGeom>
          <a:solidFill>
            <a:srgbClr val="3387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1" name="Title 1"/>
          <p:cNvSpPr>
            <a:spLocks noGrp="1"/>
          </p:cNvSpPr>
          <p:nvPr>
            <p:ph type="title"/>
          </p:nvPr>
        </p:nvSpPr>
        <p:spPr>
          <a:xfrm>
            <a:off x="838200" y="1"/>
            <a:ext cx="10515600" cy="1977080"/>
          </a:xfrm>
        </p:spPr>
        <p:txBody>
          <a:bodyPr>
            <a:normAutofit/>
          </a:bodyPr>
          <a:lstStyle/>
          <a:p>
            <a:r>
              <a:rPr lang="en-US" sz="5400" dirty="0">
                <a:solidFill>
                  <a:schemeClr val="bg1"/>
                </a:solidFill>
              </a:rPr>
              <a:t>Find a DeltaCare USA dentist</a:t>
            </a:r>
          </a:p>
        </p:txBody>
      </p:sp>
      <p:sp>
        <p:nvSpPr>
          <p:cNvPr id="2" name="TextBox 1">
            <a:extLst>
              <a:ext uri="{FF2B5EF4-FFF2-40B4-BE49-F238E27FC236}">
                <a16:creationId xmlns:a16="http://schemas.microsoft.com/office/drawing/2014/main" id="{ED141C60-AF14-49E7-B596-40F54097A931}"/>
              </a:ext>
            </a:extLst>
          </p:cNvPr>
          <p:cNvSpPr txBox="1"/>
          <p:nvPr/>
        </p:nvSpPr>
        <p:spPr>
          <a:xfrm>
            <a:off x="2407920" y="2805453"/>
            <a:ext cx="3101629" cy="523220"/>
          </a:xfrm>
          <a:prstGeom prst="rect">
            <a:avLst/>
          </a:prstGeom>
          <a:noFill/>
        </p:spPr>
        <p:txBody>
          <a:bodyPr wrap="square" rtlCol="0">
            <a:spAutoFit/>
          </a:bodyPr>
          <a:lstStyle/>
          <a:p>
            <a:pPr marL="117475">
              <a:tabLst>
                <a:tab pos="1077913" algn="l"/>
              </a:tabLst>
            </a:pPr>
            <a:r>
              <a:rPr lang="en-US" sz="2800" dirty="0">
                <a:latin typeface="Calibri" panose="020F0502020204030204" pitchFamily="34" charset="0"/>
              </a:rPr>
              <a:t>Facility number</a:t>
            </a:r>
          </a:p>
        </p:txBody>
      </p:sp>
      <p:pic>
        <p:nvPicPr>
          <p:cNvPr id="3" name="Picture 2">
            <a:extLst>
              <a:ext uri="{FF2B5EF4-FFF2-40B4-BE49-F238E27FC236}">
                <a16:creationId xmlns:a16="http://schemas.microsoft.com/office/drawing/2014/main" id="{598F3C1A-C15C-4CCC-92C4-718ED593713D}"/>
              </a:ext>
            </a:extLst>
          </p:cNvPr>
          <p:cNvPicPr>
            <a:picLocks noChangeAspect="1"/>
          </p:cNvPicPr>
          <p:nvPr/>
        </p:nvPicPr>
        <p:blipFill rotWithShape="1">
          <a:blip r:embed="rId5"/>
          <a:srcRect l="14070" t="6289" r="50578" b="85380"/>
          <a:stretch/>
        </p:blipFill>
        <p:spPr>
          <a:xfrm>
            <a:off x="6151464" y="2271647"/>
            <a:ext cx="6040536" cy="4236014"/>
          </a:xfrm>
          <a:prstGeom prst="rect">
            <a:avLst/>
          </a:prstGeom>
        </p:spPr>
      </p:pic>
      <p:cxnSp>
        <p:nvCxnSpPr>
          <p:cNvPr id="5" name="Straight Arrow Connector 4">
            <a:extLst>
              <a:ext uri="{FF2B5EF4-FFF2-40B4-BE49-F238E27FC236}">
                <a16:creationId xmlns:a16="http://schemas.microsoft.com/office/drawing/2014/main" id="{C6F7AC40-7211-4201-8284-EB34F132C657}"/>
              </a:ext>
            </a:extLst>
          </p:cNvPr>
          <p:cNvCxnSpPr>
            <a:cxnSpLocks/>
          </p:cNvCxnSpPr>
          <p:nvPr/>
        </p:nvCxnSpPr>
        <p:spPr>
          <a:xfrm>
            <a:off x="5405738" y="3176992"/>
            <a:ext cx="1491453" cy="1414424"/>
          </a:xfrm>
          <a:prstGeom prst="straightConnector1">
            <a:avLst/>
          </a:prstGeom>
          <a:ln w="63500">
            <a:solidFill>
              <a:srgbClr val="43B02A"/>
            </a:solidFill>
            <a:tailEnd type="triangle"/>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08599C7A-3B83-401C-B444-4307BBA4A362}"/>
              </a:ext>
            </a:extLst>
          </p:cNvPr>
          <p:cNvSpPr/>
          <p:nvPr/>
        </p:nvSpPr>
        <p:spPr>
          <a:xfrm>
            <a:off x="7073540" y="4591417"/>
            <a:ext cx="1700346" cy="274498"/>
          </a:xfrm>
          <a:prstGeom prst="rect">
            <a:avLst/>
          </a:prstGeom>
          <a:noFill/>
          <a:ln w="38100">
            <a:solidFill>
              <a:srgbClr val="43B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3C79487-C0C4-4658-BE1C-E268C7AE0666}"/>
              </a:ext>
            </a:extLst>
          </p:cNvPr>
          <p:cNvSpPr txBox="1"/>
          <p:nvPr/>
        </p:nvSpPr>
        <p:spPr>
          <a:xfrm>
            <a:off x="570411" y="3917772"/>
            <a:ext cx="4724400" cy="1077218"/>
          </a:xfrm>
          <a:prstGeom prst="rect">
            <a:avLst/>
          </a:prstGeom>
          <a:noFill/>
        </p:spPr>
        <p:txBody>
          <a:bodyPr wrap="square" rtlCol="0">
            <a:spAutoFit/>
          </a:bodyPr>
          <a:lstStyle/>
          <a:p>
            <a:r>
              <a:rPr lang="en-US" sz="3200" dirty="0">
                <a:latin typeface="Calibri" panose="020F0502020204030204" pitchFamily="34" charset="0"/>
              </a:rPr>
              <a:t>Select your dentist online or by phone.</a:t>
            </a:r>
          </a:p>
        </p:txBody>
      </p:sp>
      <p:sp>
        <p:nvSpPr>
          <p:cNvPr id="12" name="object 23">
            <a:extLst>
              <a:ext uri="{FF2B5EF4-FFF2-40B4-BE49-F238E27FC236}">
                <a16:creationId xmlns:a16="http://schemas.microsoft.com/office/drawing/2014/main" id="{9D7D9E62-2698-483C-8036-598EB0153763}"/>
              </a:ext>
            </a:extLst>
          </p:cNvPr>
          <p:cNvSpPr/>
          <p:nvPr/>
        </p:nvSpPr>
        <p:spPr>
          <a:xfrm>
            <a:off x="624714" y="5162536"/>
            <a:ext cx="1544955" cy="1028700"/>
          </a:xfrm>
          <a:custGeom>
            <a:avLst/>
            <a:gdLst/>
            <a:ahLst/>
            <a:cxnLst/>
            <a:rect l="l" t="t" r="r" b="b"/>
            <a:pathLst>
              <a:path w="1544954" h="1028700">
                <a:moveTo>
                  <a:pt x="1544573" y="910983"/>
                </a:moveTo>
                <a:lnTo>
                  <a:pt x="0" y="910983"/>
                </a:lnTo>
                <a:lnTo>
                  <a:pt x="7238" y="993686"/>
                </a:lnTo>
                <a:lnTo>
                  <a:pt x="9995" y="1007251"/>
                </a:lnTo>
                <a:lnTo>
                  <a:pt x="17502" y="1018360"/>
                </a:lnTo>
                <a:lnTo>
                  <a:pt x="28611" y="1025866"/>
                </a:lnTo>
                <a:lnTo>
                  <a:pt x="42176" y="1028623"/>
                </a:lnTo>
                <a:lnTo>
                  <a:pt x="1502130" y="1028623"/>
                </a:lnTo>
                <a:lnTo>
                  <a:pt x="1534323" y="1007251"/>
                </a:lnTo>
                <a:lnTo>
                  <a:pt x="659383" y="977023"/>
                </a:lnTo>
                <a:lnTo>
                  <a:pt x="654710" y="973772"/>
                </a:lnTo>
                <a:lnTo>
                  <a:pt x="654710" y="965834"/>
                </a:lnTo>
                <a:lnTo>
                  <a:pt x="659383" y="962583"/>
                </a:lnTo>
                <a:lnTo>
                  <a:pt x="1539898" y="962583"/>
                </a:lnTo>
                <a:lnTo>
                  <a:pt x="1544573" y="910983"/>
                </a:lnTo>
                <a:close/>
              </a:path>
              <a:path w="1544954" h="1028700">
                <a:moveTo>
                  <a:pt x="1539898" y="962583"/>
                </a:moveTo>
                <a:lnTo>
                  <a:pt x="884935" y="962583"/>
                </a:lnTo>
                <a:lnTo>
                  <a:pt x="889609" y="965834"/>
                </a:lnTo>
                <a:lnTo>
                  <a:pt x="889609" y="973772"/>
                </a:lnTo>
                <a:lnTo>
                  <a:pt x="884935" y="977023"/>
                </a:lnTo>
                <a:lnTo>
                  <a:pt x="1538590" y="977023"/>
                </a:lnTo>
                <a:lnTo>
                  <a:pt x="1539898" y="962583"/>
                </a:lnTo>
                <a:close/>
              </a:path>
              <a:path w="1544954" h="1028700">
                <a:moveTo>
                  <a:pt x="1408353" y="0"/>
                </a:moveTo>
                <a:lnTo>
                  <a:pt x="135966" y="0"/>
                </a:lnTo>
                <a:lnTo>
                  <a:pt x="123335" y="2567"/>
                </a:lnTo>
                <a:lnTo>
                  <a:pt x="112993" y="9556"/>
                </a:lnTo>
                <a:lnTo>
                  <a:pt x="106007" y="19898"/>
                </a:lnTo>
                <a:lnTo>
                  <a:pt x="103441" y="32524"/>
                </a:lnTo>
                <a:lnTo>
                  <a:pt x="103441" y="856754"/>
                </a:lnTo>
                <a:lnTo>
                  <a:pt x="106007" y="869380"/>
                </a:lnTo>
                <a:lnTo>
                  <a:pt x="112993" y="879722"/>
                </a:lnTo>
                <a:lnTo>
                  <a:pt x="123335" y="886712"/>
                </a:lnTo>
                <a:lnTo>
                  <a:pt x="135966" y="889279"/>
                </a:lnTo>
                <a:lnTo>
                  <a:pt x="1408353" y="889279"/>
                </a:lnTo>
                <a:lnTo>
                  <a:pt x="1420979" y="886712"/>
                </a:lnTo>
                <a:lnTo>
                  <a:pt x="1431321" y="879722"/>
                </a:lnTo>
                <a:lnTo>
                  <a:pt x="1438311" y="869380"/>
                </a:lnTo>
                <a:lnTo>
                  <a:pt x="1440878" y="856754"/>
                </a:lnTo>
                <a:lnTo>
                  <a:pt x="1440878" y="822832"/>
                </a:lnTo>
                <a:lnTo>
                  <a:pt x="167639" y="822832"/>
                </a:lnTo>
                <a:lnTo>
                  <a:pt x="167639" y="66484"/>
                </a:lnTo>
                <a:lnTo>
                  <a:pt x="1440878" y="66484"/>
                </a:lnTo>
                <a:lnTo>
                  <a:pt x="1440878" y="32524"/>
                </a:lnTo>
                <a:lnTo>
                  <a:pt x="1438311" y="19898"/>
                </a:lnTo>
                <a:lnTo>
                  <a:pt x="1431321" y="9556"/>
                </a:lnTo>
                <a:lnTo>
                  <a:pt x="1420979" y="2567"/>
                </a:lnTo>
                <a:lnTo>
                  <a:pt x="1408353" y="0"/>
                </a:lnTo>
                <a:close/>
              </a:path>
              <a:path w="1544954" h="1028700">
                <a:moveTo>
                  <a:pt x="1440878" y="66484"/>
                </a:moveTo>
                <a:lnTo>
                  <a:pt x="1376679" y="66484"/>
                </a:lnTo>
                <a:lnTo>
                  <a:pt x="1376679" y="822832"/>
                </a:lnTo>
                <a:lnTo>
                  <a:pt x="1440878" y="822832"/>
                </a:lnTo>
                <a:lnTo>
                  <a:pt x="1440878" y="66484"/>
                </a:lnTo>
                <a:close/>
              </a:path>
            </a:pathLst>
          </a:custGeom>
          <a:solidFill>
            <a:srgbClr val="4DB748"/>
          </a:solidFill>
        </p:spPr>
        <p:txBody>
          <a:bodyPr wrap="square" lIns="0" tIns="0" rIns="0" bIns="0" rtlCol="0"/>
          <a:lstStyle/>
          <a:p>
            <a:endParaRPr/>
          </a:p>
        </p:txBody>
      </p:sp>
      <p:sp>
        <p:nvSpPr>
          <p:cNvPr id="13" name="object 14">
            <a:extLst>
              <a:ext uri="{FF2B5EF4-FFF2-40B4-BE49-F238E27FC236}">
                <a16:creationId xmlns:a16="http://schemas.microsoft.com/office/drawing/2014/main" id="{4764E13C-5C54-433C-9543-FBAAAEC205AF}"/>
              </a:ext>
            </a:extLst>
          </p:cNvPr>
          <p:cNvSpPr/>
          <p:nvPr/>
        </p:nvSpPr>
        <p:spPr>
          <a:xfrm>
            <a:off x="2623153" y="5162536"/>
            <a:ext cx="734859" cy="1028700"/>
          </a:xfrm>
          <a:custGeom>
            <a:avLst/>
            <a:gdLst/>
            <a:ahLst/>
            <a:cxnLst/>
            <a:rect l="l" t="t" r="r" b="b"/>
            <a:pathLst>
              <a:path w="906780" h="1269364">
                <a:moveTo>
                  <a:pt x="428625" y="0"/>
                </a:moveTo>
                <a:lnTo>
                  <a:pt x="367955" y="5742"/>
                </a:lnTo>
                <a:lnTo>
                  <a:pt x="315883" y="21771"/>
                </a:lnTo>
                <a:lnTo>
                  <a:pt x="271779" y="46284"/>
                </a:lnTo>
                <a:lnTo>
                  <a:pt x="235011" y="77482"/>
                </a:lnTo>
                <a:lnTo>
                  <a:pt x="204949" y="113564"/>
                </a:lnTo>
                <a:lnTo>
                  <a:pt x="180960" y="152729"/>
                </a:lnTo>
                <a:lnTo>
                  <a:pt x="162413" y="193177"/>
                </a:lnTo>
                <a:lnTo>
                  <a:pt x="148678" y="233108"/>
                </a:lnTo>
                <a:lnTo>
                  <a:pt x="131516" y="297470"/>
                </a:lnTo>
                <a:lnTo>
                  <a:pt x="126113" y="335973"/>
                </a:lnTo>
                <a:lnTo>
                  <a:pt x="121526" y="377786"/>
                </a:lnTo>
                <a:lnTo>
                  <a:pt x="109887" y="391644"/>
                </a:lnTo>
                <a:lnTo>
                  <a:pt x="101407" y="407581"/>
                </a:lnTo>
                <a:lnTo>
                  <a:pt x="96221" y="425489"/>
                </a:lnTo>
                <a:lnTo>
                  <a:pt x="94462" y="445261"/>
                </a:lnTo>
                <a:lnTo>
                  <a:pt x="95102" y="461514"/>
                </a:lnTo>
                <a:lnTo>
                  <a:pt x="96985" y="477270"/>
                </a:lnTo>
                <a:lnTo>
                  <a:pt x="100050" y="492462"/>
                </a:lnTo>
                <a:lnTo>
                  <a:pt x="104241" y="507022"/>
                </a:lnTo>
                <a:lnTo>
                  <a:pt x="92672" y="558107"/>
                </a:lnTo>
                <a:lnTo>
                  <a:pt x="76469" y="609126"/>
                </a:lnTo>
                <a:lnTo>
                  <a:pt x="54413" y="659255"/>
                </a:lnTo>
                <a:lnTo>
                  <a:pt x="25285" y="707669"/>
                </a:lnTo>
                <a:lnTo>
                  <a:pt x="57685" y="724723"/>
                </a:lnTo>
                <a:lnTo>
                  <a:pt x="93911" y="737850"/>
                </a:lnTo>
                <a:lnTo>
                  <a:pt x="132511" y="747577"/>
                </a:lnTo>
                <a:lnTo>
                  <a:pt x="172034" y="754430"/>
                </a:lnTo>
                <a:lnTo>
                  <a:pt x="142374" y="776774"/>
                </a:lnTo>
                <a:lnTo>
                  <a:pt x="112433" y="804270"/>
                </a:lnTo>
                <a:lnTo>
                  <a:pt x="83518" y="837336"/>
                </a:lnTo>
                <a:lnTo>
                  <a:pt x="56932" y="876390"/>
                </a:lnTo>
                <a:lnTo>
                  <a:pt x="33953" y="921935"/>
                </a:lnTo>
                <a:lnTo>
                  <a:pt x="15960" y="974200"/>
                </a:lnTo>
                <a:lnTo>
                  <a:pt x="4208" y="1033699"/>
                </a:lnTo>
                <a:lnTo>
                  <a:pt x="0" y="1100848"/>
                </a:lnTo>
                <a:lnTo>
                  <a:pt x="99058" y="1195818"/>
                </a:lnTo>
                <a:lnTo>
                  <a:pt x="179297" y="1245009"/>
                </a:lnTo>
                <a:lnTo>
                  <a:pt x="283212" y="1264201"/>
                </a:lnTo>
                <a:lnTo>
                  <a:pt x="453301" y="1269174"/>
                </a:lnTo>
                <a:lnTo>
                  <a:pt x="646391" y="1241116"/>
                </a:lnTo>
                <a:lnTo>
                  <a:pt x="788633" y="1183449"/>
                </a:lnTo>
                <a:lnTo>
                  <a:pt x="792852" y="1180718"/>
                </a:lnTo>
                <a:lnTo>
                  <a:pt x="453301" y="1180718"/>
                </a:lnTo>
                <a:lnTo>
                  <a:pt x="260108" y="939571"/>
                </a:lnTo>
                <a:lnTo>
                  <a:pt x="304838" y="865035"/>
                </a:lnTo>
                <a:lnTo>
                  <a:pt x="214566" y="817854"/>
                </a:lnTo>
                <a:lnTo>
                  <a:pt x="239687" y="761085"/>
                </a:lnTo>
                <a:lnTo>
                  <a:pt x="394313" y="761085"/>
                </a:lnTo>
                <a:lnTo>
                  <a:pt x="367636" y="750531"/>
                </a:lnTo>
                <a:lnTo>
                  <a:pt x="326137" y="724435"/>
                </a:lnTo>
                <a:lnTo>
                  <a:pt x="287757" y="691314"/>
                </a:lnTo>
                <a:lnTo>
                  <a:pt x="253880" y="653139"/>
                </a:lnTo>
                <a:lnTo>
                  <a:pt x="225888" y="611880"/>
                </a:lnTo>
                <a:lnTo>
                  <a:pt x="205161" y="569506"/>
                </a:lnTo>
                <a:lnTo>
                  <a:pt x="202196" y="561987"/>
                </a:lnTo>
                <a:lnTo>
                  <a:pt x="194665" y="558901"/>
                </a:lnTo>
                <a:lnTo>
                  <a:pt x="169049" y="542159"/>
                </a:lnTo>
                <a:lnTo>
                  <a:pt x="149469" y="516378"/>
                </a:lnTo>
                <a:lnTo>
                  <a:pt x="136957" y="483412"/>
                </a:lnTo>
                <a:lnTo>
                  <a:pt x="132562" y="445261"/>
                </a:lnTo>
                <a:lnTo>
                  <a:pt x="133726" y="432167"/>
                </a:lnTo>
                <a:lnTo>
                  <a:pt x="137218" y="420650"/>
                </a:lnTo>
                <a:lnTo>
                  <a:pt x="143037" y="410670"/>
                </a:lnTo>
                <a:lnTo>
                  <a:pt x="151180" y="402183"/>
                </a:lnTo>
                <a:lnTo>
                  <a:pt x="187608" y="402183"/>
                </a:lnTo>
                <a:lnTo>
                  <a:pt x="210383" y="263592"/>
                </a:lnTo>
                <a:lnTo>
                  <a:pt x="236126" y="179544"/>
                </a:lnTo>
                <a:lnTo>
                  <a:pt x="275768" y="148863"/>
                </a:lnTo>
                <a:lnTo>
                  <a:pt x="344398" y="145072"/>
                </a:lnTo>
                <a:lnTo>
                  <a:pt x="715104" y="145072"/>
                </a:lnTo>
                <a:lnTo>
                  <a:pt x="696771" y="119304"/>
                </a:lnTo>
                <a:lnTo>
                  <a:pt x="666691" y="87010"/>
                </a:lnTo>
                <a:lnTo>
                  <a:pt x="631118" y="58348"/>
                </a:lnTo>
                <a:lnTo>
                  <a:pt x="589788" y="34318"/>
                </a:lnTo>
                <a:lnTo>
                  <a:pt x="542439" y="15918"/>
                </a:lnTo>
                <a:lnTo>
                  <a:pt x="488805" y="4145"/>
                </a:lnTo>
                <a:lnTo>
                  <a:pt x="428625" y="0"/>
                </a:lnTo>
                <a:close/>
              </a:path>
              <a:path w="906780" h="1269364">
                <a:moveTo>
                  <a:pt x="743496" y="761136"/>
                </a:moveTo>
                <a:lnTo>
                  <a:pt x="666953" y="761136"/>
                </a:lnTo>
                <a:lnTo>
                  <a:pt x="692048" y="817854"/>
                </a:lnTo>
                <a:lnTo>
                  <a:pt x="601789" y="865035"/>
                </a:lnTo>
                <a:lnTo>
                  <a:pt x="646506" y="939571"/>
                </a:lnTo>
                <a:lnTo>
                  <a:pt x="453301" y="1180718"/>
                </a:lnTo>
                <a:lnTo>
                  <a:pt x="792852" y="1180718"/>
                </a:lnTo>
                <a:lnTo>
                  <a:pt x="876537" y="1126563"/>
                </a:lnTo>
                <a:lnTo>
                  <a:pt x="906614" y="1100848"/>
                </a:lnTo>
                <a:lnTo>
                  <a:pt x="902401" y="1033661"/>
                </a:lnTo>
                <a:lnTo>
                  <a:pt x="890636" y="974135"/>
                </a:lnTo>
                <a:lnTo>
                  <a:pt x="872669" y="921935"/>
                </a:lnTo>
                <a:lnTo>
                  <a:pt x="849742" y="876487"/>
                </a:lnTo>
                <a:lnTo>
                  <a:pt x="823181" y="837438"/>
                </a:lnTo>
                <a:lnTo>
                  <a:pt x="794288" y="804372"/>
                </a:lnTo>
                <a:lnTo>
                  <a:pt x="764367" y="776871"/>
                </a:lnTo>
                <a:lnTo>
                  <a:pt x="743496" y="761136"/>
                </a:lnTo>
                <a:close/>
              </a:path>
              <a:path w="906780" h="1269364">
                <a:moveTo>
                  <a:pt x="394313" y="761085"/>
                </a:moveTo>
                <a:lnTo>
                  <a:pt x="239687" y="761085"/>
                </a:lnTo>
                <a:lnTo>
                  <a:pt x="261266" y="762154"/>
                </a:lnTo>
                <a:lnTo>
                  <a:pt x="281143" y="762790"/>
                </a:lnTo>
                <a:lnTo>
                  <a:pt x="299326" y="763110"/>
                </a:lnTo>
                <a:lnTo>
                  <a:pt x="315379" y="763219"/>
                </a:lnTo>
                <a:lnTo>
                  <a:pt x="349765" y="783653"/>
                </a:lnTo>
                <a:lnTo>
                  <a:pt x="384860" y="798952"/>
                </a:lnTo>
                <a:lnTo>
                  <a:pt x="419985" y="808548"/>
                </a:lnTo>
                <a:lnTo>
                  <a:pt x="454456" y="811872"/>
                </a:lnTo>
                <a:lnTo>
                  <a:pt x="488932" y="808548"/>
                </a:lnTo>
                <a:lnTo>
                  <a:pt x="524065" y="798952"/>
                </a:lnTo>
                <a:lnTo>
                  <a:pt x="559169" y="783653"/>
                </a:lnTo>
                <a:lnTo>
                  <a:pt x="575798" y="773772"/>
                </a:lnTo>
                <a:lnTo>
                  <a:pt x="454456" y="773772"/>
                </a:lnTo>
                <a:lnTo>
                  <a:pt x="410870" y="767634"/>
                </a:lnTo>
                <a:lnTo>
                  <a:pt x="394313" y="761085"/>
                </a:lnTo>
                <a:close/>
              </a:path>
              <a:path w="906780" h="1269364">
                <a:moveTo>
                  <a:pt x="803039" y="399453"/>
                </a:moveTo>
                <a:lnTo>
                  <a:pt x="754049" y="399453"/>
                </a:lnTo>
                <a:lnTo>
                  <a:pt x="763751" y="408184"/>
                </a:lnTo>
                <a:lnTo>
                  <a:pt x="770680" y="418695"/>
                </a:lnTo>
                <a:lnTo>
                  <a:pt x="774838" y="431037"/>
                </a:lnTo>
                <a:lnTo>
                  <a:pt x="776224" y="445261"/>
                </a:lnTo>
                <a:lnTo>
                  <a:pt x="771824" y="483449"/>
                </a:lnTo>
                <a:lnTo>
                  <a:pt x="759367" y="516326"/>
                </a:lnTo>
                <a:lnTo>
                  <a:pt x="739844" y="542108"/>
                </a:lnTo>
                <a:lnTo>
                  <a:pt x="714298" y="558863"/>
                </a:lnTo>
                <a:lnTo>
                  <a:pt x="706793" y="561949"/>
                </a:lnTo>
                <a:lnTo>
                  <a:pt x="703796" y="569556"/>
                </a:lnTo>
                <a:lnTo>
                  <a:pt x="683055" y="611920"/>
                </a:lnTo>
                <a:lnTo>
                  <a:pt x="655051" y="653169"/>
                </a:lnTo>
                <a:lnTo>
                  <a:pt x="621165" y="691334"/>
                </a:lnTo>
                <a:lnTo>
                  <a:pt x="582780" y="724447"/>
                </a:lnTo>
                <a:lnTo>
                  <a:pt x="541278" y="750537"/>
                </a:lnTo>
                <a:lnTo>
                  <a:pt x="498040" y="767635"/>
                </a:lnTo>
                <a:lnTo>
                  <a:pt x="454456" y="773772"/>
                </a:lnTo>
                <a:lnTo>
                  <a:pt x="575798" y="773772"/>
                </a:lnTo>
                <a:lnTo>
                  <a:pt x="593559" y="763219"/>
                </a:lnTo>
                <a:lnTo>
                  <a:pt x="609247" y="763100"/>
                </a:lnTo>
                <a:lnTo>
                  <a:pt x="626918" y="762777"/>
                </a:lnTo>
                <a:lnTo>
                  <a:pt x="646330" y="762151"/>
                </a:lnTo>
                <a:lnTo>
                  <a:pt x="666953" y="761136"/>
                </a:lnTo>
                <a:lnTo>
                  <a:pt x="743496" y="761136"/>
                </a:lnTo>
                <a:lnTo>
                  <a:pt x="734720" y="754519"/>
                </a:lnTo>
                <a:lnTo>
                  <a:pt x="774416" y="747685"/>
                </a:lnTo>
                <a:lnTo>
                  <a:pt x="813198" y="737952"/>
                </a:lnTo>
                <a:lnTo>
                  <a:pt x="849597" y="724790"/>
                </a:lnTo>
                <a:lnTo>
                  <a:pt x="882142" y="707669"/>
                </a:lnTo>
                <a:lnTo>
                  <a:pt x="853335" y="659873"/>
                </a:lnTo>
                <a:lnTo>
                  <a:pt x="831437" y="610398"/>
                </a:lnTo>
                <a:lnTo>
                  <a:pt x="815272" y="560034"/>
                </a:lnTo>
                <a:lnTo>
                  <a:pt x="803668" y="509574"/>
                </a:lnTo>
                <a:lnTo>
                  <a:pt x="808232" y="494469"/>
                </a:lnTo>
                <a:lnTo>
                  <a:pt x="811572" y="478661"/>
                </a:lnTo>
                <a:lnTo>
                  <a:pt x="813625" y="462231"/>
                </a:lnTo>
                <a:lnTo>
                  <a:pt x="814324" y="445261"/>
                </a:lnTo>
                <a:lnTo>
                  <a:pt x="812464" y="424945"/>
                </a:lnTo>
                <a:lnTo>
                  <a:pt x="806984" y="406609"/>
                </a:lnTo>
                <a:lnTo>
                  <a:pt x="803039" y="399453"/>
                </a:lnTo>
                <a:close/>
              </a:path>
              <a:path w="906780" h="1269364">
                <a:moveTo>
                  <a:pt x="488848" y="614184"/>
                </a:moveTo>
                <a:lnTo>
                  <a:pt x="430441" y="614184"/>
                </a:lnTo>
                <a:lnTo>
                  <a:pt x="419305" y="617432"/>
                </a:lnTo>
                <a:lnTo>
                  <a:pt x="410210" y="626289"/>
                </a:lnTo>
                <a:lnTo>
                  <a:pt x="404077" y="639425"/>
                </a:lnTo>
                <a:lnTo>
                  <a:pt x="401828" y="655510"/>
                </a:lnTo>
                <a:lnTo>
                  <a:pt x="404077" y="671610"/>
                </a:lnTo>
                <a:lnTo>
                  <a:pt x="410210" y="684753"/>
                </a:lnTo>
                <a:lnTo>
                  <a:pt x="419305" y="693613"/>
                </a:lnTo>
                <a:lnTo>
                  <a:pt x="430441" y="696861"/>
                </a:lnTo>
                <a:lnTo>
                  <a:pt x="488848" y="696861"/>
                </a:lnTo>
                <a:lnTo>
                  <a:pt x="498401" y="694486"/>
                </a:lnTo>
                <a:lnTo>
                  <a:pt x="506563" y="687912"/>
                </a:lnTo>
                <a:lnTo>
                  <a:pt x="512788" y="677964"/>
                </a:lnTo>
                <a:lnTo>
                  <a:pt x="516534" y="665467"/>
                </a:lnTo>
                <a:lnTo>
                  <a:pt x="549511" y="656068"/>
                </a:lnTo>
                <a:lnTo>
                  <a:pt x="585993" y="641826"/>
                </a:lnTo>
                <a:lnTo>
                  <a:pt x="611691" y="628167"/>
                </a:lnTo>
                <a:lnTo>
                  <a:pt x="510159" y="628167"/>
                </a:lnTo>
                <a:lnTo>
                  <a:pt x="505813" y="622392"/>
                </a:lnTo>
                <a:lnTo>
                  <a:pt x="500727" y="617985"/>
                </a:lnTo>
                <a:lnTo>
                  <a:pt x="495030" y="615172"/>
                </a:lnTo>
                <a:lnTo>
                  <a:pt x="488848" y="614184"/>
                </a:lnTo>
                <a:close/>
              </a:path>
              <a:path w="906780" h="1269364">
                <a:moveTo>
                  <a:pt x="715104" y="145072"/>
                </a:moveTo>
                <a:lnTo>
                  <a:pt x="344398" y="145072"/>
                </a:lnTo>
                <a:lnTo>
                  <a:pt x="360686" y="202827"/>
                </a:lnTo>
                <a:lnTo>
                  <a:pt x="383335" y="249420"/>
                </a:lnTo>
                <a:lnTo>
                  <a:pt x="411125" y="286018"/>
                </a:lnTo>
                <a:lnTo>
                  <a:pt x="442836" y="313787"/>
                </a:lnTo>
                <a:lnTo>
                  <a:pt x="477245" y="333892"/>
                </a:lnTo>
                <a:lnTo>
                  <a:pt x="513133" y="347499"/>
                </a:lnTo>
                <a:lnTo>
                  <a:pt x="584462" y="359886"/>
                </a:lnTo>
                <a:lnTo>
                  <a:pt x="617461" y="360997"/>
                </a:lnTo>
                <a:lnTo>
                  <a:pt x="663858" y="366449"/>
                </a:lnTo>
                <a:lnTo>
                  <a:pt x="692858" y="379464"/>
                </a:lnTo>
                <a:lnTo>
                  <a:pt x="708536" y="395035"/>
                </a:lnTo>
                <a:lnTo>
                  <a:pt x="714971" y="408152"/>
                </a:lnTo>
                <a:lnTo>
                  <a:pt x="705336" y="457367"/>
                </a:lnTo>
                <a:lnTo>
                  <a:pt x="687835" y="501117"/>
                </a:lnTo>
                <a:lnTo>
                  <a:pt x="662502" y="539322"/>
                </a:lnTo>
                <a:lnTo>
                  <a:pt x="629369" y="571906"/>
                </a:lnTo>
                <a:lnTo>
                  <a:pt x="588467" y="598792"/>
                </a:lnTo>
                <a:lnTo>
                  <a:pt x="547470" y="616989"/>
                </a:lnTo>
                <a:lnTo>
                  <a:pt x="510159" y="628167"/>
                </a:lnTo>
                <a:lnTo>
                  <a:pt x="611691" y="628167"/>
                </a:lnTo>
                <a:lnTo>
                  <a:pt x="660580" y="594867"/>
                </a:lnTo>
                <a:lnTo>
                  <a:pt x="694244" y="560180"/>
                </a:lnTo>
                <a:lnTo>
                  <a:pt x="722524" y="516705"/>
                </a:lnTo>
                <a:lnTo>
                  <a:pt x="743200" y="463458"/>
                </a:lnTo>
                <a:lnTo>
                  <a:pt x="754049" y="399453"/>
                </a:lnTo>
                <a:lnTo>
                  <a:pt x="803039" y="399453"/>
                </a:lnTo>
                <a:lnTo>
                  <a:pt x="798030" y="390369"/>
                </a:lnTo>
                <a:lnTo>
                  <a:pt x="785749" y="376339"/>
                </a:lnTo>
                <a:lnTo>
                  <a:pt x="781029" y="333340"/>
                </a:lnTo>
                <a:lnTo>
                  <a:pt x="775396" y="293868"/>
                </a:lnTo>
                <a:lnTo>
                  <a:pt x="767752" y="258706"/>
                </a:lnTo>
                <a:lnTo>
                  <a:pt x="756996" y="228638"/>
                </a:lnTo>
                <a:lnTo>
                  <a:pt x="756691" y="228003"/>
                </a:lnTo>
                <a:lnTo>
                  <a:pt x="741508" y="190799"/>
                </a:lnTo>
                <a:lnTo>
                  <a:pt x="721622" y="154233"/>
                </a:lnTo>
                <a:lnTo>
                  <a:pt x="715104" y="145072"/>
                </a:lnTo>
                <a:close/>
              </a:path>
              <a:path w="906780" h="1269364">
                <a:moveTo>
                  <a:pt x="187608" y="402183"/>
                </a:moveTo>
                <a:lnTo>
                  <a:pt x="151180" y="402183"/>
                </a:lnTo>
                <a:lnTo>
                  <a:pt x="162566" y="412978"/>
                </a:lnTo>
                <a:lnTo>
                  <a:pt x="172954" y="420914"/>
                </a:lnTo>
                <a:lnTo>
                  <a:pt x="180523" y="425809"/>
                </a:lnTo>
                <a:lnTo>
                  <a:pt x="183451" y="427481"/>
                </a:lnTo>
                <a:lnTo>
                  <a:pt x="187608" y="402183"/>
                </a:lnTo>
                <a:close/>
              </a:path>
            </a:pathLst>
          </a:custGeom>
          <a:solidFill>
            <a:srgbClr val="4DB748"/>
          </a:solidFill>
        </p:spPr>
        <p:txBody>
          <a:bodyPr wrap="square" lIns="0" tIns="0" rIns="0" bIns="0" rtlCol="0"/>
          <a:lstStyle/>
          <a:p>
            <a:endParaRPr/>
          </a:p>
        </p:txBody>
      </p:sp>
      <p:pic>
        <p:nvPicPr>
          <p:cNvPr id="4" name="Audio 3">
            <a:hlinkClick r:id="" action="ppaction://media"/>
            <a:extLst>
              <a:ext uri="{FF2B5EF4-FFF2-40B4-BE49-F238E27FC236}">
                <a16:creationId xmlns:a16="http://schemas.microsoft.com/office/drawing/2014/main" id="{D2FC1FBF-8AFA-4002-A4D6-AC60E18649F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2410092955"/>
      </p:ext>
    </p:extLst>
  </p:cSld>
  <p:clrMapOvr>
    <a:masterClrMapping/>
  </p:clrMapOvr>
  <mc:AlternateContent xmlns:mc="http://schemas.openxmlformats.org/markup-compatibility/2006" xmlns:p14="http://schemas.microsoft.com/office/powerpoint/2010/main">
    <mc:Choice Requires="p14">
      <p:transition spd="slow" p14:dur="2000" advTm="13346"/>
    </mc:Choice>
    <mc:Fallback xmlns="">
      <p:transition spd="slow" advTm="1334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3872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20471" y="1122363"/>
            <a:ext cx="7386918" cy="2387600"/>
          </a:xfrm>
        </p:spPr>
        <p:txBody>
          <a:bodyPr>
            <a:normAutofit/>
          </a:bodyPr>
          <a:lstStyle/>
          <a:p>
            <a:pPr>
              <a:lnSpc>
                <a:spcPct val="110000"/>
              </a:lnSpc>
            </a:pPr>
            <a:r>
              <a:rPr lang="en-US" sz="3200" dirty="0">
                <a:solidFill>
                  <a:schemeClr val="bg1"/>
                </a:solidFill>
                <a:latin typeface="Calibri" panose="020F0502020204030204" pitchFamily="34" charset="0"/>
              </a:rPr>
              <a:t>For a full list of procedures, </a:t>
            </a:r>
            <a:br>
              <a:rPr lang="en-US" sz="3200" dirty="0">
                <a:solidFill>
                  <a:schemeClr val="bg1"/>
                </a:solidFill>
                <a:latin typeface="Calibri" panose="020F0502020204030204" pitchFamily="34" charset="0"/>
              </a:rPr>
            </a:br>
            <a:r>
              <a:rPr lang="en-US" sz="3200" dirty="0">
                <a:solidFill>
                  <a:schemeClr val="bg1"/>
                </a:solidFill>
                <a:latin typeface="Calibri" panose="020F0502020204030204" pitchFamily="34" charset="0"/>
              </a:rPr>
              <a:t>see your plan booklet.</a:t>
            </a:r>
          </a:p>
        </p:txBody>
      </p:sp>
      <p:pic>
        <p:nvPicPr>
          <p:cNvPr id="3" name="Audio 2">
            <a:hlinkClick r:id="" action="ppaction://media"/>
            <a:extLst>
              <a:ext uri="{FF2B5EF4-FFF2-40B4-BE49-F238E27FC236}">
                <a16:creationId xmlns:a16="http://schemas.microsoft.com/office/drawing/2014/main" id="{01066E85-4EC5-4310-B061-A76EC8ACCBF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3185424741"/>
      </p:ext>
    </p:extLst>
  </p:cSld>
  <p:clrMapOvr>
    <a:masterClrMapping/>
  </p:clrMapOvr>
  <mc:AlternateContent xmlns:mc="http://schemas.openxmlformats.org/markup-compatibility/2006" xmlns:p14="http://schemas.microsoft.com/office/powerpoint/2010/main">
    <mc:Choice Requires="p14">
      <p:transition spd="slow" p14:dur="2000" advTm="5701"/>
    </mc:Choice>
    <mc:Fallback xmlns="">
      <p:transition spd="slow" advTm="570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2273643"/>
          </a:xfrm>
          <a:prstGeom prst="rect">
            <a:avLst/>
          </a:prstGeom>
          <a:solidFill>
            <a:srgbClr val="3387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 name="Title 1"/>
          <p:cNvSpPr>
            <a:spLocks noGrp="1"/>
          </p:cNvSpPr>
          <p:nvPr>
            <p:ph type="title"/>
          </p:nvPr>
        </p:nvSpPr>
        <p:spPr>
          <a:xfrm>
            <a:off x="544060" y="448123"/>
            <a:ext cx="10515600" cy="987654"/>
          </a:xfrm>
        </p:spPr>
        <p:txBody>
          <a:bodyPr>
            <a:normAutofit/>
          </a:bodyPr>
          <a:lstStyle/>
          <a:p>
            <a:r>
              <a:rPr lang="en-US" sz="5400" kern="0" dirty="0">
                <a:solidFill>
                  <a:schemeClr val="bg1"/>
                </a:solidFill>
              </a:rPr>
              <a:t>Savings you can hear and see</a:t>
            </a:r>
          </a:p>
        </p:txBody>
      </p:sp>
      <p:sp>
        <p:nvSpPr>
          <p:cNvPr id="4" name="Content Placeholder 3"/>
          <p:cNvSpPr>
            <a:spLocks noGrp="1"/>
          </p:cNvSpPr>
          <p:nvPr>
            <p:ph sz="half" idx="2"/>
          </p:nvPr>
        </p:nvSpPr>
        <p:spPr>
          <a:xfrm>
            <a:off x="644073" y="3714316"/>
            <a:ext cx="5157787" cy="2911954"/>
          </a:xfrm>
        </p:spPr>
        <p:txBody>
          <a:bodyPr>
            <a:normAutofit/>
          </a:bodyPr>
          <a:lstStyle/>
          <a:p>
            <a:pPr>
              <a:lnSpc>
                <a:spcPct val="100000"/>
              </a:lnSpc>
              <a:spcBef>
                <a:spcPts val="100"/>
              </a:spcBef>
              <a:spcAft>
                <a:spcPts val="100"/>
              </a:spcAft>
            </a:pPr>
            <a:r>
              <a:rPr lang="en-US" sz="2700" dirty="0"/>
              <a:t>Discounts on hearing aids and one year of free follow-up care</a:t>
            </a:r>
          </a:p>
          <a:p>
            <a:pPr>
              <a:lnSpc>
                <a:spcPct val="100000"/>
              </a:lnSpc>
              <a:spcBef>
                <a:spcPts val="100"/>
              </a:spcBef>
              <a:spcAft>
                <a:spcPts val="100"/>
              </a:spcAft>
            </a:pPr>
            <a:r>
              <a:rPr lang="en-US" sz="2700" dirty="0"/>
              <a:t>62% average savings off retail hearing aid pricing, with a best-price guarantee of 5%</a:t>
            </a:r>
          </a:p>
          <a:p>
            <a:pPr>
              <a:lnSpc>
                <a:spcPct val="100000"/>
              </a:lnSpc>
              <a:spcBef>
                <a:spcPts val="100"/>
              </a:spcBef>
              <a:spcAft>
                <a:spcPts val="100"/>
              </a:spcAft>
            </a:pPr>
            <a:r>
              <a:rPr lang="en-US" sz="2700" dirty="0"/>
              <a:t>Call Amplifon at </a:t>
            </a:r>
            <a:r>
              <a:rPr lang="en-US" sz="2700" b="1" dirty="0"/>
              <a:t>888-779-1429</a:t>
            </a:r>
          </a:p>
        </p:txBody>
      </p:sp>
      <p:sp>
        <p:nvSpPr>
          <p:cNvPr id="6" name="Content Placeholder 5"/>
          <p:cNvSpPr>
            <a:spLocks noGrp="1"/>
          </p:cNvSpPr>
          <p:nvPr>
            <p:ph sz="quarter" idx="4"/>
          </p:nvPr>
        </p:nvSpPr>
        <p:spPr>
          <a:xfrm>
            <a:off x="6237514" y="3714316"/>
            <a:ext cx="5183188" cy="2911954"/>
          </a:xfrm>
        </p:spPr>
        <p:txBody>
          <a:bodyPr>
            <a:normAutofit/>
          </a:bodyPr>
          <a:lstStyle/>
          <a:p>
            <a:pPr>
              <a:lnSpc>
                <a:spcPct val="100000"/>
              </a:lnSpc>
              <a:spcBef>
                <a:spcPts val="100"/>
              </a:spcBef>
              <a:spcAft>
                <a:spcPts val="100"/>
              </a:spcAft>
            </a:pPr>
            <a:r>
              <a:rPr lang="en-US" sz="2700" dirty="0"/>
              <a:t>Discount on LASIK eye surgery, including pre- and post-operative visits</a:t>
            </a:r>
          </a:p>
          <a:p>
            <a:pPr>
              <a:lnSpc>
                <a:spcPct val="100000"/>
              </a:lnSpc>
              <a:spcBef>
                <a:spcPts val="100"/>
              </a:spcBef>
              <a:spcAft>
                <a:spcPts val="100"/>
              </a:spcAft>
            </a:pPr>
            <a:r>
              <a:rPr lang="en-US" sz="2700" dirty="0"/>
              <a:t>40-50% off national average price</a:t>
            </a:r>
          </a:p>
          <a:p>
            <a:pPr>
              <a:lnSpc>
                <a:spcPct val="100000"/>
              </a:lnSpc>
              <a:spcBef>
                <a:spcPts val="100"/>
              </a:spcBef>
              <a:spcAft>
                <a:spcPts val="100"/>
              </a:spcAft>
            </a:pPr>
            <a:r>
              <a:rPr lang="en-US" sz="2700" dirty="0"/>
              <a:t>Call QualSight at </a:t>
            </a:r>
            <a:r>
              <a:rPr lang="en-US" sz="2700" b="1" dirty="0"/>
              <a:t>855-284-2020</a:t>
            </a:r>
            <a:endParaRPr lang="en-US" sz="2700" dirty="0"/>
          </a:p>
        </p:txBody>
      </p:sp>
      <p:pic>
        <p:nvPicPr>
          <p:cNvPr id="9" name="Picture 8" descr="A picture containing drawing&#10;&#10;Description automatically generated">
            <a:extLst>
              <a:ext uri="{FF2B5EF4-FFF2-40B4-BE49-F238E27FC236}">
                <a16:creationId xmlns:a16="http://schemas.microsoft.com/office/drawing/2014/main" id="{BFE11C7C-FF91-4BBF-9EEE-C0C99FB962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4073" y="2722996"/>
            <a:ext cx="3198813" cy="666750"/>
          </a:xfrm>
          <a:prstGeom prst="rect">
            <a:avLst/>
          </a:prstGeom>
        </p:spPr>
      </p:pic>
      <p:pic>
        <p:nvPicPr>
          <p:cNvPr id="10" name="Picture 9" descr="A picture containing food, game&#10;&#10;Description automatically generated">
            <a:extLst>
              <a:ext uri="{FF2B5EF4-FFF2-40B4-BE49-F238E27FC236}">
                <a16:creationId xmlns:a16="http://schemas.microsoft.com/office/drawing/2014/main" id="{96650375-57A7-4841-AD00-6D682076A48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86784" y="2722996"/>
            <a:ext cx="2333625" cy="841375"/>
          </a:xfrm>
          <a:prstGeom prst="rect">
            <a:avLst/>
          </a:prstGeom>
        </p:spPr>
      </p:pic>
      <p:sp>
        <p:nvSpPr>
          <p:cNvPr id="16" name="Title 1">
            <a:extLst>
              <a:ext uri="{FF2B5EF4-FFF2-40B4-BE49-F238E27FC236}">
                <a16:creationId xmlns:a16="http://schemas.microsoft.com/office/drawing/2014/main" id="{96E76EBF-7512-4F3B-80E9-BC1E3C550005}"/>
              </a:ext>
            </a:extLst>
          </p:cNvPr>
          <p:cNvSpPr txBox="1">
            <a:spLocks/>
          </p:cNvSpPr>
          <p:nvPr/>
        </p:nvSpPr>
        <p:spPr>
          <a:xfrm>
            <a:off x="529504" y="1167173"/>
            <a:ext cx="11620500" cy="98765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Calibri Light" panose="020F0302020204030204" pitchFamily="34" charset="0"/>
                <a:ea typeface="+mj-ea"/>
                <a:cs typeface="+mj-cs"/>
              </a:defRPr>
            </a:lvl1pPr>
          </a:lstStyle>
          <a:p>
            <a:pPr>
              <a:lnSpc>
                <a:spcPct val="110000"/>
              </a:lnSpc>
            </a:pPr>
            <a:r>
              <a:rPr lang="en-US" sz="3200" dirty="0">
                <a:solidFill>
                  <a:schemeClr val="bg1"/>
                </a:solidFill>
                <a:latin typeface="Calibri" panose="020F0502020204030204" pitchFamily="34" charset="0"/>
              </a:rPr>
              <a:t>Discounts on hearing aids and LASIK eye surgery</a:t>
            </a:r>
          </a:p>
        </p:txBody>
      </p:sp>
      <p:pic>
        <p:nvPicPr>
          <p:cNvPr id="7" name="Audio 6">
            <a:hlinkClick r:id="" action="ppaction://media"/>
            <a:extLst>
              <a:ext uri="{FF2B5EF4-FFF2-40B4-BE49-F238E27FC236}">
                <a16:creationId xmlns:a16="http://schemas.microsoft.com/office/drawing/2014/main" id="{B660112C-EA21-429E-9A7E-1D168D617451}"/>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1477997007"/>
      </p:ext>
    </p:extLst>
  </p:cSld>
  <p:clrMapOvr>
    <a:masterClrMapping/>
  </p:clrMapOvr>
  <mc:AlternateContent xmlns:mc="http://schemas.openxmlformats.org/markup-compatibility/2006" xmlns:p14="http://schemas.microsoft.com/office/powerpoint/2010/main">
    <mc:Choice Requires="p14">
      <p:transition spd="slow" p14:dur="2000" advTm="35621"/>
    </mc:Choice>
    <mc:Fallback xmlns="">
      <p:transition spd="slow" advTm="3562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975520BAF8FE94BA883DAEF1FB1A28A" ma:contentTypeVersion="7" ma:contentTypeDescription="Create a new document." ma:contentTypeScope="" ma:versionID="bb9c7148c824891e2104b50832d2c6b4">
  <xsd:schema xmlns:xsd="http://www.w3.org/2001/XMLSchema" xmlns:xs="http://www.w3.org/2001/XMLSchema" xmlns:p="http://schemas.microsoft.com/office/2006/metadata/properties" xmlns:ns2="4e7eb73a-d263-46e0-99dc-379dc1794678" xmlns:ns3="6575a1aa-48f1-4aac-9e0a-44b42e6ca0cd" xmlns:ns4="ff4668ea-b086-410a-8d34-af787c8caedb" xmlns:ns5="3153c7a5-bfd0-4c57-9069-260a236a91cc" xmlns:ns6="79caf6cd-a472-4ecd-8489-ffdcf3422a8a" targetNamespace="http://schemas.microsoft.com/office/2006/metadata/properties" ma:root="true" ma:fieldsID="89d83c9dcc701eda3b0f590a95ec379a" ns2:_="" ns3:_="" ns4:_="" ns5:_="" ns6:_="">
    <xsd:import namespace="4e7eb73a-d263-46e0-99dc-379dc1794678"/>
    <xsd:import namespace="6575a1aa-48f1-4aac-9e0a-44b42e6ca0cd"/>
    <xsd:import namespace="ff4668ea-b086-410a-8d34-af787c8caedb"/>
    <xsd:import namespace="3153c7a5-bfd0-4c57-9069-260a236a91cc"/>
    <xsd:import namespace="79caf6cd-a472-4ecd-8489-ffdcf3422a8a"/>
    <xsd:element name="properties">
      <xsd:complexType>
        <xsd:sequence>
          <xsd:element name="documentManagement">
            <xsd:complexType>
              <xsd:all>
                <xsd:element ref="ns2:Revision_x0020_Date" minOccurs="0"/>
                <xsd:element ref="ns3:Date"/>
                <xsd:element ref="ns4:_dlc_DocId" minOccurs="0"/>
                <xsd:element ref="ns4:_dlc_DocIdUrl" minOccurs="0"/>
                <xsd:element ref="ns4:_dlc_DocIdPersistId" minOccurs="0"/>
                <xsd:element ref="ns5:SharedWithUsers" minOccurs="0"/>
                <xsd:element ref="ns6: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7eb73a-d263-46e0-99dc-379dc1794678" elementFormDefault="qualified">
    <xsd:import namespace="http://schemas.microsoft.com/office/2006/documentManagement/types"/>
    <xsd:import namespace="http://schemas.microsoft.com/office/infopath/2007/PartnerControls"/>
    <xsd:element name="Revision_x0020_Date" ma:index="8" nillable="true" ma:displayName="Revision Date" ma:default="[today]" ma:format="DateOnly" ma:internalName="Revision_x0020_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6575a1aa-48f1-4aac-9e0a-44b42e6ca0cd" elementFormDefault="qualified">
    <xsd:import namespace="http://schemas.microsoft.com/office/2006/documentManagement/types"/>
    <xsd:import namespace="http://schemas.microsoft.com/office/infopath/2007/PartnerControls"/>
    <xsd:element name="Date" ma:index="9" ma:displayName="Date" ma:default="[today]" ma:format="DateOnly" ma:internalNam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ff4668ea-b086-410a-8d34-af787c8caedb"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3153c7a5-bfd0-4c57-9069-260a236a91cc"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9caf6cd-a472-4ecd-8489-ffdcf3422a8a"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0"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ate xmlns="6575a1aa-48f1-4aac-9e0a-44b42e6ca0cd">2020-09-14T07:00:00+00:00</Date>
    <Revision_x0020_Date xmlns="4e7eb73a-d263-46e0-99dc-379dc1794678">2020-09-14T07:00:00+00:00</Revision_x0020_Date>
  </documentManagement>
</p:properties>
</file>

<file path=customXml/itemProps1.xml><?xml version="1.0" encoding="utf-8"?>
<ds:datastoreItem xmlns:ds="http://schemas.openxmlformats.org/officeDocument/2006/customXml" ds:itemID="{D82441F5-0619-4BD4-B8BE-AB685AD0D14F}">
  <ds:schemaRefs>
    <ds:schemaRef ds:uri="http://schemas.microsoft.com/sharepoint/v3/contenttype/forms"/>
  </ds:schemaRefs>
</ds:datastoreItem>
</file>

<file path=customXml/itemProps2.xml><?xml version="1.0" encoding="utf-8"?>
<ds:datastoreItem xmlns:ds="http://schemas.openxmlformats.org/officeDocument/2006/customXml" ds:itemID="{813A0039-176C-49B3-B86A-59E19C0D31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e7eb73a-d263-46e0-99dc-379dc1794678"/>
    <ds:schemaRef ds:uri="6575a1aa-48f1-4aac-9e0a-44b42e6ca0cd"/>
    <ds:schemaRef ds:uri="ff4668ea-b086-410a-8d34-af787c8caedb"/>
    <ds:schemaRef ds:uri="3153c7a5-bfd0-4c57-9069-260a236a91cc"/>
    <ds:schemaRef ds:uri="79caf6cd-a472-4ecd-8489-ffdcf3422a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B617F5A-C26B-47DE-94B7-C9848B26A557}">
  <ds:schemaRefs>
    <ds:schemaRef ds:uri="http://schemas.microsoft.com/office/2006/metadata/properties"/>
    <ds:schemaRef ds:uri="http://purl.org/dc/elements/1.1/"/>
    <ds:schemaRef ds:uri="http://schemas.microsoft.com/office/infopath/2007/PartnerControls"/>
    <ds:schemaRef ds:uri="http://schemas.openxmlformats.org/package/2006/metadata/core-properties"/>
    <ds:schemaRef ds:uri="http://schemas.microsoft.com/office/2006/documentManagement/types"/>
    <ds:schemaRef ds:uri="6575a1aa-48f1-4aac-9e0a-44b42e6ca0cd"/>
    <ds:schemaRef ds:uri="79caf6cd-a472-4ecd-8489-ffdcf3422a8a"/>
    <ds:schemaRef ds:uri="http://purl.org/dc/dcmitype/"/>
    <ds:schemaRef ds:uri="3153c7a5-bfd0-4c57-9069-260a236a91cc"/>
    <ds:schemaRef ds:uri="ff4668ea-b086-410a-8d34-af787c8caedb"/>
    <ds:schemaRef ds:uri="4e7eb73a-d263-46e0-99dc-379dc1794678"/>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2097</TotalTime>
  <Words>1039</Words>
  <Application>Microsoft Office PowerPoint</Application>
  <PresentationFormat>Widescreen</PresentationFormat>
  <Paragraphs>84</Paragraphs>
  <Slides>16</Slides>
  <Notes>16</Notes>
  <HiddenSlides>0</HiddenSlides>
  <MMClips>16</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Calibri Light</vt:lpstr>
      <vt:lpstr>Gotham Book</vt:lpstr>
      <vt:lpstr>Gotham Medium</vt:lpstr>
      <vt:lpstr>HCo Gotham</vt:lpstr>
      <vt:lpstr>Verdana</vt:lpstr>
      <vt:lpstr>Office Theme</vt:lpstr>
      <vt:lpstr>Benefits Overview</vt:lpstr>
      <vt:lpstr>DeltaCare® USA</vt:lpstr>
      <vt:lpstr>Save with DeltaCare USA</vt:lpstr>
      <vt:lpstr>Emergency and specialty care</vt:lpstr>
      <vt:lpstr>Find a DeltaCare USA dentist</vt:lpstr>
      <vt:lpstr>Find a DeltaCare USA dentist</vt:lpstr>
      <vt:lpstr>Find a DeltaCare USA dentist</vt:lpstr>
      <vt:lpstr>For a full list of procedures,  see your plan booklet.</vt:lpstr>
      <vt:lpstr>Savings you can hear and see</vt:lpstr>
      <vt:lpstr>Sign up for an online account</vt:lpstr>
      <vt:lpstr>Go paperless</vt:lpstr>
      <vt:lpstr>Boost your wellness IQ</vt:lpstr>
      <vt:lpstr>800-422-4234</vt:lpstr>
      <vt:lpstr>Together we shine</vt:lpstr>
      <vt:lpstr> Delta Dental is a registered trademark of Delta Dental Plans Association.</vt:lpstr>
      <vt:lpstr>DeltaCare USA is underwritten in these states by these entities: AL — Alpha Dental of Alabama, Inc.; AZ — Alpha Dental of Arizona, Inc.; CA — Delta Dental of California; AR, CO, IA, MA, ME, MI, MN, NC, ND, NE, NH, OK, OR, RI, SC, SD, VA, VT, WA, WI, WY — Dentegra Insurance Company; AK, CT, DC, DE, FL, GA, KS, LA, MS, MT, TN, WV — Delta Dental Insurance Company; HI, ID, IL, IN, KY, MD, MO, NJ, OH, TX — Alpha Dental Programs, Inc.; NV — Alpha Dental of Nevada, Inc.; UT — Alpha Dental of Utah, Inc.; NM — Alpha Dental of New Mexico, Inc.; NY — Delta Dental of New York, Inc.; PA — Delta Dental of Pennsylvania. Delta Dental Insurance Company acts as the DeltaCare USA administrator in all these states. These companies are financially responsible for their own products.  In WY, you do not need to select a primary care dentist, but you must visit a DeltaCare USA dentist to receive benefits. In the following states, you can maximize your savings when you visit a DeltaCare USA dentist, although you may visit any licensed dentist and receive out-of-network coverage: AK, CT, LA, ME, MS, MT, NC, ND, NH, OK, SD, VT.</vt:lpstr>
    </vt:vector>
  </TitlesOfParts>
  <Company>Delta Dental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Benefits Overview - DCU</dc:title>
  <dc:creator>Delta Dental Insurance Company</dc:creator>
  <cp:lastModifiedBy>Corbin, Wendy A.</cp:lastModifiedBy>
  <cp:revision>288</cp:revision>
  <cp:lastPrinted>2017-12-02T00:48:04Z</cp:lastPrinted>
  <dcterms:created xsi:type="dcterms:W3CDTF">2017-06-26T17:35:37Z</dcterms:created>
  <dcterms:modified xsi:type="dcterms:W3CDTF">2021-04-19T17:44:17Z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0x010100D975520BAF8FE94BA883DAEF1FB1A28A</vt:lpwstr>
  </property>
</Properties>
</file>