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4"/>
  </p:notesMasterIdLst>
  <p:handoutMasterIdLst>
    <p:handoutMasterId r:id="rId45"/>
  </p:handoutMasterIdLst>
  <p:sldIdLst>
    <p:sldId id="264" r:id="rId3"/>
    <p:sldId id="281" r:id="rId4"/>
    <p:sldId id="276" r:id="rId5"/>
    <p:sldId id="288" r:id="rId6"/>
    <p:sldId id="282" r:id="rId7"/>
    <p:sldId id="278" r:id="rId8"/>
    <p:sldId id="283" r:id="rId9"/>
    <p:sldId id="309" r:id="rId10"/>
    <p:sldId id="284" r:id="rId11"/>
    <p:sldId id="308" r:id="rId12"/>
    <p:sldId id="286" r:id="rId13"/>
    <p:sldId id="285" r:id="rId14"/>
    <p:sldId id="287" r:id="rId15"/>
    <p:sldId id="266" r:id="rId16"/>
    <p:sldId id="289" r:id="rId17"/>
    <p:sldId id="290" r:id="rId18"/>
    <p:sldId id="291" r:id="rId19"/>
    <p:sldId id="293" r:id="rId20"/>
    <p:sldId id="294" r:id="rId21"/>
    <p:sldId id="295" r:id="rId22"/>
    <p:sldId id="296" r:id="rId23"/>
    <p:sldId id="298" r:id="rId24"/>
    <p:sldId id="300" r:id="rId25"/>
    <p:sldId id="301" r:id="rId26"/>
    <p:sldId id="302" r:id="rId27"/>
    <p:sldId id="303" r:id="rId28"/>
    <p:sldId id="305"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07" r:id="rId4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4660"/>
  </p:normalViewPr>
  <p:slideViewPr>
    <p:cSldViewPr showGuides="1">
      <p:cViewPr varScale="1">
        <p:scale>
          <a:sx n="70" d="100"/>
          <a:sy n="70" d="100"/>
        </p:scale>
        <p:origin x="774" y="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13199-D99D-4820-B500-5F37E3676A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2A72BDB-2A28-4B07-8F1A-578E36B7A96A}">
      <dgm:prSet phldrT="[Text]"/>
      <dgm:spPr/>
      <dgm:t>
        <a:bodyPr/>
        <a:lstStyle/>
        <a:p>
          <a:r>
            <a:rPr lang="en-US" dirty="0" smtClean="0"/>
            <a:t>1</a:t>
          </a:r>
          <a:endParaRPr lang="en-US" dirty="0"/>
        </a:p>
      </dgm:t>
    </dgm:pt>
    <dgm:pt modelId="{1562B164-A980-4BA7-8DC1-4136D6D12F85}" type="parTrans" cxnId="{2828A8F2-FEB9-4168-BCA2-9A3377773758}">
      <dgm:prSet/>
      <dgm:spPr/>
      <dgm:t>
        <a:bodyPr/>
        <a:lstStyle/>
        <a:p>
          <a:endParaRPr lang="en-US"/>
        </a:p>
      </dgm:t>
    </dgm:pt>
    <dgm:pt modelId="{9EE13A99-C631-492F-B90A-F56362197376}" type="sibTrans" cxnId="{2828A8F2-FEB9-4168-BCA2-9A3377773758}">
      <dgm:prSet/>
      <dgm:spPr/>
      <dgm:t>
        <a:bodyPr/>
        <a:lstStyle/>
        <a:p>
          <a:endParaRPr lang="en-US"/>
        </a:p>
      </dgm:t>
    </dgm:pt>
    <dgm:pt modelId="{4709DEA0-1F1C-4865-9F28-9EB999C50FE7}">
      <dgm:prSet phldrT="[Text]"/>
      <dgm:spPr/>
      <dgm:t>
        <a:bodyPr/>
        <a:lstStyle/>
        <a:p>
          <a:r>
            <a:rPr lang="en-US" b="1" dirty="0" smtClean="0"/>
            <a:t>NEVER, EVER TOUCH A STUDENT!</a:t>
          </a:r>
          <a:endParaRPr lang="en-US" b="1" dirty="0"/>
        </a:p>
      </dgm:t>
    </dgm:pt>
    <dgm:pt modelId="{6D0C31B3-1474-4600-BD47-606299254A9F}" type="parTrans" cxnId="{1E1B8F9D-04A7-439F-B572-06BF3E8A8F8D}">
      <dgm:prSet/>
      <dgm:spPr/>
      <dgm:t>
        <a:bodyPr/>
        <a:lstStyle/>
        <a:p>
          <a:endParaRPr lang="en-US"/>
        </a:p>
      </dgm:t>
    </dgm:pt>
    <dgm:pt modelId="{1E0E9DD3-2797-4A7D-B415-C2288D0DADB7}" type="sibTrans" cxnId="{1E1B8F9D-04A7-439F-B572-06BF3E8A8F8D}">
      <dgm:prSet/>
      <dgm:spPr/>
      <dgm:t>
        <a:bodyPr/>
        <a:lstStyle/>
        <a:p>
          <a:endParaRPr lang="en-US"/>
        </a:p>
      </dgm:t>
    </dgm:pt>
    <dgm:pt modelId="{004EA6B1-23FA-4DBF-B229-E76505BCB20F}">
      <dgm:prSet phldrT="[Text]"/>
      <dgm:spPr/>
      <dgm:t>
        <a:bodyPr/>
        <a:lstStyle/>
        <a:p>
          <a:r>
            <a:rPr lang="en-US" dirty="0" smtClean="0"/>
            <a:t>2</a:t>
          </a:r>
          <a:endParaRPr lang="en-US" dirty="0"/>
        </a:p>
      </dgm:t>
    </dgm:pt>
    <dgm:pt modelId="{1E411429-FB96-4C59-B3CB-289C45180979}" type="parTrans" cxnId="{63E58E75-CEE8-4818-A889-778E57E50518}">
      <dgm:prSet/>
      <dgm:spPr/>
      <dgm:t>
        <a:bodyPr/>
        <a:lstStyle/>
        <a:p>
          <a:endParaRPr lang="en-US"/>
        </a:p>
      </dgm:t>
    </dgm:pt>
    <dgm:pt modelId="{3EAFADD2-332A-43E7-ADCD-11B5E98D5D13}" type="sibTrans" cxnId="{63E58E75-CEE8-4818-A889-778E57E50518}">
      <dgm:prSet/>
      <dgm:spPr/>
      <dgm:t>
        <a:bodyPr/>
        <a:lstStyle/>
        <a:p>
          <a:endParaRPr lang="en-US"/>
        </a:p>
      </dgm:t>
    </dgm:pt>
    <dgm:pt modelId="{C4ECE0F2-C05B-4D25-9E1C-53FF1D9995F3}">
      <dgm:prSet phldrT="[Text]"/>
      <dgm:spPr/>
      <dgm:t>
        <a:bodyPr/>
        <a:lstStyle/>
        <a:p>
          <a:r>
            <a:rPr lang="en-US" b="1" dirty="0" smtClean="0"/>
            <a:t>ALWAYS</a:t>
          </a:r>
          <a:r>
            <a:rPr lang="en-US" dirty="0" smtClean="0"/>
            <a:t> report any information that involves a student being hurt emotionally and/or physically!</a:t>
          </a:r>
          <a:endParaRPr lang="en-US" dirty="0"/>
        </a:p>
      </dgm:t>
    </dgm:pt>
    <dgm:pt modelId="{1548AA3B-2207-4599-92BA-3C524B95DFEB}" type="parTrans" cxnId="{0CDAD833-55A3-4623-9D66-89E394243AEF}">
      <dgm:prSet/>
      <dgm:spPr/>
      <dgm:t>
        <a:bodyPr/>
        <a:lstStyle/>
        <a:p>
          <a:endParaRPr lang="en-US"/>
        </a:p>
      </dgm:t>
    </dgm:pt>
    <dgm:pt modelId="{08EA8F58-8FF5-4A3D-8EF4-EACE7AE2261C}" type="sibTrans" cxnId="{0CDAD833-55A3-4623-9D66-89E394243AEF}">
      <dgm:prSet/>
      <dgm:spPr/>
      <dgm:t>
        <a:bodyPr/>
        <a:lstStyle/>
        <a:p>
          <a:endParaRPr lang="en-US"/>
        </a:p>
      </dgm:t>
    </dgm:pt>
    <dgm:pt modelId="{36BB76BB-3723-4F38-A178-64D4476FF5CF}">
      <dgm:prSet phldrT="[Text]"/>
      <dgm:spPr/>
      <dgm:t>
        <a:bodyPr/>
        <a:lstStyle/>
        <a:p>
          <a:r>
            <a:rPr lang="en-US" dirty="0" smtClean="0"/>
            <a:t>3</a:t>
          </a:r>
          <a:endParaRPr lang="en-US" dirty="0"/>
        </a:p>
      </dgm:t>
    </dgm:pt>
    <dgm:pt modelId="{AA5E0F04-8430-4C7C-9350-F928237D2494}" type="parTrans" cxnId="{687CCC3D-C3A5-4C15-9C01-02E1C9F0793B}">
      <dgm:prSet/>
      <dgm:spPr/>
      <dgm:t>
        <a:bodyPr/>
        <a:lstStyle/>
        <a:p>
          <a:endParaRPr lang="en-US"/>
        </a:p>
      </dgm:t>
    </dgm:pt>
    <dgm:pt modelId="{FBF77737-1D70-468F-8887-5A42C9817E8E}" type="sibTrans" cxnId="{687CCC3D-C3A5-4C15-9C01-02E1C9F0793B}">
      <dgm:prSet/>
      <dgm:spPr/>
      <dgm:t>
        <a:bodyPr/>
        <a:lstStyle/>
        <a:p>
          <a:endParaRPr lang="en-US"/>
        </a:p>
      </dgm:t>
    </dgm:pt>
    <dgm:pt modelId="{4D62D5FE-E066-438A-98B4-181E599102A6}">
      <dgm:prSet phldrT="[Text]"/>
      <dgm:spPr/>
      <dgm:t>
        <a:bodyPr/>
        <a:lstStyle/>
        <a:p>
          <a:r>
            <a:rPr lang="en-US" dirty="0" smtClean="0"/>
            <a:t>When in doubt or in an uneasy situation </a:t>
          </a:r>
          <a:r>
            <a:rPr lang="en-US" b="1" dirty="0" smtClean="0"/>
            <a:t>CALL FOR HELP!</a:t>
          </a:r>
          <a:endParaRPr lang="en-US" b="1" dirty="0"/>
        </a:p>
      </dgm:t>
    </dgm:pt>
    <dgm:pt modelId="{122840F4-43A3-4A53-B7EE-E77CF2D06852}" type="parTrans" cxnId="{BC2E39B0-4197-4429-B786-DBF39F285F36}">
      <dgm:prSet/>
      <dgm:spPr/>
      <dgm:t>
        <a:bodyPr/>
        <a:lstStyle/>
        <a:p>
          <a:endParaRPr lang="en-US"/>
        </a:p>
      </dgm:t>
    </dgm:pt>
    <dgm:pt modelId="{11E00C58-A987-410C-B44D-170B6AA83580}" type="sibTrans" cxnId="{BC2E39B0-4197-4429-B786-DBF39F285F36}">
      <dgm:prSet/>
      <dgm:spPr/>
      <dgm:t>
        <a:bodyPr/>
        <a:lstStyle/>
        <a:p>
          <a:endParaRPr lang="en-US"/>
        </a:p>
      </dgm:t>
    </dgm:pt>
    <dgm:pt modelId="{07C370C2-7C0A-4352-B741-8937BAB08577}">
      <dgm:prSet phldrT="[Text]"/>
      <dgm:spPr/>
      <dgm:t>
        <a:bodyPr/>
        <a:lstStyle/>
        <a:p>
          <a:r>
            <a:rPr lang="en-US" dirty="0" smtClean="0"/>
            <a:t>4</a:t>
          </a:r>
          <a:endParaRPr lang="en-US" dirty="0"/>
        </a:p>
      </dgm:t>
    </dgm:pt>
    <dgm:pt modelId="{57B764A5-B996-43B8-A3D1-23DB0EC28BFB}" type="parTrans" cxnId="{B6BC7632-4427-4B94-AD8A-4DCA6BCEE87E}">
      <dgm:prSet/>
      <dgm:spPr/>
      <dgm:t>
        <a:bodyPr/>
        <a:lstStyle/>
        <a:p>
          <a:endParaRPr lang="en-US"/>
        </a:p>
      </dgm:t>
    </dgm:pt>
    <dgm:pt modelId="{12947029-A3DF-4DEC-9278-E015A94FE028}" type="sibTrans" cxnId="{B6BC7632-4427-4B94-AD8A-4DCA6BCEE87E}">
      <dgm:prSet/>
      <dgm:spPr/>
      <dgm:t>
        <a:bodyPr/>
        <a:lstStyle/>
        <a:p>
          <a:endParaRPr lang="en-US"/>
        </a:p>
      </dgm:t>
    </dgm:pt>
    <dgm:pt modelId="{380BFB89-EAF6-4536-8DAF-213E99B5617D}">
      <dgm:prSet/>
      <dgm:spPr/>
      <dgm:t>
        <a:bodyPr/>
        <a:lstStyle/>
        <a:p>
          <a:r>
            <a:rPr lang="en-US" b="1" dirty="0" smtClean="0"/>
            <a:t>REFRAIN</a:t>
          </a:r>
          <a:r>
            <a:rPr lang="en-US" dirty="0" smtClean="0"/>
            <a:t> from posting student pictures on your personal social media!</a:t>
          </a:r>
          <a:endParaRPr lang="en-US" dirty="0"/>
        </a:p>
      </dgm:t>
    </dgm:pt>
    <dgm:pt modelId="{52ABC320-62B0-4BC2-8AB0-A764FAE3124D}" type="parTrans" cxnId="{1496DF0D-86C0-41C3-84CC-8510944058CD}">
      <dgm:prSet/>
      <dgm:spPr/>
      <dgm:t>
        <a:bodyPr/>
        <a:lstStyle/>
        <a:p>
          <a:endParaRPr lang="en-US"/>
        </a:p>
      </dgm:t>
    </dgm:pt>
    <dgm:pt modelId="{B6A47818-47F4-4E3D-8ACC-313239AD30F2}" type="sibTrans" cxnId="{1496DF0D-86C0-41C3-84CC-8510944058CD}">
      <dgm:prSet/>
      <dgm:spPr/>
      <dgm:t>
        <a:bodyPr/>
        <a:lstStyle/>
        <a:p>
          <a:endParaRPr lang="en-US"/>
        </a:p>
      </dgm:t>
    </dgm:pt>
    <dgm:pt modelId="{1C37DD9B-0090-47B2-A7C7-AE72D6C7E6C5}">
      <dgm:prSet/>
      <dgm:spPr/>
      <dgm:t>
        <a:bodyPr/>
        <a:lstStyle/>
        <a:p>
          <a:r>
            <a:rPr lang="en-US" dirty="0" smtClean="0"/>
            <a:t>5</a:t>
          </a:r>
          <a:endParaRPr lang="en-US" dirty="0"/>
        </a:p>
      </dgm:t>
    </dgm:pt>
    <dgm:pt modelId="{DFACD7ED-EEE1-4BC2-9ABA-B90B7C1128DD}" type="parTrans" cxnId="{E1336E75-DA63-4DE7-91E7-E1C8DD832E03}">
      <dgm:prSet/>
      <dgm:spPr/>
      <dgm:t>
        <a:bodyPr/>
        <a:lstStyle/>
        <a:p>
          <a:endParaRPr lang="en-US"/>
        </a:p>
      </dgm:t>
    </dgm:pt>
    <dgm:pt modelId="{02422F81-37BF-4CA6-B20D-838A29F2DCEF}" type="sibTrans" cxnId="{E1336E75-DA63-4DE7-91E7-E1C8DD832E03}">
      <dgm:prSet/>
      <dgm:spPr/>
      <dgm:t>
        <a:bodyPr/>
        <a:lstStyle/>
        <a:p>
          <a:endParaRPr lang="en-US"/>
        </a:p>
      </dgm:t>
    </dgm:pt>
    <dgm:pt modelId="{5D951615-3566-49E0-9B56-FFD744A82DFA}">
      <dgm:prSet/>
      <dgm:spPr/>
      <dgm:t>
        <a:bodyPr/>
        <a:lstStyle/>
        <a:p>
          <a:r>
            <a:rPr lang="en-US" b="1" dirty="0" smtClean="0"/>
            <a:t>MAINTAIN</a:t>
          </a:r>
          <a:r>
            <a:rPr lang="en-US" dirty="0" smtClean="0"/>
            <a:t> confidentiality and secure student/staff data at all times! </a:t>
          </a:r>
          <a:endParaRPr lang="en-US" dirty="0"/>
        </a:p>
      </dgm:t>
    </dgm:pt>
    <dgm:pt modelId="{B70F661F-E8B8-4C09-9AE4-C71B04EFB3A4}" type="parTrans" cxnId="{784C82DD-B107-4FCD-99FD-3EF072F406C1}">
      <dgm:prSet/>
      <dgm:spPr/>
      <dgm:t>
        <a:bodyPr/>
        <a:lstStyle/>
        <a:p>
          <a:endParaRPr lang="en-US"/>
        </a:p>
      </dgm:t>
    </dgm:pt>
    <dgm:pt modelId="{4B5767A3-39FD-482C-8FE2-0D10E62D5516}" type="sibTrans" cxnId="{784C82DD-B107-4FCD-99FD-3EF072F406C1}">
      <dgm:prSet/>
      <dgm:spPr/>
      <dgm:t>
        <a:bodyPr/>
        <a:lstStyle/>
        <a:p>
          <a:endParaRPr lang="en-US"/>
        </a:p>
      </dgm:t>
    </dgm:pt>
    <dgm:pt modelId="{F08AFCB9-8877-47FA-8D8A-AA4BAD352F27}" type="pres">
      <dgm:prSet presAssocID="{F9013199-D99D-4820-B500-5F37E3676A7E}" presName="linearFlow" presStyleCnt="0">
        <dgm:presLayoutVars>
          <dgm:dir/>
          <dgm:animLvl val="lvl"/>
          <dgm:resizeHandles val="exact"/>
        </dgm:presLayoutVars>
      </dgm:prSet>
      <dgm:spPr/>
      <dgm:t>
        <a:bodyPr/>
        <a:lstStyle/>
        <a:p>
          <a:endParaRPr lang="en-US"/>
        </a:p>
      </dgm:t>
    </dgm:pt>
    <dgm:pt modelId="{E4F4850E-9EAE-43CE-A425-A83F724C01B1}" type="pres">
      <dgm:prSet presAssocID="{02A72BDB-2A28-4B07-8F1A-578E36B7A96A}" presName="composite" presStyleCnt="0"/>
      <dgm:spPr/>
    </dgm:pt>
    <dgm:pt modelId="{B71AF813-05CF-425C-8822-3EDF983B7461}" type="pres">
      <dgm:prSet presAssocID="{02A72BDB-2A28-4B07-8F1A-578E36B7A96A}" presName="parentText" presStyleLbl="alignNode1" presStyleIdx="0" presStyleCnt="5">
        <dgm:presLayoutVars>
          <dgm:chMax val="1"/>
          <dgm:bulletEnabled val="1"/>
        </dgm:presLayoutVars>
      </dgm:prSet>
      <dgm:spPr/>
      <dgm:t>
        <a:bodyPr/>
        <a:lstStyle/>
        <a:p>
          <a:endParaRPr lang="en-US"/>
        </a:p>
      </dgm:t>
    </dgm:pt>
    <dgm:pt modelId="{8020C7F9-1775-4A5C-8624-ABE125BE9AAD}" type="pres">
      <dgm:prSet presAssocID="{02A72BDB-2A28-4B07-8F1A-578E36B7A96A}" presName="descendantText" presStyleLbl="alignAcc1" presStyleIdx="0" presStyleCnt="5">
        <dgm:presLayoutVars>
          <dgm:bulletEnabled val="1"/>
        </dgm:presLayoutVars>
      </dgm:prSet>
      <dgm:spPr/>
      <dgm:t>
        <a:bodyPr/>
        <a:lstStyle/>
        <a:p>
          <a:endParaRPr lang="en-US"/>
        </a:p>
      </dgm:t>
    </dgm:pt>
    <dgm:pt modelId="{06C60721-A058-476B-9B20-D6F708EF4C66}" type="pres">
      <dgm:prSet presAssocID="{9EE13A99-C631-492F-B90A-F56362197376}" presName="sp" presStyleCnt="0"/>
      <dgm:spPr/>
    </dgm:pt>
    <dgm:pt modelId="{78EFC5AD-2CB5-47DE-80AC-AA87C0816B53}" type="pres">
      <dgm:prSet presAssocID="{004EA6B1-23FA-4DBF-B229-E76505BCB20F}" presName="composite" presStyleCnt="0"/>
      <dgm:spPr/>
    </dgm:pt>
    <dgm:pt modelId="{6B24B79A-FA81-447F-A6E8-251B7046F864}" type="pres">
      <dgm:prSet presAssocID="{004EA6B1-23FA-4DBF-B229-E76505BCB20F}" presName="parentText" presStyleLbl="alignNode1" presStyleIdx="1" presStyleCnt="5">
        <dgm:presLayoutVars>
          <dgm:chMax val="1"/>
          <dgm:bulletEnabled val="1"/>
        </dgm:presLayoutVars>
      </dgm:prSet>
      <dgm:spPr/>
      <dgm:t>
        <a:bodyPr/>
        <a:lstStyle/>
        <a:p>
          <a:endParaRPr lang="en-US"/>
        </a:p>
      </dgm:t>
    </dgm:pt>
    <dgm:pt modelId="{B4C8A773-5FB3-4C1B-9144-F45D99CF3CE8}" type="pres">
      <dgm:prSet presAssocID="{004EA6B1-23FA-4DBF-B229-E76505BCB20F}" presName="descendantText" presStyleLbl="alignAcc1" presStyleIdx="1" presStyleCnt="5">
        <dgm:presLayoutVars>
          <dgm:bulletEnabled val="1"/>
        </dgm:presLayoutVars>
      </dgm:prSet>
      <dgm:spPr/>
      <dgm:t>
        <a:bodyPr/>
        <a:lstStyle/>
        <a:p>
          <a:endParaRPr lang="en-US"/>
        </a:p>
      </dgm:t>
    </dgm:pt>
    <dgm:pt modelId="{849B99BF-F95C-4044-8802-ED1A2A281A89}" type="pres">
      <dgm:prSet presAssocID="{3EAFADD2-332A-43E7-ADCD-11B5E98D5D13}" presName="sp" presStyleCnt="0"/>
      <dgm:spPr/>
    </dgm:pt>
    <dgm:pt modelId="{9BBB8866-C368-4383-85DB-2D9B983B3487}" type="pres">
      <dgm:prSet presAssocID="{36BB76BB-3723-4F38-A178-64D4476FF5CF}" presName="composite" presStyleCnt="0"/>
      <dgm:spPr/>
    </dgm:pt>
    <dgm:pt modelId="{6A350AA2-9FFB-4F9E-AD93-2A3D9D0D2D7B}" type="pres">
      <dgm:prSet presAssocID="{36BB76BB-3723-4F38-A178-64D4476FF5CF}" presName="parentText" presStyleLbl="alignNode1" presStyleIdx="2" presStyleCnt="5">
        <dgm:presLayoutVars>
          <dgm:chMax val="1"/>
          <dgm:bulletEnabled val="1"/>
        </dgm:presLayoutVars>
      </dgm:prSet>
      <dgm:spPr/>
      <dgm:t>
        <a:bodyPr/>
        <a:lstStyle/>
        <a:p>
          <a:endParaRPr lang="en-US"/>
        </a:p>
      </dgm:t>
    </dgm:pt>
    <dgm:pt modelId="{F51A07ED-EFC7-4CDD-A1AF-D053C6B2890D}" type="pres">
      <dgm:prSet presAssocID="{36BB76BB-3723-4F38-A178-64D4476FF5CF}" presName="descendantText" presStyleLbl="alignAcc1" presStyleIdx="2" presStyleCnt="5">
        <dgm:presLayoutVars>
          <dgm:bulletEnabled val="1"/>
        </dgm:presLayoutVars>
      </dgm:prSet>
      <dgm:spPr/>
      <dgm:t>
        <a:bodyPr/>
        <a:lstStyle/>
        <a:p>
          <a:endParaRPr lang="en-US"/>
        </a:p>
      </dgm:t>
    </dgm:pt>
    <dgm:pt modelId="{B0E122DD-2BB6-4441-AE9C-6F41A1B7FAE1}" type="pres">
      <dgm:prSet presAssocID="{FBF77737-1D70-468F-8887-5A42C9817E8E}" presName="sp" presStyleCnt="0"/>
      <dgm:spPr/>
    </dgm:pt>
    <dgm:pt modelId="{563EEC5D-EE61-4BAB-87D7-9127F487875F}" type="pres">
      <dgm:prSet presAssocID="{07C370C2-7C0A-4352-B741-8937BAB08577}" presName="composite" presStyleCnt="0"/>
      <dgm:spPr/>
    </dgm:pt>
    <dgm:pt modelId="{98055B26-F4E4-4D46-92CC-7A337256BCF8}" type="pres">
      <dgm:prSet presAssocID="{07C370C2-7C0A-4352-B741-8937BAB08577}" presName="parentText" presStyleLbl="alignNode1" presStyleIdx="3" presStyleCnt="5">
        <dgm:presLayoutVars>
          <dgm:chMax val="1"/>
          <dgm:bulletEnabled val="1"/>
        </dgm:presLayoutVars>
      </dgm:prSet>
      <dgm:spPr/>
      <dgm:t>
        <a:bodyPr/>
        <a:lstStyle/>
        <a:p>
          <a:endParaRPr lang="en-US"/>
        </a:p>
      </dgm:t>
    </dgm:pt>
    <dgm:pt modelId="{879B11AE-C0B4-4D31-B7D7-553919F662FC}" type="pres">
      <dgm:prSet presAssocID="{07C370C2-7C0A-4352-B741-8937BAB08577}" presName="descendantText" presStyleLbl="alignAcc1" presStyleIdx="3" presStyleCnt="5">
        <dgm:presLayoutVars>
          <dgm:bulletEnabled val="1"/>
        </dgm:presLayoutVars>
      </dgm:prSet>
      <dgm:spPr/>
      <dgm:t>
        <a:bodyPr/>
        <a:lstStyle/>
        <a:p>
          <a:endParaRPr lang="en-US"/>
        </a:p>
      </dgm:t>
    </dgm:pt>
    <dgm:pt modelId="{DE91C944-EBC2-4B80-A774-506688DB2941}" type="pres">
      <dgm:prSet presAssocID="{12947029-A3DF-4DEC-9278-E015A94FE028}" presName="sp" presStyleCnt="0"/>
      <dgm:spPr/>
    </dgm:pt>
    <dgm:pt modelId="{02DA78B8-F6E2-4904-AC04-C09E9A4E5D84}" type="pres">
      <dgm:prSet presAssocID="{1C37DD9B-0090-47B2-A7C7-AE72D6C7E6C5}" presName="composite" presStyleCnt="0"/>
      <dgm:spPr/>
    </dgm:pt>
    <dgm:pt modelId="{1C340CB1-1523-4EB1-8CB6-EA16C237A741}" type="pres">
      <dgm:prSet presAssocID="{1C37DD9B-0090-47B2-A7C7-AE72D6C7E6C5}" presName="parentText" presStyleLbl="alignNode1" presStyleIdx="4" presStyleCnt="5">
        <dgm:presLayoutVars>
          <dgm:chMax val="1"/>
          <dgm:bulletEnabled val="1"/>
        </dgm:presLayoutVars>
      </dgm:prSet>
      <dgm:spPr/>
      <dgm:t>
        <a:bodyPr/>
        <a:lstStyle/>
        <a:p>
          <a:endParaRPr lang="en-US"/>
        </a:p>
      </dgm:t>
    </dgm:pt>
    <dgm:pt modelId="{38288C5F-1E7A-417E-9CC9-66AE348F49FC}" type="pres">
      <dgm:prSet presAssocID="{1C37DD9B-0090-47B2-A7C7-AE72D6C7E6C5}" presName="descendantText" presStyleLbl="alignAcc1" presStyleIdx="4" presStyleCnt="5">
        <dgm:presLayoutVars>
          <dgm:bulletEnabled val="1"/>
        </dgm:presLayoutVars>
      </dgm:prSet>
      <dgm:spPr/>
      <dgm:t>
        <a:bodyPr/>
        <a:lstStyle/>
        <a:p>
          <a:endParaRPr lang="en-US"/>
        </a:p>
      </dgm:t>
    </dgm:pt>
  </dgm:ptLst>
  <dgm:cxnLst>
    <dgm:cxn modelId="{63E58E75-CEE8-4818-A889-778E57E50518}" srcId="{F9013199-D99D-4820-B500-5F37E3676A7E}" destId="{004EA6B1-23FA-4DBF-B229-E76505BCB20F}" srcOrd="1" destOrd="0" parTransId="{1E411429-FB96-4C59-B3CB-289C45180979}" sibTransId="{3EAFADD2-332A-43E7-ADCD-11B5E98D5D13}"/>
    <dgm:cxn modelId="{4A98FCE6-4A4B-4D87-9EBA-B45FA678D475}" type="presOf" srcId="{004EA6B1-23FA-4DBF-B229-E76505BCB20F}" destId="{6B24B79A-FA81-447F-A6E8-251B7046F864}" srcOrd="0" destOrd="0" presId="urn:microsoft.com/office/officeart/2005/8/layout/chevron2"/>
    <dgm:cxn modelId="{9EA864EC-1352-4A0A-8398-6B8FEF7CAB70}" type="presOf" srcId="{4709DEA0-1F1C-4865-9F28-9EB999C50FE7}" destId="{8020C7F9-1775-4A5C-8624-ABE125BE9AAD}" srcOrd="0" destOrd="0" presId="urn:microsoft.com/office/officeart/2005/8/layout/chevron2"/>
    <dgm:cxn modelId="{2828A8F2-FEB9-4168-BCA2-9A3377773758}" srcId="{F9013199-D99D-4820-B500-5F37E3676A7E}" destId="{02A72BDB-2A28-4B07-8F1A-578E36B7A96A}" srcOrd="0" destOrd="0" parTransId="{1562B164-A980-4BA7-8DC1-4136D6D12F85}" sibTransId="{9EE13A99-C631-492F-B90A-F56362197376}"/>
    <dgm:cxn modelId="{9E52C501-1300-4966-B3E8-EEF335E21D40}" type="presOf" srcId="{1C37DD9B-0090-47B2-A7C7-AE72D6C7E6C5}" destId="{1C340CB1-1523-4EB1-8CB6-EA16C237A741}" srcOrd="0" destOrd="0" presId="urn:microsoft.com/office/officeart/2005/8/layout/chevron2"/>
    <dgm:cxn modelId="{687CCC3D-C3A5-4C15-9C01-02E1C9F0793B}" srcId="{F9013199-D99D-4820-B500-5F37E3676A7E}" destId="{36BB76BB-3723-4F38-A178-64D4476FF5CF}" srcOrd="2" destOrd="0" parTransId="{AA5E0F04-8430-4C7C-9350-F928237D2494}" sibTransId="{FBF77737-1D70-468F-8887-5A42C9817E8E}"/>
    <dgm:cxn modelId="{58040E22-3876-43C0-99F5-C9F7BCD46DEA}" type="presOf" srcId="{C4ECE0F2-C05B-4D25-9E1C-53FF1D9995F3}" destId="{B4C8A773-5FB3-4C1B-9144-F45D99CF3CE8}" srcOrd="0" destOrd="0" presId="urn:microsoft.com/office/officeart/2005/8/layout/chevron2"/>
    <dgm:cxn modelId="{1496DF0D-86C0-41C3-84CC-8510944058CD}" srcId="{07C370C2-7C0A-4352-B741-8937BAB08577}" destId="{380BFB89-EAF6-4536-8DAF-213E99B5617D}" srcOrd="0" destOrd="0" parTransId="{52ABC320-62B0-4BC2-8AB0-A764FAE3124D}" sibTransId="{B6A47818-47F4-4E3D-8ACC-313239AD30F2}"/>
    <dgm:cxn modelId="{0CDAD833-55A3-4623-9D66-89E394243AEF}" srcId="{004EA6B1-23FA-4DBF-B229-E76505BCB20F}" destId="{C4ECE0F2-C05B-4D25-9E1C-53FF1D9995F3}" srcOrd="0" destOrd="0" parTransId="{1548AA3B-2207-4599-92BA-3C524B95DFEB}" sibTransId="{08EA8F58-8FF5-4A3D-8EF4-EACE7AE2261C}"/>
    <dgm:cxn modelId="{B6BC7632-4427-4B94-AD8A-4DCA6BCEE87E}" srcId="{F9013199-D99D-4820-B500-5F37E3676A7E}" destId="{07C370C2-7C0A-4352-B741-8937BAB08577}" srcOrd="3" destOrd="0" parTransId="{57B764A5-B996-43B8-A3D1-23DB0EC28BFB}" sibTransId="{12947029-A3DF-4DEC-9278-E015A94FE028}"/>
    <dgm:cxn modelId="{E1336E75-DA63-4DE7-91E7-E1C8DD832E03}" srcId="{F9013199-D99D-4820-B500-5F37E3676A7E}" destId="{1C37DD9B-0090-47B2-A7C7-AE72D6C7E6C5}" srcOrd="4" destOrd="0" parTransId="{DFACD7ED-EEE1-4BC2-9ABA-B90B7C1128DD}" sibTransId="{02422F81-37BF-4CA6-B20D-838A29F2DCEF}"/>
    <dgm:cxn modelId="{1B9FF70F-B96B-4E92-89C2-B22A8E6C32A0}" type="presOf" srcId="{4D62D5FE-E066-438A-98B4-181E599102A6}" destId="{F51A07ED-EFC7-4CDD-A1AF-D053C6B2890D}" srcOrd="0" destOrd="0" presId="urn:microsoft.com/office/officeart/2005/8/layout/chevron2"/>
    <dgm:cxn modelId="{E2B7C5FD-EAA1-4642-A9AB-5A90DC0C74D0}" type="presOf" srcId="{F9013199-D99D-4820-B500-5F37E3676A7E}" destId="{F08AFCB9-8877-47FA-8D8A-AA4BAD352F27}" srcOrd="0" destOrd="0" presId="urn:microsoft.com/office/officeart/2005/8/layout/chevron2"/>
    <dgm:cxn modelId="{8D4B5D8D-923B-4EA4-A280-243F9865BFCF}" type="presOf" srcId="{5D951615-3566-49E0-9B56-FFD744A82DFA}" destId="{38288C5F-1E7A-417E-9CC9-66AE348F49FC}" srcOrd="0" destOrd="0" presId="urn:microsoft.com/office/officeart/2005/8/layout/chevron2"/>
    <dgm:cxn modelId="{B0C82A79-2DCD-4CA5-A201-5E015F924890}" type="presOf" srcId="{02A72BDB-2A28-4B07-8F1A-578E36B7A96A}" destId="{B71AF813-05CF-425C-8822-3EDF983B7461}" srcOrd="0" destOrd="0" presId="urn:microsoft.com/office/officeart/2005/8/layout/chevron2"/>
    <dgm:cxn modelId="{BC2E39B0-4197-4429-B786-DBF39F285F36}" srcId="{36BB76BB-3723-4F38-A178-64D4476FF5CF}" destId="{4D62D5FE-E066-438A-98B4-181E599102A6}" srcOrd="0" destOrd="0" parTransId="{122840F4-43A3-4A53-B7EE-E77CF2D06852}" sibTransId="{11E00C58-A987-410C-B44D-170B6AA83580}"/>
    <dgm:cxn modelId="{8316E5CB-E85F-4BA3-B2C8-179A46483D81}" type="presOf" srcId="{07C370C2-7C0A-4352-B741-8937BAB08577}" destId="{98055B26-F4E4-4D46-92CC-7A337256BCF8}" srcOrd="0" destOrd="0" presId="urn:microsoft.com/office/officeart/2005/8/layout/chevron2"/>
    <dgm:cxn modelId="{784C82DD-B107-4FCD-99FD-3EF072F406C1}" srcId="{1C37DD9B-0090-47B2-A7C7-AE72D6C7E6C5}" destId="{5D951615-3566-49E0-9B56-FFD744A82DFA}" srcOrd="0" destOrd="0" parTransId="{B70F661F-E8B8-4C09-9AE4-C71B04EFB3A4}" sibTransId="{4B5767A3-39FD-482C-8FE2-0D10E62D5516}"/>
    <dgm:cxn modelId="{649349B3-0586-4191-B5C5-BE29A3145378}" type="presOf" srcId="{36BB76BB-3723-4F38-A178-64D4476FF5CF}" destId="{6A350AA2-9FFB-4F9E-AD93-2A3D9D0D2D7B}" srcOrd="0" destOrd="0" presId="urn:microsoft.com/office/officeart/2005/8/layout/chevron2"/>
    <dgm:cxn modelId="{24387A02-1BF1-4BA8-9491-D2E769345FC3}" type="presOf" srcId="{380BFB89-EAF6-4536-8DAF-213E99B5617D}" destId="{879B11AE-C0B4-4D31-B7D7-553919F662FC}" srcOrd="0" destOrd="0" presId="urn:microsoft.com/office/officeart/2005/8/layout/chevron2"/>
    <dgm:cxn modelId="{1E1B8F9D-04A7-439F-B572-06BF3E8A8F8D}" srcId="{02A72BDB-2A28-4B07-8F1A-578E36B7A96A}" destId="{4709DEA0-1F1C-4865-9F28-9EB999C50FE7}" srcOrd="0" destOrd="0" parTransId="{6D0C31B3-1474-4600-BD47-606299254A9F}" sibTransId="{1E0E9DD3-2797-4A7D-B415-C2288D0DADB7}"/>
    <dgm:cxn modelId="{90D0F4FE-3276-4932-8DB2-BB260B99E66E}" type="presParOf" srcId="{F08AFCB9-8877-47FA-8D8A-AA4BAD352F27}" destId="{E4F4850E-9EAE-43CE-A425-A83F724C01B1}" srcOrd="0" destOrd="0" presId="urn:microsoft.com/office/officeart/2005/8/layout/chevron2"/>
    <dgm:cxn modelId="{D53B8907-30AD-40B4-B327-81F6A442A086}" type="presParOf" srcId="{E4F4850E-9EAE-43CE-A425-A83F724C01B1}" destId="{B71AF813-05CF-425C-8822-3EDF983B7461}" srcOrd="0" destOrd="0" presId="urn:microsoft.com/office/officeart/2005/8/layout/chevron2"/>
    <dgm:cxn modelId="{0D1D7A0C-8593-4BFE-99E8-E39B12A5BDDF}" type="presParOf" srcId="{E4F4850E-9EAE-43CE-A425-A83F724C01B1}" destId="{8020C7F9-1775-4A5C-8624-ABE125BE9AAD}" srcOrd="1" destOrd="0" presId="urn:microsoft.com/office/officeart/2005/8/layout/chevron2"/>
    <dgm:cxn modelId="{B8927FC1-833C-4D51-95DC-05716C99D95A}" type="presParOf" srcId="{F08AFCB9-8877-47FA-8D8A-AA4BAD352F27}" destId="{06C60721-A058-476B-9B20-D6F708EF4C66}" srcOrd="1" destOrd="0" presId="urn:microsoft.com/office/officeart/2005/8/layout/chevron2"/>
    <dgm:cxn modelId="{300770DD-F4A0-4BCA-AF29-BE3A40A6E9A4}" type="presParOf" srcId="{F08AFCB9-8877-47FA-8D8A-AA4BAD352F27}" destId="{78EFC5AD-2CB5-47DE-80AC-AA87C0816B53}" srcOrd="2" destOrd="0" presId="urn:microsoft.com/office/officeart/2005/8/layout/chevron2"/>
    <dgm:cxn modelId="{836EA3E3-8224-4BA2-BC86-766D074F1AB9}" type="presParOf" srcId="{78EFC5AD-2CB5-47DE-80AC-AA87C0816B53}" destId="{6B24B79A-FA81-447F-A6E8-251B7046F864}" srcOrd="0" destOrd="0" presId="urn:microsoft.com/office/officeart/2005/8/layout/chevron2"/>
    <dgm:cxn modelId="{F736FAAF-158A-4E11-B839-61D9A9873135}" type="presParOf" srcId="{78EFC5AD-2CB5-47DE-80AC-AA87C0816B53}" destId="{B4C8A773-5FB3-4C1B-9144-F45D99CF3CE8}" srcOrd="1" destOrd="0" presId="urn:microsoft.com/office/officeart/2005/8/layout/chevron2"/>
    <dgm:cxn modelId="{3EDCBDA7-D963-47B7-BD1E-891AD521F823}" type="presParOf" srcId="{F08AFCB9-8877-47FA-8D8A-AA4BAD352F27}" destId="{849B99BF-F95C-4044-8802-ED1A2A281A89}" srcOrd="3" destOrd="0" presId="urn:microsoft.com/office/officeart/2005/8/layout/chevron2"/>
    <dgm:cxn modelId="{F11B2913-CC0E-482E-B682-AFCFA6F53BC9}" type="presParOf" srcId="{F08AFCB9-8877-47FA-8D8A-AA4BAD352F27}" destId="{9BBB8866-C368-4383-85DB-2D9B983B3487}" srcOrd="4" destOrd="0" presId="urn:microsoft.com/office/officeart/2005/8/layout/chevron2"/>
    <dgm:cxn modelId="{2F41461F-D77E-4DD1-A339-567A069C6AF9}" type="presParOf" srcId="{9BBB8866-C368-4383-85DB-2D9B983B3487}" destId="{6A350AA2-9FFB-4F9E-AD93-2A3D9D0D2D7B}" srcOrd="0" destOrd="0" presId="urn:microsoft.com/office/officeart/2005/8/layout/chevron2"/>
    <dgm:cxn modelId="{86D80E1F-7914-45C7-B79E-383AF5538C10}" type="presParOf" srcId="{9BBB8866-C368-4383-85DB-2D9B983B3487}" destId="{F51A07ED-EFC7-4CDD-A1AF-D053C6B2890D}" srcOrd="1" destOrd="0" presId="urn:microsoft.com/office/officeart/2005/8/layout/chevron2"/>
    <dgm:cxn modelId="{D1361D5A-A02A-4B49-A546-01E01570FDBE}" type="presParOf" srcId="{F08AFCB9-8877-47FA-8D8A-AA4BAD352F27}" destId="{B0E122DD-2BB6-4441-AE9C-6F41A1B7FAE1}" srcOrd="5" destOrd="0" presId="urn:microsoft.com/office/officeart/2005/8/layout/chevron2"/>
    <dgm:cxn modelId="{9A7626BB-9444-44C2-BA36-B6C8E3BBD2C1}" type="presParOf" srcId="{F08AFCB9-8877-47FA-8D8A-AA4BAD352F27}" destId="{563EEC5D-EE61-4BAB-87D7-9127F487875F}" srcOrd="6" destOrd="0" presId="urn:microsoft.com/office/officeart/2005/8/layout/chevron2"/>
    <dgm:cxn modelId="{F6B05D51-0027-4F92-91C5-971CF1597CEA}" type="presParOf" srcId="{563EEC5D-EE61-4BAB-87D7-9127F487875F}" destId="{98055B26-F4E4-4D46-92CC-7A337256BCF8}" srcOrd="0" destOrd="0" presId="urn:microsoft.com/office/officeart/2005/8/layout/chevron2"/>
    <dgm:cxn modelId="{0410A23F-DBC8-401E-93D1-879F86D2FCF8}" type="presParOf" srcId="{563EEC5D-EE61-4BAB-87D7-9127F487875F}" destId="{879B11AE-C0B4-4D31-B7D7-553919F662FC}" srcOrd="1" destOrd="0" presId="urn:microsoft.com/office/officeart/2005/8/layout/chevron2"/>
    <dgm:cxn modelId="{27463BD9-7EB5-48AF-BF7F-A4078A04A470}" type="presParOf" srcId="{F08AFCB9-8877-47FA-8D8A-AA4BAD352F27}" destId="{DE91C944-EBC2-4B80-A774-506688DB2941}" srcOrd="7" destOrd="0" presId="urn:microsoft.com/office/officeart/2005/8/layout/chevron2"/>
    <dgm:cxn modelId="{417B85D7-1FEA-43DF-82F3-2A4F8E8C2F0C}" type="presParOf" srcId="{F08AFCB9-8877-47FA-8D8A-AA4BAD352F27}" destId="{02DA78B8-F6E2-4904-AC04-C09E9A4E5D84}" srcOrd="8" destOrd="0" presId="urn:microsoft.com/office/officeart/2005/8/layout/chevron2"/>
    <dgm:cxn modelId="{88F3A221-6A7C-4466-83B2-5627D6DD73D3}" type="presParOf" srcId="{02DA78B8-F6E2-4904-AC04-C09E9A4E5D84}" destId="{1C340CB1-1523-4EB1-8CB6-EA16C237A741}" srcOrd="0" destOrd="0" presId="urn:microsoft.com/office/officeart/2005/8/layout/chevron2"/>
    <dgm:cxn modelId="{9CBE3895-8325-4EE0-B79A-ED5764996CFB}" type="presParOf" srcId="{02DA78B8-F6E2-4904-AC04-C09E9A4E5D84}" destId="{38288C5F-1E7A-417E-9CC9-66AE348F49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8/14/2015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8/14/2015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explain how and why we got to the new title.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251207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A goal of graduating from high school is too general. Specify how this will be accomplished (study in order to receive better grades. M- Establish criteria for how a goal is to be achieved. Measurable does not refer to a timeline; it means determine a way to measure the mentee’s success in completing the long-range goals. A- Be proactive in taking action that will result in reaching the desired goal. R- Strive for attainable goals, considering the resources and constraints relative to the situations. T- Allow reasonable time to complete each goal, but no so much time the </a:t>
            </a:r>
            <a:r>
              <a:rPr lang="en-US" baseline="0" dirty="0" err="1" smtClean="0"/>
              <a:t>mantee</a:t>
            </a:r>
            <a:r>
              <a:rPr lang="en-US" baseline="0" dirty="0" smtClean="0"/>
              <a:t> loses focus or motivation.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28713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87623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Patience- Key when tutoring students</a:t>
            </a:r>
            <a:r>
              <a:rPr lang="en-US" baseline="0" dirty="0" smtClean="0"/>
              <a:t> as a concept may be difficult for students to grasp when it is easily understood by you. Take the time to help students understand the basic information of a concept before they can understand the general idea. Ask students to tell you what they know so far to make a connection. </a:t>
            </a:r>
          </a:p>
          <a:p>
            <a:r>
              <a:rPr lang="en-US" baseline="0" dirty="0" smtClean="0"/>
              <a:t>A positive attitude- Goes a long way to encourage your students of their good work. Even if they are stuck compliment them on their ability to get as far as they did. If you understand a concept easily but they do not avoid telling them how easy it is as it can strain their confidence making them feel they are behind compared to their peers. Instead let them know that every concept takes time to fully understand making them feel that their trouble understanding the concept is normal. </a:t>
            </a:r>
          </a:p>
          <a:p>
            <a:r>
              <a:rPr lang="en-US" baseline="0" dirty="0" smtClean="0"/>
              <a:t>Expectations- and make them clear to your students. Keeping your expectations set will push them to challenge themselves and will have them realize their potential. </a:t>
            </a:r>
          </a:p>
          <a:p>
            <a:r>
              <a:rPr lang="en-US" baseline="0" dirty="0" smtClean="0"/>
              <a:t>Honesty- will further gain your students respect. If you do not know the answer or procedure to a question, don’t be afraid to admit it. Work with them to find the solution using their resources, or even ask another AL or teacher if you reach an obstacle. </a:t>
            </a:r>
          </a:p>
          <a:p>
            <a:r>
              <a:rPr lang="en-US" baseline="0" dirty="0" smtClean="0"/>
              <a:t>Confidentially, is very important as a GFSP staff member. Avoid sharing personal student information with other students or staff. Also be mindful of documents that contain private information and secure them properly before leaving the work area. If a student shares private information that can be problematic speak to your immediate supervisor as soon as possible.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38898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Dress appropriately</a:t>
            </a:r>
            <a:r>
              <a:rPr lang="en-US" baseline="0" dirty="0" smtClean="0"/>
              <a:t> and professionally. No jeans or tank tops. </a:t>
            </a:r>
          </a:p>
          <a:p>
            <a:r>
              <a:rPr lang="en-US" baseline="0" dirty="0" smtClean="0"/>
              <a:t>2. If necessary, will be given a verbal warning upon dress code violations. </a:t>
            </a:r>
          </a:p>
          <a:p>
            <a:r>
              <a:rPr lang="en-US" dirty="0" smtClean="0"/>
              <a:t>3. If not dressed</a:t>
            </a:r>
            <a:r>
              <a:rPr lang="en-US" baseline="0" dirty="0" smtClean="0"/>
              <a:t> appropriately, you will be asked to go home to change and your absence will be noted as a “no show” since you did not come prepared to work.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dirty="0"/>
          </a:p>
        </p:txBody>
      </p:sp>
    </p:spTree>
    <p:extLst>
      <p:ext uri="{BB962C8B-B14F-4D97-AF65-F5344CB8AC3E}">
        <p14:creationId xmlns:p14="http://schemas.microsoft.com/office/powerpoint/2010/main" val="385762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baseline="0" dirty="0" smtClean="0"/>
              <a:t>Clarify expectations, initially and throughout your tutoring sessions openly communicate the expectations  for the sessions to be successful.</a:t>
            </a:r>
          </a:p>
          <a:p>
            <a:pPr marL="342900" indent="-342900">
              <a:buAutoNum type="arabicPeriod"/>
            </a:pPr>
            <a:r>
              <a:rPr lang="en-US" baseline="0" dirty="0" smtClean="0"/>
              <a:t>Be available, your students should feel confident that you are available, within reason, to answer questions and provide supports. To make your students feel supported, try to take time to remind them to come see you at the GEAR UP office. </a:t>
            </a:r>
          </a:p>
          <a:p>
            <a:pPr marL="342900" indent="-342900">
              <a:buAutoNum type="arabicPeriod"/>
            </a:pPr>
            <a:r>
              <a:rPr lang="en-US" baseline="0" dirty="0" smtClean="0"/>
              <a:t>Check in often, tutoring is a two-way street. For fear of being bothersome, students may hesitate to reach out. If it’s been a while since you heard from your student, reach out to keep communication open. </a:t>
            </a:r>
          </a:p>
          <a:p>
            <a:pPr marL="342900" indent="-342900">
              <a:buAutoNum type="arabicPeriod"/>
            </a:pPr>
            <a:r>
              <a:rPr lang="en-US" baseline="0" dirty="0" smtClean="0"/>
              <a:t>Encourage goal setting, Chances are your students have goals. Keep them on track by providing challenges and then lead the process to help your student achieve her/his goals. </a:t>
            </a:r>
          </a:p>
          <a:p>
            <a:pPr marL="342900" indent="-342900">
              <a:buAutoNum type="arabicPeriod"/>
            </a:pPr>
            <a:r>
              <a:rPr lang="en-US" baseline="0" dirty="0" smtClean="0"/>
              <a:t>Be patient, tutoring is not a race to the finish line. Yes, there are goals to be reached and skills to be learned, but just because your student isn’t moving as quickly  as you would if given the same circumstances  doesn’t mean your tutoring skills are lacking. It is important to recognize that every student has different goals, time constraints and values. </a:t>
            </a:r>
          </a:p>
          <a:p>
            <a:pPr marL="342900" indent="-342900">
              <a:buAutoNum type="arabicPeriod"/>
            </a:pPr>
            <a:r>
              <a:rPr lang="en-US" baseline="0" dirty="0" smtClean="0"/>
              <a:t>Be positive, Stay upbeat and encouraging. Your student will have ups and downs. Not every speech will go as planned and not every goal will be met the first time around. It’s your job to point out the positive and keep your student motivated to keep trying. </a:t>
            </a:r>
          </a:p>
          <a:p>
            <a:pPr marL="342900" indent="-342900">
              <a:buAutoNum type="arabicPeriod"/>
            </a:pPr>
            <a:r>
              <a:rPr lang="en-US" baseline="0" dirty="0" smtClean="0"/>
              <a:t>Be kind, your student may not always give the best speech or get the perfect score on a test, but you never want to make your student feel inadequate, so choose your words carefully. Always be honest, but diplomatic. </a:t>
            </a:r>
          </a:p>
          <a:p>
            <a:pPr marL="342900" indent="-342900">
              <a:buAutoNum type="arabicPeriod"/>
            </a:pPr>
            <a:r>
              <a:rPr lang="en-US" baseline="0" dirty="0" smtClean="0"/>
              <a:t>Don’t push, a student should never feel obligated to take your advice. Tutoring is not a dictatorship. It’s counterproductive to expect a person to always agree or feel comfortable with your suggestions.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1343670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8/14/2015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8/14/2015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8/14/2015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8/14/2015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8/14/2015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8/14/2015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8/14/2015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8/14/2015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8/14/2015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8/14/2015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52400"/>
            <a:ext cx="7008574" cy="329882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Academic Leader	</a:t>
            </a:r>
            <a:endParaRPr lang="en-US" dirty="0"/>
          </a:p>
        </p:txBody>
      </p:sp>
      <p:sp>
        <p:nvSpPr>
          <p:cNvPr id="3" name="Subtitle 2"/>
          <p:cNvSpPr>
            <a:spLocks noGrp="1"/>
          </p:cNvSpPr>
          <p:nvPr>
            <p:ph type="subTitle" idx="1"/>
          </p:nvPr>
        </p:nvSpPr>
        <p:spPr>
          <a:xfrm>
            <a:off x="5942012" y="3435391"/>
            <a:ext cx="7008574" cy="1244600"/>
          </a:xfrm>
        </p:spPr>
        <p:txBody>
          <a:bodyPr/>
          <a:lstStyle/>
          <a:p>
            <a:r>
              <a:rPr lang="en-US" dirty="0" smtClean="0"/>
              <a:t>The transition from Tutor/Mentor</a:t>
            </a:r>
            <a:endParaRPr lang="en-US" dirty="0"/>
          </a:p>
        </p:txBody>
      </p:sp>
      <p:sp>
        <p:nvSpPr>
          <p:cNvPr id="4" name="TextBox 3"/>
          <p:cNvSpPr txBox="1"/>
          <p:nvPr/>
        </p:nvSpPr>
        <p:spPr>
          <a:xfrm>
            <a:off x="9828212" y="5029200"/>
            <a:ext cx="2650657" cy="461665"/>
          </a:xfrm>
          <a:prstGeom prst="rect">
            <a:avLst/>
          </a:prstGeom>
          <a:noFill/>
        </p:spPr>
        <p:txBody>
          <a:bodyPr wrap="square" rtlCol="0">
            <a:spAutoFit/>
          </a:bodyPr>
          <a:lstStyle/>
          <a:p>
            <a:r>
              <a:rPr lang="en-US" dirty="0" smtClean="0"/>
              <a:t>EHS </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immediate supervisor?</a:t>
            </a:r>
            <a:endParaRPr lang="en-US" dirty="0"/>
          </a:p>
        </p:txBody>
      </p:sp>
      <p:sp>
        <p:nvSpPr>
          <p:cNvPr id="3" name="Content Placeholder 2"/>
          <p:cNvSpPr>
            <a:spLocks noGrp="1"/>
          </p:cNvSpPr>
          <p:nvPr>
            <p:ph idx="1"/>
          </p:nvPr>
        </p:nvSpPr>
        <p:spPr>
          <a:xfrm>
            <a:off x="1117309" y="1600200"/>
            <a:ext cx="10157354" cy="4470400"/>
          </a:xfrm>
        </p:spPr>
        <p:txBody>
          <a:bodyPr/>
          <a:lstStyle/>
          <a:p>
            <a:r>
              <a:rPr lang="en-US" dirty="0" smtClean="0"/>
              <a:t>Program Ambassador</a:t>
            </a:r>
          </a:p>
          <a:p>
            <a:endParaRPr lang="en-US" dirty="0" smtClean="0"/>
          </a:p>
          <a:p>
            <a:r>
              <a:rPr lang="en-US" dirty="0" smtClean="0"/>
              <a:t>First point of contact</a:t>
            </a:r>
          </a:p>
          <a:p>
            <a:r>
              <a:rPr lang="en-US" dirty="0" smtClean="0"/>
              <a:t>Direction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4143375"/>
            <a:ext cx="6853947" cy="2714625"/>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012" y="1475282"/>
            <a:ext cx="4191000" cy="3630118"/>
          </a:xfrm>
          <a:prstGeom prst="rect">
            <a:avLst/>
          </a:prstGeom>
          <a:ln>
            <a:noFill/>
          </a:ln>
          <a:effectLst>
            <a:softEdge rad="112500"/>
          </a:effectLst>
        </p:spPr>
      </p:pic>
    </p:spTree>
    <p:extLst>
      <p:ext uri="{BB962C8B-B14F-4D97-AF65-F5344CB8AC3E}">
        <p14:creationId xmlns:p14="http://schemas.microsoft.com/office/powerpoint/2010/main" val="40215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5938"/>
            <a:ext cx="11810999" cy="6661063"/>
          </a:xfrm>
          <a:prstGeom prst="rect">
            <a:avLst/>
          </a:prstGeom>
          <a:ln>
            <a:noFill/>
          </a:ln>
          <a:effectLst>
            <a:softEdge rad="112500"/>
          </a:effectLst>
        </p:spPr>
      </p:pic>
    </p:spTree>
    <p:extLst>
      <p:ext uri="{BB962C8B-B14F-4D97-AF65-F5344CB8AC3E}">
        <p14:creationId xmlns:p14="http://schemas.microsoft.com/office/powerpoint/2010/main" val="37360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7308" y="1700810"/>
            <a:ext cx="4977103" cy="4471390"/>
          </a:xfrm>
          <a:prstGeom prst="rect">
            <a:avLst/>
          </a:prstGeom>
          <a:ln>
            <a:noFill/>
          </a:ln>
          <a:effectLst>
            <a:softEdge rad="112500"/>
          </a:effectLst>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012" y="1701800"/>
            <a:ext cx="4648199" cy="4470400"/>
          </a:xfrm>
          <a:prstGeom prst="rect">
            <a:avLst/>
          </a:prstGeom>
          <a:ln>
            <a:noFill/>
          </a:ln>
          <a:effectLst>
            <a:softEdge rad="112500"/>
          </a:effectLst>
        </p:spPr>
      </p:pic>
    </p:spTree>
    <p:extLst>
      <p:ext uri="{BB962C8B-B14F-4D97-AF65-F5344CB8AC3E}">
        <p14:creationId xmlns:p14="http://schemas.microsoft.com/office/powerpoint/2010/main" val="19170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235679"/>
            <a:ext cx="11582400" cy="6546121"/>
          </a:xfrm>
          <a:prstGeom prst="rect">
            <a:avLst/>
          </a:prstGeom>
          <a:ln>
            <a:noFill/>
          </a:ln>
          <a:effectLst>
            <a:softEdge rad="112500"/>
          </a:effectLst>
        </p:spPr>
      </p:pic>
    </p:spTree>
    <p:extLst>
      <p:ext uri="{BB962C8B-B14F-4D97-AF65-F5344CB8AC3E}">
        <p14:creationId xmlns:p14="http://schemas.microsoft.com/office/powerpoint/2010/main" val="8191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484462"/>
              </p:ext>
            </p:extLst>
          </p:nvPr>
        </p:nvGraphicFramePr>
        <p:xfrm>
          <a:off x="0" y="4"/>
          <a:ext cx="8075612" cy="6857990"/>
        </p:xfrm>
        <a:graphic>
          <a:graphicData uri="http://schemas.openxmlformats.org/drawingml/2006/table">
            <a:tbl>
              <a:tblPr firstRow="1" firstCol="1" bandRow="1">
                <a:tableStyleId>{69012ECD-51FC-41F1-AA8D-1B2483CD663E}</a:tableStyleId>
              </a:tblPr>
              <a:tblGrid>
                <a:gridCol w="2595732"/>
                <a:gridCol w="5479880"/>
              </a:tblGrid>
              <a:tr h="771296">
                <a:tc gridSpan="2">
                  <a:txBody>
                    <a:bodyPr/>
                    <a:lstStyle/>
                    <a:p>
                      <a:pPr marL="0" marR="0" algn="ctr">
                        <a:lnSpc>
                          <a:spcPct val="115000"/>
                        </a:lnSpc>
                        <a:spcBef>
                          <a:spcPts val="0"/>
                        </a:spcBef>
                        <a:spcAft>
                          <a:spcPts val="0"/>
                        </a:spcAft>
                      </a:pPr>
                      <a:r>
                        <a:rPr lang="en-US" sz="2600" u="sng" dirty="0" smtClean="0">
                          <a:effectLst/>
                        </a:rPr>
                        <a:t>ALs TASKS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56364">
                <a:tc>
                  <a:txBody>
                    <a:bodyPr/>
                    <a:lstStyle/>
                    <a:p>
                      <a:pPr marL="0" marR="0">
                        <a:lnSpc>
                          <a:spcPct val="115000"/>
                        </a:lnSpc>
                        <a:spcBef>
                          <a:spcPts val="0"/>
                        </a:spcBef>
                        <a:spcAft>
                          <a:spcPts val="0"/>
                        </a:spcAft>
                      </a:pPr>
                      <a:r>
                        <a:rPr lang="en-US" sz="1200" dirty="0">
                          <a:effectLst/>
                        </a:rPr>
                        <a:t> </a:t>
                      </a:r>
                      <a:r>
                        <a:rPr lang="en-US" sz="1200" dirty="0" smtClean="0">
                          <a:effectLst/>
                        </a:rPr>
                        <a:t>Name</a:t>
                      </a:r>
                      <a:r>
                        <a:rPr lang="en-US" sz="1200" baseline="0" dirty="0" smtClean="0">
                          <a:effectLst/>
                        </a:rPr>
                        <a:t> of AL</a:t>
                      </a:r>
                    </a:p>
                  </a:txBody>
                  <a:tcPr marL="68580" marR="68580" marT="0" marB="0"/>
                </a:tc>
                <a:tc>
                  <a:txBody>
                    <a:bodyPr/>
                    <a:lstStyle/>
                    <a:p>
                      <a:pPr marL="0" marR="0">
                        <a:lnSpc>
                          <a:spcPct val="115000"/>
                        </a:lnSpc>
                        <a:spcBef>
                          <a:spcPts val="0"/>
                        </a:spcBef>
                        <a:spcAft>
                          <a:spcPts val="0"/>
                        </a:spcAft>
                      </a:pPr>
                      <a:r>
                        <a:rPr lang="en-US" sz="1200" dirty="0">
                          <a:effectLst/>
                        </a:rPr>
                        <a:t>Road to 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Cleaning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After school Compass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Lunch Compass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Events Compass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College of the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Posters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Deliveries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Make copies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Inventory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Academic Leader of the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ALs and students of the Month decoration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CAHSEE &amp; AEMP Party Friday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EHS outreach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Organizing inventory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022">
                <a:tc>
                  <a:txBody>
                    <a:bodyPr/>
                    <a:lstStyle/>
                    <a:p>
                      <a:pPr marL="0" marR="0">
                        <a:lnSpc>
                          <a:spcPct val="115000"/>
                        </a:lnSpc>
                        <a:spcBef>
                          <a:spcPts val="0"/>
                        </a:spcBef>
                        <a:spcAft>
                          <a:spcPts val="0"/>
                        </a:spcAft>
                      </a:pPr>
                      <a:r>
                        <a:rPr lang="en-US" sz="12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411263"/>
              </p:ext>
            </p:extLst>
          </p:nvPr>
        </p:nvGraphicFramePr>
        <p:xfrm>
          <a:off x="3960812" y="228600"/>
          <a:ext cx="7848601" cy="6172197"/>
        </p:xfrm>
        <a:graphic>
          <a:graphicData uri="http://schemas.openxmlformats.org/drawingml/2006/table">
            <a:tbl>
              <a:tblPr firstRow="1" firstCol="1" bandRow="1">
                <a:tableStyleId>{69012ECD-51FC-41F1-AA8D-1B2483CD663E}</a:tableStyleId>
              </a:tblPr>
              <a:tblGrid>
                <a:gridCol w="2234705"/>
                <a:gridCol w="2729662"/>
                <a:gridCol w="1442117"/>
                <a:gridCol w="1442117"/>
              </a:tblGrid>
              <a:tr h="776479">
                <a:tc gridSpan="4">
                  <a:txBody>
                    <a:bodyPr/>
                    <a:lstStyle/>
                    <a:p>
                      <a:pPr marL="0" marR="0" algn="ctr">
                        <a:lnSpc>
                          <a:spcPct val="115000"/>
                        </a:lnSpc>
                        <a:spcBef>
                          <a:spcPts val="0"/>
                        </a:spcBef>
                        <a:spcAft>
                          <a:spcPts val="0"/>
                        </a:spcAft>
                      </a:pPr>
                      <a:r>
                        <a:rPr lang="en-US" sz="4000" dirty="0">
                          <a:effectLst/>
                        </a:rPr>
                        <a:t>Lunch Activities Groups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839249">
                <a:tc>
                  <a:txBody>
                    <a:bodyPr/>
                    <a:lstStyle/>
                    <a:p>
                      <a:pPr marL="0" marR="0">
                        <a:lnSpc>
                          <a:spcPct val="115000"/>
                        </a:lnSpc>
                        <a:spcBef>
                          <a:spcPts val="0"/>
                        </a:spcBef>
                        <a:spcAft>
                          <a:spcPts val="0"/>
                        </a:spcAft>
                      </a:pPr>
                      <a:r>
                        <a:rPr lang="en-US" sz="1400" dirty="0">
                          <a:effectLst/>
                        </a:rPr>
                        <a:t>Wednesday 03/04/15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Angelica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400" dirty="0">
                          <a:effectLst/>
                        </a:rPr>
                        <a:t>Dalia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569306">
                <a:tc>
                  <a:txBody>
                    <a:bodyPr/>
                    <a:lstStyle/>
                    <a:p>
                      <a:pPr marL="0" marR="0">
                        <a:lnSpc>
                          <a:spcPct val="115000"/>
                        </a:lnSpc>
                        <a:spcBef>
                          <a:spcPts val="0"/>
                        </a:spcBef>
                        <a:spcAft>
                          <a:spcPts val="0"/>
                        </a:spcAft>
                      </a:pPr>
                      <a:r>
                        <a:rPr lang="en-US" sz="1400" dirty="0">
                          <a:effectLst/>
                        </a:rPr>
                        <a:t>Thursday 03/12/15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Stefani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Marco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Natalie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39249">
                <a:tc>
                  <a:txBody>
                    <a:bodyPr/>
                    <a:lstStyle/>
                    <a:p>
                      <a:pPr marL="0" marR="0">
                        <a:lnSpc>
                          <a:spcPct val="115000"/>
                        </a:lnSpc>
                        <a:spcBef>
                          <a:spcPts val="0"/>
                        </a:spcBef>
                        <a:spcAft>
                          <a:spcPts val="0"/>
                        </a:spcAft>
                      </a:pPr>
                      <a:r>
                        <a:rPr lang="en-US" sz="1400" dirty="0">
                          <a:effectLst/>
                        </a:rPr>
                        <a:t>Wednesday 04/01/15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err="1">
                          <a:effectLst/>
                        </a:rPr>
                        <a:t>Dayja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Ben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Luis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306">
                <a:tc>
                  <a:txBody>
                    <a:bodyPr/>
                    <a:lstStyle/>
                    <a:p>
                      <a:pPr marL="0" marR="0">
                        <a:lnSpc>
                          <a:spcPct val="115000"/>
                        </a:lnSpc>
                        <a:spcBef>
                          <a:spcPts val="0"/>
                        </a:spcBef>
                        <a:spcAft>
                          <a:spcPts val="0"/>
                        </a:spcAft>
                      </a:pPr>
                      <a:r>
                        <a:rPr lang="en-US" sz="1400">
                          <a:effectLst/>
                        </a:rPr>
                        <a:t>Thursday 04/30/15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Leslie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400">
                          <a:effectLst/>
                        </a:rPr>
                        <a:t>Ivan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839249">
                <a:tc>
                  <a:txBody>
                    <a:bodyPr/>
                    <a:lstStyle/>
                    <a:p>
                      <a:pPr marL="0" marR="0">
                        <a:lnSpc>
                          <a:spcPct val="115000"/>
                        </a:lnSpc>
                        <a:spcBef>
                          <a:spcPts val="0"/>
                        </a:spcBef>
                        <a:spcAft>
                          <a:spcPts val="0"/>
                        </a:spcAft>
                      </a:pPr>
                      <a:r>
                        <a:rPr lang="en-US" sz="1400">
                          <a:effectLst/>
                        </a:rPr>
                        <a:t>Wednesday 05/06/15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Dalila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400">
                          <a:effectLst/>
                        </a:rPr>
                        <a:t>Robert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569306">
                <a:tc>
                  <a:txBody>
                    <a:bodyPr/>
                    <a:lstStyle/>
                    <a:p>
                      <a:pPr marL="0" marR="0">
                        <a:lnSpc>
                          <a:spcPct val="115000"/>
                        </a:lnSpc>
                        <a:spcBef>
                          <a:spcPts val="0"/>
                        </a:spcBef>
                        <a:spcAft>
                          <a:spcPts val="0"/>
                        </a:spcAft>
                      </a:pPr>
                      <a:r>
                        <a:rPr lang="en-US" sz="1400">
                          <a:effectLst/>
                        </a:rPr>
                        <a:t>Thursday 05/28/15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Khang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400">
                          <a:effectLst/>
                        </a:rPr>
                        <a:t>Tony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569306">
                <a:tc>
                  <a:txBody>
                    <a:bodyPr/>
                    <a:lstStyle/>
                    <a:p>
                      <a:pPr marL="0" marR="0">
                        <a:lnSpc>
                          <a:spcPct val="115000"/>
                        </a:lnSpc>
                        <a:spcBef>
                          <a:spcPts val="0"/>
                        </a:spcBef>
                        <a:spcAft>
                          <a:spcPts val="0"/>
                        </a:spcAft>
                      </a:pPr>
                      <a:r>
                        <a:rPr lang="en-US" sz="1400">
                          <a:effectLst/>
                        </a:rPr>
                        <a:t>Monday 06/01/15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Belinda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400">
                          <a:effectLst/>
                        </a:rPr>
                        <a:t>Ivan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600747">
                <a:tc>
                  <a:txBody>
                    <a:bodyPr/>
                    <a:lstStyle/>
                    <a:p>
                      <a:pPr marL="0" marR="0">
                        <a:lnSpc>
                          <a:spcPct val="115000"/>
                        </a:lnSpc>
                        <a:spcBef>
                          <a:spcPts val="0"/>
                        </a:spcBef>
                        <a:spcAft>
                          <a:spcPts val="0"/>
                        </a:spcAft>
                      </a:pPr>
                      <a:r>
                        <a:rPr lang="en-US" sz="1400">
                          <a:effectLst/>
                        </a:rPr>
                        <a:t>Tuesday 06/02/15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Scarlett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400" dirty="0">
                          <a:effectLst/>
                        </a:rPr>
                        <a:t>Diana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2349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AL Check List:</a:t>
            </a:r>
          </a:p>
          <a:p>
            <a:r>
              <a:rPr lang="en-US" dirty="0" smtClean="0"/>
              <a:t>Clarify expectations</a:t>
            </a:r>
          </a:p>
          <a:p>
            <a:r>
              <a:rPr lang="en-US" dirty="0" smtClean="0"/>
              <a:t>Be available</a:t>
            </a:r>
          </a:p>
          <a:p>
            <a:r>
              <a:rPr lang="en-US" dirty="0" smtClean="0"/>
              <a:t>Check in often</a:t>
            </a:r>
          </a:p>
          <a:p>
            <a:r>
              <a:rPr lang="en-US" dirty="0" smtClean="0"/>
              <a:t>Encourage goal-setting</a:t>
            </a:r>
          </a:p>
          <a:p>
            <a:r>
              <a:rPr lang="en-US" dirty="0" smtClean="0"/>
              <a:t>Be patient</a:t>
            </a:r>
          </a:p>
          <a:p>
            <a:r>
              <a:rPr lang="en-US" dirty="0" smtClean="0"/>
              <a:t>Be positive</a:t>
            </a:r>
          </a:p>
          <a:p>
            <a:r>
              <a:rPr lang="en-US" dirty="0" smtClean="0"/>
              <a:t>Be kind</a:t>
            </a:r>
          </a:p>
          <a:p>
            <a:r>
              <a:rPr lang="en-US" dirty="0" smtClean="0"/>
              <a:t>Do not push</a:t>
            </a:r>
          </a:p>
          <a:p>
            <a:r>
              <a:rPr lang="en-US" dirty="0" smtClean="0"/>
              <a:t>Be flexible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2" y="304800"/>
            <a:ext cx="2895600" cy="3371289"/>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68" y="3810000"/>
            <a:ext cx="2895600" cy="2895600"/>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212" y="3833751"/>
            <a:ext cx="3649949" cy="2428875"/>
          </a:xfrm>
          <a:prstGeom prst="rect">
            <a:avLst/>
          </a:prstGeom>
          <a:ln>
            <a:noFill/>
          </a:ln>
          <a:effectLst>
            <a:softEdge rad="112500"/>
          </a:effectLst>
        </p:spPr>
      </p:pic>
    </p:spTree>
    <p:extLst>
      <p:ext uri="{BB962C8B-B14F-4D97-AF65-F5344CB8AC3E}">
        <p14:creationId xmlns:p14="http://schemas.microsoft.com/office/powerpoint/2010/main" val="265740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down)">
                                      <p:cBhvr>
                                        <p:cTn id="64" dur="580">
                                          <p:stCondLst>
                                            <p:cond delay="0"/>
                                          </p:stCondLst>
                                        </p:cTn>
                                        <p:tgtEl>
                                          <p:spTgt spid="3">
                                            <p:txEl>
                                              <p:pRg st="3" end="3"/>
                                            </p:txEl>
                                          </p:spTgt>
                                        </p:tgtEl>
                                      </p:cBhvr>
                                    </p:animEffect>
                                    <p:anim calcmode="lin" valueType="num">
                                      <p:cBhvr>
                                        <p:cTn id="6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3" end="3"/>
                                            </p:txEl>
                                          </p:spTgt>
                                        </p:tgtEl>
                                      </p:cBhvr>
                                      <p:to x="100000" y="60000"/>
                                    </p:animScale>
                                    <p:animScale>
                                      <p:cBhvr>
                                        <p:cTn id="71" dur="166" decel="50000">
                                          <p:stCondLst>
                                            <p:cond delay="676"/>
                                          </p:stCondLst>
                                        </p:cTn>
                                        <p:tgtEl>
                                          <p:spTgt spid="3">
                                            <p:txEl>
                                              <p:pRg st="3" end="3"/>
                                            </p:txEl>
                                          </p:spTgt>
                                        </p:tgtEl>
                                      </p:cBhvr>
                                      <p:to x="100000" y="100000"/>
                                    </p:animScale>
                                    <p:animScale>
                                      <p:cBhvr>
                                        <p:cTn id="72" dur="26">
                                          <p:stCondLst>
                                            <p:cond delay="1312"/>
                                          </p:stCondLst>
                                        </p:cTn>
                                        <p:tgtEl>
                                          <p:spTgt spid="3">
                                            <p:txEl>
                                              <p:pRg st="3" end="3"/>
                                            </p:txEl>
                                          </p:spTgt>
                                        </p:tgtEl>
                                      </p:cBhvr>
                                      <p:to x="100000" y="80000"/>
                                    </p:animScale>
                                    <p:animScale>
                                      <p:cBhvr>
                                        <p:cTn id="73" dur="166" decel="50000">
                                          <p:stCondLst>
                                            <p:cond delay="1338"/>
                                          </p:stCondLst>
                                        </p:cTn>
                                        <p:tgtEl>
                                          <p:spTgt spid="3">
                                            <p:txEl>
                                              <p:pRg st="3" end="3"/>
                                            </p:txEl>
                                          </p:spTgt>
                                        </p:tgtEl>
                                      </p:cBhvr>
                                      <p:to x="100000" y="100000"/>
                                    </p:animScale>
                                    <p:animScale>
                                      <p:cBhvr>
                                        <p:cTn id="74" dur="26">
                                          <p:stCondLst>
                                            <p:cond delay="1642"/>
                                          </p:stCondLst>
                                        </p:cTn>
                                        <p:tgtEl>
                                          <p:spTgt spid="3">
                                            <p:txEl>
                                              <p:pRg st="3" end="3"/>
                                            </p:txEl>
                                          </p:spTgt>
                                        </p:tgtEl>
                                      </p:cBhvr>
                                      <p:to x="100000" y="90000"/>
                                    </p:animScale>
                                    <p:animScale>
                                      <p:cBhvr>
                                        <p:cTn id="75" dur="166" decel="50000">
                                          <p:stCondLst>
                                            <p:cond delay="1668"/>
                                          </p:stCondLst>
                                        </p:cTn>
                                        <p:tgtEl>
                                          <p:spTgt spid="3">
                                            <p:txEl>
                                              <p:pRg st="3" end="3"/>
                                            </p:txEl>
                                          </p:spTgt>
                                        </p:tgtEl>
                                      </p:cBhvr>
                                      <p:to x="100000" y="100000"/>
                                    </p:animScale>
                                    <p:animScale>
                                      <p:cBhvr>
                                        <p:cTn id="76" dur="26">
                                          <p:stCondLst>
                                            <p:cond delay="1808"/>
                                          </p:stCondLst>
                                        </p:cTn>
                                        <p:tgtEl>
                                          <p:spTgt spid="3">
                                            <p:txEl>
                                              <p:pRg st="3" end="3"/>
                                            </p:txEl>
                                          </p:spTgt>
                                        </p:tgtEl>
                                      </p:cBhvr>
                                      <p:to x="100000" y="95000"/>
                                    </p:animScale>
                                    <p:animScale>
                                      <p:cBhvr>
                                        <p:cTn id="77" dur="166" decel="50000">
                                          <p:stCondLst>
                                            <p:cond delay="1834"/>
                                          </p:stCondLst>
                                        </p:cTn>
                                        <p:tgtEl>
                                          <p:spTgt spid="3">
                                            <p:txEl>
                                              <p:pRg st="3" end="3"/>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wipe(down)">
                                      <p:cBhvr>
                                        <p:cTn id="82" dur="580">
                                          <p:stCondLst>
                                            <p:cond delay="0"/>
                                          </p:stCondLst>
                                        </p:cTn>
                                        <p:tgtEl>
                                          <p:spTgt spid="3">
                                            <p:txEl>
                                              <p:pRg st="4" end="4"/>
                                            </p:txEl>
                                          </p:spTgt>
                                        </p:tgtEl>
                                      </p:cBhvr>
                                    </p:animEffect>
                                    <p:anim calcmode="lin" valueType="num">
                                      <p:cBhvr>
                                        <p:cTn id="8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txEl>
                                              <p:pRg st="4" end="4"/>
                                            </p:txEl>
                                          </p:spTgt>
                                        </p:tgtEl>
                                      </p:cBhvr>
                                      <p:to x="100000" y="60000"/>
                                    </p:animScale>
                                    <p:animScale>
                                      <p:cBhvr>
                                        <p:cTn id="89" dur="166" decel="50000">
                                          <p:stCondLst>
                                            <p:cond delay="676"/>
                                          </p:stCondLst>
                                        </p:cTn>
                                        <p:tgtEl>
                                          <p:spTgt spid="3">
                                            <p:txEl>
                                              <p:pRg st="4" end="4"/>
                                            </p:txEl>
                                          </p:spTgt>
                                        </p:tgtEl>
                                      </p:cBhvr>
                                      <p:to x="100000" y="100000"/>
                                    </p:animScale>
                                    <p:animScale>
                                      <p:cBhvr>
                                        <p:cTn id="90" dur="26">
                                          <p:stCondLst>
                                            <p:cond delay="1312"/>
                                          </p:stCondLst>
                                        </p:cTn>
                                        <p:tgtEl>
                                          <p:spTgt spid="3">
                                            <p:txEl>
                                              <p:pRg st="4" end="4"/>
                                            </p:txEl>
                                          </p:spTgt>
                                        </p:tgtEl>
                                      </p:cBhvr>
                                      <p:to x="100000" y="80000"/>
                                    </p:animScale>
                                    <p:animScale>
                                      <p:cBhvr>
                                        <p:cTn id="91" dur="166" decel="50000">
                                          <p:stCondLst>
                                            <p:cond delay="1338"/>
                                          </p:stCondLst>
                                        </p:cTn>
                                        <p:tgtEl>
                                          <p:spTgt spid="3">
                                            <p:txEl>
                                              <p:pRg st="4" end="4"/>
                                            </p:txEl>
                                          </p:spTgt>
                                        </p:tgtEl>
                                      </p:cBhvr>
                                      <p:to x="100000" y="100000"/>
                                    </p:animScale>
                                    <p:animScale>
                                      <p:cBhvr>
                                        <p:cTn id="92" dur="26">
                                          <p:stCondLst>
                                            <p:cond delay="1642"/>
                                          </p:stCondLst>
                                        </p:cTn>
                                        <p:tgtEl>
                                          <p:spTgt spid="3">
                                            <p:txEl>
                                              <p:pRg st="4" end="4"/>
                                            </p:txEl>
                                          </p:spTgt>
                                        </p:tgtEl>
                                      </p:cBhvr>
                                      <p:to x="100000" y="90000"/>
                                    </p:animScale>
                                    <p:animScale>
                                      <p:cBhvr>
                                        <p:cTn id="93" dur="166" decel="50000">
                                          <p:stCondLst>
                                            <p:cond delay="1668"/>
                                          </p:stCondLst>
                                        </p:cTn>
                                        <p:tgtEl>
                                          <p:spTgt spid="3">
                                            <p:txEl>
                                              <p:pRg st="4" end="4"/>
                                            </p:txEl>
                                          </p:spTgt>
                                        </p:tgtEl>
                                      </p:cBhvr>
                                      <p:to x="100000" y="100000"/>
                                    </p:animScale>
                                    <p:animScale>
                                      <p:cBhvr>
                                        <p:cTn id="94" dur="26">
                                          <p:stCondLst>
                                            <p:cond delay="1808"/>
                                          </p:stCondLst>
                                        </p:cTn>
                                        <p:tgtEl>
                                          <p:spTgt spid="3">
                                            <p:txEl>
                                              <p:pRg st="4" end="4"/>
                                            </p:txEl>
                                          </p:spTgt>
                                        </p:tgtEl>
                                      </p:cBhvr>
                                      <p:to x="100000" y="95000"/>
                                    </p:animScale>
                                    <p:animScale>
                                      <p:cBhvr>
                                        <p:cTn id="95" dur="166" decel="50000">
                                          <p:stCondLst>
                                            <p:cond delay="1834"/>
                                          </p:stCondLst>
                                        </p:cTn>
                                        <p:tgtEl>
                                          <p:spTgt spid="3">
                                            <p:txEl>
                                              <p:pRg st="4" end="4"/>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3">
                                            <p:txEl>
                                              <p:pRg st="5" end="5"/>
                                            </p:txEl>
                                          </p:spTgt>
                                        </p:tgtEl>
                                        <p:attrNameLst>
                                          <p:attrName>style.visibility</p:attrName>
                                        </p:attrNameLst>
                                      </p:cBhvr>
                                      <p:to>
                                        <p:strVal val="visible"/>
                                      </p:to>
                                    </p:set>
                                    <p:animEffect transition="in" filter="wipe(down)">
                                      <p:cBhvr>
                                        <p:cTn id="100" dur="580">
                                          <p:stCondLst>
                                            <p:cond delay="0"/>
                                          </p:stCondLst>
                                        </p:cTn>
                                        <p:tgtEl>
                                          <p:spTgt spid="3">
                                            <p:txEl>
                                              <p:pRg st="5" end="5"/>
                                            </p:txEl>
                                          </p:spTgt>
                                        </p:tgtEl>
                                      </p:cBhvr>
                                    </p:animEffect>
                                    <p:anim calcmode="lin" valueType="num">
                                      <p:cBhvr>
                                        <p:cTn id="10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5" end="5"/>
                                            </p:txEl>
                                          </p:spTgt>
                                        </p:tgtEl>
                                      </p:cBhvr>
                                      <p:to x="100000" y="60000"/>
                                    </p:animScale>
                                    <p:animScale>
                                      <p:cBhvr>
                                        <p:cTn id="107" dur="166" decel="50000">
                                          <p:stCondLst>
                                            <p:cond delay="676"/>
                                          </p:stCondLst>
                                        </p:cTn>
                                        <p:tgtEl>
                                          <p:spTgt spid="3">
                                            <p:txEl>
                                              <p:pRg st="5" end="5"/>
                                            </p:txEl>
                                          </p:spTgt>
                                        </p:tgtEl>
                                      </p:cBhvr>
                                      <p:to x="100000" y="100000"/>
                                    </p:animScale>
                                    <p:animScale>
                                      <p:cBhvr>
                                        <p:cTn id="108" dur="26">
                                          <p:stCondLst>
                                            <p:cond delay="1312"/>
                                          </p:stCondLst>
                                        </p:cTn>
                                        <p:tgtEl>
                                          <p:spTgt spid="3">
                                            <p:txEl>
                                              <p:pRg st="5" end="5"/>
                                            </p:txEl>
                                          </p:spTgt>
                                        </p:tgtEl>
                                      </p:cBhvr>
                                      <p:to x="100000" y="80000"/>
                                    </p:animScale>
                                    <p:animScale>
                                      <p:cBhvr>
                                        <p:cTn id="109" dur="166" decel="50000">
                                          <p:stCondLst>
                                            <p:cond delay="1338"/>
                                          </p:stCondLst>
                                        </p:cTn>
                                        <p:tgtEl>
                                          <p:spTgt spid="3">
                                            <p:txEl>
                                              <p:pRg st="5" end="5"/>
                                            </p:txEl>
                                          </p:spTgt>
                                        </p:tgtEl>
                                      </p:cBhvr>
                                      <p:to x="100000" y="100000"/>
                                    </p:animScale>
                                    <p:animScale>
                                      <p:cBhvr>
                                        <p:cTn id="110" dur="26">
                                          <p:stCondLst>
                                            <p:cond delay="1642"/>
                                          </p:stCondLst>
                                        </p:cTn>
                                        <p:tgtEl>
                                          <p:spTgt spid="3">
                                            <p:txEl>
                                              <p:pRg st="5" end="5"/>
                                            </p:txEl>
                                          </p:spTgt>
                                        </p:tgtEl>
                                      </p:cBhvr>
                                      <p:to x="100000" y="90000"/>
                                    </p:animScale>
                                    <p:animScale>
                                      <p:cBhvr>
                                        <p:cTn id="111" dur="166" decel="50000">
                                          <p:stCondLst>
                                            <p:cond delay="1668"/>
                                          </p:stCondLst>
                                        </p:cTn>
                                        <p:tgtEl>
                                          <p:spTgt spid="3">
                                            <p:txEl>
                                              <p:pRg st="5" end="5"/>
                                            </p:txEl>
                                          </p:spTgt>
                                        </p:tgtEl>
                                      </p:cBhvr>
                                      <p:to x="100000" y="100000"/>
                                    </p:animScale>
                                    <p:animScale>
                                      <p:cBhvr>
                                        <p:cTn id="112" dur="26">
                                          <p:stCondLst>
                                            <p:cond delay="1808"/>
                                          </p:stCondLst>
                                        </p:cTn>
                                        <p:tgtEl>
                                          <p:spTgt spid="3">
                                            <p:txEl>
                                              <p:pRg st="5" end="5"/>
                                            </p:txEl>
                                          </p:spTgt>
                                        </p:tgtEl>
                                      </p:cBhvr>
                                      <p:to x="100000" y="95000"/>
                                    </p:animScale>
                                    <p:animScale>
                                      <p:cBhvr>
                                        <p:cTn id="113" dur="166" decel="50000">
                                          <p:stCondLst>
                                            <p:cond delay="1834"/>
                                          </p:stCondLst>
                                        </p:cTn>
                                        <p:tgtEl>
                                          <p:spTgt spid="3">
                                            <p:txEl>
                                              <p:pRg st="5" end="5"/>
                                            </p:txEl>
                                          </p:spTgt>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3">
                                            <p:txEl>
                                              <p:pRg st="6" end="6"/>
                                            </p:txEl>
                                          </p:spTgt>
                                        </p:tgtEl>
                                        <p:attrNameLst>
                                          <p:attrName>style.visibility</p:attrName>
                                        </p:attrNameLst>
                                      </p:cBhvr>
                                      <p:to>
                                        <p:strVal val="visible"/>
                                      </p:to>
                                    </p:set>
                                    <p:animEffect transition="in" filter="wipe(down)">
                                      <p:cBhvr>
                                        <p:cTn id="118" dur="580">
                                          <p:stCondLst>
                                            <p:cond delay="0"/>
                                          </p:stCondLst>
                                        </p:cTn>
                                        <p:tgtEl>
                                          <p:spTgt spid="3">
                                            <p:txEl>
                                              <p:pRg st="6" end="6"/>
                                            </p:txEl>
                                          </p:spTgt>
                                        </p:tgtEl>
                                      </p:cBhvr>
                                    </p:animEffect>
                                    <p:anim calcmode="lin" valueType="num">
                                      <p:cBhvr>
                                        <p:cTn id="11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3">
                                            <p:txEl>
                                              <p:pRg st="6" end="6"/>
                                            </p:txEl>
                                          </p:spTgt>
                                        </p:tgtEl>
                                      </p:cBhvr>
                                      <p:to x="100000" y="60000"/>
                                    </p:animScale>
                                    <p:animScale>
                                      <p:cBhvr>
                                        <p:cTn id="125" dur="166" decel="50000">
                                          <p:stCondLst>
                                            <p:cond delay="676"/>
                                          </p:stCondLst>
                                        </p:cTn>
                                        <p:tgtEl>
                                          <p:spTgt spid="3">
                                            <p:txEl>
                                              <p:pRg st="6" end="6"/>
                                            </p:txEl>
                                          </p:spTgt>
                                        </p:tgtEl>
                                      </p:cBhvr>
                                      <p:to x="100000" y="100000"/>
                                    </p:animScale>
                                    <p:animScale>
                                      <p:cBhvr>
                                        <p:cTn id="126" dur="26">
                                          <p:stCondLst>
                                            <p:cond delay="1312"/>
                                          </p:stCondLst>
                                        </p:cTn>
                                        <p:tgtEl>
                                          <p:spTgt spid="3">
                                            <p:txEl>
                                              <p:pRg st="6" end="6"/>
                                            </p:txEl>
                                          </p:spTgt>
                                        </p:tgtEl>
                                      </p:cBhvr>
                                      <p:to x="100000" y="80000"/>
                                    </p:animScale>
                                    <p:animScale>
                                      <p:cBhvr>
                                        <p:cTn id="127" dur="166" decel="50000">
                                          <p:stCondLst>
                                            <p:cond delay="1338"/>
                                          </p:stCondLst>
                                        </p:cTn>
                                        <p:tgtEl>
                                          <p:spTgt spid="3">
                                            <p:txEl>
                                              <p:pRg st="6" end="6"/>
                                            </p:txEl>
                                          </p:spTgt>
                                        </p:tgtEl>
                                      </p:cBhvr>
                                      <p:to x="100000" y="100000"/>
                                    </p:animScale>
                                    <p:animScale>
                                      <p:cBhvr>
                                        <p:cTn id="128" dur="26">
                                          <p:stCondLst>
                                            <p:cond delay="1642"/>
                                          </p:stCondLst>
                                        </p:cTn>
                                        <p:tgtEl>
                                          <p:spTgt spid="3">
                                            <p:txEl>
                                              <p:pRg st="6" end="6"/>
                                            </p:txEl>
                                          </p:spTgt>
                                        </p:tgtEl>
                                      </p:cBhvr>
                                      <p:to x="100000" y="90000"/>
                                    </p:animScale>
                                    <p:animScale>
                                      <p:cBhvr>
                                        <p:cTn id="129" dur="166" decel="50000">
                                          <p:stCondLst>
                                            <p:cond delay="1668"/>
                                          </p:stCondLst>
                                        </p:cTn>
                                        <p:tgtEl>
                                          <p:spTgt spid="3">
                                            <p:txEl>
                                              <p:pRg st="6" end="6"/>
                                            </p:txEl>
                                          </p:spTgt>
                                        </p:tgtEl>
                                      </p:cBhvr>
                                      <p:to x="100000" y="100000"/>
                                    </p:animScale>
                                    <p:animScale>
                                      <p:cBhvr>
                                        <p:cTn id="130" dur="26">
                                          <p:stCondLst>
                                            <p:cond delay="1808"/>
                                          </p:stCondLst>
                                        </p:cTn>
                                        <p:tgtEl>
                                          <p:spTgt spid="3">
                                            <p:txEl>
                                              <p:pRg st="6" end="6"/>
                                            </p:txEl>
                                          </p:spTgt>
                                        </p:tgtEl>
                                      </p:cBhvr>
                                      <p:to x="100000" y="95000"/>
                                    </p:animScale>
                                    <p:animScale>
                                      <p:cBhvr>
                                        <p:cTn id="131" dur="166" decel="50000">
                                          <p:stCondLst>
                                            <p:cond delay="1834"/>
                                          </p:stCondLst>
                                        </p:cTn>
                                        <p:tgtEl>
                                          <p:spTgt spid="3">
                                            <p:txEl>
                                              <p:pRg st="6" end="6"/>
                                            </p:txEl>
                                          </p:spTgt>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3">
                                            <p:txEl>
                                              <p:pRg st="7" end="7"/>
                                            </p:txEl>
                                          </p:spTgt>
                                        </p:tgtEl>
                                        <p:attrNameLst>
                                          <p:attrName>style.visibility</p:attrName>
                                        </p:attrNameLst>
                                      </p:cBhvr>
                                      <p:to>
                                        <p:strVal val="visible"/>
                                      </p:to>
                                    </p:set>
                                    <p:animEffect transition="in" filter="wipe(down)">
                                      <p:cBhvr>
                                        <p:cTn id="136" dur="580">
                                          <p:stCondLst>
                                            <p:cond delay="0"/>
                                          </p:stCondLst>
                                        </p:cTn>
                                        <p:tgtEl>
                                          <p:spTgt spid="3">
                                            <p:txEl>
                                              <p:pRg st="7" end="7"/>
                                            </p:txEl>
                                          </p:spTgt>
                                        </p:tgtEl>
                                      </p:cBhvr>
                                    </p:animEffect>
                                    <p:anim calcmode="lin" valueType="num">
                                      <p:cBhvr>
                                        <p:cTn id="13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2" dur="26">
                                          <p:stCondLst>
                                            <p:cond delay="650"/>
                                          </p:stCondLst>
                                        </p:cTn>
                                        <p:tgtEl>
                                          <p:spTgt spid="3">
                                            <p:txEl>
                                              <p:pRg st="7" end="7"/>
                                            </p:txEl>
                                          </p:spTgt>
                                        </p:tgtEl>
                                      </p:cBhvr>
                                      <p:to x="100000" y="60000"/>
                                    </p:animScale>
                                    <p:animScale>
                                      <p:cBhvr>
                                        <p:cTn id="143" dur="166" decel="50000">
                                          <p:stCondLst>
                                            <p:cond delay="676"/>
                                          </p:stCondLst>
                                        </p:cTn>
                                        <p:tgtEl>
                                          <p:spTgt spid="3">
                                            <p:txEl>
                                              <p:pRg st="7" end="7"/>
                                            </p:txEl>
                                          </p:spTgt>
                                        </p:tgtEl>
                                      </p:cBhvr>
                                      <p:to x="100000" y="100000"/>
                                    </p:animScale>
                                    <p:animScale>
                                      <p:cBhvr>
                                        <p:cTn id="144" dur="26">
                                          <p:stCondLst>
                                            <p:cond delay="1312"/>
                                          </p:stCondLst>
                                        </p:cTn>
                                        <p:tgtEl>
                                          <p:spTgt spid="3">
                                            <p:txEl>
                                              <p:pRg st="7" end="7"/>
                                            </p:txEl>
                                          </p:spTgt>
                                        </p:tgtEl>
                                      </p:cBhvr>
                                      <p:to x="100000" y="80000"/>
                                    </p:animScale>
                                    <p:animScale>
                                      <p:cBhvr>
                                        <p:cTn id="145" dur="166" decel="50000">
                                          <p:stCondLst>
                                            <p:cond delay="1338"/>
                                          </p:stCondLst>
                                        </p:cTn>
                                        <p:tgtEl>
                                          <p:spTgt spid="3">
                                            <p:txEl>
                                              <p:pRg st="7" end="7"/>
                                            </p:txEl>
                                          </p:spTgt>
                                        </p:tgtEl>
                                      </p:cBhvr>
                                      <p:to x="100000" y="100000"/>
                                    </p:animScale>
                                    <p:animScale>
                                      <p:cBhvr>
                                        <p:cTn id="146" dur="26">
                                          <p:stCondLst>
                                            <p:cond delay="1642"/>
                                          </p:stCondLst>
                                        </p:cTn>
                                        <p:tgtEl>
                                          <p:spTgt spid="3">
                                            <p:txEl>
                                              <p:pRg st="7" end="7"/>
                                            </p:txEl>
                                          </p:spTgt>
                                        </p:tgtEl>
                                      </p:cBhvr>
                                      <p:to x="100000" y="90000"/>
                                    </p:animScale>
                                    <p:animScale>
                                      <p:cBhvr>
                                        <p:cTn id="147" dur="166" decel="50000">
                                          <p:stCondLst>
                                            <p:cond delay="1668"/>
                                          </p:stCondLst>
                                        </p:cTn>
                                        <p:tgtEl>
                                          <p:spTgt spid="3">
                                            <p:txEl>
                                              <p:pRg st="7" end="7"/>
                                            </p:txEl>
                                          </p:spTgt>
                                        </p:tgtEl>
                                      </p:cBhvr>
                                      <p:to x="100000" y="100000"/>
                                    </p:animScale>
                                    <p:animScale>
                                      <p:cBhvr>
                                        <p:cTn id="148" dur="26">
                                          <p:stCondLst>
                                            <p:cond delay="1808"/>
                                          </p:stCondLst>
                                        </p:cTn>
                                        <p:tgtEl>
                                          <p:spTgt spid="3">
                                            <p:txEl>
                                              <p:pRg st="7" end="7"/>
                                            </p:txEl>
                                          </p:spTgt>
                                        </p:tgtEl>
                                      </p:cBhvr>
                                      <p:to x="100000" y="95000"/>
                                    </p:animScale>
                                    <p:animScale>
                                      <p:cBhvr>
                                        <p:cTn id="149" dur="166" decel="50000">
                                          <p:stCondLst>
                                            <p:cond delay="1834"/>
                                          </p:stCondLst>
                                        </p:cTn>
                                        <p:tgtEl>
                                          <p:spTgt spid="3">
                                            <p:txEl>
                                              <p:pRg st="7" end="7"/>
                                            </p:txEl>
                                          </p:spTgt>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3">
                                            <p:txEl>
                                              <p:pRg st="8" end="8"/>
                                            </p:txEl>
                                          </p:spTgt>
                                        </p:tgtEl>
                                        <p:attrNameLst>
                                          <p:attrName>style.visibility</p:attrName>
                                        </p:attrNameLst>
                                      </p:cBhvr>
                                      <p:to>
                                        <p:strVal val="visible"/>
                                      </p:to>
                                    </p:set>
                                    <p:animEffect transition="in" filter="wipe(down)">
                                      <p:cBhvr>
                                        <p:cTn id="154" dur="580">
                                          <p:stCondLst>
                                            <p:cond delay="0"/>
                                          </p:stCondLst>
                                        </p:cTn>
                                        <p:tgtEl>
                                          <p:spTgt spid="3">
                                            <p:txEl>
                                              <p:pRg st="8" end="8"/>
                                            </p:txEl>
                                          </p:spTgt>
                                        </p:tgtEl>
                                      </p:cBhvr>
                                    </p:animEffect>
                                    <p:anim calcmode="lin" valueType="num">
                                      <p:cBhvr>
                                        <p:cTn id="15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0" dur="26">
                                          <p:stCondLst>
                                            <p:cond delay="650"/>
                                          </p:stCondLst>
                                        </p:cTn>
                                        <p:tgtEl>
                                          <p:spTgt spid="3">
                                            <p:txEl>
                                              <p:pRg st="8" end="8"/>
                                            </p:txEl>
                                          </p:spTgt>
                                        </p:tgtEl>
                                      </p:cBhvr>
                                      <p:to x="100000" y="60000"/>
                                    </p:animScale>
                                    <p:animScale>
                                      <p:cBhvr>
                                        <p:cTn id="161" dur="166" decel="50000">
                                          <p:stCondLst>
                                            <p:cond delay="676"/>
                                          </p:stCondLst>
                                        </p:cTn>
                                        <p:tgtEl>
                                          <p:spTgt spid="3">
                                            <p:txEl>
                                              <p:pRg st="8" end="8"/>
                                            </p:txEl>
                                          </p:spTgt>
                                        </p:tgtEl>
                                      </p:cBhvr>
                                      <p:to x="100000" y="100000"/>
                                    </p:animScale>
                                    <p:animScale>
                                      <p:cBhvr>
                                        <p:cTn id="162" dur="26">
                                          <p:stCondLst>
                                            <p:cond delay="1312"/>
                                          </p:stCondLst>
                                        </p:cTn>
                                        <p:tgtEl>
                                          <p:spTgt spid="3">
                                            <p:txEl>
                                              <p:pRg st="8" end="8"/>
                                            </p:txEl>
                                          </p:spTgt>
                                        </p:tgtEl>
                                      </p:cBhvr>
                                      <p:to x="100000" y="80000"/>
                                    </p:animScale>
                                    <p:animScale>
                                      <p:cBhvr>
                                        <p:cTn id="163" dur="166" decel="50000">
                                          <p:stCondLst>
                                            <p:cond delay="1338"/>
                                          </p:stCondLst>
                                        </p:cTn>
                                        <p:tgtEl>
                                          <p:spTgt spid="3">
                                            <p:txEl>
                                              <p:pRg st="8" end="8"/>
                                            </p:txEl>
                                          </p:spTgt>
                                        </p:tgtEl>
                                      </p:cBhvr>
                                      <p:to x="100000" y="100000"/>
                                    </p:animScale>
                                    <p:animScale>
                                      <p:cBhvr>
                                        <p:cTn id="164" dur="26">
                                          <p:stCondLst>
                                            <p:cond delay="1642"/>
                                          </p:stCondLst>
                                        </p:cTn>
                                        <p:tgtEl>
                                          <p:spTgt spid="3">
                                            <p:txEl>
                                              <p:pRg st="8" end="8"/>
                                            </p:txEl>
                                          </p:spTgt>
                                        </p:tgtEl>
                                      </p:cBhvr>
                                      <p:to x="100000" y="90000"/>
                                    </p:animScale>
                                    <p:animScale>
                                      <p:cBhvr>
                                        <p:cTn id="165" dur="166" decel="50000">
                                          <p:stCondLst>
                                            <p:cond delay="1668"/>
                                          </p:stCondLst>
                                        </p:cTn>
                                        <p:tgtEl>
                                          <p:spTgt spid="3">
                                            <p:txEl>
                                              <p:pRg st="8" end="8"/>
                                            </p:txEl>
                                          </p:spTgt>
                                        </p:tgtEl>
                                      </p:cBhvr>
                                      <p:to x="100000" y="100000"/>
                                    </p:animScale>
                                    <p:animScale>
                                      <p:cBhvr>
                                        <p:cTn id="166" dur="26">
                                          <p:stCondLst>
                                            <p:cond delay="1808"/>
                                          </p:stCondLst>
                                        </p:cTn>
                                        <p:tgtEl>
                                          <p:spTgt spid="3">
                                            <p:txEl>
                                              <p:pRg st="8" end="8"/>
                                            </p:txEl>
                                          </p:spTgt>
                                        </p:tgtEl>
                                      </p:cBhvr>
                                      <p:to x="100000" y="95000"/>
                                    </p:animScale>
                                    <p:animScale>
                                      <p:cBhvr>
                                        <p:cTn id="167" dur="166" decel="50000">
                                          <p:stCondLst>
                                            <p:cond delay="1834"/>
                                          </p:stCondLst>
                                        </p:cTn>
                                        <p:tgtEl>
                                          <p:spTgt spid="3">
                                            <p:txEl>
                                              <p:pRg st="8" end="8"/>
                                            </p:txEl>
                                          </p:spTgt>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26" presetClass="entr" presetSubtype="0" fill="hold" nodeType="clickEffect">
                                  <p:stCondLst>
                                    <p:cond delay="0"/>
                                  </p:stCondLst>
                                  <p:childTnLst>
                                    <p:set>
                                      <p:cBhvr>
                                        <p:cTn id="171" dur="1" fill="hold">
                                          <p:stCondLst>
                                            <p:cond delay="0"/>
                                          </p:stCondLst>
                                        </p:cTn>
                                        <p:tgtEl>
                                          <p:spTgt spid="3">
                                            <p:txEl>
                                              <p:pRg st="9" end="9"/>
                                            </p:txEl>
                                          </p:spTgt>
                                        </p:tgtEl>
                                        <p:attrNameLst>
                                          <p:attrName>style.visibility</p:attrName>
                                        </p:attrNameLst>
                                      </p:cBhvr>
                                      <p:to>
                                        <p:strVal val="visible"/>
                                      </p:to>
                                    </p:set>
                                    <p:animEffect transition="in" filter="wipe(down)">
                                      <p:cBhvr>
                                        <p:cTn id="172" dur="580">
                                          <p:stCondLst>
                                            <p:cond delay="0"/>
                                          </p:stCondLst>
                                        </p:cTn>
                                        <p:tgtEl>
                                          <p:spTgt spid="3">
                                            <p:txEl>
                                              <p:pRg st="9" end="9"/>
                                            </p:txEl>
                                          </p:spTgt>
                                        </p:tgtEl>
                                      </p:cBhvr>
                                    </p:animEffect>
                                    <p:anim calcmode="lin" valueType="num">
                                      <p:cBhvr>
                                        <p:cTn id="173"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8" dur="26">
                                          <p:stCondLst>
                                            <p:cond delay="650"/>
                                          </p:stCondLst>
                                        </p:cTn>
                                        <p:tgtEl>
                                          <p:spTgt spid="3">
                                            <p:txEl>
                                              <p:pRg st="9" end="9"/>
                                            </p:txEl>
                                          </p:spTgt>
                                        </p:tgtEl>
                                      </p:cBhvr>
                                      <p:to x="100000" y="60000"/>
                                    </p:animScale>
                                    <p:animScale>
                                      <p:cBhvr>
                                        <p:cTn id="179" dur="166" decel="50000">
                                          <p:stCondLst>
                                            <p:cond delay="676"/>
                                          </p:stCondLst>
                                        </p:cTn>
                                        <p:tgtEl>
                                          <p:spTgt spid="3">
                                            <p:txEl>
                                              <p:pRg st="9" end="9"/>
                                            </p:txEl>
                                          </p:spTgt>
                                        </p:tgtEl>
                                      </p:cBhvr>
                                      <p:to x="100000" y="100000"/>
                                    </p:animScale>
                                    <p:animScale>
                                      <p:cBhvr>
                                        <p:cTn id="180" dur="26">
                                          <p:stCondLst>
                                            <p:cond delay="1312"/>
                                          </p:stCondLst>
                                        </p:cTn>
                                        <p:tgtEl>
                                          <p:spTgt spid="3">
                                            <p:txEl>
                                              <p:pRg st="9" end="9"/>
                                            </p:txEl>
                                          </p:spTgt>
                                        </p:tgtEl>
                                      </p:cBhvr>
                                      <p:to x="100000" y="80000"/>
                                    </p:animScale>
                                    <p:animScale>
                                      <p:cBhvr>
                                        <p:cTn id="181" dur="166" decel="50000">
                                          <p:stCondLst>
                                            <p:cond delay="1338"/>
                                          </p:stCondLst>
                                        </p:cTn>
                                        <p:tgtEl>
                                          <p:spTgt spid="3">
                                            <p:txEl>
                                              <p:pRg st="9" end="9"/>
                                            </p:txEl>
                                          </p:spTgt>
                                        </p:tgtEl>
                                      </p:cBhvr>
                                      <p:to x="100000" y="100000"/>
                                    </p:animScale>
                                    <p:animScale>
                                      <p:cBhvr>
                                        <p:cTn id="182" dur="26">
                                          <p:stCondLst>
                                            <p:cond delay="1642"/>
                                          </p:stCondLst>
                                        </p:cTn>
                                        <p:tgtEl>
                                          <p:spTgt spid="3">
                                            <p:txEl>
                                              <p:pRg st="9" end="9"/>
                                            </p:txEl>
                                          </p:spTgt>
                                        </p:tgtEl>
                                      </p:cBhvr>
                                      <p:to x="100000" y="90000"/>
                                    </p:animScale>
                                    <p:animScale>
                                      <p:cBhvr>
                                        <p:cTn id="183" dur="166" decel="50000">
                                          <p:stCondLst>
                                            <p:cond delay="1668"/>
                                          </p:stCondLst>
                                        </p:cTn>
                                        <p:tgtEl>
                                          <p:spTgt spid="3">
                                            <p:txEl>
                                              <p:pRg st="9" end="9"/>
                                            </p:txEl>
                                          </p:spTgt>
                                        </p:tgtEl>
                                      </p:cBhvr>
                                      <p:to x="100000" y="100000"/>
                                    </p:animScale>
                                    <p:animScale>
                                      <p:cBhvr>
                                        <p:cTn id="184" dur="26">
                                          <p:stCondLst>
                                            <p:cond delay="1808"/>
                                          </p:stCondLst>
                                        </p:cTn>
                                        <p:tgtEl>
                                          <p:spTgt spid="3">
                                            <p:txEl>
                                              <p:pRg st="9" end="9"/>
                                            </p:txEl>
                                          </p:spTgt>
                                        </p:tgtEl>
                                      </p:cBhvr>
                                      <p:to x="100000" y="95000"/>
                                    </p:animScale>
                                    <p:animScale>
                                      <p:cBhvr>
                                        <p:cTn id="185" dur="166" decel="50000">
                                          <p:stCondLst>
                                            <p:cond delay="1834"/>
                                          </p:stCondLst>
                                        </p:cTn>
                                        <p:tgtEl>
                                          <p:spTgt spid="3">
                                            <p:txEl>
                                              <p:pRg st="9" end="9"/>
                                            </p:txEl>
                                          </p:spTgt>
                                        </p:tgtEl>
                                      </p:cBhvr>
                                      <p:to x="100000" y="100000"/>
                                    </p:animScale>
                                  </p:childTnLst>
                                </p:cTn>
                              </p:par>
                            </p:childTnLst>
                          </p:cTn>
                        </p:par>
                      </p:childTnLst>
                    </p:cTn>
                  </p:par>
                  <p:par>
                    <p:cTn id="186" fill="hold">
                      <p:stCondLst>
                        <p:cond delay="indefinite"/>
                      </p:stCondLst>
                      <p:childTnLst>
                        <p:par>
                          <p:cTn id="187" fill="hold">
                            <p:stCondLst>
                              <p:cond delay="0"/>
                            </p:stCondLst>
                            <p:childTnLst>
                              <p:par>
                                <p:cTn id="188" presetID="45" presetClass="entr" presetSubtype="0" fill="hold" nodeType="clickEffect">
                                  <p:stCondLst>
                                    <p:cond delay="0"/>
                                  </p:stCondLst>
                                  <p:childTnLst>
                                    <p:set>
                                      <p:cBhvr>
                                        <p:cTn id="189" dur="1" fill="hold">
                                          <p:stCondLst>
                                            <p:cond delay="0"/>
                                          </p:stCondLst>
                                        </p:cTn>
                                        <p:tgtEl>
                                          <p:spTgt spid="8"/>
                                        </p:tgtEl>
                                        <p:attrNameLst>
                                          <p:attrName>style.visibility</p:attrName>
                                        </p:attrNameLst>
                                      </p:cBhvr>
                                      <p:to>
                                        <p:strVal val="visible"/>
                                      </p:to>
                                    </p:set>
                                    <p:animEffect transition="in" filter="fade">
                                      <p:cBhvr>
                                        <p:cTn id="190" dur="2000"/>
                                        <p:tgtEl>
                                          <p:spTgt spid="8"/>
                                        </p:tgtEl>
                                      </p:cBhvr>
                                    </p:animEffect>
                                    <p:anim calcmode="lin" valueType="num">
                                      <p:cBhvr>
                                        <p:cTn id="191" dur="2000" fill="hold"/>
                                        <p:tgtEl>
                                          <p:spTgt spid="8"/>
                                        </p:tgtEl>
                                        <p:attrNameLst>
                                          <p:attrName>ppt_w</p:attrName>
                                        </p:attrNameLst>
                                      </p:cBhvr>
                                      <p:tavLst>
                                        <p:tav tm="0" fmla="#ppt_w*sin(2.5*pi*$)">
                                          <p:val>
                                            <p:fltVal val="0"/>
                                          </p:val>
                                        </p:tav>
                                        <p:tav tm="100000">
                                          <p:val>
                                            <p:fltVal val="1"/>
                                          </p:val>
                                        </p:tav>
                                      </p:tavLst>
                                    </p:anim>
                                    <p:anim calcmode="lin" valueType="num">
                                      <p:cBhvr>
                                        <p:cTn id="19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346872"/>
            <a:ext cx="11125200" cy="6107179"/>
          </a:xfrm>
          <a:prstGeom prst="rect">
            <a:avLst/>
          </a:prstGeom>
          <a:ln>
            <a:noFill/>
          </a:ln>
          <a:effectLst>
            <a:softEdge rad="112500"/>
          </a:effectLst>
        </p:spPr>
      </p:pic>
    </p:spTree>
    <p:extLst>
      <p:ext uri="{BB962C8B-B14F-4D97-AF65-F5344CB8AC3E}">
        <p14:creationId xmlns:p14="http://schemas.microsoft.com/office/powerpoint/2010/main" val="37586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6812" y="533400"/>
            <a:ext cx="7162800" cy="533400"/>
          </a:xfrm>
        </p:spPr>
        <p:txBody>
          <a:bodyPr>
            <a:normAutofit/>
          </a:bodyPr>
          <a:lstStyle/>
          <a:p>
            <a:pPr algn="ctr"/>
            <a:r>
              <a:rPr lang="en-US" dirty="0" smtClean="0">
                <a:solidFill>
                  <a:srgbClr val="FF0000"/>
                </a:solidFill>
              </a:rPr>
              <a:t>Cecilia’s Top 5 Survival Tips</a:t>
            </a:r>
            <a:endParaRPr lang="en-US" dirty="0">
              <a:solidFill>
                <a:srgbClr val="FF0000"/>
              </a:solidFill>
            </a:endParaRPr>
          </a:p>
        </p:txBody>
      </p:sp>
      <p:graphicFrame>
        <p:nvGraphicFramePr>
          <p:cNvPr id="8" name="Content Placeholder 7"/>
          <p:cNvGraphicFramePr>
            <a:graphicFrameLocks noGrp="1"/>
          </p:cNvGraphicFramePr>
          <p:nvPr>
            <p:ph sz="half" idx="1"/>
            <p:extLst/>
          </p:nvPr>
        </p:nvGraphicFramePr>
        <p:xfrm>
          <a:off x="2208212" y="1295401"/>
          <a:ext cx="8001000" cy="455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27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B71AF813-05CF-425C-8822-3EDF983B7461}"/>
                                            </p:graphicEl>
                                          </p:spTgt>
                                        </p:tgtEl>
                                        <p:attrNameLst>
                                          <p:attrName>style.visibility</p:attrName>
                                        </p:attrNameLst>
                                      </p:cBhvr>
                                      <p:to>
                                        <p:strVal val="visible"/>
                                      </p:to>
                                    </p:set>
                                    <p:anim calcmode="lin" valueType="num">
                                      <p:cBhvr additive="base">
                                        <p:cTn id="7" dur="500" fill="hold"/>
                                        <p:tgtEl>
                                          <p:spTgt spid="8">
                                            <p:graphicEl>
                                              <a:dgm id="{B71AF813-05CF-425C-8822-3EDF983B746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B71AF813-05CF-425C-8822-3EDF983B746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8020C7F9-1775-4A5C-8624-ABE125BE9AAD}"/>
                                            </p:graphicEl>
                                          </p:spTgt>
                                        </p:tgtEl>
                                        <p:attrNameLst>
                                          <p:attrName>style.visibility</p:attrName>
                                        </p:attrNameLst>
                                      </p:cBhvr>
                                      <p:to>
                                        <p:strVal val="visible"/>
                                      </p:to>
                                    </p:set>
                                    <p:anim calcmode="lin" valueType="num">
                                      <p:cBhvr additive="base">
                                        <p:cTn id="13" dur="500" fill="hold"/>
                                        <p:tgtEl>
                                          <p:spTgt spid="8">
                                            <p:graphicEl>
                                              <a:dgm id="{8020C7F9-1775-4A5C-8624-ABE125BE9AA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8020C7F9-1775-4A5C-8624-ABE125BE9AA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6B24B79A-FA81-447F-A6E8-251B7046F864}"/>
                                            </p:graphicEl>
                                          </p:spTgt>
                                        </p:tgtEl>
                                        <p:attrNameLst>
                                          <p:attrName>style.visibility</p:attrName>
                                        </p:attrNameLst>
                                      </p:cBhvr>
                                      <p:to>
                                        <p:strVal val="visible"/>
                                      </p:to>
                                    </p:set>
                                    <p:anim calcmode="lin" valueType="num">
                                      <p:cBhvr additive="base">
                                        <p:cTn id="19" dur="500" fill="hold"/>
                                        <p:tgtEl>
                                          <p:spTgt spid="8">
                                            <p:graphicEl>
                                              <a:dgm id="{6B24B79A-FA81-447F-A6E8-251B7046F86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6B24B79A-FA81-447F-A6E8-251B7046F86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B4C8A773-5FB3-4C1B-9144-F45D99CF3CE8}"/>
                                            </p:graphicEl>
                                          </p:spTgt>
                                        </p:tgtEl>
                                        <p:attrNameLst>
                                          <p:attrName>style.visibility</p:attrName>
                                        </p:attrNameLst>
                                      </p:cBhvr>
                                      <p:to>
                                        <p:strVal val="visible"/>
                                      </p:to>
                                    </p:set>
                                    <p:anim calcmode="lin" valueType="num">
                                      <p:cBhvr additive="base">
                                        <p:cTn id="25" dur="500" fill="hold"/>
                                        <p:tgtEl>
                                          <p:spTgt spid="8">
                                            <p:graphicEl>
                                              <a:dgm id="{B4C8A773-5FB3-4C1B-9144-F45D99CF3C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B4C8A773-5FB3-4C1B-9144-F45D99CF3CE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6A350AA2-9FFB-4F9E-AD93-2A3D9D0D2D7B}"/>
                                            </p:graphicEl>
                                          </p:spTgt>
                                        </p:tgtEl>
                                        <p:attrNameLst>
                                          <p:attrName>style.visibility</p:attrName>
                                        </p:attrNameLst>
                                      </p:cBhvr>
                                      <p:to>
                                        <p:strVal val="visible"/>
                                      </p:to>
                                    </p:set>
                                    <p:anim calcmode="lin" valueType="num">
                                      <p:cBhvr additive="base">
                                        <p:cTn id="31" dur="500" fill="hold"/>
                                        <p:tgtEl>
                                          <p:spTgt spid="8">
                                            <p:graphicEl>
                                              <a:dgm id="{6A350AA2-9FFB-4F9E-AD93-2A3D9D0D2D7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6A350AA2-9FFB-4F9E-AD93-2A3D9D0D2D7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F51A07ED-EFC7-4CDD-A1AF-D053C6B2890D}"/>
                                            </p:graphicEl>
                                          </p:spTgt>
                                        </p:tgtEl>
                                        <p:attrNameLst>
                                          <p:attrName>style.visibility</p:attrName>
                                        </p:attrNameLst>
                                      </p:cBhvr>
                                      <p:to>
                                        <p:strVal val="visible"/>
                                      </p:to>
                                    </p:set>
                                    <p:anim calcmode="lin" valueType="num">
                                      <p:cBhvr additive="base">
                                        <p:cTn id="37" dur="500" fill="hold"/>
                                        <p:tgtEl>
                                          <p:spTgt spid="8">
                                            <p:graphicEl>
                                              <a:dgm id="{F51A07ED-EFC7-4CDD-A1AF-D053C6B2890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F51A07ED-EFC7-4CDD-A1AF-D053C6B2890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graphicEl>
                                              <a:dgm id="{98055B26-F4E4-4D46-92CC-7A337256BCF8}"/>
                                            </p:graphicEl>
                                          </p:spTgt>
                                        </p:tgtEl>
                                        <p:attrNameLst>
                                          <p:attrName>style.visibility</p:attrName>
                                        </p:attrNameLst>
                                      </p:cBhvr>
                                      <p:to>
                                        <p:strVal val="visible"/>
                                      </p:to>
                                    </p:set>
                                    <p:anim calcmode="lin" valueType="num">
                                      <p:cBhvr additive="base">
                                        <p:cTn id="43" dur="500" fill="hold"/>
                                        <p:tgtEl>
                                          <p:spTgt spid="8">
                                            <p:graphicEl>
                                              <a:dgm id="{98055B26-F4E4-4D46-92CC-7A337256BCF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98055B26-F4E4-4D46-92CC-7A337256BCF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graphicEl>
                                              <a:dgm id="{879B11AE-C0B4-4D31-B7D7-553919F662FC}"/>
                                            </p:graphicEl>
                                          </p:spTgt>
                                        </p:tgtEl>
                                        <p:attrNameLst>
                                          <p:attrName>style.visibility</p:attrName>
                                        </p:attrNameLst>
                                      </p:cBhvr>
                                      <p:to>
                                        <p:strVal val="visible"/>
                                      </p:to>
                                    </p:set>
                                    <p:anim calcmode="lin" valueType="num">
                                      <p:cBhvr additive="base">
                                        <p:cTn id="49" dur="500" fill="hold"/>
                                        <p:tgtEl>
                                          <p:spTgt spid="8">
                                            <p:graphicEl>
                                              <a:dgm id="{879B11AE-C0B4-4D31-B7D7-553919F662FC}"/>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graphicEl>
                                              <a:dgm id="{879B11AE-C0B4-4D31-B7D7-553919F662FC}"/>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graphicEl>
                                              <a:dgm id="{1C340CB1-1523-4EB1-8CB6-EA16C237A741}"/>
                                            </p:graphicEl>
                                          </p:spTgt>
                                        </p:tgtEl>
                                        <p:attrNameLst>
                                          <p:attrName>style.visibility</p:attrName>
                                        </p:attrNameLst>
                                      </p:cBhvr>
                                      <p:to>
                                        <p:strVal val="visible"/>
                                      </p:to>
                                    </p:set>
                                    <p:anim calcmode="lin" valueType="num">
                                      <p:cBhvr additive="base">
                                        <p:cTn id="55" dur="500" fill="hold"/>
                                        <p:tgtEl>
                                          <p:spTgt spid="8">
                                            <p:graphicEl>
                                              <a:dgm id="{1C340CB1-1523-4EB1-8CB6-EA16C237A74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graphicEl>
                                              <a:dgm id="{1C340CB1-1523-4EB1-8CB6-EA16C237A741}"/>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graphicEl>
                                              <a:dgm id="{38288C5F-1E7A-417E-9CC9-66AE348F49FC}"/>
                                            </p:graphicEl>
                                          </p:spTgt>
                                        </p:tgtEl>
                                        <p:attrNameLst>
                                          <p:attrName>style.visibility</p:attrName>
                                        </p:attrNameLst>
                                      </p:cBhvr>
                                      <p:to>
                                        <p:strVal val="visible"/>
                                      </p:to>
                                    </p:set>
                                    <p:anim calcmode="lin" valueType="num">
                                      <p:cBhvr additive="base">
                                        <p:cTn id="61" dur="500" fill="hold"/>
                                        <p:tgtEl>
                                          <p:spTgt spid="8">
                                            <p:graphicEl>
                                              <a:dgm id="{38288C5F-1E7A-417E-9CC9-66AE348F49F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graphicEl>
                                              <a:dgm id="{38288C5F-1E7A-417E-9CC9-66AE348F49F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762000"/>
            <a:ext cx="7008574" cy="1296987"/>
          </a:xfrm>
        </p:spPr>
        <p:txBody>
          <a:bodyPr/>
          <a:lstStyle/>
          <a:p>
            <a:r>
              <a:rPr lang="en-US" b="1" dirty="0"/>
              <a:t>Calvin One Deer’s Top Ten List of UB SRC Staff Edicts</a:t>
            </a:r>
            <a:endParaRPr lang="en-US" dirty="0"/>
          </a:p>
          <a:p>
            <a:endParaRPr lang="en-US" dirty="0"/>
          </a:p>
        </p:txBody>
      </p:sp>
      <p:sp>
        <p:nvSpPr>
          <p:cNvPr id="4" name="Title 1"/>
          <p:cNvSpPr>
            <a:spLocks noGrp="1"/>
          </p:cNvSpPr>
          <p:nvPr>
            <p:ph type="title"/>
          </p:nvPr>
        </p:nvSpPr>
        <p:spPr>
          <a:xfrm>
            <a:off x="455612" y="2362200"/>
            <a:ext cx="7008574" cy="1905000"/>
          </a:xfrm>
        </p:spPr>
        <p:txBody>
          <a:bodyPr>
            <a:normAutofit fontScale="90000"/>
          </a:bodyPr>
          <a:lstStyle/>
          <a:p>
            <a:pPr lvl="0"/>
            <a:r>
              <a:rPr lang="en-US" sz="2200" dirty="0" smtClean="0"/>
              <a:t>1. </a:t>
            </a:r>
            <a:r>
              <a:rPr lang="en-US" sz="2200" dirty="0"/>
              <a:t>You are </a:t>
            </a:r>
            <a:r>
              <a:rPr lang="en-US" sz="2200" b="1" dirty="0"/>
              <a:t>representing Palomar College</a:t>
            </a:r>
            <a:r>
              <a:rPr lang="en-US" sz="2200" dirty="0"/>
              <a:t>, Grant Funded Student Programs, the Director, Dean and VP (within Student Services), the USED, federal grant programs, and many others-please own this responsibility with the utmost of integrity, humility, and learned professionalism. </a:t>
            </a:r>
            <a:r>
              <a:rPr lang="en-US" dirty="0"/>
              <a:t/>
            </a:r>
            <a:br>
              <a:rPr lang="en-US" dirty="0"/>
            </a:br>
            <a:endParaRPr lang="en-US" dirty="0"/>
          </a:p>
        </p:txBody>
      </p:sp>
      <p:sp>
        <p:nvSpPr>
          <p:cNvPr id="5" name="TextBox 4"/>
          <p:cNvSpPr txBox="1"/>
          <p:nvPr/>
        </p:nvSpPr>
        <p:spPr>
          <a:xfrm>
            <a:off x="421367" y="4267200"/>
            <a:ext cx="7696200" cy="2000548"/>
          </a:xfrm>
          <a:prstGeom prst="rect">
            <a:avLst/>
          </a:prstGeom>
          <a:noFill/>
        </p:spPr>
        <p:txBody>
          <a:bodyPr wrap="square" rtlCol="0">
            <a:spAutoFit/>
          </a:bodyPr>
          <a:lstStyle/>
          <a:p>
            <a:pPr lvl="0"/>
            <a:r>
              <a:rPr lang="en-US" sz="2000" dirty="0" smtClean="0"/>
              <a:t>2. </a:t>
            </a:r>
            <a:r>
              <a:rPr lang="en-US" sz="2000" dirty="0"/>
              <a:t>You are </a:t>
            </a:r>
            <a:r>
              <a:rPr lang="en-US" sz="2000" b="1" dirty="0"/>
              <a:t>working with Minors</a:t>
            </a:r>
            <a:r>
              <a:rPr lang="en-US" sz="2000" dirty="0"/>
              <a:t>…children…young people under the age of 18…and therefore every consideration of their welfare should always be uppermost in your mind, whether for one individual or the whole group...supervision, discipline, and teachable moments are constants.</a:t>
            </a:r>
          </a:p>
          <a:p>
            <a:endParaRPr lang="en-US" dirty="0"/>
          </a:p>
        </p:txBody>
      </p:sp>
    </p:spTree>
    <p:extLst>
      <p:ext uri="{BB962C8B-B14F-4D97-AF65-F5344CB8AC3E}">
        <p14:creationId xmlns:p14="http://schemas.microsoft.com/office/powerpoint/2010/main" val="39493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12" y="135577"/>
            <a:ext cx="11812651" cy="6646223"/>
          </a:xfrm>
          <a:prstGeom prst="rect">
            <a:avLst/>
          </a:prstGeom>
          <a:ln>
            <a:noFill/>
          </a:ln>
          <a:effectLst>
            <a:softEdge rad="112500"/>
          </a:effectLst>
        </p:spPr>
      </p:pic>
    </p:spTree>
    <p:extLst>
      <p:ext uri="{BB962C8B-B14F-4D97-AF65-F5344CB8AC3E}">
        <p14:creationId xmlns:p14="http://schemas.microsoft.com/office/powerpoint/2010/main" val="220189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09600"/>
          </a:xfrm>
        </p:spPr>
        <p:txBody>
          <a:bodyPr>
            <a:normAutofit fontScale="90000"/>
          </a:bodyPr>
          <a:lstStyle/>
          <a:p>
            <a:r>
              <a:rPr lang="en-US" dirty="0" smtClean="0"/>
              <a:t>Edicts continued … </a:t>
            </a:r>
            <a:endParaRPr lang="en-US" dirty="0"/>
          </a:p>
        </p:txBody>
      </p:sp>
      <p:sp>
        <p:nvSpPr>
          <p:cNvPr id="3" name="TextBox 2"/>
          <p:cNvSpPr txBox="1"/>
          <p:nvPr/>
        </p:nvSpPr>
        <p:spPr>
          <a:xfrm>
            <a:off x="836612" y="838200"/>
            <a:ext cx="9372600" cy="6309420"/>
          </a:xfrm>
          <a:prstGeom prst="rect">
            <a:avLst/>
          </a:prstGeom>
          <a:noFill/>
        </p:spPr>
        <p:txBody>
          <a:bodyPr wrap="square" rtlCol="0">
            <a:spAutoFit/>
          </a:bodyPr>
          <a:lstStyle/>
          <a:p>
            <a:pPr lvl="0"/>
            <a:r>
              <a:rPr lang="en-US" sz="1800" dirty="0" smtClean="0"/>
              <a:t>3. </a:t>
            </a:r>
            <a:r>
              <a:rPr lang="en-US" sz="1800" dirty="0"/>
              <a:t>You are a </a:t>
            </a:r>
            <a:r>
              <a:rPr lang="en-US" sz="1800" b="1" dirty="0"/>
              <a:t>member of the tea</a:t>
            </a:r>
            <a:r>
              <a:rPr lang="en-US" sz="1800" dirty="0"/>
              <a:t>m...each team player has a role….or spot/base…and go the extra mile or offer assistance as the team needs it….there is always a team leader…and direction(s) should sought and or followed…as </a:t>
            </a:r>
            <a:r>
              <a:rPr lang="en-US" sz="1800" dirty="0" err="1"/>
              <a:t>given..and</a:t>
            </a:r>
            <a:r>
              <a:rPr lang="en-US" sz="1800" dirty="0"/>
              <a:t> team players work together</a:t>
            </a:r>
            <a:r>
              <a:rPr lang="en-US" sz="1800" dirty="0" smtClean="0"/>
              <a:t>.</a:t>
            </a:r>
          </a:p>
          <a:p>
            <a:pPr lvl="0"/>
            <a:endParaRPr lang="en-US" sz="1800" dirty="0"/>
          </a:p>
          <a:p>
            <a:r>
              <a:rPr lang="en-US" sz="1800" dirty="0" smtClean="0"/>
              <a:t>4. </a:t>
            </a:r>
            <a:r>
              <a:rPr lang="en-US" sz="1800" dirty="0"/>
              <a:t>You are a </a:t>
            </a:r>
            <a:r>
              <a:rPr lang="en-US" sz="1800" b="1" dirty="0"/>
              <a:t>college para-professional</a:t>
            </a:r>
            <a:r>
              <a:rPr lang="en-US" sz="1800" dirty="0"/>
              <a:t>, an up and coming leader and your skills, abilities, and competencies of “20  years +” must be used, utilized, tested, challenged, and refined…be an assertive </a:t>
            </a:r>
            <a:r>
              <a:rPr lang="en-US" sz="1800" dirty="0" err="1"/>
              <a:t>leader..take</a:t>
            </a:r>
            <a:r>
              <a:rPr lang="en-US" sz="1800" dirty="0"/>
              <a:t> the initiative, take charge, volunteer, offer to lead, rise to the occasion, be on top of your game, be ahead of the pack, be in front of the action…so LEAD and teach.</a:t>
            </a:r>
          </a:p>
          <a:p>
            <a:pPr lvl="0"/>
            <a:endParaRPr lang="en-US" sz="1800" dirty="0" smtClean="0"/>
          </a:p>
          <a:p>
            <a:r>
              <a:rPr lang="en-US" sz="1800" dirty="0" smtClean="0"/>
              <a:t>5. </a:t>
            </a:r>
            <a:r>
              <a:rPr lang="en-US" sz="1800" dirty="0"/>
              <a:t>You are </a:t>
            </a:r>
            <a:r>
              <a:rPr lang="en-US" sz="1800" b="1" dirty="0"/>
              <a:t>leader, role model</a:t>
            </a:r>
            <a:r>
              <a:rPr lang="en-US" sz="1800" dirty="0"/>
              <a:t>…the students will watch everything that you do, say, and act/react to, so be conscious of your behavior at all times…and use social protocols above theirs…so they learn from you…not the opposite (don’t try to be like them…so they like you)…be positive and visionary.</a:t>
            </a:r>
          </a:p>
          <a:p>
            <a:pPr lvl="0"/>
            <a:endParaRPr lang="en-US" sz="1800" dirty="0" smtClean="0"/>
          </a:p>
          <a:p>
            <a:r>
              <a:rPr lang="en-US" sz="1800" dirty="0" smtClean="0"/>
              <a:t>6. </a:t>
            </a:r>
            <a:r>
              <a:rPr lang="en-US" sz="1800" dirty="0"/>
              <a:t>You are </a:t>
            </a:r>
            <a:r>
              <a:rPr lang="en-US" sz="1800" b="1" dirty="0"/>
              <a:t>paid to do a job</a:t>
            </a:r>
            <a:r>
              <a:rPr lang="en-US" sz="1800" dirty="0"/>
              <a:t>…do your job with excellence…and do not let down time…plague you...there is always something to do...or students to talk with…and their can always be an agenda...or make one…add icing to the cake…</a:t>
            </a:r>
            <a:r>
              <a:rPr lang="en-US" sz="1800" b="1" dirty="0"/>
              <a:t>you are also a teacher/professor…and tutor</a:t>
            </a:r>
            <a:r>
              <a:rPr lang="en-US" sz="1800" dirty="0"/>
              <a:t>...you will instruct/teach.</a:t>
            </a:r>
          </a:p>
          <a:p>
            <a:pPr lvl="0"/>
            <a:endParaRPr lang="en-US" sz="2000" dirty="0"/>
          </a:p>
          <a:p>
            <a:endParaRPr lang="en-US" dirty="0"/>
          </a:p>
        </p:txBody>
      </p:sp>
    </p:spTree>
    <p:extLst>
      <p:ext uri="{BB962C8B-B14F-4D97-AF65-F5344CB8AC3E}">
        <p14:creationId xmlns:p14="http://schemas.microsoft.com/office/powerpoint/2010/main" val="18222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48294"/>
            <a:ext cx="10157354" cy="685800"/>
          </a:xfrm>
        </p:spPr>
        <p:txBody>
          <a:bodyPr>
            <a:normAutofit fontScale="90000"/>
          </a:bodyPr>
          <a:lstStyle/>
          <a:p>
            <a:r>
              <a:rPr lang="en-US" dirty="0" smtClean="0"/>
              <a:t>Continues</a:t>
            </a:r>
            <a:br>
              <a:rPr lang="en-US" dirty="0" smtClean="0"/>
            </a:br>
            <a:endParaRPr lang="en-US" dirty="0"/>
          </a:p>
        </p:txBody>
      </p:sp>
      <p:sp>
        <p:nvSpPr>
          <p:cNvPr id="3" name="TextBox 2"/>
          <p:cNvSpPr txBox="1"/>
          <p:nvPr/>
        </p:nvSpPr>
        <p:spPr>
          <a:xfrm>
            <a:off x="531812" y="797132"/>
            <a:ext cx="9982200" cy="6617196"/>
          </a:xfrm>
          <a:prstGeom prst="rect">
            <a:avLst/>
          </a:prstGeom>
          <a:noFill/>
        </p:spPr>
        <p:txBody>
          <a:bodyPr wrap="square" rtlCol="0">
            <a:spAutoFit/>
          </a:bodyPr>
          <a:lstStyle/>
          <a:p>
            <a:pPr lvl="0"/>
            <a:r>
              <a:rPr lang="en-US" sz="1900" dirty="0" smtClean="0"/>
              <a:t>7. </a:t>
            </a:r>
            <a:r>
              <a:rPr lang="en-US" sz="1900" dirty="0"/>
              <a:t>You are </a:t>
            </a:r>
            <a:r>
              <a:rPr lang="en-US" sz="1900" b="1" dirty="0"/>
              <a:t>an adult</a:t>
            </a:r>
            <a:r>
              <a:rPr lang="en-US" sz="1900" dirty="0"/>
              <a:t>.  Please act like an adult at all times.  Any behaviors unbecoming of an adult, or any immature actions, with yourself, each other, or especially with students will result in immediate disengagement and unemployment, and negative referral on your job records</a:t>
            </a:r>
            <a:r>
              <a:rPr lang="en-US" sz="1900" dirty="0" smtClean="0"/>
              <a:t>.</a:t>
            </a:r>
          </a:p>
          <a:p>
            <a:pPr lvl="0"/>
            <a:endParaRPr lang="en-US" sz="1900" dirty="0"/>
          </a:p>
          <a:p>
            <a:r>
              <a:rPr lang="en-US" sz="1900" dirty="0" smtClean="0"/>
              <a:t>8. </a:t>
            </a:r>
            <a:r>
              <a:rPr lang="en-US" sz="1900" dirty="0"/>
              <a:t>You are </a:t>
            </a:r>
            <a:r>
              <a:rPr lang="en-US" sz="1900" b="1" dirty="0"/>
              <a:t>staff member</a:t>
            </a:r>
            <a:r>
              <a:rPr lang="en-US" sz="1900" dirty="0"/>
              <a:t>...to help students...you should always be concerned about helping students…whether in class…observing or teaching, or in the dorm, or on the field trip…what are you doing to advance the students.</a:t>
            </a:r>
          </a:p>
          <a:p>
            <a:pPr lvl="0"/>
            <a:endParaRPr lang="en-US" sz="1900" dirty="0" smtClean="0"/>
          </a:p>
          <a:p>
            <a:r>
              <a:rPr lang="en-US" sz="1900" dirty="0" smtClean="0"/>
              <a:t>9. </a:t>
            </a:r>
            <a:r>
              <a:rPr lang="en-US" sz="1900" dirty="0"/>
              <a:t>You are </a:t>
            </a:r>
            <a:r>
              <a:rPr lang="en-US" sz="1900" b="1" dirty="0"/>
              <a:t>a security guard/life guard</a:t>
            </a:r>
            <a:r>
              <a:rPr lang="en-US" sz="1900" dirty="0"/>
              <a:t>…safety and security is critical to our groups...students are never left alone…staff should always know where each other are...and stay in communications...and students’ safety should be considered for every single activity or program.</a:t>
            </a:r>
          </a:p>
          <a:p>
            <a:pPr lvl="0"/>
            <a:endParaRPr lang="en-US" sz="1900" dirty="0" smtClean="0"/>
          </a:p>
          <a:p>
            <a:r>
              <a:rPr lang="en-US" sz="1900" dirty="0" smtClean="0"/>
              <a:t>10. </a:t>
            </a:r>
            <a:r>
              <a:rPr lang="en-US" sz="1900" dirty="0"/>
              <a:t>Refer to #1 it is that important that it is stated twice.  And, as UB SRC staff, you are in “loco </a:t>
            </a:r>
            <a:r>
              <a:rPr lang="en-US" sz="1900" dirty="0" err="1"/>
              <a:t>parintes</a:t>
            </a:r>
            <a:r>
              <a:rPr lang="en-US" sz="1900" dirty="0"/>
              <a:t>”, and you are in place of the director…you have a huge responsibility for human lives, student learning, and a safe environment...please know when the director is not present, you should act and react as if you are the Director…and always work closely with the Lead Staff.  And, remember, to be a friend to the staff, supervisors, and the students. </a:t>
            </a:r>
          </a:p>
          <a:p>
            <a:pPr lvl="0"/>
            <a:endParaRPr lang="en-US" sz="2000" dirty="0"/>
          </a:p>
          <a:p>
            <a:endParaRPr lang="en-US" dirty="0"/>
          </a:p>
        </p:txBody>
      </p:sp>
    </p:spTree>
    <p:extLst>
      <p:ext uri="{BB962C8B-B14F-4D97-AF65-F5344CB8AC3E}">
        <p14:creationId xmlns:p14="http://schemas.microsoft.com/office/powerpoint/2010/main" val="38967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762000"/>
            <a:ext cx="10058400" cy="5376930"/>
          </a:xfrm>
          <a:prstGeom prst="rect">
            <a:avLst/>
          </a:prstGeom>
          <a:ln>
            <a:noFill/>
          </a:ln>
          <a:effectLst>
            <a:softEdge rad="112500"/>
          </a:effectLst>
        </p:spPr>
      </p:pic>
    </p:spTree>
    <p:extLst>
      <p:ext uri="{BB962C8B-B14F-4D97-AF65-F5344CB8AC3E}">
        <p14:creationId xmlns:p14="http://schemas.microsoft.com/office/powerpoint/2010/main" val="421283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561833"/>
            <a:ext cx="10157354" cy="1397000"/>
          </a:xfrm>
        </p:spPr>
        <p:txBody>
          <a:bodyPr>
            <a:normAutofit fontScale="90000"/>
          </a:bodyPr>
          <a:lstStyle/>
          <a:p>
            <a:r>
              <a:rPr lang="en-US" dirty="0" smtClean="0"/>
              <a:t>The Day of Fieldtrip: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677157" y="1684526"/>
            <a:ext cx="8594429" cy="4071725"/>
          </a:xfrm>
        </p:spPr>
        <p:txBody>
          <a:bodyPr>
            <a:normAutofit fontScale="85000" lnSpcReduction="20000"/>
          </a:bodyPr>
          <a:lstStyle/>
          <a:p>
            <a:r>
              <a:rPr lang="en-US" sz="2599" dirty="0"/>
              <a:t>All attending staff meet review agenda and responsibilities and logistics of fieldtrip.</a:t>
            </a:r>
          </a:p>
          <a:p>
            <a:r>
              <a:rPr lang="en-US" sz="2599" dirty="0" smtClean="0"/>
              <a:t>ALL </a:t>
            </a:r>
            <a:r>
              <a:rPr lang="en-US" sz="2599" dirty="0"/>
              <a:t>staff &amp; student attire: You MUST wear GU shirt and name badge.</a:t>
            </a:r>
          </a:p>
          <a:p>
            <a:pPr lvl="1"/>
            <a:r>
              <a:rPr lang="en-US" sz="2199" dirty="0"/>
              <a:t>Jeans</a:t>
            </a:r>
          </a:p>
          <a:p>
            <a:pPr lvl="1"/>
            <a:r>
              <a:rPr lang="en-US" sz="2199" dirty="0"/>
              <a:t>Comfy shoes (no heels-you will be walking around all day) </a:t>
            </a:r>
          </a:p>
          <a:p>
            <a:r>
              <a:rPr lang="en-US" sz="2599" dirty="0"/>
              <a:t>ALL students must have a pre-printed name tags.</a:t>
            </a:r>
          </a:p>
          <a:p>
            <a:r>
              <a:rPr lang="en-US" sz="2599" dirty="0"/>
              <a:t>Have clipboards for ALL staff with an agenda, roster of students</a:t>
            </a:r>
            <a:r>
              <a:rPr lang="en-US" dirty="0" smtClean="0"/>
              <a:t>,</a:t>
            </a:r>
            <a:r>
              <a:rPr lang="en-US" sz="2599" dirty="0"/>
              <a:t> and maps.</a:t>
            </a:r>
          </a:p>
          <a:p>
            <a:pPr marL="0" indent="0">
              <a:buNone/>
            </a:pPr>
            <a:r>
              <a:rPr lang="en-US" dirty="0" smtClean="0"/>
              <a:t>            </a:t>
            </a:r>
            <a:r>
              <a:rPr lang="en-US" sz="3599" dirty="0"/>
              <a:t>Take LOTS of Pictures!</a:t>
            </a:r>
          </a:p>
          <a:p>
            <a:pPr lvl="1"/>
            <a:endParaRPr lang="en-US" dirty="0"/>
          </a:p>
          <a:p>
            <a:pPr marL="457063" lvl="1" indent="0">
              <a:buNone/>
            </a:pPr>
            <a:endParaRPr lang="en-US" dirty="0"/>
          </a:p>
          <a:p>
            <a:pPr marL="0" indent="0">
              <a:buNone/>
            </a:pPr>
            <a:endParaRPr lang="en-US" dirty="0" smtClean="0"/>
          </a:p>
          <a:p>
            <a:endParaRPr lang="en-US" dirty="0" smtClean="0"/>
          </a:p>
          <a:p>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812" y="228600"/>
            <a:ext cx="1709259" cy="112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flipH="1">
            <a:off x="8913812" y="374080"/>
            <a:ext cx="1709259" cy="830740"/>
          </a:xfrm>
          <a:prstGeom prst="rect">
            <a:avLst/>
          </a:prstGeom>
          <a:noFill/>
        </p:spPr>
        <p:txBody>
          <a:bodyPr wrap="square" rtlCol="0">
            <a:spAutoFit/>
          </a:bodyPr>
          <a:lstStyle/>
          <a:p>
            <a:pPr algn="ctr"/>
            <a:r>
              <a:rPr lang="en-US" sz="2399" dirty="0"/>
              <a:t> </a:t>
            </a:r>
            <a:r>
              <a:rPr lang="en-US" sz="2399" dirty="0" smtClean="0"/>
              <a:t>IVANCITO</a:t>
            </a:r>
            <a:endParaRPr lang="en-US" sz="2399" dirty="0"/>
          </a:p>
        </p:txBody>
      </p:sp>
    </p:spTree>
    <p:extLst>
      <p:ext uri="{BB962C8B-B14F-4D97-AF65-F5344CB8AC3E}">
        <p14:creationId xmlns:p14="http://schemas.microsoft.com/office/powerpoint/2010/main" val="32175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
            </a:r>
            <a:r>
              <a:rPr lang="en-US" dirty="0" smtClean="0"/>
              <a:t>ay </a:t>
            </a:r>
            <a:r>
              <a:rPr lang="en-US" dirty="0"/>
              <a:t>of </a:t>
            </a:r>
            <a:r>
              <a:rPr lang="en-US" dirty="0" smtClean="0"/>
              <a:t>Fieldtrip continued :</a:t>
            </a:r>
            <a:endParaRPr lang="en-US" dirty="0"/>
          </a:p>
        </p:txBody>
      </p:sp>
      <p:sp>
        <p:nvSpPr>
          <p:cNvPr id="3" name="Content Placeholder 2"/>
          <p:cNvSpPr>
            <a:spLocks noGrp="1"/>
          </p:cNvSpPr>
          <p:nvPr>
            <p:ph idx="1"/>
          </p:nvPr>
        </p:nvSpPr>
        <p:spPr>
          <a:xfrm>
            <a:off x="677157" y="1930791"/>
            <a:ext cx="8594429" cy="4160223"/>
          </a:xfrm>
        </p:spPr>
        <p:txBody>
          <a:bodyPr/>
          <a:lstStyle/>
          <a:p>
            <a:r>
              <a:rPr lang="en-US" sz="2399" dirty="0"/>
              <a:t>In buses- group leaders should be spread out on the bus and supervise students</a:t>
            </a:r>
          </a:p>
          <a:p>
            <a:r>
              <a:rPr lang="en-US" sz="2399" dirty="0" smtClean="0"/>
              <a:t>ALWAYS </a:t>
            </a:r>
            <a:r>
              <a:rPr lang="en-US" sz="2399" dirty="0"/>
              <a:t>do head counts throughout entire trip</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812" y="3653005"/>
            <a:ext cx="2667000" cy="2895600"/>
          </a:xfrm>
          <a:prstGeom prst="rect">
            <a:avLst/>
          </a:prstGeom>
          <a:ln>
            <a:noFill/>
          </a:ln>
          <a:effectLst>
            <a:softEdge rad="112500"/>
          </a:effectLst>
        </p:spPr>
      </p:pic>
    </p:spTree>
    <p:extLst>
      <p:ext uri="{BB962C8B-B14F-4D97-AF65-F5344CB8AC3E}">
        <p14:creationId xmlns:p14="http://schemas.microsoft.com/office/powerpoint/2010/main" val="29426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Out Procedures</a:t>
            </a:r>
          </a:p>
        </p:txBody>
      </p:sp>
      <p:sp>
        <p:nvSpPr>
          <p:cNvPr id="3" name="Content Placeholder 2"/>
          <p:cNvSpPr>
            <a:spLocks noGrp="1"/>
          </p:cNvSpPr>
          <p:nvPr>
            <p:ph idx="1"/>
          </p:nvPr>
        </p:nvSpPr>
        <p:spPr/>
        <p:txBody>
          <a:bodyPr/>
          <a:lstStyle/>
          <a:p>
            <a:r>
              <a:rPr lang="en-US" sz="2399" dirty="0"/>
              <a:t>Important: Students must be sign out by parent or someone else listed on permission slip. </a:t>
            </a:r>
          </a:p>
          <a:p>
            <a:pPr marL="0" indent="0">
              <a:buNone/>
            </a:pPr>
            <a:endParaRPr lang="en-US" sz="2399" dirty="0"/>
          </a:p>
          <a:p>
            <a:r>
              <a:rPr lang="en-US" sz="2399" dirty="0"/>
              <a:t>Person must show ID.</a:t>
            </a:r>
          </a:p>
          <a:p>
            <a:pPr marL="0" indent="0">
              <a:buNone/>
            </a:pPr>
            <a:endParaRPr lang="en-US" sz="2399" dirty="0"/>
          </a:p>
          <a:p>
            <a:pPr marL="0" indent="0">
              <a:buNone/>
            </a:pPr>
            <a:endParaRPr lang="en-US" sz="2399" dirty="0"/>
          </a:p>
          <a:p>
            <a:r>
              <a:rPr lang="en-US" sz="2399" dirty="0"/>
              <a:t>You cannot leave student if he/she hasn’t been picked up.</a:t>
            </a:r>
          </a:p>
          <a:p>
            <a:pPr marL="0" indent="0">
              <a:buNone/>
            </a:pPr>
            <a:endParaRPr lang="en-US" dirty="0"/>
          </a:p>
        </p:txBody>
      </p:sp>
    </p:spTree>
    <p:extLst>
      <p:ext uri="{BB962C8B-B14F-4D97-AF65-F5344CB8AC3E}">
        <p14:creationId xmlns:p14="http://schemas.microsoft.com/office/powerpoint/2010/main" val="330105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04800"/>
            <a:ext cx="8297080" cy="1048440"/>
          </a:xfrm>
        </p:spPr>
        <p:txBody>
          <a:bodyPr>
            <a:normAutofit/>
          </a:bodyPr>
          <a:lstStyle/>
          <a:p>
            <a:r>
              <a:rPr lang="en-US" sz="3999" dirty="0"/>
              <a:t>Safety is The #1 Rule</a:t>
            </a:r>
          </a:p>
        </p:txBody>
      </p:sp>
      <p:sp>
        <p:nvSpPr>
          <p:cNvPr id="3" name="Content Placeholder 2"/>
          <p:cNvSpPr>
            <a:spLocks noGrp="1"/>
          </p:cNvSpPr>
          <p:nvPr>
            <p:ph idx="1"/>
          </p:nvPr>
        </p:nvSpPr>
        <p:spPr>
          <a:xfrm>
            <a:off x="684212" y="743640"/>
            <a:ext cx="8902229" cy="6114360"/>
          </a:xfrm>
        </p:spPr>
        <p:txBody>
          <a:bodyPr>
            <a:noAutofit/>
          </a:bodyPr>
          <a:lstStyle/>
          <a:p>
            <a:pPr>
              <a:buFontTx/>
              <a:buNone/>
            </a:pPr>
            <a:r>
              <a:rPr lang="en-US" altLang="en-US" sz="2399" dirty="0"/>
              <a:t>You are responsible for all bodies that are part of your group at ALL times!</a:t>
            </a:r>
          </a:p>
          <a:p>
            <a:r>
              <a:rPr lang="en-US" altLang="en-US" sz="2399" dirty="0"/>
              <a:t>Follow the rules</a:t>
            </a:r>
          </a:p>
          <a:p>
            <a:pPr marL="342797" lvl="1" indent="-342797"/>
            <a:r>
              <a:rPr lang="en-US" sz="2399" dirty="0"/>
              <a:t>Safeguard YOU against the accusations of neglect and abuse</a:t>
            </a:r>
          </a:p>
          <a:p>
            <a:r>
              <a:rPr lang="en-US" sz="2399" dirty="0"/>
              <a:t>GEAR UP’s goal 1:10 ratio</a:t>
            </a:r>
            <a:endParaRPr lang="en-US" altLang="en-US" sz="2399" dirty="0"/>
          </a:p>
          <a:p>
            <a:r>
              <a:rPr lang="en-US" sz="2399" dirty="0"/>
              <a:t>We DO NOT want to lose a child…YOU will be liable </a:t>
            </a:r>
            <a:endParaRPr lang="en-US" altLang="en-US" sz="2399" dirty="0"/>
          </a:p>
          <a:p>
            <a:r>
              <a:rPr lang="en-US" altLang="en-US" sz="2399" dirty="0"/>
              <a:t>Students cannot go to restroom by themselves you must accompany them</a:t>
            </a:r>
          </a:p>
          <a:p>
            <a:r>
              <a:rPr lang="en-US" altLang="en-US" sz="2399" dirty="0"/>
              <a:t>Always carry a first aid kit in case of an emergency</a:t>
            </a:r>
          </a:p>
          <a:p>
            <a:r>
              <a:rPr lang="en-US" altLang="en-US" sz="2399" dirty="0"/>
              <a:t>If students take medication, they need to check in their medications with us and we administer their meds to them </a:t>
            </a:r>
          </a:p>
        </p:txBody>
      </p:sp>
    </p:spTree>
    <p:extLst>
      <p:ext uri="{BB962C8B-B14F-4D97-AF65-F5344CB8AC3E}">
        <p14:creationId xmlns:p14="http://schemas.microsoft.com/office/powerpoint/2010/main" val="34499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7" y="610334"/>
            <a:ext cx="8594429" cy="999999"/>
          </a:xfrm>
        </p:spPr>
        <p:txBody>
          <a:bodyPr>
            <a:normAutofit/>
          </a:bodyPr>
          <a:lstStyle/>
          <a:p>
            <a:r>
              <a:rPr lang="en-US" sz="4399" dirty="0"/>
              <a:t>Your Conduct</a:t>
            </a:r>
          </a:p>
        </p:txBody>
      </p:sp>
      <p:sp>
        <p:nvSpPr>
          <p:cNvPr id="3" name="Content Placeholder 2"/>
          <p:cNvSpPr>
            <a:spLocks noGrp="1"/>
          </p:cNvSpPr>
          <p:nvPr>
            <p:ph idx="1"/>
          </p:nvPr>
        </p:nvSpPr>
        <p:spPr>
          <a:xfrm>
            <a:off x="677157" y="1930791"/>
            <a:ext cx="8594429" cy="3879762"/>
          </a:xfrm>
        </p:spPr>
        <p:txBody>
          <a:bodyPr>
            <a:normAutofit/>
          </a:bodyPr>
          <a:lstStyle/>
          <a:p>
            <a:r>
              <a:rPr lang="en-US" sz="2399" dirty="0"/>
              <a:t>Remember: you are working</a:t>
            </a:r>
          </a:p>
          <a:p>
            <a:r>
              <a:rPr lang="en-US" sz="2399" dirty="0"/>
              <a:t>This is a time to:</a:t>
            </a:r>
          </a:p>
          <a:p>
            <a:pPr lvl="1"/>
            <a:r>
              <a:rPr lang="en-US" sz="2399" dirty="0"/>
              <a:t>Mentor</a:t>
            </a:r>
          </a:p>
          <a:p>
            <a:pPr lvl="1"/>
            <a:r>
              <a:rPr lang="en-US" sz="2399" dirty="0"/>
              <a:t>Connect</a:t>
            </a:r>
          </a:p>
          <a:p>
            <a:pPr lvl="1"/>
            <a:r>
              <a:rPr lang="en-US" sz="2399" dirty="0"/>
              <a:t>Build relationships with students</a:t>
            </a:r>
            <a:endParaRPr lang="en-US" sz="1999" dirty="0"/>
          </a:p>
          <a:p>
            <a:r>
              <a:rPr lang="en-US" sz="2399" dirty="0"/>
              <a:t>This is NOT a time to gather and socialize with your friends</a:t>
            </a:r>
          </a:p>
        </p:txBody>
      </p:sp>
    </p:spTree>
    <p:extLst>
      <p:ext uri="{BB962C8B-B14F-4D97-AF65-F5344CB8AC3E}">
        <p14:creationId xmlns:p14="http://schemas.microsoft.com/office/powerpoint/2010/main" val="25785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04800"/>
            <a:ext cx="10157354" cy="1397000"/>
          </a:xfrm>
        </p:spPr>
        <p:txBody>
          <a:bodyPr>
            <a:normAutofit fontScale="90000"/>
          </a:bodyPr>
          <a:lstStyle/>
          <a:p>
            <a:r>
              <a:rPr lang="en-US" dirty="0" smtClean="0"/>
              <a:t>Activity - </a:t>
            </a:r>
            <a:r>
              <a:rPr lang="en-US" b="1" i="1" dirty="0"/>
              <a:t>Tough Session Practice Problems </a:t>
            </a:r>
            <a:br>
              <a:rPr lang="en-US" b="1" i="1" dirty="0"/>
            </a:br>
            <a:endParaRPr lang="en-US" dirty="0"/>
          </a:p>
        </p:txBody>
      </p:sp>
      <p:sp>
        <p:nvSpPr>
          <p:cNvPr id="3" name="Content Placeholder 2"/>
          <p:cNvSpPr>
            <a:spLocks noGrp="1"/>
          </p:cNvSpPr>
          <p:nvPr>
            <p:ph idx="1"/>
          </p:nvPr>
        </p:nvSpPr>
        <p:spPr/>
        <p:txBody>
          <a:bodyPr/>
          <a:lstStyle/>
          <a:p>
            <a:r>
              <a:rPr lang="en-US" b="1" dirty="0"/>
              <a:t>“My assignment is due tomorrow. Will you help me do these problems?” </a:t>
            </a:r>
            <a:endParaRPr lang="en-US" b="1" dirty="0" smtClean="0"/>
          </a:p>
          <a:p>
            <a:pPr marL="0" indent="0">
              <a:buNone/>
            </a:pPr>
            <a:r>
              <a:rPr lang="en-US" b="1" dirty="0"/>
              <a:t>POSSIBLE TUTOR RESPONSE:</a:t>
            </a:r>
            <a:r>
              <a:rPr lang="en-US" dirty="0"/>
              <a:t> </a:t>
            </a:r>
            <a:endParaRPr lang="en-US" dirty="0" smtClean="0"/>
          </a:p>
          <a:p>
            <a:pPr marL="0" indent="0">
              <a:buNone/>
            </a:pPr>
            <a:r>
              <a:rPr lang="en-US" dirty="0" smtClean="0"/>
              <a:t> </a:t>
            </a:r>
            <a:r>
              <a:rPr lang="en-US" dirty="0"/>
              <a:t>"Let's take a look at the type of problem you have. We'll work on something similar, so that you'll be able to do the assignment.” </a:t>
            </a:r>
          </a:p>
          <a:p>
            <a:pPr marL="0" indent="0">
              <a:buNone/>
            </a:pPr>
            <a:r>
              <a:rPr lang="en-US" u="sng" dirty="0"/>
              <a:t>Remember</a:t>
            </a:r>
            <a:r>
              <a:rPr lang="en-US" dirty="0"/>
              <a:t>: It is not your job to do students' homework assignments. If you do, the students will not learn how to do the work on their own. Waiting until the last minute to do assignments may also be a sign of poor time management skills. If appropriate, suggest a "Time Management" workshop or coaching session.  </a:t>
            </a:r>
          </a:p>
          <a:p>
            <a:pPr marL="0" indent="0">
              <a:buNone/>
            </a:pPr>
            <a:endParaRPr lang="en-US" dirty="0"/>
          </a:p>
        </p:txBody>
      </p:sp>
    </p:spTree>
    <p:extLst>
      <p:ext uri="{BB962C8B-B14F-4D97-AF65-F5344CB8AC3E}">
        <p14:creationId xmlns:p14="http://schemas.microsoft.com/office/powerpoint/2010/main" val="20844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10157354" cy="6096000"/>
          </a:xfrm>
        </p:spPr>
        <p:txBody>
          <a:bodyPr>
            <a:normAutofit fontScale="92500" lnSpcReduction="20000"/>
          </a:bodyPr>
          <a:lstStyle/>
          <a:p>
            <a:r>
              <a:rPr lang="en-US" b="1" dirty="0"/>
              <a:t>“I've already done my homework.  I just need you to check it for </a:t>
            </a:r>
            <a:r>
              <a:rPr lang="en-US" b="1" dirty="0" smtClean="0"/>
              <a:t>me.” </a:t>
            </a:r>
          </a:p>
          <a:p>
            <a:pPr marL="0" indent="0">
              <a:buNone/>
            </a:pPr>
            <a:r>
              <a:rPr lang="en-US" b="1" dirty="0"/>
              <a:t>POSSIBLE TUTOR RESPONSE</a:t>
            </a:r>
            <a:r>
              <a:rPr lang="en-US" b="1" dirty="0" smtClean="0"/>
              <a:t>:</a:t>
            </a:r>
          </a:p>
          <a:p>
            <a:pPr marL="0" indent="0">
              <a:buNone/>
            </a:pPr>
            <a:r>
              <a:rPr lang="en-US" dirty="0" smtClean="0"/>
              <a:t>  </a:t>
            </a:r>
            <a:r>
              <a:rPr lang="en-US" dirty="0"/>
              <a:t>"Well, you know, we don't proofread assignments. But, I'll tell you what I can do. If you'll show me the areas you're worried about, we'll discuss those problems in general and take a look at your book. Then, you can check your homework.” </a:t>
            </a:r>
          </a:p>
          <a:p>
            <a:pPr marL="0" indent="0">
              <a:buNone/>
            </a:pPr>
            <a:r>
              <a:rPr lang="en-US" u="sng" dirty="0"/>
              <a:t>Remember</a:t>
            </a:r>
            <a:r>
              <a:rPr lang="en-US" dirty="0"/>
              <a:t>: It is not your job to make sure that everything a tutee turns in is perfect. Helping students with specific homework problems is not what you were hired to do. Review similar homework problems and help the student develop the critical thinking skills necessary to do his/her homework assignment independently. Tutees must learn how to check their own work and how to have confidence in the answers they give. If they can do this, they will:  </a:t>
            </a:r>
            <a:endParaRPr lang="en-US" dirty="0" smtClean="0"/>
          </a:p>
          <a:p>
            <a:pPr lvl="0" fontAlgn="base"/>
            <a:r>
              <a:rPr lang="en-US" dirty="0"/>
              <a:t>Be able to defend their answers.  </a:t>
            </a:r>
          </a:p>
          <a:p>
            <a:pPr lvl="0" fontAlgn="base"/>
            <a:r>
              <a:rPr lang="en-US" dirty="0"/>
              <a:t>Understand more completely.  </a:t>
            </a:r>
          </a:p>
          <a:p>
            <a:pPr lvl="0" fontAlgn="base"/>
            <a:r>
              <a:rPr lang="en-US" dirty="0"/>
              <a:t>Develop better self esteem.  </a:t>
            </a:r>
          </a:p>
          <a:p>
            <a:pPr lvl="0" fontAlgn="base"/>
            <a:r>
              <a:rPr lang="en-US" dirty="0"/>
              <a:t>Become more independent.  </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2184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Why Academic Leader</a:t>
            </a:r>
            <a:endParaRPr lang="en-US" dirty="0"/>
          </a:p>
        </p:txBody>
      </p:sp>
      <p:sp>
        <p:nvSpPr>
          <p:cNvPr id="14" name="Content Placeholder 13"/>
          <p:cNvSpPr>
            <a:spLocks noGrp="1"/>
          </p:cNvSpPr>
          <p:nvPr>
            <p:ph idx="1"/>
          </p:nvPr>
        </p:nvSpPr>
        <p:spPr/>
        <p:txBody>
          <a:bodyPr/>
          <a:lstStyle/>
          <a:p>
            <a:r>
              <a:rPr lang="en-US" dirty="0" smtClean="0"/>
              <a:t>Welcoming</a:t>
            </a:r>
          </a:p>
          <a:p>
            <a:r>
              <a:rPr lang="en-US" dirty="0" smtClean="0"/>
              <a:t>Professional </a:t>
            </a:r>
          </a:p>
          <a:p>
            <a:r>
              <a:rPr lang="en-US" dirty="0" smtClean="0"/>
              <a:t>Sparks interest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1569484"/>
            <a:ext cx="7280777" cy="4612612"/>
          </a:xfrm>
          <a:prstGeom prst="rect">
            <a:avLst/>
          </a:prstGeom>
          <a:ln>
            <a:noFill/>
          </a:ln>
          <a:effectLst>
            <a:softEdge rad="112500"/>
          </a:effec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912812" y="533400"/>
            <a:ext cx="10157354" cy="5638800"/>
          </a:xfrm>
        </p:spPr>
        <p:txBody>
          <a:bodyPr>
            <a:normAutofit/>
          </a:bodyPr>
          <a:lstStyle/>
          <a:p>
            <a:r>
              <a:rPr lang="en-US" b="1" dirty="0"/>
              <a:t>"I've written this paper that I have to give in Spanish to my class. Will you help me?"</a:t>
            </a:r>
            <a:r>
              <a:rPr lang="en-US" dirty="0"/>
              <a:t>  (Translation: "I did get it written in English, but I can't write it in </a:t>
            </a:r>
            <a:r>
              <a:rPr lang="en-US" dirty="0" smtClean="0"/>
              <a:t>Spanish</a:t>
            </a:r>
            <a:r>
              <a:rPr lang="en-US" dirty="0"/>
              <a:t>. Will you do the translation for me?") </a:t>
            </a:r>
            <a:endParaRPr lang="en-US" dirty="0" smtClean="0"/>
          </a:p>
          <a:p>
            <a:pPr marL="0" indent="0">
              <a:buNone/>
            </a:pPr>
            <a:r>
              <a:rPr lang="en-US" b="1" dirty="0"/>
              <a:t>POSSIBLE TUTOR RESPONSE:</a:t>
            </a:r>
            <a:r>
              <a:rPr lang="en-US" dirty="0"/>
              <a:t> </a:t>
            </a:r>
            <a:endParaRPr lang="en-US" dirty="0" smtClean="0"/>
          </a:p>
          <a:p>
            <a:pPr marL="0" indent="0">
              <a:buNone/>
            </a:pPr>
            <a:r>
              <a:rPr lang="en-US" dirty="0" smtClean="0"/>
              <a:t> </a:t>
            </a:r>
            <a:r>
              <a:rPr lang="en-US" dirty="0"/>
              <a:t>"You've gotten off to a good start. You have the paper written. Do as much of the translation as you can. I can't do that for you. But, once you've done as much as you can, right or wrong, then I'll see what type of problems you're having. We'll work on those areas. Then, you can go back and finish your paper."  </a:t>
            </a:r>
          </a:p>
          <a:p>
            <a:pPr marL="0" indent="0">
              <a:buNone/>
            </a:pPr>
            <a:r>
              <a:rPr lang="en-US" u="sng" dirty="0"/>
              <a:t>Remember</a:t>
            </a:r>
            <a:r>
              <a:rPr lang="en-US" dirty="0"/>
              <a:t>: It's not your job to do students' assignments. You cannot be with the student forever. They need to learn how to do work on their own.  </a:t>
            </a:r>
          </a:p>
          <a:p>
            <a:pPr marL="0" indent="0">
              <a:buNone/>
            </a:pPr>
            <a:endParaRPr lang="en-US" dirty="0"/>
          </a:p>
        </p:txBody>
      </p:sp>
    </p:spTree>
    <p:extLst>
      <p:ext uri="{BB962C8B-B14F-4D97-AF65-F5344CB8AC3E}">
        <p14:creationId xmlns:p14="http://schemas.microsoft.com/office/powerpoint/2010/main" val="29310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609600"/>
            <a:ext cx="10157354" cy="5791200"/>
          </a:xfrm>
        </p:spPr>
        <p:txBody>
          <a:bodyPr>
            <a:normAutofit/>
          </a:bodyPr>
          <a:lstStyle/>
          <a:p>
            <a:r>
              <a:rPr lang="en-US" b="1" dirty="0"/>
              <a:t> “Come on. Help me out here. I need you. I can't come during your scheduled times. Can't you make an exception for me?” </a:t>
            </a:r>
            <a:endParaRPr lang="en-US" b="1" dirty="0" smtClean="0"/>
          </a:p>
          <a:p>
            <a:pPr marL="0" indent="0">
              <a:buNone/>
            </a:pPr>
            <a:r>
              <a:rPr lang="en-US" b="1" dirty="0"/>
              <a:t>POSSIBLE TUTOR RESPONSE:</a:t>
            </a:r>
            <a:r>
              <a:rPr lang="en-US" dirty="0"/>
              <a:t> </a:t>
            </a:r>
            <a:endParaRPr lang="en-US" dirty="0" smtClean="0"/>
          </a:p>
          <a:p>
            <a:pPr marL="0" indent="0">
              <a:buNone/>
            </a:pPr>
            <a:r>
              <a:rPr lang="en-US" dirty="0" smtClean="0"/>
              <a:t> </a:t>
            </a:r>
            <a:r>
              <a:rPr lang="en-US" dirty="0"/>
              <a:t>"I know how tough it is. With my classes and work, I rarely have any spare time either."   "Have you considered forming a study group with others in your class"    “Have you checked to see what your instructor’s office hours are?"  </a:t>
            </a:r>
            <a:endParaRPr lang="en-US" b="1" dirty="0" smtClean="0"/>
          </a:p>
          <a:p>
            <a:pPr marL="0" indent="0">
              <a:buNone/>
            </a:pPr>
            <a:endParaRPr lang="en-US" b="1" dirty="0"/>
          </a:p>
          <a:p>
            <a:pPr marL="0" indent="0">
              <a:buNone/>
            </a:pPr>
            <a:r>
              <a:rPr lang="en-US" u="sng" dirty="0"/>
              <a:t>Remember</a:t>
            </a:r>
            <a:r>
              <a:rPr lang="en-US" dirty="0"/>
              <a:t>: It's really hard to say no - especially to someone who considers you as their source of help. Although it is difficult, saying no will help the tutee take responsibility for his/her own learning. You should not be the sole resource for your tutee.  </a:t>
            </a:r>
          </a:p>
          <a:p>
            <a:pPr marL="0" indent="0">
              <a:buNone/>
            </a:pPr>
            <a:endParaRPr lang="en-US" dirty="0"/>
          </a:p>
        </p:txBody>
      </p:sp>
    </p:spTree>
    <p:extLst>
      <p:ext uri="{BB962C8B-B14F-4D97-AF65-F5344CB8AC3E}">
        <p14:creationId xmlns:p14="http://schemas.microsoft.com/office/powerpoint/2010/main" val="32076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157354" cy="6096000"/>
          </a:xfrm>
        </p:spPr>
        <p:txBody>
          <a:bodyPr>
            <a:normAutofit lnSpcReduction="10000"/>
          </a:bodyPr>
          <a:lstStyle/>
          <a:p>
            <a:r>
              <a:rPr lang="en-US" b="1" dirty="0"/>
              <a:t>“This instructor is really crazy. She won't even listen to reason. I think she's </a:t>
            </a:r>
            <a:r>
              <a:rPr lang="en-US" b="1" dirty="0" smtClean="0"/>
              <a:t>out </a:t>
            </a:r>
            <a:r>
              <a:rPr lang="en-US" b="1" dirty="0"/>
              <a:t>to get me.” </a:t>
            </a:r>
            <a:endParaRPr lang="en-US" b="1" dirty="0" smtClean="0"/>
          </a:p>
          <a:p>
            <a:pPr marL="0" indent="0">
              <a:buNone/>
            </a:pPr>
            <a:r>
              <a:rPr lang="en-US" b="1" dirty="0"/>
              <a:t>POSSIBLE TUTOR RESPONSE:</a:t>
            </a:r>
            <a:r>
              <a:rPr lang="en-US" dirty="0"/>
              <a:t> </a:t>
            </a:r>
            <a:endParaRPr lang="en-US" dirty="0" smtClean="0"/>
          </a:p>
          <a:p>
            <a:pPr marL="0" indent="0">
              <a:buNone/>
            </a:pPr>
            <a:r>
              <a:rPr lang="en-US" dirty="0" smtClean="0"/>
              <a:t> </a:t>
            </a:r>
            <a:r>
              <a:rPr lang="en-US" dirty="0"/>
              <a:t>"Sounds like you're having a bad time. I'm sorry you're finding it difficult to succeed in this class. Perhaps you could show me some of the problems you are having difficulty understanding. I may be able to help clarify them for you. We may also need to review how you are studying for this class. You may have to invest more study time so that lectures are more meaningful and less stressful." </a:t>
            </a:r>
          </a:p>
          <a:p>
            <a:pPr marL="0" indent="0">
              <a:buNone/>
            </a:pPr>
            <a:r>
              <a:rPr lang="en-US" u="sng" dirty="0"/>
              <a:t>Remember</a:t>
            </a:r>
            <a:r>
              <a:rPr lang="en-US" dirty="0"/>
              <a:t>: Regardless of how an instructor is performing, it will not help the student by complaining with them. The student will still have to find a way to understand the material and pass the course. Avoid talking about instructors. Students sometimes use this as an excuse for doing poorly. The more you help them find ways to learn effectively, the less dependent they will be on learning ALL the material through lectures and class time. </a:t>
            </a:r>
          </a:p>
          <a:p>
            <a:pPr marL="0" indent="0">
              <a:buNone/>
            </a:pPr>
            <a:endParaRPr lang="en-US" b="1" dirty="0"/>
          </a:p>
        </p:txBody>
      </p:sp>
    </p:spTree>
    <p:extLst>
      <p:ext uri="{BB962C8B-B14F-4D97-AF65-F5344CB8AC3E}">
        <p14:creationId xmlns:p14="http://schemas.microsoft.com/office/powerpoint/2010/main" val="18678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381000"/>
            <a:ext cx="10157354" cy="6019800"/>
          </a:xfrm>
        </p:spPr>
        <p:txBody>
          <a:bodyPr>
            <a:normAutofit/>
          </a:bodyPr>
          <a:lstStyle/>
          <a:p>
            <a:r>
              <a:rPr lang="en-US" b="1" dirty="0"/>
              <a:t>“Nothing works. I just can't get it. I study all the time. I don't know what to do.” </a:t>
            </a:r>
          </a:p>
          <a:p>
            <a:pPr marL="0" indent="0">
              <a:buNone/>
            </a:pPr>
            <a:r>
              <a:rPr lang="en-US" b="1" dirty="0"/>
              <a:t>POSSIBLE TUTOR RESPONSE: </a:t>
            </a:r>
            <a:endParaRPr lang="en-US" b="1" dirty="0" smtClean="0"/>
          </a:p>
          <a:p>
            <a:pPr marL="0" indent="0">
              <a:buNone/>
            </a:pPr>
            <a:r>
              <a:rPr lang="en-US" b="1" dirty="0" smtClean="0"/>
              <a:t> </a:t>
            </a:r>
            <a:r>
              <a:rPr lang="en-US" dirty="0"/>
              <a:t>“Let’s take a look at the list of available workshops on study skills. Maybe one of them would be helpful. Or you may want to make an appointment with a study skills coach to discuss your particular situation.”  </a:t>
            </a:r>
            <a:r>
              <a:rPr lang="en-US" b="1" dirty="0"/>
              <a:t> </a:t>
            </a:r>
            <a:r>
              <a:rPr lang="en-US" dirty="0"/>
              <a:t>“If you want, you can take a quick test to determine your learning style. Once you know whether you learn better by seeing, or by doing, or by hearing, we'll both be able to figure out study strategies to help you. Then, we'll take a look at your book.” </a:t>
            </a:r>
          </a:p>
          <a:p>
            <a:pPr marL="0" indent="0">
              <a:buNone/>
            </a:pPr>
            <a:r>
              <a:rPr lang="en-US" u="sng" dirty="0"/>
              <a:t>Remember</a:t>
            </a:r>
            <a:r>
              <a:rPr lang="en-US" dirty="0"/>
              <a:t>: Sometimes the students really are studying, but in a non-beneficial manner.  </a:t>
            </a:r>
          </a:p>
          <a:p>
            <a:pPr marL="0" indent="0">
              <a:buNone/>
            </a:pPr>
            <a:endParaRPr lang="en-US" dirty="0"/>
          </a:p>
        </p:txBody>
      </p:sp>
    </p:spTree>
    <p:extLst>
      <p:ext uri="{BB962C8B-B14F-4D97-AF65-F5344CB8AC3E}">
        <p14:creationId xmlns:p14="http://schemas.microsoft.com/office/powerpoint/2010/main" val="139918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Difficult Scenarios</a:t>
            </a:r>
            <a:r>
              <a:rPr lang="en-US" dirty="0"/>
              <a:t> </a:t>
            </a:r>
            <a:r>
              <a:rPr lang="en-US" b="1" i="1" dirty="0"/>
              <a:t/>
            </a:r>
            <a:br>
              <a:rPr lang="en-US" b="1" i="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Scenario:  </a:t>
            </a:r>
            <a:r>
              <a:rPr lang="en-US" i="1" dirty="0"/>
              <a:t>The student is forced to be there.</a:t>
            </a:r>
            <a:r>
              <a:rPr lang="en-US" b="1" dirty="0"/>
              <a:t> </a:t>
            </a:r>
            <a:r>
              <a:rPr lang="en-US" dirty="0" smtClean="0"/>
              <a:t>While </a:t>
            </a:r>
            <a:r>
              <a:rPr lang="en-US" dirty="0"/>
              <a:t>most students are here of their own choosing, occasionally, a professor will require a student to come to the UCLA for extra credit points or as part of a contract with the student.  When students are required to do something, they may react negatively.  In a counseling setting, it is not unlikely that a client may become angry at whomever they have to meet with, even if that person did not set the requirement.   Similarly a student who is required to visit a tutor may resist a tutor’s attempts to engage in any conversation.  The student hopes he/she can leave as soon as possible. </a:t>
            </a:r>
            <a:endParaRPr lang="en-US" dirty="0" smtClean="0"/>
          </a:p>
          <a:p>
            <a:r>
              <a:rPr lang="en-US" b="1" dirty="0"/>
              <a:t>What to Do</a:t>
            </a:r>
            <a:r>
              <a:rPr lang="en-US" dirty="0"/>
              <a:t>:  </a:t>
            </a:r>
            <a:r>
              <a:rPr lang="en-US" i="1" dirty="0"/>
              <a:t>Empathize about being forced to do something.</a:t>
            </a:r>
            <a:r>
              <a:rPr lang="en-US" dirty="0"/>
              <a:t> </a:t>
            </a:r>
            <a:r>
              <a:rPr lang="en-US" dirty="0" smtClean="0"/>
              <a:t>Let </a:t>
            </a:r>
            <a:r>
              <a:rPr lang="en-US" dirty="0"/>
              <a:t>the student know that you too have been in situations you were forced into and that you felt the same way he/she does.   Try to help the student see that as long as they are here, you would like to help them make good use of their time. </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517173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457200"/>
            <a:ext cx="10157354" cy="4470400"/>
          </a:xfrm>
        </p:spPr>
        <p:txBody>
          <a:bodyPr/>
          <a:lstStyle/>
          <a:p>
            <a:r>
              <a:rPr lang="en-US" b="1" dirty="0"/>
              <a:t>Scenario</a:t>
            </a:r>
            <a:r>
              <a:rPr lang="en-US" dirty="0"/>
              <a:t>:  </a:t>
            </a:r>
            <a:r>
              <a:rPr lang="en-US" i="1" dirty="0"/>
              <a:t>This subject is not important to this student. </a:t>
            </a:r>
            <a:r>
              <a:rPr lang="en-US" dirty="0" smtClean="0"/>
              <a:t>Many </a:t>
            </a:r>
            <a:r>
              <a:rPr lang="en-US" dirty="0"/>
              <a:t>students see some of their courses as something that has little to do with their lives or their future careers. </a:t>
            </a:r>
            <a:endParaRPr lang="en-US" dirty="0" smtClean="0"/>
          </a:p>
          <a:p>
            <a:endParaRPr lang="en-US" dirty="0"/>
          </a:p>
          <a:p>
            <a:r>
              <a:rPr lang="en-US" b="1" dirty="0"/>
              <a:t>What to Do</a:t>
            </a:r>
            <a:r>
              <a:rPr lang="en-US" dirty="0"/>
              <a:t>:  </a:t>
            </a:r>
            <a:r>
              <a:rPr lang="en-US" i="1" dirty="0"/>
              <a:t>Acknowledge the lack of interest in the subject area and try for a small success.</a:t>
            </a:r>
            <a:r>
              <a:rPr lang="en-US" dirty="0"/>
              <a:t> Acknowledge the student’s attitude as something many individuals share.   Try for a small success and talk about when the student might need this information or skills.  Unless the student can see the importance of the material, the probability of changing his/her attitude is unlikely. </a:t>
            </a:r>
          </a:p>
          <a:p>
            <a:endParaRPr lang="en-US" dirty="0"/>
          </a:p>
        </p:txBody>
      </p:sp>
    </p:spTree>
    <p:extLst>
      <p:ext uri="{BB962C8B-B14F-4D97-AF65-F5344CB8AC3E}">
        <p14:creationId xmlns:p14="http://schemas.microsoft.com/office/powerpoint/2010/main" val="1411054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609600"/>
            <a:ext cx="10157354" cy="4470400"/>
          </a:xfrm>
        </p:spPr>
        <p:txBody>
          <a:bodyPr>
            <a:normAutofit fontScale="92500" lnSpcReduction="10000"/>
          </a:bodyPr>
          <a:lstStyle/>
          <a:p>
            <a:r>
              <a:rPr lang="en-US" b="1" dirty="0"/>
              <a:t>Scenario</a:t>
            </a:r>
            <a:r>
              <a:rPr lang="en-US" dirty="0"/>
              <a:t>:  </a:t>
            </a:r>
            <a:r>
              <a:rPr lang="en-US" i="1" dirty="0"/>
              <a:t>The student may be anxious about revealing ignorance and he/she may be nervous about being </a:t>
            </a:r>
            <a:r>
              <a:rPr lang="en-US" i="1" dirty="0" smtClean="0"/>
              <a:t>critiqued. </a:t>
            </a:r>
            <a:r>
              <a:rPr lang="en-US" dirty="0" smtClean="0"/>
              <a:t>Students </a:t>
            </a:r>
            <a:r>
              <a:rPr lang="en-US" dirty="0"/>
              <a:t>may be apprehensive when coming to visit a tutor.  When we have no idea what’s expected of us and we feel shaky about whether we are going to be ridiculed or asked to demonstrate what we don’t know, we do sometimes respond by withdrawing until we can get a better handle on what’s happening or figure out how we can retreat from the situation with minimal embarrassment. </a:t>
            </a:r>
            <a:endParaRPr lang="en-US" dirty="0" smtClean="0"/>
          </a:p>
          <a:p>
            <a:r>
              <a:rPr lang="en-US" b="1" dirty="0"/>
              <a:t>What to Do</a:t>
            </a:r>
            <a:r>
              <a:rPr lang="en-US" dirty="0"/>
              <a:t>:  </a:t>
            </a:r>
            <a:r>
              <a:rPr lang="en-US" i="1" dirty="0"/>
              <a:t>Help the student talk about his or her </a:t>
            </a:r>
            <a:r>
              <a:rPr lang="en-US" i="1" dirty="0" smtClean="0"/>
              <a:t>fears. </a:t>
            </a:r>
            <a:r>
              <a:rPr lang="en-US" dirty="0" smtClean="0"/>
              <a:t>Try </a:t>
            </a:r>
            <a:r>
              <a:rPr lang="en-US" dirty="0"/>
              <a:t>to establish an atmosphere of trust, perhaps by being friendly, and explaining that you are not a teacher and that your job is to help and to listen.  Invite the student to talk about his or her anxieties.  Empathize and reassure the student that these fears are not uncommon and can be overcome. </a:t>
            </a:r>
          </a:p>
          <a:p>
            <a:endParaRPr lang="en-US" dirty="0"/>
          </a:p>
        </p:txBody>
      </p:sp>
    </p:spTree>
    <p:extLst>
      <p:ext uri="{BB962C8B-B14F-4D97-AF65-F5344CB8AC3E}">
        <p14:creationId xmlns:p14="http://schemas.microsoft.com/office/powerpoint/2010/main" val="4170861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457200"/>
            <a:ext cx="10157354" cy="4495800"/>
          </a:xfrm>
        </p:spPr>
        <p:txBody>
          <a:bodyPr>
            <a:normAutofit fontScale="85000" lnSpcReduction="20000"/>
          </a:bodyPr>
          <a:lstStyle/>
          <a:p>
            <a:r>
              <a:rPr lang="en-US" b="1" dirty="0"/>
              <a:t>Scenario</a:t>
            </a:r>
            <a:r>
              <a:rPr lang="en-US" dirty="0"/>
              <a:t>:  </a:t>
            </a:r>
            <a:r>
              <a:rPr lang="en-US" i="1" dirty="0"/>
              <a:t>The student is overwhelmed by other </a:t>
            </a:r>
            <a:r>
              <a:rPr lang="en-US" i="1" dirty="0" smtClean="0"/>
              <a:t>concerns. </a:t>
            </a:r>
            <a:r>
              <a:rPr lang="en-US" dirty="0" smtClean="0"/>
              <a:t>The </a:t>
            </a:r>
            <a:r>
              <a:rPr lang="en-US" dirty="0"/>
              <a:t>student may have just found out that he/she is running out of financial aid, learned that he/she did not perform well on a test, or had a fight with a close friend.  Students bring with them a variety of other problems and worries and disappointments that affect their ability to attend to what’s going on in the tutorial. </a:t>
            </a:r>
            <a:endParaRPr lang="en-US" dirty="0" smtClean="0"/>
          </a:p>
          <a:p>
            <a:r>
              <a:rPr lang="en-US" b="1" dirty="0"/>
              <a:t>What to Do</a:t>
            </a:r>
            <a:r>
              <a:rPr lang="en-US" dirty="0"/>
              <a:t>:  </a:t>
            </a:r>
            <a:r>
              <a:rPr lang="en-US" i="1" dirty="0"/>
              <a:t>Reschedule for a better time or listen and move </a:t>
            </a:r>
            <a:r>
              <a:rPr lang="en-US" i="1" dirty="0" smtClean="0"/>
              <a:t>on. </a:t>
            </a:r>
            <a:r>
              <a:rPr lang="en-US" dirty="0" smtClean="0"/>
              <a:t>Ask </a:t>
            </a:r>
            <a:r>
              <a:rPr lang="en-US" dirty="0"/>
              <a:t>the student if he/she would prefer to reschedule for another time.  If you are comfortable, ask the student if he/she would like to talk about what is bothering them.  A few minutes of conversation are likely to help clear the air and ease the student’s frustrations.  If you sense that the person starts bringing up other problems because he/she has found a listening ear, it is likely the student has decided to use the time as a support session in which to air his/her troubles.  One strategy to get back to work is to acknowledge that you have heard the student and that it is time to move on.  For example, “Wow, it sounds like this has been a crazy week for you.  Let’s try to focus on this chapter so you have one less thing to worry about.  How can I help you with this topic in our remaining time?” </a:t>
            </a:r>
          </a:p>
          <a:p>
            <a:pPr marL="0" indent="0">
              <a:buNone/>
            </a:pPr>
            <a:endParaRPr lang="en-US" dirty="0"/>
          </a:p>
        </p:txBody>
      </p:sp>
    </p:spTree>
    <p:extLst>
      <p:ext uri="{BB962C8B-B14F-4D97-AF65-F5344CB8AC3E}">
        <p14:creationId xmlns:p14="http://schemas.microsoft.com/office/powerpoint/2010/main" val="754707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62000"/>
            <a:ext cx="10157354" cy="5638800"/>
          </a:xfrm>
        </p:spPr>
        <p:txBody>
          <a:bodyPr>
            <a:normAutofit fontScale="92500" lnSpcReduction="20000"/>
          </a:bodyPr>
          <a:lstStyle/>
          <a:p>
            <a:r>
              <a:rPr lang="en-US" b="1" dirty="0"/>
              <a:t>Scenario</a:t>
            </a:r>
            <a:r>
              <a:rPr lang="en-US" dirty="0"/>
              <a:t>:  </a:t>
            </a:r>
            <a:r>
              <a:rPr lang="en-US" i="1" dirty="0"/>
              <a:t>The student doesn’t have the language to talk about his or her problems.</a:t>
            </a:r>
            <a:r>
              <a:rPr lang="en-US" dirty="0"/>
              <a:t> </a:t>
            </a:r>
            <a:r>
              <a:rPr lang="en-US" dirty="0" smtClean="0"/>
              <a:t>Effective </a:t>
            </a:r>
            <a:r>
              <a:rPr lang="en-US" dirty="0"/>
              <a:t>resolution of difficulties in a course requires the ability to detect problems and develop a strategy to solve those problems.  The students who come to see you often do not have these abilities.  Therefore, they do not know how to explain to someone else what they would like to work on.  These students are likely to come in frustrated and unable to say more than, “I don’t understand,” or “I need help.”  They sit in silence because they do not know what to say or how to say it. </a:t>
            </a:r>
          </a:p>
          <a:p>
            <a:r>
              <a:rPr lang="en-US" b="1" dirty="0"/>
              <a:t>What to Do</a:t>
            </a:r>
            <a:r>
              <a:rPr lang="en-US" dirty="0"/>
              <a:t>:  </a:t>
            </a:r>
            <a:r>
              <a:rPr lang="en-US" i="1" dirty="0"/>
              <a:t>Offer the student some questions he/she can ask herself. </a:t>
            </a:r>
            <a:endParaRPr lang="en-US" dirty="0"/>
          </a:p>
          <a:p>
            <a:r>
              <a:rPr lang="en-US" dirty="0"/>
              <a:t>“Could you tell me where in the problem you start to have difficulty?” </a:t>
            </a:r>
          </a:p>
          <a:p>
            <a:r>
              <a:rPr lang="en-US" dirty="0"/>
              <a:t>“Do you think you lack information from a previous section?” </a:t>
            </a:r>
            <a:endParaRPr lang="en-US" dirty="0" smtClean="0"/>
          </a:p>
          <a:p>
            <a:r>
              <a:rPr lang="en-US" dirty="0"/>
              <a:t>“Are you wondering if your work doesn’t meet the assignment?” </a:t>
            </a:r>
          </a:p>
          <a:p>
            <a:r>
              <a:rPr lang="en-US" dirty="0"/>
              <a:t>You might have to keep listing questions and problems that the student might have until something triggers a response from the student. </a:t>
            </a:r>
          </a:p>
          <a:p>
            <a:endParaRPr lang="en-US" dirty="0"/>
          </a:p>
          <a:p>
            <a:pPr marL="0" indent="0">
              <a:buNone/>
            </a:pPr>
            <a:endParaRPr lang="en-US" dirty="0"/>
          </a:p>
        </p:txBody>
      </p:sp>
    </p:spTree>
    <p:extLst>
      <p:ext uri="{BB962C8B-B14F-4D97-AF65-F5344CB8AC3E}">
        <p14:creationId xmlns:p14="http://schemas.microsoft.com/office/powerpoint/2010/main" val="2445816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10157354" cy="4470400"/>
          </a:xfrm>
        </p:spPr>
        <p:txBody>
          <a:bodyPr>
            <a:normAutofit/>
          </a:bodyPr>
          <a:lstStyle/>
          <a:p>
            <a:r>
              <a:rPr lang="en-US" b="1" dirty="0" smtClean="0"/>
              <a:t>Scenario</a:t>
            </a:r>
            <a:r>
              <a:rPr lang="en-US" dirty="0"/>
              <a:t>:  </a:t>
            </a:r>
            <a:r>
              <a:rPr lang="en-US" i="1" dirty="0"/>
              <a:t>The student is simply a very quiet </a:t>
            </a:r>
            <a:r>
              <a:rPr lang="en-US" i="1" dirty="0" smtClean="0"/>
              <a:t>person. </a:t>
            </a:r>
            <a:r>
              <a:rPr lang="en-US" dirty="0" smtClean="0"/>
              <a:t>Some </a:t>
            </a:r>
            <a:r>
              <a:rPr lang="en-US" dirty="0"/>
              <a:t>students are naturally shy or quiet, and they are not given to a lot of chatter or small talk.  Introverts prefer to deal with the world by taking things in and reflecting on them quietly. </a:t>
            </a:r>
            <a:endParaRPr lang="en-US" dirty="0" smtClean="0"/>
          </a:p>
          <a:p>
            <a:pPr marL="0" indent="0">
              <a:buNone/>
            </a:pPr>
            <a:endParaRPr lang="en-US" dirty="0"/>
          </a:p>
          <a:p>
            <a:r>
              <a:rPr lang="en-US" b="1" dirty="0"/>
              <a:t>What to Do</a:t>
            </a:r>
            <a:r>
              <a:rPr lang="en-US" dirty="0"/>
              <a:t>:  </a:t>
            </a:r>
            <a:r>
              <a:rPr lang="en-US" i="1" dirty="0"/>
              <a:t>Give the student some quiet time to think and </a:t>
            </a:r>
            <a:r>
              <a:rPr lang="en-US" i="1" dirty="0" smtClean="0"/>
              <a:t>work. </a:t>
            </a:r>
            <a:r>
              <a:rPr lang="en-US" dirty="0" smtClean="0"/>
              <a:t>Ask </a:t>
            </a:r>
            <a:r>
              <a:rPr lang="en-US" dirty="0"/>
              <a:t>the student if he/she would prefer to work some problems by himself/herself while you work with another student or look over your notes.  Assure the student that you will come back to continue working together.  Set a specific task for the student to accomplish. </a:t>
            </a:r>
          </a:p>
          <a:p>
            <a:pPr marL="0" indent="0">
              <a:buNone/>
            </a:pPr>
            <a:endParaRPr lang="en-US" dirty="0"/>
          </a:p>
          <a:p>
            <a:endParaRPr lang="en-US" dirty="0"/>
          </a:p>
        </p:txBody>
      </p:sp>
    </p:spTree>
    <p:extLst>
      <p:ext uri="{BB962C8B-B14F-4D97-AF65-F5344CB8AC3E}">
        <p14:creationId xmlns:p14="http://schemas.microsoft.com/office/powerpoint/2010/main" val="2389111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half" idx="1"/>
          </p:nvPr>
        </p:nvSpPr>
        <p:spPr/>
        <p:txBody>
          <a:bodyPr/>
          <a:lstStyle/>
          <a:p>
            <a:r>
              <a:rPr lang="en-US" dirty="0" smtClean="0"/>
              <a:t>Today I learned …</a:t>
            </a:r>
          </a:p>
          <a:p>
            <a:r>
              <a:rPr lang="en-US" dirty="0" smtClean="0"/>
              <a:t>I am still confused about …</a:t>
            </a:r>
          </a:p>
          <a:p>
            <a:r>
              <a:rPr lang="en-US" dirty="0" smtClean="0"/>
              <a:t>I am most excited about …</a:t>
            </a:r>
          </a:p>
          <a:p>
            <a:r>
              <a:rPr lang="en-US" dirty="0" smtClean="0"/>
              <a:t>A question I have is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7613" y="1701800"/>
            <a:ext cx="4976812" cy="4470399"/>
          </a:xfrm>
          <a:prstGeom prst="rect">
            <a:avLst/>
          </a:prstGeom>
          <a:ln>
            <a:noFill/>
          </a:ln>
          <a:effectLst>
            <a:softEdge rad="112500"/>
          </a:effectLst>
        </p:spPr>
      </p:pic>
    </p:spTree>
    <p:extLst>
      <p:ext uri="{BB962C8B-B14F-4D97-AF65-F5344CB8AC3E}">
        <p14:creationId xmlns:p14="http://schemas.microsoft.com/office/powerpoint/2010/main" val="306613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609600"/>
            <a:ext cx="10157354" cy="4470400"/>
          </a:xfrm>
        </p:spPr>
        <p:txBody>
          <a:bodyPr>
            <a:normAutofit lnSpcReduction="10000"/>
          </a:bodyPr>
          <a:lstStyle/>
          <a:p>
            <a:r>
              <a:rPr lang="en-US" b="1" dirty="0"/>
              <a:t>Scenario</a:t>
            </a:r>
            <a:r>
              <a:rPr lang="en-US" dirty="0"/>
              <a:t>:  </a:t>
            </a:r>
            <a:r>
              <a:rPr lang="en-US" i="1" dirty="0"/>
              <a:t>The student knows that if he or she shuts up, the tutor will do all the </a:t>
            </a:r>
            <a:r>
              <a:rPr lang="en-US" i="1" dirty="0" smtClean="0"/>
              <a:t>work. </a:t>
            </a:r>
            <a:r>
              <a:rPr lang="en-US" dirty="0" smtClean="0"/>
              <a:t>These </a:t>
            </a:r>
            <a:r>
              <a:rPr lang="en-US" dirty="0"/>
              <a:t>students wait for the tutor to tell them what to write, how to fix their assignment, or maybe – if they sit silently for a long period of time – the tutor will do the problem for them.  In large lecture settings, these students have learned to be quiet and wait for the instructor to tell them what to do. </a:t>
            </a:r>
          </a:p>
          <a:p>
            <a:r>
              <a:rPr lang="en-US" b="1" dirty="0"/>
              <a:t>What to Do</a:t>
            </a:r>
            <a:r>
              <a:rPr lang="en-US" dirty="0"/>
              <a:t>:  </a:t>
            </a:r>
            <a:r>
              <a:rPr lang="en-US" i="1" dirty="0"/>
              <a:t>Try minimalist tutoring.</a:t>
            </a:r>
            <a:r>
              <a:rPr lang="en-US" dirty="0"/>
              <a:t> </a:t>
            </a:r>
            <a:r>
              <a:rPr lang="en-US" dirty="0" smtClean="0"/>
              <a:t>Try </a:t>
            </a:r>
            <a:r>
              <a:rPr lang="en-US" dirty="0"/>
              <a:t>to ask questions that indicate you are interested in the student’s knowledge on this subject.  Avoid answering your own question if the student does not respond.  Instead, give the student plenty of time to answer.  If there is still no response, show the student where to find the answer, but don’t answer for him/her. </a:t>
            </a:r>
          </a:p>
        </p:txBody>
      </p:sp>
    </p:spTree>
    <p:extLst>
      <p:ext uri="{BB962C8B-B14F-4D97-AF65-F5344CB8AC3E}">
        <p14:creationId xmlns:p14="http://schemas.microsoft.com/office/powerpoint/2010/main" val="1782013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2" y="171450"/>
            <a:ext cx="11734800" cy="6610350"/>
          </a:xfrm>
          <a:prstGeom prst="rect">
            <a:avLst/>
          </a:prstGeom>
        </p:spPr>
      </p:pic>
    </p:spTree>
    <p:extLst>
      <p:ext uri="{BB962C8B-B14F-4D97-AF65-F5344CB8AC3E}">
        <p14:creationId xmlns:p14="http://schemas.microsoft.com/office/powerpoint/2010/main" val="236547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57200"/>
            <a:ext cx="10157354" cy="1397000"/>
          </a:xfrm>
        </p:spPr>
        <p:txBody>
          <a:bodyPr>
            <a:normAutofit fontScale="90000"/>
          </a:bodyPr>
          <a:lstStyle/>
          <a:p>
            <a:r>
              <a:rPr lang="en-US" dirty="0" smtClean="0"/>
              <a:t>Goal setting with each student</a:t>
            </a:r>
            <a:br>
              <a:rPr lang="en-US" dirty="0" smtClean="0"/>
            </a:br>
            <a:r>
              <a:rPr lang="en-US" dirty="0"/>
              <a:t/>
            </a:r>
            <a:br>
              <a:rPr lang="en-US" dirty="0"/>
            </a:br>
            <a:r>
              <a:rPr lang="en-US" dirty="0" smtClean="0"/>
              <a:t>SMART</a:t>
            </a:r>
            <a:endParaRPr lang="en-US" dirty="0"/>
          </a:p>
        </p:txBody>
      </p:sp>
      <p:sp>
        <p:nvSpPr>
          <p:cNvPr id="3" name="Content Placeholder 2"/>
          <p:cNvSpPr>
            <a:spLocks noGrp="1"/>
          </p:cNvSpPr>
          <p:nvPr>
            <p:ph sz="half" idx="1"/>
          </p:nvPr>
        </p:nvSpPr>
        <p:spPr>
          <a:xfrm>
            <a:off x="836612" y="1752600"/>
            <a:ext cx="4977104" cy="4470400"/>
          </a:xfrm>
        </p:spPr>
        <p:txBody>
          <a:bodyPr/>
          <a:lstStyle/>
          <a:p>
            <a:endParaRPr lang="en-US" dirty="0"/>
          </a:p>
          <a:p>
            <a:r>
              <a:rPr lang="en-US" dirty="0" smtClean="0"/>
              <a:t>S - Specific</a:t>
            </a:r>
          </a:p>
          <a:p>
            <a:r>
              <a:rPr lang="en-US" dirty="0" smtClean="0"/>
              <a:t>M - Measurable</a:t>
            </a:r>
          </a:p>
          <a:p>
            <a:r>
              <a:rPr lang="en-US" dirty="0" smtClean="0"/>
              <a:t>A – Action-oriented</a:t>
            </a:r>
          </a:p>
          <a:p>
            <a:r>
              <a:rPr lang="en-US" dirty="0" smtClean="0"/>
              <a:t>R – Realistic</a:t>
            </a:r>
          </a:p>
          <a:p>
            <a:r>
              <a:rPr lang="en-US" dirty="0" smtClean="0"/>
              <a:t>T – Timely </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77957" y="1447800"/>
            <a:ext cx="5932466" cy="3810000"/>
          </a:xfrm>
          <a:prstGeom prst="rect">
            <a:avLst/>
          </a:prstGeom>
          <a:ln>
            <a:noFill/>
          </a:ln>
          <a:effectLst>
            <a:softEdge rad="112500"/>
          </a:effectLst>
        </p:spPr>
      </p:pic>
    </p:spTree>
    <p:extLst>
      <p:ext uri="{BB962C8B-B14F-4D97-AF65-F5344CB8AC3E}">
        <p14:creationId xmlns:p14="http://schemas.microsoft.com/office/powerpoint/2010/main" val="169802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1049000" cy="1397000"/>
          </a:xfrm>
        </p:spPr>
        <p:txBody>
          <a:bodyPr/>
          <a:lstStyle/>
          <a:p>
            <a:r>
              <a:rPr lang="en-US" dirty="0" smtClean="0"/>
              <a:t>Responsibilities of an Academic Leader</a:t>
            </a:r>
            <a:endParaRPr lang="en-US" dirty="0"/>
          </a:p>
        </p:txBody>
      </p:sp>
      <p:sp>
        <p:nvSpPr>
          <p:cNvPr id="5" name="Content Placeholder 4"/>
          <p:cNvSpPr>
            <a:spLocks noGrp="1"/>
          </p:cNvSpPr>
          <p:nvPr>
            <p:ph sz="half" idx="1"/>
          </p:nvPr>
        </p:nvSpPr>
        <p:spPr>
          <a:xfrm>
            <a:off x="1117308" y="1701800"/>
            <a:ext cx="5281903" cy="4470400"/>
          </a:xfrm>
        </p:spPr>
        <p:txBody>
          <a:bodyPr/>
          <a:lstStyle/>
          <a:p>
            <a:r>
              <a:rPr lang="en-US" dirty="0" smtClean="0"/>
              <a:t>Take ownership	</a:t>
            </a:r>
          </a:p>
          <a:p>
            <a:r>
              <a:rPr lang="en-US" dirty="0" smtClean="0"/>
              <a:t>Take initiative </a:t>
            </a:r>
          </a:p>
          <a:p>
            <a:r>
              <a:rPr lang="en-US" dirty="0" smtClean="0"/>
              <a:t>Commitment </a:t>
            </a:r>
          </a:p>
          <a:p>
            <a:r>
              <a:rPr lang="en-US" dirty="0" smtClean="0"/>
              <a:t>Work as a team, play as a team</a:t>
            </a:r>
          </a:p>
          <a:p>
            <a:r>
              <a:rPr lang="en-US" dirty="0" smtClean="0"/>
              <a:t>Build relationships</a:t>
            </a:r>
          </a:p>
          <a:p>
            <a:r>
              <a:rPr lang="en-US" dirty="0" smtClean="0"/>
              <a:t>Be a role model</a:t>
            </a:r>
          </a:p>
          <a:p>
            <a:r>
              <a:rPr lang="en-US" dirty="0" smtClean="0"/>
              <a:t>Build strong tutorial sessions</a:t>
            </a:r>
          </a:p>
          <a:p>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89836" y="1701800"/>
            <a:ext cx="3130550" cy="3130550"/>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812" y="5060950"/>
            <a:ext cx="6045200" cy="1701292"/>
          </a:xfrm>
          <a:prstGeom prst="rect">
            <a:avLst/>
          </a:prstGeom>
          <a:ln>
            <a:noFill/>
          </a:ln>
          <a:effectLst>
            <a:softEdge rad="112500"/>
          </a:effectLst>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dirty="0" smtClean="0"/>
              <a:t>Academic Leader Responsibilities</a:t>
            </a:r>
            <a:endParaRPr lang="en-US" dirty="0"/>
          </a:p>
        </p:txBody>
      </p:sp>
      <p:sp>
        <p:nvSpPr>
          <p:cNvPr id="3" name="Content Placeholder 2"/>
          <p:cNvSpPr>
            <a:spLocks noGrp="1"/>
          </p:cNvSpPr>
          <p:nvPr>
            <p:ph sz="half" idx="1"/>
          </p:nvPr>
        </p:nvSpPr>
        <p:spPr>
          <a:xfrm>
            <a:off x="1117309" y="838200"/>
            <a:ext cx="9625304" cy="6248400"/>
          </a:xfrm>
        </p:spPr>
        <p:txBody>
          <a:bodyPr>
            <a:normAutofit/>
          </a:bodyPr>
          <a:lstStyle/>
          <a:p>
            <a:r>
              <a:rPr lang="en-US" sz="2000" dirty="0" smtClean="0"/>
              <a:t>Report urgent matters and sensitive issues to site lead staff</a:t>
            </a:r>
          </a:p>
          <a:p>
            <a:r>
              <a:rPr lang="en-US" sz="1800" dirty="0" smtClean="0"/>
              <a:t>Be in classroom prepared to assist before students arrive</a:t>
            </a:r>
          </a:p>
          <a:p>
            <a:r>
              <a:rPr lang="en-US" sz="1800" dirty="0" smtClean="0"/>
              <a:t>Contact all lead staff regarding emergency call out/sick days</a:t>
            </a:r>
          </a:p>
          <a:p>
            <a:r>
              <a:rPr lang="en-US" sz="1800" dirty="0" smtClean="0"/>
              <a:t>Be engaging and enthusiastic to keep positive relationships in the work site.</a:t>
            </a:r>
          </a:p>
          <a:p>
            <a:r>
              <a:rPr lang="en-US" sz="1800" dirty="0" smtClean="0"/>
              <a:t>No use of phones or electronics when tutoring or when in meetings.</a:t>
            </a:r>
          </a:p>
          <a:p>
            <a:r>
              <a:rPr lang="en-US" sz="1800" dirty="0" smtClean="0"/>
              <a:t>Assist students in developing their study skills to be better prepared them for college level study habits.</a:t>
            </a:r>
          </a:p>
          <a:p>
            <a:r>
              <a:rPr lang="en-US" sz="1800" dirty="0" smtClean="0"/>
              <a:t>Maintain student confidentiality and avoid sharing personal information about a student to other students and staff.</a:t>
            </a:r>
          </a:p>
          <a:p>
            <a:r>
              <a:rPr lang="en-US" sz="1800" dirty="0" smtClean="0"/>
              <a:t>Attend mandatory trainings and seminars to better improve your skill set improving tutoring ability and future career performance.</a:t>
            </a:r>
          </a:p>
          <a:p>
            <a:r>
              <a:rPr lang="en-US" sz="1800" dirty="0" smtClean="0"/>
              <a:t>Submit timesheets in a timely manner and correctly review information. </a:t>
            </a:r>
          </a:p>
          <a:p>
            <a:r>
              <a:rPr lang="en-US" sz="1800" dirty="0" smtClean="0"/>
              <a:t>Display appropriate use of GFSP property and inform SC or PA when supplies are low or property is damaged. </a:t>
            </a:r>
          </a:p>
        </p:txBody>
      </p:sp>
    </p:spTree>
    <p:extLst>
      <p:ext uri="{BB962C8B-B14F-4D97-AF65-F5344CB8AC3E}">
        <p14:creationId xmlns:p14="http://schemas.microsoft.com/office/powerpoint/2010/main" val="157326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Academic Leader in The Classroom</a:t>
            </a:r>
            <a:endParaRPr lang="en-US" dirty="0"/>
          </a:p>
        </p:txBody>
      </p:sp>
      <p:sp>
        <p:nvSpPr>
          <p:cNvPr id="3" name="Content Placeholder 2"/>
          <p:cNvSpPr>
            <a:spLocks noGrp="1"/>
          </p:cNvSpPr>
          <p:nvPr>
            <p:ph idx="1"/>
          </p:nvPr>
        </p:nvSpPr>
        <p:spPr/>
        <p:txBody>
          <a:bodyPr>
            <a:normAutofit lnSpcReduction="10000"/>
          </a:bodyPr>
          <a:lstStyle/>
          <a:p>
            <a:r>
              <a:rPr lang="en-US" dirty="0" smtClean="0"/>
              <a:t>Assist students by means of</a:t>
            </a:r>
          </a:p>
          <a:p>
            <a:pPr lvl="1"/>
            <a:r>
              <a:rPr lang="en-US" dirty="0" smtClean="0"/>
              <a:t>One-on-One tutoring</a:t>
            </a:r>
          </a:p>
          <a:p>
            <a:pPr lvl="1"/>
            <a:r>
              <a:rPr lang="en-US" dirty="0" smtClean="0"/>
              <a:t>Group tutoring</a:t>
            </a:r>
          </a:p>
          <a:p>
            <a:pPr lvl="1">
              <a:buFont typeface="Arial" panose="020B0604020202020204" pitchFamily="34" charset="0"/>
              <a:buChar char="•"/>
            </a:pPr>
            <a:r>
              <a:rPr lang="en-US" dirty="0" smtClean="0"/>
              <a:t>Reinforce and reiterate instruction given by the teachers.</a:t>
            </a:r>
          </a:p>
          <a:p>
            <a:pPr lvl="1">
              <a:buFont typeface="Arial" panose="020B0604020202020204" pitchFamily="34" charset="0"/>
              <a:buChar char="•"/>
            </a:pPr>
            <a:r>
              <a:rPr lang="en-US" dirty="0" smtClean="0"/>
              <a:t>Adhere to all school policies and be aware of all school guidelines.</a:t>
            </a:r>
          </a:p>
          <a:p>
            <a:pPr lvl="1">
              <a:buFont typeface="Arial" panose="020B0604020202020204" pitchFamily="34" charset="0"/>
              <a:buChar char="•"/>
            </a:pPr>
            <a:r>
              <a:rPr lang="en-US" dirty="0" smtClean="0"/>
              <a:t>Obey all classroom rules</a:t>
            </a:r>
          </a:p>
          <a:p>
            <a:pPr lvl="1">
              <a:buFont typeface="Arial" panose="020B0604020202020204" pitchFamily="34" charset="0"/>
              <a:buChar char="•"/>
            </a:pPr>
            <a:r>
              <a:rPr lang="en-US" dirty="0" smtClean="0"/>
              <a:t>Take initiative </a:t>
            </a:r>
            <a:endParaRPr lang="en-US" dirty="0"/>
          </a:p>
          <a:p>
            <a:pPr marL="426645" lvl="1" indent="0">
              <a:buNone/>
            </a:pPr>
            <a:r>
              <a:rPr lang="en-US" dirty="0"/>
              <a:t> </a:t>
            </a:r>
            <a:r>
              <a:rPr lang="en-US" dirty="0" smtClean="0"/>
              <a:t>- Communicate with students and teachers consistently </a:t>
            </a:r>
          </a:p>
          <a:p>
            <a:pPr marL="426645" lvl="1" indent="0">
              <a:buNone/>
            </a:pPr>
            <a:r>
              <a:rPr lang="en-US" b="1" dirty="0" smtClean="0"/>
              <a:t>IMPORTANT NOTE: </a:t>
            </a:r>
            <a:r>
              <a:rPr lang="en-US" dirty="0" smtClean="0"/>
              <a:t>Academic Leaders are not used solely to monitor the behavior of students. In addition, AL's will not be used solely for clerical/administrative purposes or to run errands. </a:t>
            </a:r>
            <a:endParaRPr lang="en-US" b="1" dirty="0" smtClean="0"/>
          </a:p>
        </p:txBody>
      </p:sp>
    </p:spTree>
    <p:extLst>
      <p:ext uri="{BB962C8B-B14F-4D97-AF65-F5344CB8AC3E}">
        <p14:creationId xmlns:p14="http://schemas.microsoft.com/office/powerpoint/2010/main" val="33720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012" y="304800"/>
            <a:ext cx="7008574" cy="1296987"/>
          </a:xfrm>
        </p:spPr>
        <p:txBody>
          <a:bodyPr/>
          <a:lstStyle/>
          <a:p>
            <a:r>
              <a:rPr lang="en-US" dirty="0" smtClean="0"/>
              <a:t>Academic Leader Behavior</a:t>
            </a:r>
          </a:p>
          <a:p>
            <a:r>
              <a:rPr lang="en-US" dirty="0"/>
              <a:t>	</a:t>
            </a:r>
          </a:p>
        </p:txBody>
      </p:sp>
      <p:sp>
        <p:nvSpPr>
          <p:cNvPr id="5" name="TextBox 4"/>
          <p:cNvSpPr txBox="1"/>
          <p:nvPr/>
        </p:nvSpPr>
        <p:spPr>
          <a:xfrm>
            <a:off x="739992" y="1585953"/>
            <a:ext cx="6744613"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Patience</a:t>
            </a:r>
          </a:p>
          <a:p>
            <a:pPr marL="342900" indent="-342900">
              <a:buFont typeface="Arial" panose="020B0604020202020204" pitchFamily="34" charset="0"/>
              <a:buChar char="•"/>
            </a:pPr>
            <a:r>
              <a:rPr lang="en-US" dirty="0" smtClean="0"/>
              <a:t>A positive attitude</a:t>
            </a:r>
          </a:p>
          <a:p>
            <a:pPr marL="342900" indent="-342900">
              <a:buFont typeface="Arial" panose="020B0604020202020204" pitchFamily="34" charset="0"/>
              <a:buChar char="•"/>
            </a:pPr>
            <a:r>
              <a:rPr lang="en-US" dirty="0" smtClean="0"/>
              <a:t>Expectations</a:t>
            </a:r>
          </a:p>
          <a:p>
            <a:pPr marL="342900" indent="-342900">
              <a:buFont typeface="Arial" panose="020B0604020202020204" pitchFamily="34" charset="0"/>
              <a:buChar char="•"/>
            </a:pPr>
            <a:r>
              <a:rPr lang="en-US" dirty="0" smtClean="0"/>
              <a:t>Honesty</a:t>
            </a:r>
          </a:p>
          <a:p>
            <a:pPr marL="342900" indent="-342900">
              <a:buFont typeface="Arial" panose="020B0604020202020204" pitchFamily="34" charset="0"/>
              <a:buChar char="•"/>
            </a:pPr>
            <a:r>
              <a:rPr lang="en-US" dirty="0" smtClean="0"/>
              <a:t>Confidentially</a:t>
            </a:r>
            <a:endParaRPr lang="en-US" dirty="0"/>
          </a:p>
        </p:txBody>
      </p:sp>
    </p:spTree>
    <p:extLst>
      <p:ext uri="{BB962C8B-B14F-4D97-AF65-F5344CB8AC3E}">
        <p14:creationId xmlns:p14="http://schemas.microsoft.com/office/powerpoint/2010/main" val="322572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heel(1)">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heel(1)">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4279</Words>
  <Application>Microsoft Office PowerPoint</Application>
  <PresentationFormat>Custom</PresentationFormat>
  <Paragraphs>275</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Gothic</vt:lpstr>
      <vt:lpstr>Times New Roman</vt:lpstr>
      <vt:lpstr>Books 16x9</vt:lpstr>
      <vt:lpstr>    Academic Leader </vt:lpstr>
      <vt:lpstr>PowerPoint Presentation</vt:lpstr>
      <vt:lpstr>Why Academic Leader</vt:lpstr>
      <vt:lpstr>Example:</vt:lpstr>
      <vt:lpstr>Goal setting with each student  SMART</vt:lpstr>
      <vt:lpstr>Responsibilities of an Academic Leader</vt:lpstr>
      <vt:lpstr>Academic Leader Responsibilities</vt:lpstr>
      <vt:lpstr>Role of Academic Leader in The Classroom</vt:lpstr>
      <vt:lpstr>PowerPoint Presentation</vt:lpstr>
      <vt:lpstr>Who is your immediate supervisor?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Cecilia’s Top 5 Survival Tips</vt:lpstr>
      <vt:lpstr>1. You are representing Palomar College, Grant Funded Student Programs, the Director, Dean and VP (within Student Services), the USED, federal grant programs, and many others-please own this responsibility with the utmost of integrity, humility, and learned professionalism.  </vt:lpstr>
      <vt:lpstr>Edicts continued … </vt:lpstr>
      <vt:lpstr>Continues </vt:lpstr>
      <vt:lpstr>PowerPoint Presentation</vt:lpstr>
      <vt:lpstr>The Day of Fieldtrip:        </vt:lpstr>
      <vt:lpstr>The Day of Fieldtrip continued :</vt:lpstr>
      <vt:lpstr>Check Out Procedures</vt:lpstr>
      <vt:lpstr>Safety is The #1 Rule</vt:lpstr>
      <vt:lpstr>Your Conduct</vt:lpstr>
      <vt:lpstr>Activity - Tough Session Practice Problems  </vt:lpstr>
      <vt:lpstr>PowerPoint Presentation</vt:lpstr>
      <vt:lpstr>PowerPoint Presentation</vt:lpstr>
      <vt:lpstr>PowerPoint Presentation</vt:lpstr>
      <vt:lpstr>PowerPoint Presentation</vt:lpstr>
      <vt:lpstr>PowerPoint Presentation</vt:lpstr>
      <vt:lpstr>Difficult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2015-07-30T21:25:19Z</dcterms:created>
  <dcterms:modified xsi:type="dcterms:W3CDTF">2015-08-14T16:38:41Z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