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9" r:id="rId4"/>
  </p:sldMasterIdLst>
  <p:notesMasterIdLst>
    <p:notesMasterId r:id="rId14"/>
  </p:notesMasterIdLst>
  <p:handoutMasterIdLst>
    <p:handoutMasterId r:id="rId15"/>
  </p:handoutMasterIdLst>
  <p:sldIdLst>
    <p:sldId id="362" r:id="rId5"/>
    <p:sldId id="374" r:id="rId6"/>
    <p:sldId id="366" r:id="rId7"/>
    <p:sldId id="377" r:id="rId8"/>
    <p:sldId id="375" r:id="rId9"/>
    <p:sldId id="381" r:id="rId10"/>
    <p:sldId id="378" r:id="rId11"/>
    <p:sldId id="380" r:id="rId12"/>
    <p:sldId id="358" r:id="rId1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8" userDrawn="1">
          <p15:clr>
            <a:srgbClr val="A4A3A4"/>
          </p15:clr>
        </p15:guide>
        <p15:guide id="3" pos="306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54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727"/>
    <a:srgbClr val="1A054F"/>
    <a:srgbClr val="B64F4C"/>
    <a:srgbClr val="DB892B"/>
    <a:srgbClr val="A50021"/>
    <a:srgbClr val="FDDFC3"/>
    <a:srgbClr val="FFFF00"/>
    <a:srgbClr val="B5D75F"/>
    <a:srgbClr val="96B9DA"/>
    <a:srgbClr val="698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9022" autoAdjust="0"/>
  </p:normalViewPr>
  <p:slideViewPr>
    <p:cSldViewPr snapToGrid="0">
      <p:cViewPr varScale="1">
        <p:scale>
          <a:sx n="101" d="100"/>
          <a:sy n="101" d="100"/>
        </p:scale>
        <p:origin x="2052" y="114"/>
      </p:cViewPr>
      <p:guideLst>
        <p:guide orient="horz" pos="2160"/>
        <p:guide pos="2898"/>
        <p:guide pos="306"/>
        <p:guide orient="horz" pos="432"/>
        <p:guide pos="54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Economy has recovered from the pandemic much faster than originally anticipated, state revenues are more robust than what was projected 6 months after the Budget Act was enacted.</a:t>
            </a:r>
          </a:p>
          <a:p>
            <a:r>
              <a:rPr lang="en-US" dirty="0"/>
              <a:t>The State’s budget augmented by a significant infusion of federal aid from the second trance of COVID relief funds from Washington 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8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Economy has recovered from the pandemic much faster than originally anticipated, state revenues are more robust than what was projected 6 months after the Budget Act was enacted.</a:t>
            </a:r>
          </a:p>
          <a:p>
            <a:r>
              <a:rPr lang="en-US" dirty="0"/>
              <a:t>The State’s budget augmented by a significant infusion of federal aid from the second tranche of COVID relief funds from Washington 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2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4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The Budget’s improved Revenue estimate resulted in the highest funding ever of Proposition; Proposition 98 provides Minimum Guarantee for schools and CCs, but the Governor and Legislature determines the allocation</a:t>
            </a:r>
          </a:p>
          <a:p>
            <a:r>
              <a:rPr lang="en-US" dirty="0"/>
              <a:t>The Governor’s Proposal also directs a significant portion of additional funding to Help stabilize districts by paying down 2/3 of deferrals implemented last year, $1.1 billion </a:t>
            </a:r>
          </a:p>
          <a:p>
            <a:r>
              <a:rPr lang="en-US" dirty="0"/>
              <a:t>DOF estimates Prop 98 – Covers 3 years</a:t>
            </a:r>
          </a:p>
          <a:p>
            <a:r>
              <a:rPr lang="en-US" dirty="0"/>
              <a:t>One of the most notable critique of the Governor’s proposal is that it doesn’t sufficiently address payment deferrals and growing pension obligations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1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 to SCFF at this time. </a:t>
            </a:r>
          </a:p>
          <a:p>
            <a:r>
              <a:rPr lang="en-US" dirty="0"/>
              <a:t>The Budget proposes early action for CCs to provide Emergency Financial Assistance and to re-engage students who have dropped out during the pandemic</a:t>
            </a:r>
          </a:p>
          <a:p>
            <a:r>
              <a:rPr lang="en-US" dirty="0"/>
              <a:t>Bond Funds for 1 new project, and 17 continuing projects – Funds are from Prop 51 approved by voters in 2016</a:t>
            </a:r>
          </a:p>
          <a:p>
            <a:r>
              <a:rPr lang="en-US" dirty="0"/>
              <a:t>The Budget also focusing on workforce retraining, especially those who are unemployed. The budget includes 15M for CAI – build stronger linkages between higher education and gainful employment as CCCs are best suited to support displaced Californians to return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9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 provides $600K one time for the coordination of systemwide antiracism efforts and for the implementation of the new ethnic studies requirement in the CSU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53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A3E70-3F83-4BC7-8D8E-7E9ED71480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5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3B6106-713D-44CD-BB3B-18B8186E24A0}"/>
              </a:ext>
            </a:extLst>
          </p:cNvPr>
          <p:cNvGrpSpPr/>
          <p:nvPr userDrawn="1"/>
        </p:nvGrpSpPr>
        <p:grpSpPr>
          <a:xfrm>
            <a:off x="6855260" y="5054600"/>
            <a:ext cx="507206" cy="114300"/>
            <a:chOff x="9330846" y="5054600"/>
            <a:chExt cx="676275" cy="1143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41F55D5-5FA2-4AB5-B168-B85F51376759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F90917-8E90-406E-B8A4-07D551C22F0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BF784C-9D86-4C2D-8EEA-CEF8F6B56282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23643D2-2402-42E0-A357-B066AF180872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4AF3F495-F575-4249-898D-0165F048E69D}"/>
              </a:ext>
            </a:extLst>
          </p:cNvPr>
          <p:cNvSpPr/>
          <p:nvPr userDrawn="1"/>
        </p:nvSpPr>
        <p:spPr>
          <a:xfrm>
            <a:off x="0" y="0"/>
            <a:ext cx="6426724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96651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759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521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134715" y="0"/>
            <a:ext cx="2641786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128516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5608" y="1291772"/>
            <a:ext cx="3284982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1809" y="5392401"/>
            <a:ext cx="3134106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35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9144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015" y="2404234"/>
            <a:ext cx="3997529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85" y="4553291"/>
            <a:ext cx="3787133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5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9144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716" y="2313432"/>
            <a:ext cx="4944618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5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2716" y="5193792"/>
            <a:ext cx="4944618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>
                <a:solidFill>
                  <a:schemeClr val="bg1"/>
                </a:solidFill>
              </a:defRPr>
            </a:lvl1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18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6632" y="2717804"/>
            <a:ext cx="178308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42863" lvl="0" indent="-214313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75" y="2717804"/>
            <a:ext cx="178308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42863" lvl="0" indent="-214313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76546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71575" y="1981200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2432" y="1981200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47489" y="2717804"/>
            <a:ext cx="178308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42863" lvl="0" indent="-214313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3289" y="1981200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9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18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7313" y="1847928"/>
            <a:ext cx="54864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76546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5775" y="2304413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7313" y="4048521"/>
            <a:ext cx="54864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5775" y="4505006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9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18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1575" y="1733628"/>
            <a:ext cx="18288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05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76546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5775" y="1733627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9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1575" y="1733628"/>
            <a:ext cx="64008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05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81118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5775" y="1733627"/>
            <a:ext cx="41148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81118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B0A19F-7B6E-48F8-A5B0-746343B34B92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61F3ED-EBF3-426E-973E-E0413921AAF9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9BC186-FC94-48C1-8647-D1530E8ABD1F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19C91E-6112-4B57-9658-1B8C79AFB7DA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94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48225" y="0"/>
            <a:ext cx="4295775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/>
            </a:lvl1pPr>
          </a:lstStyle>
          <a:p>
            <a:pPr marL="171450" lvl="0" indent="-17145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65478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/>
            </a:lvl1pPr>
          </a:lstStyle>
          <a:p>
            <a:pPr marL="214313" marR="0" lvl="0" indent="-214313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9189" y="5047107"/>
            <a:ext cx="3754211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2863" lvl="0" indent="-214313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89" y="4081468"/>
            <a:ext cx="3754211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18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9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18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311" y="2139696"/>
            <a:ext cx="4184246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306" y="3653097"/>
            <a:ext cx="2771405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35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306" y="4392152"/>
            <a:ext cx="2771405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35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9306" y="5131206"/>
            <a:ext cx="2771405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35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306" y="5870259"/>
            <a:ext cx="2771405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35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518310" y="4295744"/>
            <a:ext cx="352360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788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518310" y="5034798"/>
            <a:ext cx="352360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788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518310" y="5773851"/>
            <a:ext cx="352360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788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518310" y="3556690"/>
            <a:ext cx="352360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788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5608" y="1291772"/>
            <a:ext cx="3284982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1809" y="5392401"/>
            <a:ext cx="3134106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35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6855260" y="5054600"/>
            <a:ext cx="507206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6426724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3251108" y="0"/>
            <a:ext cx="2641786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5608" y="1291772"/>
            <a:ext cx="3284982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1809" y="5392401"/>
            <a:ext cx="3134106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35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6855260" y="5054600"/>
            <a:ext cx="507206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81118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90" y="1825625"/>
            <a:ext cx="8111898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81118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889" y="1825625"/>
            <a:ext cx="4039961" cy="435133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957638" cy="435133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90" y="557439"/>
            <a:ext cx="8111898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890" y="1681163"/>
            <a:ext cx="399911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9576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90" y="2505075"/>
            <a:ext cx="3999110" cy="36845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957638" cy="36845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99397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18806B47-4AE8-4755-AF54-32E79B98B510}"/>
              </a:ext>
            </a:extLst>
          </p:cNvPr>
          <p:cNvSpPr/>
          <p:nvPr userDrawn="1"/>
        </p:nvSpPr>
        <p:spPr>
          <a:xfrm>
            <a:off x="3251108" y="0"/>
            <a:ext cx="2641786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28305B-9657-4D53-9C35-0ABBFA646BE1}"/>
              </a:ext>
            </a:extLst>
          </p:cNvPr>
          <p:cNvGrpSpPr/>
          <p:nvPr userDrawn="1"/>
        </p:nvGrpSpPr>
        <p:grpSpPr>
          <a:xfrm>
            <a:off x="6855260" y="5054600"/>
            <a:ext cx="507206" cy="114300"/>
            <a:chOff x="9330846" y="5054600"/>
            <a:chExt cx="676275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3C094D-E50B-4EDB-BBA7-337174E05FC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4F67B2-7E35-4FF5-9576-8CF0B9458EBA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BF446C-0893-49D4-B7B4-4793B7747A4F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D5ECB1-7F72-4340-B6A3-3A9CAF9FB22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3779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4540D-00E1-41AC-ADE6-0424019909AC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EB5BC5-6CB2-40A0-BDE0-E5B94D466EBF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6BB123-A933-4967-AC2F-9FA1EB468629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D3C863-4FB2-4CF5-AA81-086D233DD349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5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BA2204-B784-4113-87A3-B4169998E155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1993AE-5830-4D6D-9857-4F6D8FF9BD7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504104-8E59-4C01-AA45-614334846603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D75C85E-CB58-44E9-8104-870E81F46D02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111592-2777-4C73-8E2A-DEBAFCC86460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B64EB-7DFC-4D98-A157-A12174CE12A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2DF9C0-DCC7-43A3-8C54-A1D113239B81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6144EB-BD84-41E5-8923-B6B14A9B6BE3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E3E198-C97F-4F06-94E2-F619CEB28532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CF309D-F4BD-4AAB-A5EA-41C715707BFD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60CF473-2C84-4D67-A669-2AC4B807A0D0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8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34C02-2858-4A8E-A64A-757043C3586F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879E51-487E-4C18-A068-96752D615EA0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A0BD90-D766-4631-AA9C-5F5537908250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AB0EE9-E3BA-42CC-9CB4-EFFC9ACA0412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5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CC-46D1-441F-8ED8-50DC03A51C2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B98824-7C0B-4FB9-BDA6-D5D83A1FF175}"/>
              </a:ext>
            </a:extLst>
          </p:cNvPr>
          <p:cNvGrpSpPr/>
          <p:nvPr userDrawn="1"/>
        </p:nvGrpSpPr>
        <p:grpSpPr>
          <a:xfrm>
            <a:off x="0" y="6086479"/>
            <a:ext cx="9144000" cy="600974"/>
            <a:chOff x="0" y="6086479"/>
            <a:chExt cx="12192000" cy="600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9D85BF-B9CC-45F7-89D1-482FFB60167C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F996E8-366F-4A56-AEEA-6A4597587A2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6EC0DF4-80BC-43D9-B525-357D41777B3D}"/>
              </a:ext>
            </a:extLst>
          </p:cNvPr>
          <p:cNvSpPr txBox="1">
            <a:spLocks/>
          </p:cNvSpPr>
          <p:nvPr userDrawn="1"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9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6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E3-A780-42ED-A3AB-88D82DF3679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980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70" r:id="rId19"/>
    <p:sldLayoutId id="2147483669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6B808F-0BD9-4B3A-8B50-B36B3CDA0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61" y="877824"/>
            <a:ext cx="2317283" cy="5102352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677226-3F9D-4960-9C39-2B25342CCFE7}"/>
              </a:ext>
            </a:extLst>
          </p:cNvPr>
          <p:cNvSpPr/>
          <p:nvPr/>
        </p:nvSpPr>
        <p:spPr>
          <a:xfrm>
            <a:off x="3747003" y="877824"/>
            <a:ext cx="4817136" cy="37854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GOVERNOR’S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JANUARY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PROPOSAL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i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10FDB5-1A57-421D-BEC5-2A66556FDE39}"/>
              </a:ext>
            </a:extLst>
          </p:cNvPr>
          <p:cNvSpPr/>
          <p:nvPr/>
        </p:nvSpPr>
        <p:spPr>
          <a:xfrm>
            <a:off x="3606442" y="1957740"/>
            <a:ext cx="47499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2021-2022 State Budget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C0ECDF-BA7E-4AE1-9B6F-965725CD1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77226-3F9D-4960-9C39-2B25342CCFE7}"/>
              </a:ext>
            </a:extLst>
          </p:cNvPr>
          <p:cNvSpPr/>
          <p:nvPr/>
        </p:nvSpPr>
        <p:spPr>
          <a:xfrm>
            <a:off x="573853" y="-39709"/>
            <a:ext cx="8010524" cy="1350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2021-2022</a:t>
            </a:r>
            <a:r>
              <a:rPr lang="en-US" sz="2800" b="1" kern="12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STATE BUDGET UPDATE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ln w="0"/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endParaRPr lang="en-US" b="1" i="1" kern="1200" cap="none" spc="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6B808F-0BD9-4B3A-8B50-B36B3CDA0B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19729" y="2811531"/>
            <a:ext cx="1566410" cy="34490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038E74-F804-438D-8D4F-D0856A0A402E}"/>
              </a:ext>
            </a:extLst>
          </p:cNvPr>
          <p:cNvSpPr txBox="1"/>
          <p:nvPr/>
        </p:nvSpPr>
        <p:spPr>
          <a:xfrm>
            <a:off x="2153792" y="978143"/>
            <a:ext cx="6431728" cy="4950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2020-21 State Budget went from a planned $5.6B surplus to a $54.3B deficit within two months as a result of the pandemic</a:t>
            </a:r>
          </a:p>
          <a:p>
            <a:pPr marL="4000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LAO’s Fiscal Outlook shows revenue growth surpassing the original expectations </a:t>
            </a:r>
          </a:p>
          <a:p>
            <a:pPr marL="4000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recovery resulted in stronger than estimated revenue from the “Big Three” taxes for 2021-2022 (Revenues are estimated at $4.2 billion more than 2020-2021 and $2.8 billion than prior year’s Governor’s Proposal)</a:t>
            </a:r>
          </a:p>
          <a:p>
            <a:pPr marL="114300" defTabSz="914400">
              <a:lnSpc>
                <a:spcPct val="90000"/>
              </a:lnSpc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 by Federal Stimulus 2.0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Prioritizes urgent needs in the context of COVID19, focusing on student basic needs, reducing equity gaps, stabilizing critical programs and services, and accelerating economic recovery and job creation 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 improved but uncertain (Despite higher revenues, state faces $6B operating deficit)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" y="6005404"/>
            <a:ext cx="9144000" cy="87017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701F7-E7B3-4C14-92FF-FEF3E32C2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4CCF0-577D-4CF3-B4DA-064610199670}"/>
              </a:ext>
            </a:extLst>
          </p:cNvPr>
          <p:cNvSpPr/>
          <p:nvPr/>
        </p:nvSpPr>
        <p:spPr>
          <a:xfrm>
            <a:off x="381000" y="267865"/>
            <a:ext cx="8010524" cy="835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ESTIMATE FOR THE BIG-THREE TAXES</a:t>
            </a:r>
            <a:endParaRPr lang="en-US" b="1" i="1" kern="1200" cap="none" spc="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8F43B-EBC7-4CC1-A527-145B517C4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1197071"/>
            <a:ext cx="7553325" cy="46965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9C1CF8-F0BC-4B75-A335-536B73B53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77226-3F9D-4960-9C39-2B25342CCFE7}"/>
              </a:ext>
            </a:extLst>
          </p:cNvPr>
          <p:cNvSpPr/>
          <p:nvPr/>
        </p:nvSpPr>
        <p:spPr>
          <a:xfrm>
            <a:off x="522356" y="-202404"/>
            <a:ext cx="8010524" cy="1350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2021-2022</a:t>
            </a:r>
            <a:r>
              <a:rPr lang="en-US" sz="2800" b="1" kern="12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STATE BUDGET UPDATE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ln w="0"/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endParaRPr lang="en-US" b="1" i="1" kern="1200" cap="none" spc="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6B808F-0BD9-4B3A-8B50-B36B3CDA0B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334333" y="2773431"/>
            <a:ext cx="1566410" cy="34490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038E74-F804-438D-8D4F-D0856A0A402E}"/>
              </a:ext>
            </a:extLst>
          </p:cNvPr>
          <p:cNvSpPr txBox="1"/>
          <p:nvPr/>
        </p:nvSpPr>
        <p:spPr>
          <a:xfrm>
            <a:off x="2799517" y="1011977"/>
            <a:ext cx="5822127" cy="4950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98 </a:t>
            </a: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K-14 Increases to $85.8 Billion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Community Colleges Only</a:t>
            </a:r>
          </a:p>
          <a:p>
            <a:pPr marL="80010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$600 million in funding for one-time and ongoing programs and initiatives</a:t>
            </a:r>
          </a:p>
          <a:p>
            <a:pPr marL="80010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Repays $1.13B of Deferrals (2/3 of $1.45B), carrying over a remaining deferral of $326.5M in 2021-2022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“True-Up” of SCFF 2019-20 through 2021-22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" y="6005404"/>
            <a:ext cx="9144000" cy="870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D7337-6C3F-42C2-B76C-5BA2AC4DB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824" y="1463040"/>
            <a:ext cx="3728447" cy="215899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F2686-01B9-46C7-8550-A0C2E1098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4CCF0-577D-4CF3-B4DA-064610199670}"/>
              </a:ext>
            </a:extLst>
          </p:cNvPr>
          <p:cNvSpPr/>
          <p:nvPr/>
        </p:nvSpPr>
        <p:spPr>
          <a:xfrm>
            <a:off x="533400" y="-98425"/>
            <a:ext cx="8010524" cy="835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2021-22 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CCs BUDGET HIGHLIGHTS</a:t>
            </a:r>
            <a:endParaRPr lang="en-US" sz="2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D06E1-FFA9-4A30-AB3A-211CF7F3C1DB}"/>
              </a:ext>
            </a:extLst>
          </p:cNvPr>
          <p:cNvSpPr txBox="1"/>
          <p:nvPr/>
        </p:nvSpPr>
        <p:spPr>
          <a:xfrm>
            <a:off x="533400" y="734076"/>
            <a:ext cx="8210550" cy="525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SCFF APPORTIONMENT AND ENROLLMENT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SCFF Hold Harmless in effect through 2023-24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$111.1M COLA of 1.5% (Approx. $1.7M for Palomar</a:t>
            </a:r>
            <a:r>
              <a:rPr lang="en-US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$23M FTES Growth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kern="1200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COLLEGE AFFORDABILITY AND STUDENT ENGAGEMENT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$250M </a:t>
            </a:r>
            <a:r>
              <a:rPr lang="en-US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One-time</a:t>
            </a: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Student Emergency Assistance Grants; Proposal for all HS Seniors to be required to complete the FAFSA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$100M </a:t>
            </a:r>
            <a:r>
              <a:rPr lang="en-US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One-time</a:t>
            </a: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basic needs related to f</a:t>
            </a: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ood &amp; housing insecurity 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$20M </a:t>
            </a:r>
            <a:r>
              <a:rPr lang="en-US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One-time</a:t>
            </a: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System-wide effort to provide PD for faculty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$20M </a:t>
            </a:r>
            <a:r>
              <a:rPr lang="en-US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One-time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student retention and re-enrollment strategies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$2.5M </a:t>
            </a:r>
            <a:r>
              <a:rPr lang="en-US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One-time</a:t>
            </a: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 provide instructional materials for Dual Enrollment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$30M Ongoing for Mental Health Services &amp; Student Technology Access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$10.6M Ongoing for Distance Learning (Online Education Infrastructure)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kern="1200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OTHER PROGRAMS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$355.8M increased Prop 51 Bond funds ($353.6M in construction phase)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$6M for 1.5% COLA for Categorical Programs (DSPS, EOPS, etc.)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$15M Ongoing for CAI, One-time $10M for Work-Based Learning</a:t>
            </a:r>
            <a:endParaRPr lang="en-US" kern="1200" cap="none" spc="0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C03A3-D46C-4014-828C-05618E3D2C75}"/>
              </a:ext>
            </a:extLst>
          </p:cNvPr>
          <p:cNvSpPr txBox="1"/>
          <p:nvPr/>
        </p:nvSpPr>
        <p:spPr>
          <a:xfrm>
            <a:off x="5514975" y="6123924"/>
            <a:ext cx="2238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*See Condition next page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318002-916A-49D9-ADE0-94203D0A5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4CCF0-577D-4CF3-B4DA-064610199670}"/>
              </a:ext>
            </a:extLst>
          </p:cNvPr>
          <p:cNvSpPr/>
          <p:nvPr/>
        </p:nvSpPr>
        <p:spPr>
          <a:xfrm>
            <a:off x="533400" y="32629"/>
            <a:ext cx="8010524" cy="835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2021-22 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CCs BUDGET HIGHLIGHTS</a:t>
            </a:r>
            <a:endParaRPr lang="en-US" sz="2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D06E1-FFA9-4A30-AB3A-211CF7F3C1DB}"/>
              </a:ext>
            </a:extLst>
          </p:cNvPr>
          <p:cNvSpPr txBox="1"/>
          <p:nvPr/>
        </p:nvSpPr>
        <p:spPr>
          <a:xfrm>
            <a:off x="609600" y="1039104"/>
            <a:ext cx="7858124" cy="427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“CALL TO ACTION”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$600,000</a:t>
            </a:r>
            <a:r>
              <a:rPr lang="en-US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One-time 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CCCCO to coordinate antiracism efforts in the curriculum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Focus on alignment of Ethnic Studies requirement for CSU (AB1460)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i="1" kern="120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CONDITION FOR RECEIVING THE COLA</a:t>
            </a:r>
            <a:endParaRPr lang="en-US" b="1" i="1" kern="120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Districts to draft actionable plans to close </a:t>
            </a:r>
            <a:r>
              <a:rPr lang="en-US" b="1" kern="120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equity</a:t>
            </a:r>
            <a:r>
              <a:rPr lang="en-US" kern="120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gaps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Few details, more information may be included in trai</a:t>
            </a: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ler bill language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cap="none" spc="0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dirty="0">
                <a:ln w="0"/>
                <a:solidFill>
                  <a:srgbClr val="DA87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OTHER ACTIONS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Requires higher proportion of online courses (10% higher than offered in 2018-19)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i="1" kern="1200" dirty="0">
              <a:ln w="0"/>
              <a:solidFill>
                <a:srgbClr val="DA872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cap="none" spc="0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C6D6F9-9A5D-480D-BEAD-C32C82C27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201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4CCF0-577D-4CF3-B4DA-064610199670}"/>
              </a:ext>
            </a:extLst>
          </p:cNvPr>
          <p:cNvSpPr/>
          <p:nvPr/>
        </p:nvSpPr>
        <p:spPr>
          <a:xfrm>
            <a:off x="381000" y="267865"/>
            <a:ext cx="8010524" cy="835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2021-2022 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CCs BUDGET HIGHLIGHTS</a:t>
            </a:r>
            <a:endParaRPr lang="en-US" sz="2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D06E1-FFA9-4A30-AB3A-211CF7F3C1DB}"/>
              </a:ext>
            </a:extLst>
          </p:cNvPr>
          <p:cNvSpPr txBox="1"/>
          <p:nvPr/>
        </p:nvSpPr>
        <p:spPr>
          <a:xfrm>
            <a:off x="533399" y="1323975"/>
            <a:ext cx="8010523" cy="435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kern="1200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HEERF 2.0 </a:t>
            </a:r>
            <a:r>
              <a:rPr lang="en-US" b="1" i="1" kern="1200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CORONAVIRUS RESPONSE AND RELIEF SUPPLEMENTAL APPROPRIATIONS (CRRSA)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$82 billion for Education; $22.7 billion for California HEERF; At least $1 billion to CCCs; </a:t>
            </a:r>
            <a:r>
              <a:rPr lang="en-US" b="1" cap="none" spc="0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$17M for Palomar College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“Hold Harmless” for Student Aid – No less than $3.8M CARES  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Defray pandemic related expenses, including: 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Loss revenue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Technology Costs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PD Trainings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Reimbursement of District incurred expenses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Student support activities addressing pandemic related needs</a:t>
            </a:r>
          </a:p>
          <a:p>
            <a:pPr marL="742950" lvl="1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 Aid grants to students for tuition, food, housing, health care, child care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cap="none" spc="0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D93F31-D94A-469B-945C-E15CBB523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A2C73-D35D-4CF7-A448-2DD8B0E3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4CCF0-577D-4CF3-B4DA-064610199670}"/>
              </a:ext>
            </a:extLst>
          </p:cNvPr>
          <p:cNvSpPr/>
          <p:nvPr/>
        </p:nvSpPr>
        <p:spPr>
          <a:xfrm>
            <a:off x="438150" y="620290"/>
            <a:ext cx="8010524" cy="835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STATE REQUIREMENTS FOR APPROVAL OF LOCAL BUDGETS</a:t>
            </a:r>
            <a:endParaRPr lang="en-US" sz="2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D06E1-FFA9-4A30-AB3A-211CF7F3C1DB}"/>
              </a:ext>
            </a:extLst>
          </p:cNvPr>
          <p:cNvSpPr txBox="1"/>
          <p:nvPr/>
        </p:nvSpPr>
        <p:spPr>
          <a:xfrm>
            <a:off x="566738" y="1867216"/>
            <a:ext cx="801052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i="1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District is required to: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Adopt a Tentative Budget by July 1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Hold a Public Hearing and Adopt a Final Budget by September 15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Complete Annual Budget and Financial Report by September 30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Submit the CCFS-311 Report to the CCCCO by October 10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i="1" dirty="0">
              <a:ln w="0"/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cap="none" spc="0" dirty="0">
              <a:ln w="0"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548108-BFCF-46BC-A026-5AD330DB1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97B6A0-AF0B-4A64-80DF-93C39ADA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0328"/>
            <a:ext cx="9143999" cy="617220"/>
          </a:xfrm>
        </p:spPr>
        <p:txBody>
          <a:bodyPr vert="horz" wrap="square" lIns="68580" tIns="34290" rIns="68580" bIns="34290" rtlCol="0" anchor="b">
            <a:normAutofit/>
          </a:bodyPr>
          <a:lstStyle/>
          <a:p>
            <a:pPr algn="ctr"/>
            <a:r>
              <a:rPr lang="en-US" sz="28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lang="en-US" sz="30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7" name="Content Placeholder 6" descr="A large white building&#10;&#10;Description automatically generated">
            <a:extLst>
              <a:ext uri="{FF2B5EF4-FFF2-40B4-BE49-F238E27FC236}">
                <a16:creationId xmlns:a16="http://schemas.microsoft.com/office/drawing/2014/main" id="{7C5F5500-6D12-4AD3-8330-631D52A1A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336" b="1752"/>
          <a:stretch/>
        </p:blipFill>
        <p:spPr>
          <a:xfrm>
            <a:off x="-24" y="857257"/>
            <a:ext cx="9144023" cy="3686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93150" y="6189663"/>
            <a:ext cx="450850" cy="395287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35AAF-2BA4-4C98-A1F4-60E65827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7822"/>
            <a:ext cx="9144000" cy="87017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3F264B-8C8F-4ECC-92FC-E97FAF54C1F2}"/>
              </a:ext>
            </a:extLst>
          </p:cNvPr>
          <p:cNvSpPr txBox="1">
            <a:spLocks/>
          </p:cNvSpPr>
          <p:nvPr/>
        </p:nvSpPr>
        <p:spPr>
          <a:xfrm>
            <a:off x="2743187" y="92609"/>
            <a:ext cx="3962400" cy="1529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Carmen Coniglio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Senior Director, Fiscal Services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www.palomar.edu/fiscal_services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59671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575C36-314A-42CB-9114-6E0CE4AB2735}">
  <ds:schemaRefs>
    <ds:schemaRef ds:uri="http://schemas.microsoft.com/office/2006/documentManagement/types"/>
    <ds:schemaRef ds:uri="http://purl.org/dc/elements/1.1/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940</Words>
  <Application>Microsoft Office PowerPoint</Application>
  <PresentationFormat>On-screen Show (4:3)</PresentationFormat>
  <Paragraphs>118</Paragraphs>
  <Slides>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2020-11-19T19:10:14Z</dcterms:created>
  <dcterms:modified xsi:type="dcterms:W3CDTF">2021-02-09T20:48:06Z</dcterms:modified>
</cp:coreProperties>
</file>