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9" r:id="rId24"/>
    <p:sldId id="278" r:id="rId25"/>
    <p:sldId id="280" r:id="rId26"/>
    <p:sldId id="281" r:id="rId27"/>
    <p:sldId id="283" r:id="rId28"/>
    <p:sldId id="282" r:id="rId29"/>
    <p:sldId id="284" r:id="rId30"/>
    <p:sldId id="286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5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5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EB32249-01C6-4E32-871C-321978C3D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41654-A7E4-4BA1-920C-C54BD10BE7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3FF23-885A-40CB-8E40-02F9DFFF3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9830D-04C2-4A92-8DAE-93B79D412E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5A1E1-EF4F-4A87-8FB4-8B829DC2C3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F3B1E-817E-4049-B9E2-4FC6CB07E8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683BB-7FA7-47CB-9E89-C06090941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208CB-2B8C-479F-AB7D-4BD28AEF04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73399-5B27-463A-8297-0D2C78B653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D017A-EA6B-4E00-BDB0-D372993CA1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AC6C0-4822-4884-9269-72F9D71707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3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021F252-CB86-4FBA-BDC1-20020AA12B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8229600" cy="1139825"/>
          </a:xfrm>
        </p:spPr>
        <p:txBody>
          <a:bodyPr/>
          <a:lstStyle/>
          <a:p>
            <a:r>
              <a:rPr lang="en-US" sz="4000"/>
              <a:t>SAS 99 – Consideration of</a:t>
            </a:r>
            <a:br>
              <a:rPr lang="en-US" sz="4000"/>
            </a:br>
            <a:r>
              <a:rPr lang="en-US" sz="4000"/>
              <a:t>Fraud in a Financial Statement</a:t>
            </a:r>
            <a:br>
              <a:rPr lang="en-US" sz="4000"/>
            </a:br>
            <a:r>
              <a:rPr lang="en-US" sz="4000"/>
              <a:t>Audit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Overview of the Fraud Audit Process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17469" name="Oval 61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17470" name="Oval 62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17471" name="Oval 63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17473" name="Oval 65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17474" name="Oval 66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17475" name="Oval 67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17476" name="Oval 68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17477" name="Oval 69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7" name="Line 79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8" name="Line 80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4114800" y="3429000"/>
            <a:ext cx="15160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/>
              <a:t>On-Going</a:t>
            </a:r>
          </a:p>
          <a:p>
            <a:pPr algn="ctr"/>
            <a:r>
              <a:rPr lang="en-US" sz="1600" b="1"/>
              <a:t>Process</a:t>
            </a:r>
          </a:p>
          <a:p>
            <a:pPr algn="ctr"/>
            <a:r>
              <a:rPr lang="en-US" sz="1600" b="1"/>
              <a:t>Throughout</a:t>
            </a:r>
          </a:p>
          <a:p>
            <a:pPr algn="ctr"/>
            <a:r>
              <a:rPr lang="en-US" sz="1600" b="1"/>
              <a:t>The Audit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Brainstorming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1526" name="Picture 22" descr="pntjlbed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0" y="3200400"/>
            <a:ext cx="1947863" cy="1379538"/>
          </a:xfrm>
        </p:spPr>
      </p:pic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4876800" y="2590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Brainstorming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Audit planning</a:t>
            </a:r>
          </a:p>
          <a:p>
            <a:pPr>
              <a:lnSpc>
                <a:spcPct val="90000"/>
              </a:lnSpc>
            </a:pPr>
            <a:r>
              <a:rPr lang="en-US" sz="2800"/>
              <a:t>How and where the financial statements might be susceptible to fraud or what’s here to steal</a:t>
            </a:r>
          </a:p>
          <a:p>
            <a:pPr>
              <a:lnSpc>
                <a:spcPct val="90000"/>
              </a:lnSpc>
            </a:pPr>
            <a:r>
              <a:rPr lang="en-US" sz="2800"/>
              <a:t>Emphasize importance of proper state of mind (professional skepticism) during the audit</a:t>
            </a:r>
          </a:p>
          <a:p>
            <a:pPr>
              <a:lnSpc>
                <a:spcPct val="90000"/>
              </a:lnSpc>
            </a:pPr>
            <a:r>
              <a:rPr lang="en-US" sz="2800"/>
              <a:t>Include risk of management override of controls</a:t>
            </a:r>
          </a:p>
          <a:p>
            <a:pPr>
              <a:lnSpc>
                <a:spcPct val="90000"/>
              </a:lnSpc>
            </a:pPr>
            <a:r>
              <a:rPr lang="en-US" sz="2800"/>
              <a:t>Should continue throughout the audit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Brainstorming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Discuss incentives/pressures and opportunities</a:t>
            </a:r>
          </a:p>
          <a:p>
            <a:r>
              <a:rPr lang="en-US"/>
              <a:t>Why would management want to falsify its f/s?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Political promises such as cutting spending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Budgetary pressures – consider the climate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Brainstorming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30725"/>
          </a:xfrm>
        </p:spPr>
        <p:txBody>
          <a:bodyPr/>
          <a:lstStyle/>
          <a:p>
            <a:r>
              <a:rPr lang="en-US"/>
              <a:t>What would someone want to steal, how would they do it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What are the opportunity assets (easily transferred, valuable, desirable, money)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How could someone convert personal expenses to public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How could the politician use the office to enhance political career, fulfill campaign promises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Brainstorming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What is the culture of the organization?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Is it a culture of Trust, Hope, and Love</a:t>
            </a:r>
          </a:p>
          <a:p>
            <a:r>
              <a:rPr lang="en-US" sz="2800"/>
              <a:t>Consider opportunities for fraud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Management style (open or closed)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Recording and reporting</a:t>
            </a:r>
          </a:p>
          <a:p>
            <a:pPr lvl="2">
              <a:buFontTx/>
              <a:buChar char="•"/>
            </a:pPr>
            <a:r>
              <a:rPr lang="en-US" sz="2000"/>
              <a:t>Segregation of duties, controls, policies</a:t>
            </a:r>
          </a:p>
          <a:p>
            <a:r>
              <a:rPr lang="en-US" sz="2800"/>
              <a:t>Consider effectiveness of oversight committee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Audit committee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Brainstorming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What might be the results of your brainstorming meeting?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Closed management style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Elected official – 20+ years at the helm</a:t>
            </a:r>
          </a:p>
          <a:p>
            <a:pPr lvl="2">
              <a:lnSpc>
                <a:spcPct val="80000"/>
              </a:lnSpc>
              <a:buFontTx/>
              <a:buChar char="•"/>
            </a:pPr>
            <a:r>
              <a:rPr lang="en-US" sz="2000"/>
              <a:t>Political machine</a:t>
            </a:r>
          </a:p>
          <a:p>
            <a:pPr lvl="2">
              <a:lnSpc>
                <a:spcPct val="80000"/>
              </a:lnSpc>
              <a:buFontTx/>
              <a:buChar char="•"/>
            </a:pPr>
            <a:r>
              <a:rPr lang="en-US" sz="2000"/>
              <a:t>Employees loyal to leader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Not a great amount of incentive/pressure to falsify the f/s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Lots of opportunity assets</a:t>
            </a:r>
          </a:p>
          <a:p>
            <a:pPr lvl="2">
              <a:lnSpc>
                <a:spcPct val="80000"/>
              </a:lnSpc>
              <a:buFontTx/>
              <a:buChar char="•"/>
            </a:pPr>
            <a:r>
              <a:rPr lang="en-US" sz="2000"/>
              <a:t>Planes, dozers, building equipment, nurseries, money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Business expenses that mirror personal</a:t>
            </a:r>
          </a:p>
          <a:p>
            <a:pPr lvl="2">
              <a:lnSpc>
                <a:spcPct val="80000"/>
              </a:lnSpc>
              <a:buFontTx/>
              <a:buChar char="•"/>
            </a:pPr>
            <a:r>
              <a:rPr lang="en-US" sz="2000"/>
              <a:t>Air Travel, home building supplies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Brainstorming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Brainstorming results: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endParaRPr lang="en-US" sz="2400"/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400"/>
              <a:t>CASE STUDY: Los Angeles Dept of Agriculture</a:t>
            </a:r>
          </a:p>
          <a:p>
            <a:pPr lvl="1">
              <a:lnSpc>
                <a:spcPct val="90000"/>
              </a:lnSpc>
              <a:buFont typeface="Verdana" pitchFamily="34" charset="0"/>
              <a:buNone/>
            </a:pPr>
            <a:r>
              <a:rPr lang="en-US" sz="2400"/>
              <a:t>	– a way around the bid law</a:t>
            </a:r>
          </a:p>
          <a:p>
            <a:pPr lvl="2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 Lots of contracts “handed out” to the public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400"/>
              <a:t>Culture: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000"/>
              <a:t>Recent fraud audit hampered by mgt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000"/>
              <a:t>Recent audit response indicated lack of appreciation for audit process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400"/>
              <a:t>Recording/Reporting process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000"/>
              <a:t>CFO is related to the leader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000"/>
              <a:t>CFO heavily involved in campaign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Brainstorming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229600" cy="4530725"/>
          </a:xfrm>
        </p:spPr>
        <p:txBody>
          <a:bodyPr/>
          <a:lstStyle/>
          <a:p>
            <a:r>
              <a:rPr lang="en-US"/>
              <a:t>Continue the process throughout the audit</a:t>
            </a:r>
          </a:p>
          <a:p>
            <a:r>
              <a:rPr lang="en-US"/>
              <a:t>Emphasize professional skepticism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Continuously apply critical thinking</a:t>
            </a:r>
          </a:p>
          <a:p>
            <a:pPr lvl="2">
              <a:buFontTx/>
              <a:buChar char="•"/>
            </a:pPr>
            <a:r>
              <a:rPr lang="en-US"/>
              <a:t>Could this transaction be fraud</a:t>
            </a:r>
          </a:p>
          <a:p>
            <a:pPr lvl="2">
              <a:buFontTx/>
              <a:buChar char="•"/>
            </a:pPr>
            <a:r>
              <a:rPr lang="en-US"/>
              <a:t>Does this document really tell the true story of the transaction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Obtaining Risk Information</a:t>
            </a:r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 flipH="1">
            <a:off x="5334000" y="2971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9719" name="Picture 23" descr="zj3rolr_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14800" y="3352800"/>
            <a:ext cx="1592263" cy="1565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8229600" cy="1139825"/>
          </a:xfrm>
        </p:spPr>
        <p:txBody>
          <a:bodyPr/>
          <a:lstStyle/>
          <a:p>
            <a:r>
              <a:rPr lang="en-US"/>
              <a:t>Why a New Standard?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Obtaining Risk Information</a:t>
            </a:r>
            <a:br>
              <a:rPr lang="en-US" sz="4000"/>
            </a:br>
            <a:endParaRPr lang="en-US" sz="40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Inquiries of management </a:t>
            </a:r>
            <a:r>
              <a:rPr lang="en-US" sz="2800" i="1"/>
              <a:t>and others</a:t>
            </a:r>
            <a:r>
              <a:rPr lang="en-US" sz="2800"/>
              <a:t> about fraud risk and their response to the risk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Direct knowledge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Allegations of fraud by others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Management’s understanding of the risks of fraud and where it is most likely to exist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Programs and controls established to mitigate the specific risks of fraud identified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How management communicates ethics to employees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L.A. Dept. of Agriculture:</a:t>
            </a:r>
            <a:br>
              <a:rPr lang="en-US" sz="4000"/>
            </a:br>
            <a:r>
              <a:rPr lang="en-US" sz="4000"/>
              <a:t> Obtaining Risk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530725"/>
          </a:xfrm>
        </p:spPr>
        <p:txBody>
          <a:bodyPr/>
          <a:lstStyle/>
          <a:p>
            <a:r>
              <a:rPr lang="en-US" sz="2800"/>
              <a:t>In 1988 the IG questioned the Commissioners use of dept aircraft for personal use</a:t>
            </a:r>
          </a:p>
          <a:p>
            <a:pPr lvl="1"/>
            <a:r>
              <a:rPr lang="en-US" sz="2400"/>
              <a:t>Dept pilot told us he had to fly the Commissioner’s wife to a dance recital</a:t>
            </a:r>
          </a:p>
          <a:p>
            <a:r>
              <a:rPr lang="en-US" sz="2800"/>
              <a:t>Analytical review of food storage contracts indicated excessive payments $3.7-$4.3 million</a:t>
            </a:r>
          </a:p>
          <a:p>
            <a:r>
              <a:rPr lang="en-US" sz="2800"/>
              <a:t>Contractor informed us that he had to give $$$ to the Commissioner*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L.A. Dept of Agriculture:</a:t>
            </a:r>
            <a:br>
              <a:rPr lang="en-US" sz="4000"/>
            </a:br>
            <a:r>
              <a:rPr lang="en-US" sz="4000"/>
              <a:t> Obtaining Risk Information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530725"/>
          </a:xfrm>
        </p:spPr>
        <p:txBody>
          <a:bodyPr/>
          <a:lstStyle/>
          <a:p>
            <a:r>
              <a:rPr lang="en-US" sz="2800"/>
              <a:t>Terminated employees filed for unemployment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Disqualified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Administrative law judge found:</a:t>
            </a:r>
          </a:p>
          <a:p>
            <a:pPr lvl="2">
              <a:buFontTx/>
              <a:buChar char="•"/>
            </a:pPr>
            <a:r>
              <a:rPr lang="en-US" sz="2000"/>
              <a:t>“Her performance suffered only due to the fact that she would frequently be called away so that she could run personal errands for the commissioner”</a:t>
            </a:r>
          </a:p>
          <a:p>
            <a:r>
              <a:rPr lang="en-US" sz="2800"/>
              <a:t>Analytical review of exec. Secretary salaries = 94% higher than other agencies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Obtaining Fraud Risks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H="1">
            <a:off x="5562600" y="3733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4838" name="Picture 22" descr="qgtu2cvg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38600" y="2971800"/>
            <a:ext cx="1562100" cy="175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Fraud Risks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Professionals judgment required</a:t>
            </a:r>
          </a:p>
          <a:p>
            <a:pPr>
              <a:lnSpc>
                <a:spcPct val="90000"/>
              </a:lnSpc>
            </a:pPr>
            <a:r>
              <a:rPr lang="en-US" sz="2400"/>
              <a:t>Think in terms of incentive/pressures, opportunities, and rationalization</a:t>
            </a:r>
          </a:p>
          <a:p>
            <a:pPr>
              <a:lnSpc>
                <a:spcPct val="90000"/>
              </a:lnSpc>
            </a:pPr>
            <a:r>
              <a:rPr lang="en-US" sz="2400"/>
              <a:t>Standard has excellent lists</a:t>
            </a:r>
          </a:p>
          <a:p>
            <a:pPr>
              <a:lnSpc>
                <a:spcPct val="90000"/>
              </a:lnSpc>
            </a:pPr>
            <a:r>
              <a:rPr lang="en-US" sz="2400"/>
              <a:t>Risk attributes to consider: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Type of risk: reporting or misappropriation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Significance of the risk; could it be material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Likelihood of the risk; what’s the likelihood it result in fraud</a:t>
            </a:r>
          </a:p>
          <a:p>
            <a:pPr>
              <a:lnSpc>
                <a:spcPct val="90000"/>
              </a:lnSpc>
            </a:pPr>
            <a:r>
              <a:rPr lang="en-US" sz="2400" b="1" i="1"/>
              <a:t>Always</a:t>
            </a:r>
            <a:r>
              <a:rPr lang="en-US" sz="2400"/>
              <a:t> consider management’s ability to override controls apart from specifically identified risks</a:t>
            </a:r>
            <a:endParaRPr lang="en-US" sz="2400" b="1" i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L.A. Dept. of Agriculture:</a:t>
            </a:r>
            <a:br>
              <a:rPr lang="en-US" sz="4000"/>
            </a:br>
            <a:r>
              <a:rPr lang="en-US" sz="4000"/>
              <a:t> Identifying Risk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Risk of kickbacks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Incentive: Hangs with big boys and not so big salary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Opportunity: 100% control and ability to override any control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Would probably result in excess contract costs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Likely not material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Information specific enough, sounds credible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L.A. Dept. of Agriculture:</a:t>
            </a:r>
            <a:br>
              <a:rPr lang="en-US" sz="4000"/>
            </a:br>
            <a:r>
              <a:rPr lang="en-US" sz="4000"/>
              <a:t> Identifying Risks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530725"/>
          </a:xfrm>
        </p:spPr>
        <p:txBody>
          <a:bodyPr/>
          <a:lstStyle/>
          <a:p>
            <a:r>
              <a:rPr lang="en-US" sz="2800"/>
              <a:t>Risk of improper use of aircraft: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Incentive: Travels, family spread across L.A., farm 200 miles away, hunting camp 180 miles away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Opportunity: Total control, he’s also a pilot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Rationalization: Told the IG that it allowed him to be the commissioner more</a:t>
            </a:r>
          </a:p>
          <a:p>
            <a:pPr lvl="1">
              <a:buFont typeface="Verdana" pitchFamily="34" charset="0"/>
              <a:buChar char="-"/>
            </a:pPr>
            <a:r>
              <a:rPr lang="en-US" sz="2400"/>
              <a:t>Highly likely, probably small dollars, big message to staff and not a good one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Assessing Fraud Risks</a:t>
            </a:r>
          </a:p>
        </p:txBody>
      </p:sp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H="1" flipV="1">
            <a:off x="5334000" y="4495800"/>
            <a:ext cx="533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8934" name="Picture 22" descr="xaeawbmp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14800" y="2971800"/>
            <a:ext cx="1265238" cy="1797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Assessing Fraud Risks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30725"/>
          </a:xfrm>
        </p:spPr>
        <p:txBody>
          <a:bodyPr/>
          <a:lstStyle/>
          <a:p>
            <a:r>
              <a:rPr lang="en-US" sz="2800"/>
              <a:t>Professional judgment – what do I have when I consider what I have obtained</a:t>
            </a:r>
          </a:p>
          <a:p>
            <a:r>
              <a:rPr lang="en-US" sz="2800"/>
              <a:t>Assessment should take into account an evaluation of the entity’s programs and controls that address fraud risks</a:t>
            </a:r>
          </a:p>
          <a:p>
            <a:r>
              <a:rPr lang="en-US" sz="2800"/>
              <a:t>Tone at the top</a:t>
            </a:r>
          </a:p>
          <a:p>
            <a:r>
              <a:rPr lang="en-US" sz="2800"/>
              <a:t>Does the entity train in ethics and values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L.A. Dept. of Agriculture:</a:t>
            </a:r>
            <a:br>
              <a:rPr lang="en-US" sz="4000"/>
            </a:br>
            <a:r>
              <a:rPr lang="en-US" sz="4000"/>
              <a:t> Assessing Risk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530725"/>
          </a:xfrm>
        </p:spPr>
        <p:txBody>
          <a:bodyPr/>
          <a:lstStyle/>
          <a:p>
            <a:r>
              <a:rPr lang="en-US"/>
              <a:t>Information indicating risk of </a:t>
            </a:r>
          </a:p>
          <a:p>
            <a:pPr lvl="1"/>
            <a:r>
              <a:rPr lang="en-US"/>
              <a:t>Abuse of equipment – airplane</a:t>
            </a:r>
          </a:p>
          <a:p>
            <a:pPr lvl="1"/>
            <a:r>
              <a:rPr lang="en-US"/>
              <a:t>Abuse of power – bid manipulation</a:t>
            </a:r>
          </a:p>
          <a:p>
            <a:pPr lvl="1"/>
            <a:r>
              <a:rPr lang="en-US"/>
              <a:t>Abuse of tax dollars – excessive salaries</a:t>
            </a:r>
          </a:p>
          <a:p>
            <a:pPr lvl="1"/>
            <a:r>
              <a:rPr lang="en-US"/>
              <a:t>Abuse of employees – personal errands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Provide CPAs with clarified and focused auditing guidance on fraud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530725"/>
          </a:xfrm>
        </p:spPr>
        <p:txBody>
          <a:bodyPr/>
          <a:lstStyle/>
          <a:p>
            <a:r>
              <a:rPr lang="en-US"/>
              <a:t>Re-emphasize the role of entity management and boards in preventing and detecting fraud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to Fraud Risks</a:t>
            </a: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 flipV="1">
            <a:off x="4800600" y="4953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2006" name="Picture 22" descr="2poe4lqg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14800" y="2971800"/>
            <a:ext cx="1531938" cy="190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to Fraud Risks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30725"/>
          </a:xfrm>
        </p:spPr>
        <p:txBody>
          <a:bodyPr/>
          <a:lstStyle/>
          <a:p>
            <a:r>
              <a:rPr lang="en-US"/>
              <a:t>There are three ways to respond: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Alter the overall way the audit is conducted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Change the nature, timing, or extent of audit procedures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Perform procedures to address the risks related to management’s ability to override controls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L.A. Dept. of Agriculture Responding to Risk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530725"/>
          </a:xfrm>
        </p:spPr>
        <p:txBody>
          <a:bodyPr/>
          <a:lstStyle/>
          <a:p>
            <a:r>
              <a:rPr lang="en-US" sz="2800"/>
              <a:t>Altered overall way audit conducted</a:t>
            </a:r>
          </a:p>
          <a:p>
            <a:pPr lvl="1"/>
            <a:r>
              <a:rPr lang="en-US" sz="2400"/>
              <a:t>Risk of excessive salaries – extensive interviews of current and prior employees</a:t>
            </a:r>
          </a:p>
          <a:p>
            <a:pPr lvl="1"/>
            <a:r>
              <a:rPr lang="en-US" sz="2400"/>
              <a:t>Risk of improper use of aircraft – interviews of pilots, review flight logs, compare flight times to reasonable flight plans, personal calendars</a:t>
            </a:r>
          </a:p>
          <a:p>
            <a:pPr lvl="1"/>
            <a:r>
              <a:rPr lang="en-US" sz="2400"/>
              <a:t>Risk of bid manipulation – interview bidders, review bids, compare to other states, review books of specific bidders, review old court testimony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Responses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risk indicates payroll fraud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Observe activities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Examine electronic gate/door activity</a:t>
            </a:r>
          </a:p>
          <a:p>
            <a:pPr>
              <a:lnSpc>
                <a:spcPct val="90000"/>
              </a:lnSpc>
            </a:pPr>
            <a:r>
              <a:rPr lang="en-US"/>
              <a:t>Add unpredictability to procedures</a:t>
            </a:r>
          </a:p>
          <a:p>
            <a:pPr>
              <a:lnSpc>
                <a:spcPct val="90000"/>
              </a:lnSpc>
            </a:pPr>
            <a:r>
              <a:rPr lang="en-US"/>
              <a:t>Use computer aided techniques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Compare employment dates to check/service dates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Changes to the pay code or other fields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/>
              <a:t>Unusual changes (negative retirement?)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Evaluating Audit Evidence for Fraud</a:t>
            </a:r>
          </a:p>
        </p:txBody>
      </p:sp>
      <p:sp>
        <p:nvSpPr>
          <p:cNvPr id="46083" name="Oval 3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V="1">
            <a:off x="3886200" y="45720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6103" name="Picture 23" descr="j023301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14800" y="3048000"/>
            <a:ext cx="1458913" cy="14811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Evaluating Audit Evidence for Risks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Evidence gathered during audit my indicate additional risks</a:t>
            </a:r>
          </a:p>
          <a:p>
            <a:pPr>
              <a:lnSpc>
                <a:spcPct val="90000"/>
              </a:lnSpc>
            </a:pPr>
            <a:r>
              <a:rPr lang="en-US" sz="2400"/>
              <a:t>Be alert for: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Discrepancies in the accounting records such as: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1800"/>
              <a:t>Receivable balance doesn’t agree to customer accounts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1800"/>
              <a:t>Cash collected regularly but not deposited regularly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1800"/>
              <a:t>Cash/check composition of deposits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Conflicting or missing evidential matter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1800"/>
              <a:t>Maybe they didn’t keep the record of the bad transaction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Problematic or unusual relationships between the auditor and client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Audit Evidence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Fraud is intentional acts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Errors unintentional</a:t>
            </a:r>
          </a:p>
          <a:p>
            <a:r>
              <a:rPr lang="en-US"/>
              <a:t>Prove the elements of the fraud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Theft: Taking, belongs to another, w/o their knowledge, intent to permanently deprive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Public payroll fraud: payments for services not received or grossly inadequate for compensation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L.A. Dept. of Agriculture: Evaluating the Evidence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Use of aircraft: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Belongs to the state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Misrepresented as business flights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Didn’t reimburse for majority, so intent to permanently deprive state of $$$</a:t>
            </a:r>
          </a:p>
          <a:p>
            <a:pPr>
              <a:lnSpc>
                <a:spcPct val="90000"/>
              </a:lnSpc>
            </a:pPr>
            <a:r>
              <a:rPr lang="en-US" sz="2400"/>
              <a:t>Excessive Salaries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Commissioner personally appointed 14 individual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Paid them $70,000+ for jobs normally paid half that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None performed duties for which they were paid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All worked his campaign</a:t>
            </a:r>
          </a:p>
          <a:p>
            <a:pPr lvl="1">
              <a:lnSpc>
                <a:spcPct val="90000"/>
              </a:lnSpc>
              <a:buFont typeface="Verdana" pitchFamily="34" charset="0"/>
              <a:buChar char="-"/>
            </a:pPr>
            <a:r>
              <a:rPr lang="en-US" sz="2000"/>
              <a:t>5 performed personal work including building his children’s homes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Evaluating Audit Evidence for Fraud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50186" name="Oval 10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V="1">
            <a:off x="3810000" y="3886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0198" name="Picture 22" descr="kfm0cjan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91000" y="3048000"/>
            <a:ext cx="1309688" cy="1749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Communicating Fraud Evidence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Whenever “evidence of fraud” is found, it should be brought to the attention of the </a:t>
            </a:r>
            <a:r>
              <a:rPr lang="en-US" sz="2800" i="1"/>
              <a:t>appropriate</a:t>
            </a:r>
            <a:r>
              <a:rPr lang="en-US" sz="2800"/>
              <a:t> level of management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Even if the matter is inconsequential</a:t>
            </a:r>
          </a:p>
          <a:p>
            <a:pPr>
              <a:lnSpc>
                <a:spcPct val="80000"/>
              </a:lnSpc>
            </a:pPr>
            <a:r>
              <a:rPr lang="en-US" sz="2800"/>
              <a:t>Report directly to the audit committee when: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Fraud causes a material misstatement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Fraud involves senior management</a:t>
            </a:r>
          </a:p>
          <a:p>
            <a:pPr>
              <a:lnSpc>
                <a:spcPct val="80000"/>
              </a:lnSpc>
            </a:pPr>
            <a:r>
              <a:rPr lang="en-US" sz="2800"/>
              <a:t>Reach an advance understanding with the audit committee about fraud involving lower-level employees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Presentation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530725"/>
          </a:xfrm>
        </p:spPr>
        <p:txBody>
          <a:bodyPr/>
          <a:lstStyle/>
          <a:p>
            <a:r>
              <a:rPr lang="en-US"/>
              <a:t>SAS 99 is applicable to Financial Statement Audit</a:t>
            </a:r>
          </a:p>
          <a:p>
            <a:r>
              <a:rPr lang="en-US"/>
              <a:t>Its approach is valuable for other audits</a:t>
            </a:r>
          </a:p>
          <a:p>
            <a:r>
              <a:rPr lang="en-US"/>
              <a:t>Overview of SAS 99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Documenting Fraud Considerations</a:t>
            </a:r>
          </a:p>
        </p:txBody>
      </p:sp>
      <p:sp>
        <p:nvSpPr>
          <p:cNvPr id="52227" name="Oval 3"/>
          <p:cNvSpPr>
            <a:spLocks noChangeArrowheads="1"/>
          </p:cNvSpPr>
          <p:nvPr/>
        </p:nvSpPr>
        <p:spPr bwMode="auto">
          <a:xfrm>
            <a:off x="18288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Documenting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1752600" y="3581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Communicating</a:t>
            </a: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1828800" y="46482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Evaluating Evidence</a:t>
            </a:r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3886200" y="54102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Responding to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Risks</a:t>
            </a:r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3886200" y="19050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Brainstorming</a:t>
            </a:r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5867400" y="25146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Obtaining Risk Info</a:t>
            </a:r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5867400" y="35814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Identifying Risks</a:t>
            </a:r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5791200" y="4724400"/>
            <a:ext cx="2057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Assessing Risks</a:t>
            </a: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7150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6858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6858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5638800" y="525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 flipV="1">
            <a:off x="37338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V="1">
            <a:off x="2743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V="1">
            <a:off x="27432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V="1">
            <a:off x="3581400" y="2362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3810000" y="29718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2246" name="Picture 22" descr="yz2jawan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38600" y="3124200"/>
            <a:ext cx="1670050" cy="1658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Documenting Fraud Considerations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30725"/>
          </a:xfrm>
        </p:spPr>
        <p:txBody>
          <a:bodyPr/>
          <a:lstStyle/>
          <a:p>
            <a:r>
              <a:rPr lang="en-US"/>
              <a:t>Brainstorming sessions</a:t>
            </a:r>
          </a:p>
          <a:p>
            <a:r>
              <a:rPr lang="en-US"/>
              <a:t>Procedures performed to obtain information needed to identify and assess fraud risks</a:t>
            </a:r>
          </a:p>
          <a:p>
            <a:r>
              <a:rPr lang="en-US"/>
              <a:t>Specific fraud risks identified and descriptions of how you responded to those risks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SAS 99 Impact on the Auditor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 change in the auditor’s responsibility to detect material fraud in financial statement audits</a:t>
            </a:r>
          </a:p>
          <a:p>
            <a:pPr>
              <a:lnSpc>
                <a:spcPct val="90000"/>
              </a:lnSpc>
            </a:pPr>
            <a:r>
              <a:rPr lang="en-US"/>
              <a:t>No Change in the auditor’s required communication of evidence of fraud</a:t>
            </a:r>
          </a:p>
          <a:p>
            <a:pPr>
              <a:lnSpc>
                <a:spcPct val="90000"/>
              </a:lnSpc>
            </a:pPr>
            <a:r>
              <a:rPr lang="en-US"/>
              <a:t>Significant changes in required auditing procedures and documentation in a financial statement audit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SAS Says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30725"/>
          </a:xfrm>
        </p:spPr>
        <p:txBody>
          <a:bodyPr/>
          <a:lstStyle/>
          <a:p>
            <a:r>
              <a:rPr lang="en-US"/>
              <a:t>Its management’s responsibility: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Setting the proper tone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Creating and maintaining a culture of honesty and ethics</a:t>
            </a:r>
          </a:p>
          <a:p>
            <a:pPr lvl="1">
              <a:buFont typeface="Verdana" pitchFamily="34" charset="0"/>
              <a:buChar char="-"/>
            </a:pPr>
            <a:r>
              <a:rPr lang="en-US"/>
              <a:t>Establishing appropriate controls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Fraud Triangle</a:t>
            </a:r>
          </a:p>
        </p:txBody>
      </p:sp>
      <p:pic>
        <p:nvPicPr>
          <p:cNvPr id="13323" name="Picture 11" descr="BD18254_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676400"/>
            <a:ext cx="5991225" cy="4352925"/>
          </a:xfrm>
        </p:spPr>
      </p:pic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267200" y="1981200"/>
            <a:ext cx="849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Motive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828800" y="5410200"/>
            <a:ext cx="1385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Opportunity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5943600" y="5410200"/>
            <a:ext cx="1689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Rationalization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Two Types of SAS 99 Fraud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Misstatements arising from fraudulent financial reporting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Intentional misrepresentation in or omission of material events, transactions or other information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Intentional misapplication of GAAP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Falsification or manipulation of accounting records or documents</a:t>
            </a:r>
          </a:p>
          <a:p>
            <a:pPr>
              <a:lnSpc>
                <a:spcPct val="80000"/>
              </a:lnSpc>
            </a:pPr>
            <a:r>
              <a:rPr lang="en-US" sz="2800"/>
              <a:t>Misstatement arising from misappropriation of assets</a:t>
            </a:r>
          </a:p>
          <a:p>
            <a:pPr lvl="1">
              <a:lnSpc>
                <a:spcPct val="80000"/>
              </a:lnSpc>
              <a:buFont typeface="Verdana" pitchFamily="34" charset="0"/>
              <a:buChar char="-"/>
            </a:pPr>
            <a:r>
              <a:rPr lang="en-US" sz="2400"/>
              <a:t>Theft that causes the financial statements to not be fairly presented in all material respects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Exercising Professional Skepticism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Defined as “an attitude that includes a questioning mind and a critical assessment of audit evidence”</a:t>
            </a:r>
          </a:p>
          <a:p>
            <a:pPr>
              <a:lnSpc>
                <a:spcPct val="90000"/>
              </a:lnSpc>
            </a:pPr>
            <a:r>
              <a:rPr lang="en-US"/>
              <a:t>Mindset that recognizes that </a:t>
            </a:r>
            <a:r>
              <a:rPr lang="en-US" u="sng"/>
              <a:t>any</a:t>
            </a:r>
            <a:r>
              <a:rPr lang="en-US"/>
              <a:t> material misstatement could be the result of fraud</a:t>
            </a:r>
          </a:p>
          <a:p>
            <a:pPr>
              <a:lnSpc>
                <a:spcPct val="90000"/>
              </a:lnSpc>
            </a:pPr>
            <a:r>
              <a:rPr lang="en-US"/>
              <a:t>Requires “on-going” questioning of whether evidence suggests a possible fraud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1662</TotalTime>
  <Words>1564</Words>
  <Application>Microsoft Office PowerPoint</Application>
  <PresentationFormat>On-screen Show (4:3)</PresentationFormat>
  <Paragraphs>289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Globe</vt:lpstr>
      <vt:lpstr>SAS 99 – Consideration of Fraud in a Financial Statement Audit</vt:lpstr>
      <vt:lpstr>Why a New Standard?</vt:lpstr>
      <vt:lpstr>Provide CPAs with clarified and focused auditing guidance on fraud</vt:lpstr>
      <vt:lpstr>This Presentation</vt:lpstr>
      <vt:lpstr>SAS 99 Impact on the Auditor</vt:lpstr>
      <vt:lpstr>The SAS Says</vt:lpstr>
      <vt:lpstr>The Fraud Triangle</vt:lpstr>
      <vt:lpstr>The Two Types of SAS 99 Fraud</vt:lpstr>
      <vt:lpstr>Exercising Professional Skepticism</vt:lpstr>
      <vt:lpstr>Overview of the Fraud Audit Process</vt:lpstr>
      <vt:lpstr>Brainstorming</vt:lpstr>
      <vt:lpstr>Brainstorming</vt:lpstr>
      <vt:lpstr>Brainstorming</vt:lpstr>
      <vt:lpstr>Brainstorming</vt:lpstr>
      <vt:lpstr>Brainstorming</vt:lpstr>
      <vt:lpstr>Brainstorming</vt:lpstr>
      <vt:lpstr>Brainstorming</vt:lpstr>
      <vt:lpstr>Brainstorming</vt:lpstr>
      <vt:lpstr>Obtaining Risk Information</vt:lpstr>
      <vt:lpstr>Obtaining Risk Information </vt:lpstr>
      <vt:lpstr>L.A. Dept. of Agriculture:  Obtaining Risk Information</vt:lpstr>
      <vt:lpstr>L.A. Dept of Agriculture:  Obtaining Risk Information</vt:lpstr>
      <vt:lpstr>Obtaining Fraud Risks</vt:lpstr>
      <vt:lpstr>Identifying Fraud Risks</vt:lpstr>
      <vt:lpstr>L.A. Dept. of Agriculture:  Identifying Risk</vt:lpstr>
      <vt:lpstr>L.A. Dept. of Agriculture:  Identifying Risks</vt:lpstr>
      <vt:lpstr>Assessing Fraud Risks</vt:lpstr>
      <vt:lpstr>Assessing Fraud Risks</vt:lpstr>
      <vt:lpstr>L.A. Dept. of Agriculture:  Assessing Risk</vt:lpstr>
      <vt:lpstr>Responding to Fraud Risks</vt:lpstr>
      <vt:lpstr>Responding to Fraud Risks</vt:lpstr>
      <vt:lpstr>L.A. Dept. of Agriculture Responding to Risk</vt:lpstr>
      <vt:lpstr>Other Responses</vt:lpstr>
      <vt:lpstr>Evaluating Audit Evidence for Fraud</vt:lpstr>
      <vt:lpstr>Evaluating Audit Evidence for Risks</vt:lpstr>
      <vt:lpstr>Evaluating Audit Evidence</vt:lpstr>
      <vt:lpstr>L.A. Dept. of Agriculture: Evaluating the Evidence</vt:lpstr>
      <vt:lpstr>Evaluating Audit Evidence for Fraud</vt:lpstr>
      <vt:lpstr>Communicating Fraud Evidence</vt:lpstr>
      <vt:lpstr>Documenting Fraud Considerations</vt:lpstr>
      <vt:lpstr>Documenting Fraud Considerations</vt:lpstr>
    </vt:vector>
  </TitlesOfParts>
  <Company>Palomar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99 – Consideration of Fraud in a Financial Statement Audit</dc:title>
  <dc:creator>Information Services</dc:creator>
  <cp:lastModifiedBy>Administrator</cp:lastModifiedBy>
  <cp:revision>48</cp:revision>
  <dcterms:created xsi:type="dcterms:W3CDTF">2004-04-27T22:24:38Z</dcterms:created>
  <dcterms:modified xsi:type="dcterms:W3CDTF">2014-04-09T18:08:04Z</dcterms:modified>
</cp:coreProperties>
</file>