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5611A6-B0E7-4604-8C53-338528B97966}" type="presOf" srcId="{20E6A14E-4A63-414C-9053-4ACC1E7EBD28}" destId="{29192B42-1E96-4F52-8CA7-D929F6C59199}" srcOrd="0" destOrd="0" presId="urn:microsoft.com/office/officeart/2005/8/layout/cycle3"/>
    <dgm:cxn modelId="{800415A3-2ED6-4111-8A02-081099C822EA}" type="presOf" srcId="{3C442F23-8BA7-42E7-B247-5A9B5E7AA3F9}" destId="{2B08DB50-B73D-4F72-BDC8-2AB377A1E0BC}" srcOrd="0" destOrd="0" presId="urn:microsoft.com/office/officeart/2005/8/layout/cycle3"/>
    <dgm:cxn modelId="{C91BE687-034A-49CD-8076-8E9B2575BBA1}" type="presOf" srcId="{A9B8194C-3132-430B-AB4C-F3834157CA9E}" destId="{3C481B37-4354-4570-8C2D-7E31DFF0A574}" srcOrd="0" destOrd="0" presId="urn:microsoft.com/office/officeart/2005/8/layout/cycle3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80A919C9-303C-4CE5-B943-9821977536DC}" type="presOf" srcId="{69C3E964-2924-42B8-B547-1BEE89507955}" destId="{8DD2E9CC-BCFA-4EF3-8E76-DC0AC31766AF}" srcOrd="0" destOrd="0" presId="urn:microsoft.com/office/officeart/2005/8/layout/cycle3"/>
    <dgm:cxn modelId="{AB649E0F-1D0D-4E64-A57C-802B4D77DE80}" type="presOf" srcId="{17A80693-94D1-4845-B24B-8C402EC6C91F}" destId="{7E70059A-2B86-4A5D-A2CA-10A6A397E524}" srcOrd="0" destOrd="0" presId="urn:microsoft.com/office/officeart/2005/8/layout/cycle3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9F509FA2-50AD-493C-80D9-404E31AAA814}" type="presOf" srcId="{5FBDEC42-40DD-4DF6-832C-654358BDFF1F}" destId="{7ADDAC91-065D-43AB-8B15-A3B6BCD2BC5C}" srcOrd="0" destOrd="0" presId="urn:microsoft.com/office/officeart/2005/8/layout/cycle3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A40B8A28-EA57-4ECF-BE38-C6E04A0863C8}" type="presOf" srcId="{EB2BA292-ED58-41CD-A2A0-898FA52394CA}" destId="{3140E987-25E6-4366-9271-5DE8C7E98B55}" srcOrd="0" destOrd="0" presId="urn:microsoft.com/office/officeart/2005/8/layout/cycle3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BE8E3605-5545-4160-9254-933EA8B4ECF6}" type="presOf" srcId="{2BE70CED-30AD-4C65-B353-2692F1BACF99}" destId="{265E12CA-9766-4E07-B5B2-EE03757AB1A0}" srcOrd="0" destOrd="0" presId="urn:microsoft.com/office/officeart/2005/8/layout/cycle3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79B25E36-3C84-49A0-B8BC-C92A3A2D2BE9}" type="presOf" srcId="{9532A439-8E56-4514-94BE-470E9289F0D7}" destId="{05BC00E7-2375-40A9-AB74-61314FB1C5B1}" srcOrd="0" destOrd="0" presId="urn:microsoft.com/office/officeart/2005/8/layout/cycle3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DBEC69E6-5992-4A51-A032-DE24AF81273A}" type="presOf" srcId="{237298BC-0934-49A0-896A-BADEEE589859}" destId="{570D9BA8-3939-4A89-B9C9-1D539FD1627B}" srcOrd="0" destOrd="0" presId="urn:microsoft.com/office/officeart/2005/8/layout/cycle3"/>
    <dgm:cxn modelId="{ACD0266C-3690-4819-BA35-D5D8336CFC37}" type="presParOf" srcId="{8DD2E9CC-BCFA-4EF3-8E76-DC0AC31766AF}" destId="{EBC1D739-CE7A-4B69-B3E2-4327E64E9929}" srcOrd="0" destOrd="0" presId="urn:microsoft.com/office/officeart/2005/8/layout/cycle3"/>
    <dgm:cxn modelId="{9B4867AD-2896-4503-B215-34FA79325E89}" type="presParOf" srcId="{EBC1D739-CE7A-4B69-B3E2-4327E64E9929}" destId="{570D9BA8-3939-4A89-B9C9-1D539FD1627B}" srcOrd="0" destOrd="0" presId="urn:microsoft.com/office/officeart/2005/8/layout/cycle3"/>
    <dgm:cxn modelId="{2B362B44-5AB1-4365-A6DE-3DB34494CC7C}" type="presParOf" srcId="{EBC1D739-CE7A-4B69-B3E2-4327E64E9929}" destId="{3C481B37-4354-4570-8C2D-7E31DFF0A574}" srcOrd="1" destOrd="0" presId="urn:microsoft.com/office/officeart/2005/8/layout/cycle3"/>
    <dgm:cxn modelId="{FAF39B14-8A32-4AC2-8E29-D6910DA2AE99}" type="presParOf" srcId="{EBC1D739-CE7A-4B69-B3E2-4327E64E9929}" destId="{05BC00E7-2375-40A9-AB74-61314FB1C5B1}" srcOrd="2" destOrd="0" presId="urn:microsoft.com/office/officeart/2005/8/layout/cycle3"/>
    <dgm:cxn modelId="{D2407ECA-7533-4DC6-B07C-AA80ED90788B}" type="presParOf" srcId="{EBC1D739-CE7A-4B69-B3E2-4327E64E9929}" destId="{7ADDAC91-065D-43AB-8B15-A3B6BCD2BC5C}" srcOrd="3" destOrd="0" presId="urn:microsoft.com/office/officeart/2005/8/layout/cycle3"/>
    <dgm:cxn modelId="{E467468F-7D3E-418D-9F95-3E95D4BE836E}" type="presParOf" srcId="{EBC1D739-CE7A-4B69-B3E2-4327E64E9929}" destId="{29192B42-1E96-4F52-8CA7-D929F6C59199}" srcOrd="4" destOrd="0" presId="urn:microsoft.com/office/officeart/2005/8/layout/cycle3"/>
    <dgm:cxn modelId="{7A2BEDC5-73B2-4DDE-819B-45B8BDFF17F6}" type="presParOf" srcId="{EBC1D739-CE7A-4B69-B3E2-4327E64E9929}" destId="{7E70059A-2B86-4A5D-A2CA-10A6A397E524}" srcOrd="5" destOrd="0" presId="urn:microsoft.com/office/officeart/2005/8/layout/cycle3"/>
    <dgm:cxn modelId="{734D519C-D46A-4F63-AE49-3CF5BD84EBBF}" type="presParOf" srcId="{EBC1D739-CE7A-4B69-B3E2-4327E64E9929}" destId="{2B08DB50-B73D-4F72-BDC8-2AB377A1E0BC}" srcOrd="6" destOrd="0" presId="urn:microsoft.com/office/officeart/2005/8/layout/cycle3"/>
    <dgm:cxn modelId="{0A4F292D-D302-4299-93D7-6E7C6F61880A}" type="presParOf" srcId="{EBC1D739-CE7A-4B69-B3E2-4327E64E9929}" destId="{3140E987-25E6-4366-9271-5DE8C7E98B55}" srcOrd="7" destOrd="0" presId="urn:microsoft.com/office/officeart/2005/8/layout/cycle3"/>
    <dgm:cxn modelId="{77E6ACDA-3BE5-4A16-98AB-20352031471C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D0280B9D-92FC-4D42-9D10-896F135D0740}" type="presOf" srcId="{2BE70CED-30AD-4C65-B353-2692F1BACF99}" destId="{265E12CA-9766-4E07-B5B2-EE03757AB1A0}" srcOrd="0" destOrd="0" presId="urn:microsoft.com/office/officeart/2005/8/layout/cycle3"/>
    <dgm:cxn modelId="{735F38B2-C967-4153-A287-AED097DE2E86}" type="presOf" srcId="{A9B8194C-3132-430B-AB4C-F3834157CA9E}" destId="{3C481B37-4354-4570-8C2D-7E31DFF0A574}" srcOrd="0" destOrd="0" presId="urn:microsoft.com/office/officeart/2005/8/layout/cycle3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9CB03F2D-DE25-4758-9A1D-DB0129CF736C}" type="presOf" srcId="{69C3E964-2924-42B8-B547-1BEE89507955}" destId="{8DD2E9CC-BCFA-4EF3-8E76-DC0AC31766AF}" srcOrd="0" destOrd="0" presId="urn:microsoft.com/office/officeart/2005/8/layout/cycle3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798E7D9F-33FF-4C58-9C24-86669ED34334}" type="presOf" srcId="{17A80693-94D1-4845-B24B-8C402EC6C91F}" destId="{7E70059A-2B86-4A5D-A2CA-10A6A397E524}" srcOrd="0" destOrd="0" presId="urn:microsoft.com/office/officeart/2005/8/layout/cycle3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16B42758-5B89-44D5-AC88-A41EAAD1E343}" type="presOf" srcId="{237298BC-0934-49A0-896A-BADEEE589859}" destId="{570D9BA8-3939-4A89-B9C9-1D539FD1627B}" srcOrd="0" destOrd="0" presId="urn:microsoft.com/office/officeart/2005/8/layout/cycle3"/>
    <dgm:cxn modelId="{69E933B4-68E2-4EE4-9A8E-0DE6EDDA98BD}" type="presOf" srcId="{3C442F23-8BA7-42E7-B247-5A9B5E7AA3F9}" destId="{2B08DB50-B73D-4F72-BDC8-2AB377A1E0BC}" srcOrd="0" destOrd="0" presId="urn:microsoft.com/office/officeart/2005/8/layout/cycle3"/>
    <dgm:cxn modelId="{FF00B3EC-A1B4-4E2B-8106-F704CA76E48B}" type="presOf" srcId="{20E6A14E-4A63-414C-9053-4ACC1E7EBD28}" destId="{29192B42-1E96-4F52-8CA7-D929F6C59199}" srcOrd="0" destOrd="0" presId="urn:microsoft.com/office/officeart/2005/8/layout/cycle3"/>
    <dgm:cxn modelId="{BB60C79A-3999-4084-9608-54947E3FAC9F}" type="presOf" srcId="{9532A439-8E56-4514-94BE-470E9289F0D7}" destId="{05BC00E7-2375-40A9-AB74-61314FB1C5B1}" srcOrd="0" destOrd="0" presId="urn:microsoft.com/office/officeart/2005/8/layout/cycle3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DD464C4F-793A-4222-A865-0A59EBD4B24A}" type="presOf" srcId="{5FBDEC42-40DD-4DF6-832C-654358BDFF1F}" destId="{7ADDAC91-065D-43AB-8B15-A3B6BCD2BC5C}" srcOrd="0" destOrd="0" presId="urn:microsoft.com/office/officeart/2005/8/layout/cycle3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E8FC674C-872A-4875-955C-5C9D66DDE1A9}" type="presOf" srcId="{EB2BA292-ED58-41CD-A2A0-898FA52394CA}" destId="{3140E987-25E6-4366-9271-5DE8C7E98B55}" srcOrd="0" destOrd="0" presId="urn:microsoft.com/office/officeart/2005/8/layout/cycle3"/>
    <dgm:cxn modelId="{57BEE0D8-5BDB-4D58-A4B3-8A8EC4D6BDCB}" type="presParOf" srcId="{8DD2E9CC-BCFA-4EF3-8E76-DC0AC31766AF}" destId="{EBC1D739-CE7A-4B69-B3E2-4327E64E9929}" srcOrd="0" destOrd="0" presId="urn:microsoft.com/office/officeart/2005/8/layout/cycle3"/>
    <dgm:cxn modelId="{72B6E6B8-77CD-4E25-9386-590C0DD542D1}" type="presParOf" srcId="{EBC1D739-CE7A-4B69-B3E2-4327E64E9929}" destId="{570D9BA8-3939-4A89-B9C9-1D539FD1627B}" srcOrd="0" destOrd="0" presId="urn:microsoft.com/office/officeart/2005/8/layout/cycle3"/>
    <dgm:cxn modelId="{6E10A748-8C7E-415D-9ACD-4AEE21A40187}" type="presParOf" srcId="{EBC1D739-CE7A-4B69-B3E2-4327E64E9929}" destId="{3C481B37-4354-4570-8C2D-7E31DFF0A574}" srcOrd="1" destOrd="0" presId="urn:microsoft.com/office/officeart/2005/8/layout/cycle3"/>
    <dgm:cxn modelId="{F103C9B7-A0DA-4EEB-A49B-4D83E57A48ED}" type="presParOf" srcId="{EBC1D739-CE7A-4B69-B3E2-4327E64E9929}" destId="{05BC00E7-2375-40A9-AB74-61314FB1C5B1}" srcOrd="2" destOrd="0" presId="urn:microsoft.com/office/officeart/2005/8/layout/cycle3"/>
    <dgm:cxn modelId="{80C4646F-C442-49B4-95E1-8B74A07D2EB9}" type="presParOf" srcId="{EBC1D739-CE7A-4B69-B3E2-4327E64E9929}" destId="{7ADDAC91-065D-43AB-8B15-A3B6BCD2BC5C}" srcOrd="3" destOrd="0" presId="urn:microsoft.com/office/officeart/2005/8/layout/cycle3"/>
    <dgm:cxn modelId="{B2725183-1EAB-405A-AD8D-EE2FF940AB44}" type="presParOf" srcId="{EBC1D739-CE7A-4B69-B3E2-4327E64E9929}" destId="{29192B42-1E96-4F52-8CA7-D929F6C59199}" srcOrd="4" destOrd="0" presId="urn:microsoft.com/office/officeart/2005/8/layout/cycle3"/>
    <dgm:cxn modelId="{ACAB064B-23A2-48DC-ACB8-27BCFC0176B8}" type="presParOf" srcId="{EBC1D739-CE7A-4B69-B3E2-4327E64E9929}" destId="{7E70059A-2B86-4A5D-A2CA-10A6A397E524}" srcOrd="5" destOrd="0" presId="urn:microsoft.com/office/officeart/2005/8/layout/cycle3"/>
    <dgm:cxn modelId="{17A0A24A-73D5-4BFB-B8E6-C5F73075980C}" type="presParOf" srcId="{EBC1D739-CE7A-4B69-B3E2-4327E64E9929}" destId="{2B08DB50-B73D-4F72-BDC8-2AB377A1E0BC}" srcOrd="6" destOrd="0" presId="urn:microsoft.com/office/officeart/2005/8/layout/cycle3"/>
    <dgm:cxn modelId="{1D82D59B-81AE-4683-A3EC-0C9C3E93531C}" type="presParOf" srcId="{EBC1D739-CE7A-4B69-B3E2-4327E64E9929}" destId="{3140E987-25E6-4366-9271-5DE8C7E98B55}" srcOrd="7" destOrd="0" presId="urn:microsoft.com/office/officeart/2005/8/layout/cycle3"/>
    <dgm:cxn modelId="{A07DC058-9E58-4873-87EC-1EED01BC7DCF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9AC13515-9BEE-44A5-8C13-8A27FCE447C5}" type="presOf" srcId="{9532A439-8E56-4514-94BE-470E9289F0D7}" destId="{05BC00E7-2375-40A9-AB74-61314FB1C5B1}" srcOrd="0" destOrd="0" presId="urn:microsoft.com/office/officeart/2005/8/layout/cycle3"/>
    <dgm:cxn modelId="{6A2A7956-90E3-4240-BD2F-E440E5A1233D}" type="presOf" srcId="{237298BC-0934-49A0-896A-BADEEE589859}" destId="{570D9BA8-3939-4A89-B9C9-1D539FD1627B}" srcOrd="0" destOrd="0" presId="urn:microsoft.com/office/officeart/2005/8/layout/cycle3"/>
    <dgm:cxn modelId="{E4D10857-DB11-4E67-B75E-A5CBDB233BBB}" type="presOf" srcId="{A9B8194C-3132-430B-AB4C-F3834157CA9E}" destId="{3C481B37-4354-4570-8C2D-7E31DFF0A574}" srcOrd="0" destOrd="0" presId="urn:microsoft.com/office/officeart/2005/8/layout/cycle3"/>
    <dgm:cxn modelId="{CA67C377-3DE3-4D65-BC75-A48CFD800859}" type="presOf" srcId="{69C3E964-2924-42B8-B547-1BEE89507955}" destId="{8DD2E9CC-BCFA-4EF3-8E76-DC0AC31766AF}" srcOrd="0" destOrd="0" presId="urn:microsoft.com/office/officeart/2005/8/layout/cycle3"/>
    <dgm:cxn modelId="{3C8032BA-9AD1-4EB7-BE5E-98BD370781EF}" type="presOf" srcId="{EB2BA292-ED58-41CD-A2A0-898FA52394CA}" destId="{3140E987-25E6-4366-9271-5DE8C7E98B55}" srcOrd="0" destOrd="0" presId="urn:microsoft.com/office/officeart/2005/8/layout/cycle3"/>
    <dgm:cxn modelId="{4C1D6E0E-09D0-45B6-A4E6-F18C8ADF202E}" type="presOf" srcId="{20E6A14E-4A63-414C-9053-4ACC1E7EBD28}" destId="{29192B42-1E96-4F52-8CA7-D929F6C59199}" srcOrd="0" destOrd="0" presId="urn:microsoft.com/office/officeart/2005/8/layout/cycle3"/>
    <dgm:cxn modelId="{CAFC1DB8-DDC5-41EF-8D3D-1531AA114989}" type="presOf" srcId="{3C442F23-8BA7-42E7-B247-5A9B5E7AA3F9}" destId="{2B08DB50-B73D-4F72-BDC8-2AB377A1E0BC}" srcOrd="0" destOrd="0" presId="urn:microsoft.com/office/officeart/2005/8/layout/cycle3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B028CDBD-5E4E-476A-BBA6-A2C0D0E51C48}" type="presOf" srcId="{5FBDEC42-40DD-4DF6-832C-654358BDFF1F}" destId="{7ADDAC91-065D-43AB-8B15-A3B6BCD2BC5C}" srcOrd="0" destOrd="0" presId="urn:microsoft.com/office/officeart/2005/8/layout/cycle3"/>
    <dgm:cxn modelId="{47D7CC42-DD08-4CF3-BE4D-7B6280D92DD5}" type="presOf" srcId="{17A80693-94D1-4845-B24B-8C402EC6C91F}" destId="{7E70059A-2B86-4A5D-A2CA-10A6A397E524}" srcOrd="0" destOrd="0" presId="urn:microsoft.com/office/officeart/2005/8/layout/cycle3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1A59F626-7529-4158-B053-1DC3D9B34107}" type="presOf" srcId="{2BE70CED-30AD-4C65-B353-2692F1BACF99}" destId="{265E12CA-9766-4E07-B5B2-EE03757AB1A0}" srcOrd="0" destOrd="0" presId="urn:microsoft.com/office/officeart/2005/8/layout/cycle3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A6DE17E4-36AE-44BF-8CFE-3F4B04B73265}" type="presParOf" srcId="{8DD2E9CC-BCFA-4EF3-8E76-DC0AC31766AF}" destId="{EBC1D739-CE7A-4B69-B3E2-4327E64E9929}" srcOrd="0" destOrd="0" presId="urn:microsoft.com/office/officeart/2005/8/layout/cycle3"/>
    <dgm:cxn modelId="{B3D2E39F-2A80-4048-8452-8A3528FCFEE5}" type="presParOf" srcId="{EBC1D739-CE7A-4B69-B3E2-4327E64E9929}" destId="{570D9BA8-3939-4A89-B9C9-1D539FD1627B}" srcOrd="0" destOrd="0" presId="urn:microsoft.com/office/officeart/2005/8/layout/cycle3"/>
    <dgm:cxn modelId="{27C48582-0E93-4B96-A954-7A3C8B0BD3F5}" type="presParOf" srcId="{EBC1D739-CE7A-4B69-B3E2-4327E64E9929}" destId="{3C481B37-4354-4570-8C2D-7E31DFF0A574}" srcOrd="1" destOrd="0" presId="urn:microsoft.com/office/officeart/2005/8/layout/cycle3"/>
    <dgm:cxn modelId="{CA63D458-5388-45B8-AEFE-B10B6AD71084}" type="presParOf" srcId="{EBC1D739-CE7A-4B69-B3E2-4327E64E9929}" destId="{05BC00E7-2375-40A9-AB74-61314FB1C5B1}" srcOrd="2" destOrd="0" presId="urn:microsoft.com/office/officeart/2005/8/layout/cycle3"/>
    <dgm:cxn modelId="{5E377194-FBD7-47FB-8275-21C5BA640A07}" type="presParOf" srcId="{EBC1D739-CE7A-4B69-B3E2-4327E64E9929}" destId="{7ADDAC91-065D-43AB-8B15-A3B6BCD2BC5C}" srcOrd="3" destOrd="0" presId="urn:microsoft.com/office/officeart/2005/8/layout/cycle3"/>
    <dgm:cxn modelId="{AF5EC1C6-0126-410D-8D17-6BEF2FE12C13}" type="presParOf" srcId="{EBC1D739-CE7A-4B69-B3E2-4327E64E9929}" destId="{29192B42-1E96-4F52-8CA7-D929F6C59199}" srcOrd="4" destOrd="0" presId="urn:microsoft.com/office/officeart/2005/8/layout/cycle3"/>
    <dgm:cxn modelId="{64DE7C52-59B4-41EA-8232-3411964C4527}" type="presParOf" srcId="{EBC1D739-CE7A-4B69-B3E2-4327E64E9929}" destId="{7E70059A-2B86-4A5D-A2CA-10A6A397E524}" srcOrd="5" destOrd="0" presId="urn:microsoft.com/office/officeart/2005/8/layout/cycle3"/>
    <dgm:cxn modelId="{1305876D-E448-43C4-AEFE-F5B00DF09FD7}" type="presParOf" srcId="{EBC1D739-CE7A-4B69-B3E2-4327E64E9929}" destId="{2B08DB50-B73D-4F72-BDC8-2AB377A1E0BC}" srcOrd="6" destOrd="0" presId="urn:microsoft.com/office/officeart/2005/8/layout/cycle3"/>
    <dgm:cxn modelId="{2EE6A86C-7288-4419-B401-E19A26874144}" type="presParOf" srcId="{EBC1D739-CE7A-4B69-B3E2-4327E64E9929}" destId="{3140E987-25E6-4366-9271-5DE8C7E98B55}" srcOrd="7" destOrd="0" presId="urn:microsoft.com/office/officeart/2005/8/layout/cycle3"/>
    <dgm:cxn modelId="{D3BE6F90-FF90-4505-BEF7-123CC632C33E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73B578-8024-4760-8C89-ACC26BFFD0DE}" type="presOf" srcId="{17A80693-94D1-4845-B24B-8C402EC6C91F}" destId="{7E70059A-2B86-4A5D-A2CA-10A6A397E524}" srcOrd="0" destOrd="0" presId="urn:microsoft.com/office/officeart/2005/8/layout/cycle3"/>
    <dgm:cxn modelId="{20D23049-7A74-4191-86C8-EEA9F82CE99E}" type="presOf" srcId="{2BE70CED-30AD-4C65-B353-2692F1BACF99}" destId="{265E12CA-9766-4E07-B5B2-EE03757AB1A0}" srcOrd="0" destOrd="0" presId="urn:microsoft.com/office/officeart/2005/8/layout/cycle3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E685E12F-2E7A-4DB8-8A75-D2EFB1027D54}" type="presOf" srcId="{237298BC-0934-49A0-896A-BADEEE589859}" destId="{570D9BA8-3939-4A89-B9C9-1D539FD1627B}" srcOrd="0" destOrd="0" presId="urn:microsoft.com/office/officeart/2005/8/layout/cycle3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71F6FE3A-2578-4C3A-8005-3E4635AA8D6C}" type="presOf" srcId="{EB2BA292-ED58-41CD-A2A0-898FA52394CA}" destId="{3140E987-25E6-4366-9271-5DE8C7E98B55}" srcOrd="0" destOrd="0" presId="urn:microsoft.com/office/officeart/2005/8/layout/cycle3"/>
    <dgm:cxn modelId="{2955E06F-FD85-4AF7-BD51-DE268EAFF9EE}" type="presOf" srcId="{20E6A14E-4A63-414C-9053-4ACC1E7EBD28}" destId="{29192B42-1E96-4F52-8CA7-D929F6C59199}" srcOrd="0" destOrd="0" presId="urn:microsoft.com/office/officeart/2005/8/layout/cycle3"/>
    <dgm:cxn modelId="{0C560967-31E5-4A0F-8EC5-FDAB025C0D50}" type="presOf" srcId="{9532A439-8E56-4514-94BE-470E9289F0D7}" destId="{05BC00E7-2375-40A9-AB74-61314FB1C5B1}" srcOrd="0" destOrd="0" presId="urn:microsoft.com/office/officeart/2005/8/layout/cycle3"/>
    <dgm:cxn modelId="{D097F421-ED11-4E69-BED9-D2BB529FFF6B}" type="presOf" srcId="{A9B8194C-3132-430B-AB4C-F3834157CA9E}" destId="{3C481B37-4354-4570-8C2D-7E31DFF0A574}" srcOrd="0" destOrd="0" presId="urn:microsoft.com/office/officeart/2005/8/layout/cycle3"/>
    <dgm:cxn modelId="{8F33981F-41E7-44AD-9EEC-84CC7B8ACFFB}" type="presOf" srcId="{3C442F23-8BA7-42E7-B247-5A9B5E7AA3F9}" destId="{2B08DB50-B73D-4F72-BDC8-2AB377A1E0BC}" srcOrd="0" destOrd="0" presId="urn:microsoft.com/office/officeart/2005/8/layout/cycle3"/>
    <dgm:cxn modelId="{AE6AE987-0C5D-419E-838F-7AEC9C7792EE}" type="presOf" srcId="{69C3E964-2924-42B8-B547-1BEE89507955}" destId="{8DD2E9CC-BCFA-4EF3-8E76-DC0AC31766AF}" srcOrd="0" destOrd="0" presId="urn:microsoft.com/office/officeart/2005/8/layout/cycle3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44ECD9F8-93D6-4E16-837E-9FD569BE70F1}" type="presOf" srcId="{5FBDEC42-40DD-4DF6-832C-654358BDFF1F}" destId="{7ADDAC91-065D-43AB-8B15-A3B6BCD2BC5C}" srcOrd="0" destOrd="0" presId="urn:microsoft.com/office/officeart/2005/8/layout/cycle3"/>
    <dgm:cxn modelId="{10E35815-793B-4E0C-A422-2E939DBA784A}" type="presParOf" srcId="{8DD2E9CC-BCFA-4EF3-8E76-DC0AC31766AF}" destId="{EBC1D739-CE7A-4B69-B3E2-4327E64E9929}" srcOrd="0" destOrd="0" presId="urn:microsoft.com/office/officeart/2005/8/layout/cycle3"/>
    <dgm:cxn modelId="{2ABCC1B5-EBA7-4E7A-968F-C637048273E6}" type="presParOf" srcId="{EBC1D739-CE7A-4B69-B3E2-4327E64E9929}" destId="{570D9BA8-3939-4A89-B9C9-1D539FD1627B}" srcOrd="0" destOrd="0" presId="urn:microsoft.com/office/officeart/2005/8/layout/cycle3"/>
    <dgm:cxn modelId="{9EE2A15D-69B3-4236-9221-CAAECD536D65}" type="presParOf" srcId="{EBC1D739-CE7A-4B69-B3E2-4327E64E9929}" destId="{3C481B37-4354-4570-8C2D-7E31DFF0A574}" srcOrd="1" destOrd="0" presId="urn:microsoft.com/office/officeart/2005/8/layout/cycle3"/>
    <dgm:cxn modelId="{6E40E806-EDF8-47CC-B998-74C3307FF0E4}" type="presParOf" srcId="{EBC1D739-CE7A-4B69-B3E2-4327E64E9929}" destId="{05BC00E7-2375-40A9-AB74-61314FB1C5B1}" srcOrd="2" destOrd="0" presId="urn:microsoft.com/office/officeart/2005/8/layout/cycle3"/>
    <dgm:cxn modelId="{007A8507-F70E-40D4-B774-AD95295DD752}" type="presParOf" srcId="{EBC1D739-CE7A-4B69-B3E2-4327E64E9929}" destId="{7ADDAC91-065D-43AB-8B15-A3B6BCD2BC5C}" srcOrd="3" destOrd="0" presId="urn:microsoft.com/office/officeart/2005/8/layout/cycle3"/>
    <dgm:cxn modelId="{F4B277FD-9FFB-403C-8149-E6074BB888F9}" type="presParOf" srcId="{EBC1D739-CE7A-4B69-B3E2-4327E64E9929}" destId="{29192B42-1E96-4F52-8CA7-D929F6C59199}" srcOrd="4" destOrd="0" presId="urn:microsoft.com/office/officeart/2005/8/layout/cycle3"/>
    <dgm:cxn modelId="{9E223D03-F643-4436-BD9B-4C0D0FC777EF}" type="presParOf" srcId="{EBC1D739-CE7A-4B69-B3E2-4327E64E9929}" destId="{7E70059A-2B86-4A5D-A2CA-10A6A397E524}" srcOrd="5" destOrd="0" presId="urn:microsoft.com/office/officeart/2005/8/layout/cycle3"/>
    <dgm:cxn modelId="{E7E4969A-C578-43B7-A71D-1B222C70572D}" type="presParOf" srcId="{EBC1D739-CE7A-4B69-B3E2-4327E64E9929}" destId="{2B08DB50-B73D-4F72-BDC8-2AB377A1E0BC}" srcOrd="6" destOrd="0" presId="urn:microsoft.com/office/officeart/2005/8/layout/cycle3"/>
    <dgm:cxn modelId="{95C0B6E1-2BF8-47DA-AC95-47EEF0E223A4}" type="presParOf" srcId="{EBC1D739-CE7A-4B69-B3E2-4327E64E9929}" destId="{3140E987-25E6-4366-9271-5DE8C7E98B55}" srcOrd="7" destOrd="0" presId="urn:microsoft.com/office/officeart/2005/8/layout/cycle3"/>
    <dgm:cxn modelId="{B1A15027-8206-4CB4-9683-78C0D1436840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CC4F10-00BC-40F3-81C8-3831635B6F48}" type="presOf" srcId="{9532A439-8E56-4514-94BE-470E9289F0D7}" destId="{05BC00E7-2375-40A9-AB74-61314FB1C5B1}" srcOrd="0" destOrd="0" presId="urn:microsoft.com/office/officeart/2005/8/layout/cycle3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BCC83F06-082B-4EA5-B9ED-CA9987DEC831}" type="presOf" srcId="{237298BC-0934-49A0-896A-BADEEE589859}" destId="{570D9BA8-3939-4A89-B9C9-1D539FD1627B}" srcOrd="0" destOrd="0" presId="urn:microsoft.com/office/officeart/2005/8/layout/cycle3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6DD1E1E4-C908-4B33-A043-2AB92AF1235D}" type="presOf" srcId="{EB2BA292-ED58-41CD-A2A0-898FA52394CA}" destId="{3140E987-25E6-4366-9271-5DE8C7E98B55}" srcOrd="0" destOrd="0" presId="urn:microsoft.com/office/officeart/2005/8/layout/cycle3"/>
    <dgm:cxn modelId="{8F46AD1E-0E7F-44B5-B9AB-A3B37047AC8A}" type="presOf" srcId="{17A80693-94D1-4845-B24B-8C402EC6C91F}" destId="{7E70059A-2B86-4A5D-A2CA-10A6A397E524}" srcOrd="0" destOrd="0" presId="urn:microsoft.com/office/officeart/2005/8/layout/cycle3"/>
    <dgm:cxn modelId="{2421FE72-B63B-4547-AF27-98CDC0195E0F}" type="presOf" srcId="{A9B8194C-3132-430B-AB4C-F3834157CA9E}" destId="{3C481B37-4354-4570-8C2D-7E31DFF0A574}" srcOrd="0" destOrd="0" presId="urn:microsoft.com/office/officeart/2005/8/layout/cycle3"/>
    <dgm:cxn modelId="{4A24F16F-ED9B-4EE7-A6E3-A2068A899E36}" type="presOf" srcId="{20E6A14E-4A63-414C-9053-4ACC1E7EBD28}" destId="{29192B42-1E96-4F52-8CA7-D929F6C59199}" srcOrd="0" destOrd="0" presId="urn:microsoft.com/office/officeart/2005/8/layout/cycle3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E19C1BE6-CDDB-4654-89A8-107D9E70DD5F}" type="presOf" srcId="{69C3E964-2924-42B8-B547-1BEE89507955}" destId="{8DD2E9CC-BCFA-4EF3-8E76-DC0AC31766AF}" srcOrd="0" destOrd="0" presId="urn:microsoft.com/office/officeart/2005/8/layout/cycle3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C5D65600-8AA7-4EB5-AB81-8A9A2D135D36}" type="presOf" srcId="{2BE70CED-30AD-4C65-B353-2692F1BACF99}" destId="{265E12CA-9766-4E07-B5B2-EE03757AB1A0}" srcOrd="0" destOrd="0" presId="urn:microsoft.com/office/officeart/2005/8/layout/cycle3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6D5A0A10-CD5E-4A45-9B4F-260060F8F102}" type="presOf" srcId="{5FBDEC42-40DD-4DF6-832C-654358BDFF1F}" destId="{7ADDAC91-065D-43AB-8B15-A3B6BCD2BC5C}" srcOrd="0" destOrd="0" presId="urn:microsoft.com/office/officeart/2005/8/layout/cycle3"/>
    <dgm:cxn modelId="{E004AFC0-4955-4104-A52C-82994E7F0D9C}" type="presOf" srcId="{3C442F23-8BA7-42E7-B247-5A9B5E7AA3F9}" destId="{2B08DB50-B73D-4F72-BDC8-2AB377A1E0BC}" srcOrd="0" destOrd="0" presId="urn:microsoft.com/office/officeart/2005/8/layout/cycle3"/>
    <dgm:cxn modelId="{7D46B99A-A899-4AB9-85DC-2B24FB26FC37}" type="presParOf" srcId="{8DD2E9CC-BCFA-4EF3-8E76-DC0AC31766AF}" destId="{EBC1D739-CE7A-4B69-B3E2-4327E64E9929}" srcOrd="0" destOrd="0" presId="urn:microsoft.com/office/officeart/2005/8/layout/cycle3"/>
    <dgm:cxn modelId="{16F06086-ED7D-4BAA-985B-7A7CC3FF3F1E}" type="presParOf" srcId="{EBC1D739-CE7A-4B69-B3E2-4327E64E9929}" destId="{570D9BA8-3939-4A89-B9C9-1D539FD1627B}" srcOrd="0" destOrd="0" presId="urn:microsoft.com/office/officeart/2005/8/layout/cycle3"/>
    <dgm:cxn modelId="{AA2C7D56-8C8C-4CF6-8417-F2EC10D80289}" type="presParOf" srcId="{EBC1D739-CE7A-4B69-B3E2-4327E64E9929}" destId="{3C481B37-4354-4570-8C2D-7E31DFF0A574}" srcOrd="1" destOrd="0" presId="urn:microsoft.com/office/officeart/2005/8/layout/cycle3"/>
    <dgm:cxn modelId="{B18044C6-D37F-4F02-847A-2322B1EED875}" type="presParOf" srcId="{EBC1D739-CE7A-4B69-B3E2-4327E64E9929}" destId="{05BC00E7-2375-40A9-AB74-61314FB1C5B1}" srcOrd="2" destOrd="0" presId="urn:microsoft.com/office/officeart/2005/8/layout/cycle3"/>
    <dgm:cxn modelId="{D76DFBDA-F06E-470A-90CD-9403F4AF8175}" type="presParOf" srcId="{EBC1D739-CE7A-4B69-B3E2-4327E64E9929}" destId="{7ADDAC91-065D-43AB-8B15-A3B6BCD2BC5C}" srcOrd="3" destOrd="0" presId="urn:microsoft.com/office/officeart/2005/8/layout/cycle3"/>
    <dgm:cxn modelId="{6E826532-4B5F-4CF8-95D9-A3465D7C891E}" type="presParOf" srcId="{EBC1D739-CE7A-4B69-B3E2-4327E64E9929}" destId="{29192B42-1E96-4F52-8CA7-D929F6C59199}" srcOrd="4" destOrd="0" presId="urn:microsoft.com/office/officeart/2005/8/layout/cycle3"/>
    <dgm:cxn modelId="{0C8567F3-7B0A-458F-BD45-72888A8E1919}" type="presParOf" srcId="{EBC1D739-CE7A-4B69-B3E2-4327E64E9929}" destId="{7E70059A-2B86-4A5D-A2CA-10A6A397E524}" srcOrd="5" destOrd="0" presId="urn:microsoft.com/office/officeart/2005/8/layout/cycle3"/>
    <dgm:cxn modelId="{6BC413AE-41BD-49CD-B717-11A098D807B8}" type="presParOf" srcId="{EBC1D739-CE7A-4B69-B3E2-4327E64E9929}" destId="{2B08DB50-B73D-4F72-BDC8-2AB377A1E0BC}" srcOrd="6" destOrd="0" presId="urn:microsoft.com/office/officeart/2005/8/layout/cycle3"/>
    <dgm:cxn modelId="{3B8E60A7-7455-4DDC-970C-48FED93843D2}" type="presParOf" srcId="{EBC1D739-CE7A-4B69-B3E2-4327E64E9929}" destId="{3140E987-25E6-4366-9271-5DE8C7E98B55}" srcOrd="7" destOrd="0" presId="urn:microsoft.com/office/officeart/2005/8/layout/cycle3"/>
    <dgm:cxn modelId="{1C37FFED-90C9-4ACB-840F-08E0DB22118B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102355-3C26-4307-BBE8-4E574B3027EA}" type="presOf" srcId="{3C442F23-8BA7-42E7-B247-5A9B5E7AA3F9}" destId="{2B08DB50-B73D-4F72-BDC8-2AB377A1E0BC}" srcOrd="0" destOrd="0" presId="urn:microsoft.com/office/officeart/2005/8/layout/cycle3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334F6468-7967-408F-9167-8EA98434D1BF}" type="presOf" srcId="{69C3E964-2924-42B8-B547-1BEE89507955}" destId="{8DD2E9CC-BCFA-4EF3-8E76-DC0AC31766AF}" srcOrd="0" destOrd="0" presId="urn:microsoft.com/office/officeart/2005/8/layout/cycle3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CCD327B9-4A45-465C-B4E7-1337B0A29743}" type="presOf" srcId="{5FBDEC42-40DD-4DF6-832C-654358BDFF1F}" destId="{7ADDAC91-065D-43AB-8B15-A3B6BCD2BC5C}" srcOrd="0" destOrd="0" presId="urn:microsoft.com/office/officeart/2005/8/layout/cycle3"/>
    <dgm:cxn modelId="{3DE6034C-8286-4F8F-A0D2-7B1C639CE6E5}" type="presOf" srcId="{20E6A14E-4A63-414C-9053-4ACC1E7EBD28}" destId="{29192B42-1E96-4F52-8CA7-D929F6C59199}" srcOrd="0" destOrd="0" presId="urn:microsoft.com/office/officeart/2005/8/layout/cycle3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902B117A-EAD1-4E06-A5B0-94BD793D744E}" type="presOf" srcId="{2BE70CED-30AD-4C65-B353-2692F1BACF99}" destId="{265E12CA-9766-4E07-B5B2-EE03757AB1A0}" srcOrd="0" destOrd="0" presId="urn:microsoft.com/office/officeart/2005/8/layout/cycle3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E0644663-A41F-4A73-84F5-381055E89394}" type="presOf" srcId="{9532A439-8E56-4514-94BE-470E9289F0D7}" destId="{05BC00E7-2375-40A9-AB74-61314FB1C5B1}" srcOrd="0" destOrd="0" presId="urn:microsoft.com/office/officeart/2005/8/layout/cycle3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E38AA3D6-948F-485F-887B-DF84F52D3482}" type="presOf" srcId="{237298BC-0934-49A0-896A-BADEEE589859}" destId="{570D9BA8-3939-4A89-B9C9-1D539FD1627B}" srcOrd="0" destOrd="0" presId="urn:microsoft.com/office/officeart/2005/8/layout/cycle3"/>
    <dgm:cxn modelId="{788BF136-EB55-4B28-81B2-1A4215D8A915}" type="presOf" srcId="{EB2BA292-ED58-41CD-A2A0-898FA52394CA}" destId="{3140E987-25E6-4366-9271-5DE8C7E98B55}" srcOrd="0" destOrd="0" presId="urn:microsoft.com/office/officeart/2005/8/layout/cycle3"/>
    <dgm:cxn modelId="{42D57719-9EE9-43D0-BDE5-4B22F701E801}" type="presOf" srcId="{A9B8194C-3132-430B-AB4C-F3834157CA9E}" destId="{3C481B37-4354-4570-8C2D-7E31DFF0A574}" srcOrd="0" destOrd="0" presId="urn:microsoft.com/office/officeart/2005/8/layout/cycle3"/>
    <dgm:cxn modelId="{C0D55B95-66D8-472A-AAB4-D74F64F6DF9C}" type="presOf" srcId="{17A80693-94D1-4845-B24B-8C402EC6C91F}" destId="{7E70059A-2B86-4A5D-A2CA-10A6A397E524}" srcOrd="0" destOrd="0" presId="urn:microsoft.com/office/officeart/2005/8/layout/cycle3"/>
    <dgm:cxn modelId="{757ACA8A-E6B8-4E96-AF6B-CEC403670A2B}" type="presParOf" srcId="{8DD2E9CC-BCFA-4EF3-8E76-DC0AC31766AF}" destId="{EBC1D739-CE7A-4B69-B3E2-4327E64E9929}" srcOrd="0" destOrd="0" presId="urn:microsoft.com/office/officeart/2005/8/layout/cycle3"/>
    <dgm:cxn modelId="{A112A4D5-902C-4AAF-A445-518E26AFBC48}" type="presParOf" srcId="{EBC1D739-CE7A-4B69-B3E2-4327E64E9929}" destId="{570D9BA8-3939-4A89-B9C9-1D539FD1627B}" srcOrd="0" destOrd="0" presId="urn:microsoft.com/office/officeart/2005/8/layout/cycle3"/>
    <dgm:cxn modelId="{795DE836-53ED-4FAC-AF79-04F7E461247E}" type="presParOf" srcId="{EBC1D739-CE7A-4B69-B3E2-4327E64E9929}" destId="{3C481B37-4354-4570-8C2D-7E31DFF0A574}" srcOrd="1" destOrd="0" presId="urn:microsoft.com/office/officeart/2005/8/layout/cycle3"/>
    <dgm:cxn modelId="{AA000ED6-EDF4-4E8A-A04F-F1B50BC9BC20}" type="presParOf" srcId="{EBC1D739-CE7A-4B69-B3E2-4327E64E9929}" destId="{05BC00E7-2375-40A9-AB74-61314FB1C5B1}" srcOrd="2" destOrd="0" presId="urn:microsoft.com/office/officeart/2005/8/layout/cycle3"/>
    <dgm:cxn modelId="{345F30B3-F49B-4243-8E17-46AE9C436FBE}" type="presParOf" srcId="{EBC1D739-CE7A-4B69-B3E2-4327E64E9929}" destId="{7ADDAC91-065D-43AB-8B15-A3B6BCD2BC5C}" srcOrd="3" destOrd="0" presId="urn:microsoft.com/office/officeart/2005/8/layout/cycle3"/>
    <dgm:cxn modelId="{FACDF388-B8D6-438C-AF3A-C241C36BC33E}" type="presParOf" srcId="{EBC1D739-CE7A-4B69-B3E2-4327E64E9929}" destId="{29192B42-1E96-4F52-8CA7-D929F6C59199}" srcOrd="4" destOrd="0" presId="urn:microsoft.com/office/officeart/2005/8/layout/cycle3"/>
    <dgm:cxn modelId="{27751EC7-2B2F-4CEE-9A0D-2830E46CFDA6}" type="presParOf" srcId="{EBC1D739-CE7A-4B69-B3E2-4327E64E9929}" destId="{7E70059A-2B86-4A5D-A2CA-10A6A397E524}" srcOrd="5" destOrd="0" presId="urn:microsoft.com/office/officeart/2005/8/layout/cycle3"/>
    <dgm:cxn modelId="{6AE3F2D6-F717-4072-9051-6F8470E5156F}" type="presParOf" srcId="{EBC1D739-CE7A-4B69-B3E2-4327E64E9929}" destId="{2B08DB50-B73D-4F72-BDC8-2AB377A1E0BC}" srcOrd="6" destOrd="0" presId="urn:microsoft.com/office/officeart/2005/8/layout/cycle3"/>
    <dgm:cxn modelId="{559043A1-D58B-4724-AA13-DA466AD0D3CB}" type="presParOf" srcId="{EBC1D739-CE7A-4B69-B3E2-4327E64E9929}" destId="{3140E987-25E6-4366-9271-5DE8C7E98B55}" srcOrd="7" destOrd="0" presId="urn:microsoft.com/office/officeart/2005/8/layout/cycle3"/>
    <dgm:cxn modelId="{F0585B6B-53D4-40C3-8CCD-DB9EFCB88F36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879C51-FD9A-4C0F-8088-92DBED8E2779}" type="presOf" srcId="{69C3E964-2924-42B8-B547-1BEE89507955}" destId="{8DD2E9CC-BCFA-4EF3-8E76-DC0AC31766AF}" srcOrd="0" destOrd="0" presId="urn:microsoft.com/office/officeart/2005/8/layout/cycle3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BFEFAD83-101F-48A1-A8DE-C23610C57D21}" type="presOf" srcId="{237298BC-0934-49A0-896A-BADEEE589859}" destId="{570D9BA8-3939-4A89-B9C9-1D539FD1627B}" srcOrd="0" destOrd="0" presId="urn:microsoft.com/office/officeart/2005/8/layout/cycle3"/>
    <dgm:cxn modelId="{A8A935FA-AC58-43A1-808A-562882D41C49}" type="presOf" srcId="{3C442F23-8BA7-42E7-B247-5A9B5E7AA3F9}" destId="{2B08DB50-B73D-4F72-BDC8-2AB377A1E0BC}" srcOrd="0" destOrd="0" presId="urn:microsoft.com/office/officeart/2005/8/layout/cycle3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F9695CE6-302A-49CD-8246-7FCDBFCCAB54}" type="presOf" srcId="{5FBDEC42-40DD-4DF6-832C-654358BDFF1F}" destId="{7ADDAC91-065D-43AB-8B15-A3B6BCD2BC5C}" srcOrd="0" destOrd="0" presId="urn:microsoft.com/office/officeart/2005/8/layout/cycle3"/>
    <dgm:cxn modelId="{CD6A13DF-BB1C-4776-BA05-0D49DDA6F236}" type="presOf" srcId="{20E6A14E-4A63-414C-9053-4ACC1E7EBD28}" destId="{29192B42-1E96-4F52-8CA7-D929F6C59199}" srcOrd="0" destOrd="0" presId="urn:microsoft.com/office/officeart/2005/8/layout/cycle3"/>
    <dgm:cxn modelId="{0C498688-3AA3-4D0C-B352-EA02BFB2B35A}" type="presOf" srcId="{A9B8194C-3132-430B-AB4C-F3834157CA9E}" destId="{3C481B37-4354-4570-8C2D-7E31DFF0A574}" srcOrd="0" destOrd="0" presId="urn:microsoft.com/office/officeart/2005/8/layout/cycle3"/>
    <dgm:cxn modelId="{95885CF2-B5A0-489D-A8D1-4D9B41B7A421}" type="presOf" srcId="{2BE70CED-30AD-4C65-B353-2692F1BACF99}" destId="{265E12CA-9766-4E07-B5B2-EE03757AB1A0}" srcOrd="0" destOrd="0" presId="urn:microsoft.com/office/officeart/2005/8/layout/cycle3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54CB762F-4BEB-4E19-B0C8-E54355287EA2}" type="presOf" srcId="{EB2BA292-ED58-41CD-A2A0-898FA52394CA}" destId="{3140E987-25E6-4366-9271-5DE8C7E98B55}" srcOrd="0" destOrd="0" presId="urn:microsoft.com/office/officeart/2005/8/layout/cycle3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B2955634-4C4C-4A9A-9ACD-C4DBCC515FFD}" type="presOf" srcId="{9532A439-8E56-4514-94BE-470E9289F0D7}" destId="{05BC00E7-2375-40A9-AB74-61314FB1C5B1}" srcOrd="0" destOrd="0" presId="urn:microsoft.com/office/officeart/2005/8/layout/cycle3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04487D3C-CF7C-4CA6-B4D4-5CB7C2F223B4}" type="presOf" srcId="{17A80693-94D1-4845-B24B-8C402EC6C91F}" destId="{7E70059A-2B86-4A5D-A2CA-10A6A397E524}" srcOrd="0" destOrd="0" presId="urn:microsoft.com/office/officeart/2005/8/layout/cycle3"/>
    <dgm:cxn modelId="{8C772AA7-2A62-4D8F-818D-7BC4963DFECA}" type="presParOf" srcId="{8DD2E9CC-BCFA-4EF3-8E76-DC0AC31766AF}" destId="{EBC1D739-CE7A-4B69-B3E2-4327E64E9929}" srcOrd="0" destOrd="0" presId="urn:microsoft.com/office/officeart/2005/8/layout/cycle3"/>
    <dgm:cxn modelId="{F06D4946-BBA5-4709-8706-AA333957B61F}" type="presParOf" srcId="{EBC1D739-CE7A-4B69-B3E2-4327E64E9929}" destId="{570D9BA8-3939-4A89-B9C9-1D539FD1627B}" srcOrd="0" destOrd="0" presId="urn:microsoft.com/office/officeart/2005/8/layout/cycle3"/>
    <dgm:cxn modelId="{D35CA2DB-C1D4-4E4B-BE44-5A7538EAB241}" type="presParOf" srcId="{EBC1D739-CE7A-4B69-B3E2-4327E64E9929}" destId="{3C481B37-4354-4570-8C2D-7E31DFF0A574}" srcOrd="1" destOrd="0" presId="urn:microsoft.com/office/officeart/2005/8/layout/cycle3"/>
    <dgm:cxn modelId="{BFAA4407-92B9-4CBC-9642-D3CFAC2BDC2A}" type="presParOf" srcId="{EBC1D739-CE7A-4B69-B3E2-4327E64E9929}" destId="{05BC00E7-2375-40A9-AB74-61314FB1C5B1}" srcOrd="2" destOrd="0" presId="urn:microsoft.com/office/officeart/2005/8/layout/cycle3"/>
    <dgm:cxn modelId="{384FE4D6-30E2-4EB8-B252-5649F83B29AF}" type="presParOf" srcId="{EBC1D739-CE7A-4B69-B3E2-4327E64E9929}" destId="{7ADDAC91-065D-43AB-8B15-A3B6BCD2BC5C}" srcOrd="3" destOrd="0" presId="urn:microsoft.com/office/officeart/2005/8/layout/cycle3"/>
    <dgm:cxn modelId="{44C80254-55C6-4E77-8CD7-2E055E54CA19}" type="presParOf" srcId="{EBC1D739-CE7A-4B69-B3E2-4327E64E9929}" destId="{29192B42-1E96-4F52-8CA7-D929F6C59199}" srcOrd="4" destOrd="0" presId="urn:microsoft.com/office/officeart/2005/8/layout/cycle3"/>
    <dgm:cxn modelId="{629DFB82-9F15-42F1-8A1B-C0137DE1B6E8}" type="presParOf" srcId="{EBC1D739-CE7A-4B69-B3E2-4327E64E9929}" destId="{7E70059A-2B86-4A5D-A2CA-10A6A397E524}" srcOrd="5" destOrd="0" presId="urn:microsoft.com/office/officeart/2005/8/layout/cycle3"/>
    <dgm:cxn modelId="{718F036A-0945-4C85-A0FF-91E72D3D8893}" type="presParOf" srcId="{EBC1D739-CE7A-4B69-B3E2-4327E64E9929}" destId="{2B08DB50-B73D-4F72-BDC8-2AB377A1E0BC}" srcOrd="6" destOrd="0" presId="urn:microsoft.com/office/officeart/2005/8/layout/cycle3"/>
    <dgm:cxn modelId="{C8AAA887-24F8-4102-A2DC-8F7F31827556}" type="presParOf" srcId="{EBC1D739-CE7A-4B69-B3E2-4327E64E9929}" destId="{3140E987-25E6-4366-9271-5DE8C7E98B55}" srcOrd="7" destOrd="0" presId="urn:microsoft.com/office/officeart/2005/8/layout/cycle3"/>
    <dgm:cxn modelId="{1F1515D0-6D21-4AC2-8959-AF99164757FB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A65844-33CE-4208-82E4-6D2E94426BF8}" type="presOf" srcId="{A9B8194C-3132-430B-AB4C-F3834157CA9E}" destId="{3C481B37-4354-4570-8C2D-7E31DFF0A574}" srcOrd="0" destOrd="0" presId="urn:microsoft.com/office/officeart/2005/8/layout/cycle3"/>
    <dgm:cxn modelId="{D115A472-3C7A-4CAF-B45B-38579292EAF1}" type="presOf" srcId="{9532A439-8E56-4514-94BE-470E9289F0D7}" destId="{05BC00E7-2375-40A9-AB74-61314FB1C5B1}" srcOrd="0" destOrd="0" presId="urn:microsoft.com/office/officeart/2005/8/layout/cycle3"/>
    <dgm:cxn modelId="{5753BD92-DBB1-4A6B-B4BE-DA1702930592}" type="presOf" srcId="{237298BC-0934-49A0-896A-BADEEE589859}" destId="{570D9BA8-3939-4A89-B9C9-1D539FD1627B}" srcOrd="0" destOrd="0" presId="urn:microsoft.com/office/officeart/2005/8/layout/cycle3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545DC38A-B21D-4879-AE06-EFA3BE9BBC9C}" type="presOf" srcId="{3C442F23-8BA7-42E7-B247-5A9B5E7AA3F9}" destId="{2B08DB50-B73D-4F72-BDC8-2AB377A1E0BC}" srcOrd="0" destOrd="0" presId="urn:microsoft.com/office/officeart/2005/8/layout/cycle3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EAA46C41-92E1-45C6-AB8B-3207CC5E2250}" type="presOf" srcId="{20E6A14E-4A63-414C-9053-4ACC1E7EBD28}" destId="{29192B42-1E96-4F52-8CA7-D929F6C59199}" srcOrd="0" destOrd="0" presId="urn:microsoft.com/office/officeart/2005/8/layout/cycle3"/>
    <dgm:cxn modelId="{BDA0A259-4F42-4EF0-98AA-F568936BF313}" type="presOf" srcId="{5FBDEC42-40DD-4DF6-832C-654358BDFF1F}" destId="{7ADDAC91-065D-43AB-8B15-A3B6BCD2BC5C}" srcOrd="0" destOrd="0" presId="urn:microsoft.com/office/officeart/2005/8/layout/cycle3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CB673D12-4C66-4CF5-84E0-5D497C7B0963}" type="presOf" srcId="{69C3E964-2924-42B8-B547-1BEE89507955}" destId="{8DD2E9CC-BCFA-4EF3-8E76-DC0AC31766AF}" srcOrd="0" destOrd="0" presId="urn:microsoft.com/office/officeart/2005/8/layout/cycle3"/>
    <dgm:cxn modelId="{4DE6625B-5931-4A35-B498-9C7F730B0A06}" type="presOf" srcId="{2BE70CED-30AD-4C65-B353-2692F1BACF99}" destId="{265E12CA-9766-4E07-B5B2-EE03757AB1A0}" srcOrd="0" destOrd="0" presId="urn:microsoft.com/office/officeart/2005/8/layout/cycle3"/>
    <dgm:cxn modelId="{22DBFA8B-A918-44A6-946B-F2635A5DF738}" type="presOf" srcId="{EB2BA292-ED58-41CD-A2A0-898FA52394CA}" destId="{3140E987-25E6-4366-9271-5DE8C7E98B55}" srcOrd="0" destOrd="0" presId="urn:microsoft.com/office/officeart/2005/8/layout/cycle3"/>
    <dgm:cxn modelId="{C10592AD-1FDA-45A4-B06B-00A0BB8771F0}" type="presOf" srcId="{17A80693-94D1-4845-B24B-8C402EC6C91F}" destId="{7E70059A-2B86-4A5D-A2CA-10A6A397E524}" srcOrd="0" destOrd="0" presId="urn:microsoft.com/office/officeart/2005/8/layout/cycle3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8FD27258-0A90-4182-B0DE-D8B5EC48C365}" type="presParOf" srcId="{8DD2E9CC-BCFA-4EF3-8E76-DC0AC31766AF}" destId="{EBC1D739-CE7A-4B69-B3E2-4327E64E9929}" srcOrd="0" destOrd="0" presId="urn:microsoft.com/office/officeart/2005/8/layout/cycle3"/>
    <dgm:cxn modelId="{EECBC712-99A4-4C09-B864-028209F9F171}" type="presParOf" srcId="{EBC1D739-CE7A-4B69-B3E2-4327E64E9929}" destId="{570D9BA8-3939-4A89-B9C9-1D539FD1627B}" srcOrd="0" destOrd="0" presId="urn:microsoft.com/office/officeart/2005/8/layout/cycle3"/>
    <dgm:cxn modelId="{9086FA28-8247-4512-80AE-A88129356EF5}" type="presParOf" srcId="{EBC1D739-CE7A-4B69-B3E2-4327E64E9929}" destId="{3C481B37-4354-4570-8C2D-7E31DFF0A574}" srcOrd="1" destOrd="0" presId="urn:microsoft.com/office/officeart/2005/8/layout/cycle3"/>
    <dgm:cxn modelId="{820DFD77-6201-4F70-B24B-A66FD8DA5CAD}" type="presParOf" srcId="{EBC1D739-CE7A-4B69-B3E2-4327E64E9929}" destId="{05BC00E7-2375-40A9-AB74-61314FB1C5B1}" srcOrd="2" destOrd="0" presId="urn:microsoft.com/office/officeart/2005/8/layout/cycle3"/>
    <dgm:cxn modelId="{0A83BDE1-1962-4FC6-9039-816CDE35EA43}" type="presParOf" srcId="{EBC1D739-CE7A-4B69-B3E2-4327E64E9929}" destId="{7ADDAC91-065D-43AB-8B15-A3B6BCD2BC5C}" srcOrd="3" destOrd="0" presId="urn:microsoft.com/office/officeart/2005/8/layout/cycle3"/>
    <dgm:cxn modelId="{BD21D8EC-3EA5-4F38-9450-6C4934C9A0DF}" type="presParOf" srcId="{EBC1D739-CE7A-4B69-B3E2-4327E64E9929}" destId="{29192B42-1E96-4F52-8CA7-D929F6C59199}" srcOrd="4" destOrd="0" presId="urn:microsoft.com/office/officeart/2005/8/layout/cycle3"/>
    <dgm:cxn modelId="{D256A667-6C7D-404D-B109-ED86BADE52F6}" type="presParOf" srcId="{EBC1D739-CE7A-4B69-B3E2-4327E64E9929}" destId="{7E70059A-2B86-4A5D-A2CA-10A6A397E524}" srcOrd="5" destOrd="0" presId="urn:microsoft.com/office/officeart/2005/8/layout/cycle3"/>
    <dgm:cxn modelId="{3A1443BE-BFD9-411E-841F-B2E3EAF24070}" type="presParOf" srcId="{EBC1D739-CE7A-4B69-B3E2-4327E64E9929}" destId="{2B08DB50-B73D-4F72-BDC8-2AB377A1E0BC}" srcOrd="6" destOrd="0" presId="urn:microsoft.com/office/officeart/2005/8/layout/cycle3"/>
    <dgm:cxn modelId="{4A289A6D-EC36-4269-8293-F6A54CA6F432}" type="presParOf" srcId="{EBC1D739-CE7A-4B69-B3E2-4327E64E9929}" destId="{3140E987-25E6-4366-9271-5DE8C7E98B55}" srcOrd="7" destOrd="0" presId="urn:microsoft.com/office/officeart/2005/8/layout/cycle3"/>
    <dgm:cxn modelId="{D9FF6D67-C398-49AE-B1DF-8BD86B3DE008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C3E964-2924-42B8-B547-1BEE8950795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7298BC-0934-49A0-896A-BADEEE589859}">
      <dgm:prSet phldrT="[Text]"/>
      <dgm:spPr/>
      <dgm:t>
        <a:bodyPr/>
        <a:lstStyle/>
        <a:p>
          <a:r>
            <a:rPr lang="en-US" dirty="0" smtClean="0"/>
            <a:t>Brainstorming</a:t>
          </a:r>
          <a:endParaRPr lang="en-US" dirty="0"/>
        </a:p>
      </dgm:t>
    </dgm:pt>
    <dgm:pt modelId="{9827103A-E79E-438D-8D0F-214C0E6BFE9E}" type="parTrans" cxnId="{E5B16722-9EEC-42EB-A73D-2756046239CE}">
      <dgm:prSet/>
      <dgm:spPr/>
      <dgm:t>
        <a:bodyPr/>
        <a:lstStyle/>
        <a:p>
          <a:endParaRPr lang="en-US"/>
        </a:p>
      </dgm:t>
    </dgm:pt>
    <dgm:pt modelId="{A9B8194C-3132-430B-AB4C-F3834157CA9E}" type="sibTrans" cxnId="{E5B16722-9EEC-42EB-A73D-2756046239CE}">
      <dgm:prSet/>
      <dgm:spPr/>
      <dgm:t>
        <a:bodyPr/>
        <a:lstStyle/>
        <a:p>
          <a:endParaRPr lang="en-US"/>
        </a:p>
      </dgm:t>
    </dgm:pt>
    <dgm:pt modelId="{9532A439-8E56-4514-94BE-470E9289F0D7}">
      <dgm:prSet phldrT="[Text]"/>
      <dgm:spPr/>
      <dgm:t>
        <a:bodyPr/>
        <a:lstStyle/>
        <a:p>
          <a:r>
            <a:rPr lang="en-US" dirty="0" smtClean="0"/>
            <a:t>Obtaining Risk Info</a:t>
          </a:r>
          <a:endParaRPr lang="en-US" dirty="0"/>
        </a:p>
      </dgm:t>
    </dgm:pt>
    <dgm:pt modelId="{566E0B1C-DE68-4FA3-B87D-A49CA4AA4894}" type="parTrans" cxnId="{02A78ADC-AC68-48E3-8D4B-0C40933A1331}">
      <dgm:prSet/>
      <dgm:spPr/>
      <dgm:t>
        <a:bodyPr/>
        <a:lstStyle/>
        <a:p>
          <a:endParaRPr lang="en-US"/>
        </a:p>
      </dgm:t>
    </dgm:pt>
    <dgm:pt modelId="{4D4C1C3B-0C9E-4053-BDBB-330714EE39CD}" type="sibTrans" cxnId="{02A78ADC-AC68-48E3-8D4B-0C40933A1331}">
      <dgm:prSet/>
      <dgm:spPr/>
      <dgm:t>
        <a:bodyPr/>
        <a:lstStyle/>
        <a:p>
          <a:endParaRPr lang="en-US"/>
        </a:p>
      </dgm:t>
    </dgm:pt>
    <dgm:pt modelId="{5FBDEC42-40DD-4DF6-832C-654358BDFF1F}">
      <dgm:prSet phldrT="[Text]"/>
      <dgm:spPr/>
      <dgm:t>
        <a:bodyPr/>
        <a:lstStyle/>
        <a:p>
          <a:r>
            <a:rPr lang="en-US" dirty="0" smtClean="0"/>
            <a:t>Identifying Risks</a:t>
          </a:r>
          <a:endParaRPr lang="en-US" dirty="0"/>
        </a:p>
      </dgm:t>
    </dgm:pt>
    <dgm:pt modelId="{17EA0D96-F1BA-4D7D-9A76-DECF587DCBD6}" type="parTrans" cxnId="{0DA2D55D-AD02-493F-8F4A-037BA106648E}">
      <dgm:prSet/>
      <dgm:spPr/>
      <dgm:t>
        <a:bodyPr/>
        <a:lstStyle/>
        <a:p>
          <a:endParaRPr lang="en-US"/>
        </a:p>
      </dgm:t>
    </dgm:pt>
    <dgm:pt modelId="{F5C68620-A94D-4929-AC36-B8C68E4336EF}" type="sibTrans" cxnId="{0DA2D55D-AD02-493F-8F4A-037BA106648E}">
      <dgm:prSet/>
      <dgm:spPr/>
      <dgm:t>
        <a:bodyPr/>
        <a:lstStyle/>
        <a:p>
          <a:endParaRPr lang="en-US"/>
        </a:p>
      </dgm:t>
    </dgm:pt>
    <dgm:pt modelId="{EB2BA292-ED58-41CD-A2A0-898FA52394CA}">
      <dgm:prSet phldrT="[Text]"/>
      <dgm:spPr/>
      <dgm:t>
        <a:bodyPr/>
        <a:lstStyle/>
        <a:p>
          <a:r>
            <a:rPr lang="en-US" dirty="0" smtClean="0"/>
            <a:t>Communicating</a:t>
          </a:r>
          <a:endParaRPr lang="en-US" dirty="0"/>
        </a:p>
      </dgm:t>
    </dgm:pt>
    <dgm:pt modelId="{4D8E005A-D4A7-4492-919D-ADCC03DC53F7}" type="parTrans" cxnId="{9F8203BF-B497-4DDE-A001-64A2CAE212CF}">
      <dgm:prSet/>
      <dgm:spPr/>
      <dgm:t>
        <a:bodyPr/>
        <a:lstStyle/>
        <a:p>
          <a:endParaRPr lang="en-US"/>
        </a:p>
      </dgm:t>
    </dgm:pt>
    <dgm:pt modelId="{DEEA414F-0B62-44A6-A3DB-5E0A08522697}" type="sibTrans" cxnId="{9F8203BF-B497-4DDE-A001-64A2CAE212CF}">
      <dgm:prSet/>
      <dgm:spPr/>
      <dgm:t>
        <a:bodyPr/>
        <a:lstStyle/>
        <a:p>
          <a:endParaRPr lang="en-US"/>
        </a:p>
      </dgm:t>
    </dgm:pt>
    <dgm:pt modelId="{2BE70CED-30AD-4C65-B353-2692F1BACF99}">
      <dgm:prSet phldrT="[Text]"/>
      <dgm:spPr/>
      <dgm:t>
        <a:bodyPr/>
        <a:lstStyle/>
        <a:p>
          <a:r>
            <a:rPr lang="en-US" dirty="0" smtClean="0"/>
            <a:t>Documenting</a:t>
          </a:r>
          <a:endParaRPr lang="en-US" dirty="0"/>
        </a:p>
      </dgm:t>
    </dgm:pt>
    <dgm:pt modelId="{79A01988-C5FE-4408-BA1E-B6FC497488E3}" type="parTrans" cxnId="{3186DF5E-0C15-47F5-98DC-D9E9E61B1FB0}">
      <dgm:prSet/>
      <dgm:spPr/>
      <dgm:t>
        <a:bodyPr/>
        <a:lstStyle/>
        <a:p>
          <a:endParaRPr lang="en-US"/>
        </a:p>
      </dgm:t>
    </dgm:pt>
    <dgm:pt modelId="{025369B9-57BC-484E-B119-940FAE373F9F}" type="sibTrans" cxnId="{3186DF5E-0C15-47F5-98DC-D9E9E61B1FB0}">
      <dgm:prSet/>
      <dgm:spPr/>
      <dgm:t>
        <a:bodyPr/>
        <a:lstStyle/>
        <a:p>
          <a:endParaRPr lang="en-US"/>
        </a:p>
      </dgm:t>
    </dgm:pt>
    <dgm:pt modelId="{20E6A14E-4A63-414C-9053-4ACC1E7EBD28}">
      <dgm:prSet/>
      <dgm:spPr/>
      <dgm:t>
        <a:bodyPr/>
        <a:lstStyle/>
        <a:p>
          <a:r>
            <a:rPr lang="en-US" dirty="0" smtClean="0"/>
            <a:t>Assessing Risks</a:t>
          </a:r>
          <a:endParaRPr lang="en-US" dirty="0"/>
        </a:p>
      </dgm:t>
    </dgm:pt>
    <dgm:pt modelId="{212EA00C-9D45-4EFD-B093-0AEBAEDC0301}" type="parTrans" cxnId="{CFE87770-CCB1-43D9-981C-14E2DB95DDC5}">
      <dgm:prSet/>
      <dgm:spPr/>
      <dgm:t>
        <a:bodyPr/>
        <a:lstStyle/>
        <a:p>
          <a:endParaRPr lang="en-US"/>
        </a:p>
      </dgm:t>
    </dgm:pt>
    <dgm:pt modelId="{3BE8E9A5-C73D-4991-91C6-5BAC07D41B94}" type="sibTrans" cxnId="{CFE87770-CCB1-43D9-981C-14E2DB95DDC5}">
      <dgm:prSet/>
      <dgm:spPr/>
      <dgm:t>
        <a:bodyPr/>
        <a:lstStyle/>
        <a:p>
          <a:endParaRPr lang="en-US"/>
        </a:p>
      </dgm:t>
    </dgm:pt>
    <dgm:pt modelId="{17A80693-94D1-4845-B24B-8C402EC6C91F}">
      <dgm:prSet/>
      <dgm:spPr/>
      <dgm:t>
        <a:bodyPr/>
        <a:lstStyle/>
        <a:p>
          <a:r>
            <a:rPr lang="en-US" dirty="0" smtClean="0"/>
            <a:t>Responding to Risks</a:t>
          </a:r>
          <a:endParaRPr lang="en-US" dirty="0"/>
        </a:p>
      </dgm:t>
    </dgm:pt>
    <dgm:pt modelId="{5FB4903A-40A5-4019-9A0B-A70FEF72BB1C}" type="parTrans" cxnId="{89A53D5D-D781-4A84-AC02-D71D46D77472}">
      <dgm:prSet/>
      <dgm:spPr/>
      <dgm:t>
        <a:bodyPr/>
        <a:lstStyle/>
        <a:p>
          <a:endParaRPr lang="en-US"/>
        </a:p>
      </dgm:t>
    </dgm:pt>
    <dgm:pt modelId="{0538839E-24CA-4B11-9139-77E1D2A6CA6F}" type="sibTrans" cxnId="{89A53D5D-D781-4A84-AC02-D71D46D77472}">
      <dgm:prSet/>
      <dgm:spPr/>
      <dgm:t>
        <a:bodyPr/>
        <a:lstStyle/>
        <a:p>
          <a:endParaRPr lang="en-US"/>
        </a:p>
      </dgm:t>
    </dgm:pt>
    <dgm:pt modelId="{3C442F23-8BA7-42E7-B247-5A9B5E7AA3F9}">
      <dgm:prSet/>
      <dgm:spPr/>
      <dgm:t>
        <a:bodyPr/>
        <a:lstStyle/>
        <a:p>
          <a:r>
            <a:rPr lang="en-US" dirty="0" smtClean="0"/>
            <a:t>Evaluating Evidence</a:t>
          </a:r>
          <a:endParaRPr lang="en-US" dirty="0"/>
        </a:p>
      </dgm:t>
    </dgm:pt>
    <dgm:pt modelId="{36810835-5293-4154-960A-29D8FA0AE343}" type="parTrans" cxnId="{101A0559-2FE6-479C-B62B-F04F5175DA6B}">
      <dgm:prSet/>
      <dgm:spPr/>
      <dgm:t>
        <a:bodyPr/>
        <a:lstStyle/>
        <a:p>
          <a:endParaRPr lang="en-US"/>
        </a:p>
      </dgm:t>
    </dgm:pt>
    <dgm:pt modelId="{9869E3A6-3338-4644-BA68-AF3D62BDA6C7}" type="sibTrans" cxnId="{101A0559-2FE6-479C-B62B-F04F5175DA6B}">
      <dgm:prSet/>
      <dgm:spPr/>
      <dgm:t>
        <a:bodyPr/>
        <a:lstStyle/>
        <a:p>
          <a:endParaRPr lang="en-US"/>
        </a:p>
      </dgm:t>
    </dgm:pt>
    <dgm:pt modelId="{8DD2E9CC-BCFA-4EF3-8E76-DC0AC31766AF}" type="pres">
      <dgm:prSet presAssocID="{69C3E964-2924-42B8-B547-1BEE89507955}" presName="Name0" presStyleCnt="0">
        <dgm:presLayoutVars>
          <dgm:dir/>
          <dgm:resizeHandles val="exact"/>
        </dgm:presLayoutVars>
      </dgm:prSet>
      <dgm:spPr/>
    </dgm:pt>
    <dgm:pt modelId="{EBC1D739-CE7A-4B69-B3E2-4327E64E9929}" type="pres">
      <dgm:prSet presAssocID="{69C3E964-2924-42B8-B547-1BEE89507955}" presName="cycle" presStyleCnt="0"/>
      <dgm:spPr/>
    </dgm:pt>
    <dgm:pt modelId="{570D9BA8-3939-4A89-B9C9-1D539FD1627B}" type="pres">
      <dgm:prSet presAssocID="{237298BC-0934-49A0-896A-BADEEE58985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1B37-4354-4570-8C2D-7E31DFF0A574}" type="pres">
      <dgm:prSet presAssocID="{A9B8194C-3132-430B-AB4C-F3834157CA9E}" presName="sibTransFirstNode" presStyleLbl="bgShp" presStyleIdx="0" presStyleCnt="1"/>
      <dgm:spPr/>
    </dgm:pt>
    <dgm:pt modelId="{05BC00E7-2375-40A9-AB74-61314FB1C5B1}" type="pres">
      <dgm:prSet presAssocID="{9532A439-8E56-4514-94BE-470E9289F0D7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DAC91-065D-43AB-8B15-A3B6BCD2BC5C}" type="pres">
      <dgm:prSet presAssocID="{5FBDEC42-40DD-4DF6-832C-654358BDFF1F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2B42-1E96-4F52-8CA7-D929F6C59199}" type="pres">
      <dgm:prSet presAssocID="{20E6A14E-4A63-414C-9053-4ACC1E7EBD2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059A-2B86-4A5D-A2CA-10A6A397E524}" type="pres">
      <dgm:prSet presAssocID="{17A80693-94D1-4845-B24B-8C402EC6C91F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8DB50-B73D-4F72-BDC8-2AB377A1E0BC}" type="pres">
      <dgm:prSet presAssocID="{3C442F23-8BA7-42E7-B247-5A9B5E7AA3F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0E987-25E6-4366-9271-5DE8C7E98B55}" type="pres">
      <dgm:prSet presAssocID="{EB2BA292-ED58-41CD-A2A0-898FA52394CA}" presName="nodeFollowingNodes" presStyleLbl="node1" presStyleIdx="6" presStyleCnt="8">
        <dgm:presLayoutVars>
          <dgm:bulletEnabled val="1"/>
        </dgm:presLayoutVars>
      </dgm:prSet>
      <dgm:spPr/>
    </dgm:pt>
    <dgm:pt modelId="{265E12CA-9766-4E07-B5B2-EE03757AB1A0}" type="pres">
      <dgm:prSet presAssocID="{2BE70CED-30AD-4C65-B353-2692F1BACF99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6526BF-D001-4261-809E-73C11B7445A5}" type="presOf" srcId="{5FBDEC42-40DD-4DF6-832C-654358BDFF1F}" destId="{7ADDAC91-065D-43AB-8B15-A3B6BCD2BC5C}" srcOrd="0" destOrd="0" presId="urn:microsoft.com/office/officeart/2005/8/layout/cycle3"/>
    <dgm:cxn modelId="{DE9C1F83-A3E1-49D3-AD45-15CE1BAE4791}" type="presOf" srcId="{9532A439-8E56-4514-94BE-470E9289F0D7}" destId="{05BC00E7-2375-40A9-AB74-61314FB1C5B1}" srcOrd="0" destOrd="0" presId="urn:microsoft.com/office/officeart/2005/8/layout/cycle3"/>
    <dgm:cxn modelId="{89A53D5D-D781-4A84-AC02-D71D46D77472}" srcId="{69C3E964-2924-42B8-B547-1BEE89507955}" destId="{17A80693-94D1-4845-B24B-8C402EC6C91F}" srcOrd="4" destOrd="0" parTransId="{5FB4903A-40A5-4019-9A0B-A70FEF72BB1C}" sibTransId="{0538839E-24CA-4B11-9139-77E1D2A6CA6F}"/>
    <dgm:cxn modelId="{941D32A2-B33F-41C7-A8C8-B846A435F14E}" type="presOf" srcId="{17A80693-94D1-4845-B24B-8C402EC6C91F}" destId="{7E70059A-2B86-4A5D-A2CA-10A6A397E524}" srcOrd="0" destOrd="0" presId="urn:microsoft.com/office/officeart/2005/8/layout/cycle3"/>
    <dgm:cxn modelId="{CFE87770-CCB1-43D9-981C-14E2DB95DDC5}" srcId="{69C3E964-2924-42B8-B547-1BEE89507955}" destId="{20E6A14E-4A63-414C-9053-4ACC1E7EBD28}" srcOrd="3" destOrd="0" parTransId="{212EA00C-9D45-4EFD-B093-0AEBAEDC0301}" sibTransId="{3BE8E9A5-C73D-4991-91C6-5BAC07D41B94}"/>
    <dgm:cxn modelId="{399FA510-D0C5-4C1D-945C-893F7C7A3FE3}" type="presOf" srcId="{A9B8194C-3132-430B-AB4C-F3834157CA9E}" destId="{3C481B37-4354-4570-8C2D-7E31DFF0A574}" srcOrd="0" destOrd="0" presId="urn:microsoft.com/office/officeart/2005/8/layout/cycle3"/>
    <dgm:cxn modelId="{F4BB65C8-A1F2-4D61-8B8F-AA80AA0341CC}" type="presOf" srcId="{EB2BA292-ED58-41CD-A2A0-898FA52394CA}" destId="{3140E987-25E6-4366-9271-5DE8C7E98B55}" srcOrd="0" destOrd="0" presId="urn:microsoft.com/office/officeart/2005/8/layout/cycle3"/>
    <dgm:cxn modelId="{021ED432-B4D1-40E8-AC6A-4469940EA18F}" type="presOf" srcId="{237298BC-0934-49A0-896A-BADEEE589859}" destId="{570D9BA8-3939-4A89-B9C9-1D539FD1627B}" srcOrd="0" destOrd="0" presId="urn:microsoft.com/office/officeart/2005/8/layout/cycle3"/>
    <dgm:cxn modelId="{2D8161F2-F071-4CD0-B7D0-B300CE983823}" type="presOf" srcId="{3C442F23-8BA7-42E7-B247-5A9B5E7AA3F9}" destId="{2B08DB50-B73D-4F72-BDC8-2AB377A1E0BC}" srcOrd="0" destOrd="0" presId="urn:microsoft.com/office/officeart/2005/8/layout/cycle3"/>
    <dgm:cxn modelId="{0DA2D55D-AD02-493F-8F4A-037BA106648E}" srcId="{69C3E964-2924-42B8-B547-1BEE89507955}" destId="{5FBDEC42-40DD-4DF6-832C-654358BDFF1F}" srcOrd="2" destOrd="0" parTransId="{17EA0D96-F1BA-4D7D-9A76-DECF587DCBD6}" sibTransId="{F5C68620-A94D-4929-AC36-B8C68E4336EF}"/>
    <dgm:cxn modelId="{9E07DCAE-80AF-478E-9AAE-7FFA381EE854}" type="presOf" srcId="{2BE70CED-30AD-4C65-B353-2692F1BACF99}" destId="{265E12CA-9766-4E07-B5B2-EE03757AB1A0}" srcOrd="0" destOrd="0" presId="urn:microsoft.com/office/officeart/2005/8/layout/cycle3"/>
    <dgm:cxn modelId="{02A78ADC-AC68-48E3-8D4B-0C40933A1331}" srcId="{69C3E964-2924-42B8-B547-1BEE89507955}" destId="{9532A439-8E56-4514-94BE-470E9289F0D7}" srcOrd="1" destOrd="0" parTransId="{566E0B1C-DE68-4FA3-B87D-A49CA4AA4894}" sibTransId="{4D4C1C3B-0C9E-4053-BDBB-330714EE39CD}"/>
    <dgm:cxn modelId="{C0BF1E52-E341-48A8-ABDB-FE5D13B62718}" type="presOf" srcId="{20E6A14E-4A63-414C-9053-4ACC1E7EBD28}" destId="{29192B42-1E96-4F52-8CA7-D929F6C59199}" srcOrd="0" destOrd="0" presId="urn:microsoft.com/office/officeart/2005/8/layout/cycle3"/>
    <dgm:cxn modelId="{101A0559-2FE6-479C-B62B-F04F5175DA6B}" srcId="{69C3E964-2924-42B8-B547-1BEE89507955}" destId="{3C442F23-8BA7-42E7-B247-5A9B5E7AA3F9}" srcOrd="5" destOrd="0" parTransId="{36810835-5293-4154-960A-29D8FA0AE343}" sibTransId="{9869E3A6-3338-4644-BA68-AF3D62BDA6C7}"/>
    <dgm:cxn modelId="{C4DA9945-88AB-41E3-B905-90ED3918BA0B}" type="presOf" srcId="{69C3E964-2924-42B8-B547-1BEE89507955}" destId="{8DD2E9CC-BCFA-4EF3-8E76-DC0AC31766AF}" srcOrd="0" destOrd="0" presId="urn:microsoft.com/office/officeart/2005/8/layout/cycle3"/>
    <dgm:cxn modelId="{3186DF5E-0C15-47F5-98DC-D9E9E61B1FB0}" srcId="{69C3E964-2924-42B8-B547-1BEE89507955}" destId="{2BE70CED-30AD-4C65-B353-2692F1BACF99}" srcOrd="7" destOrd="0" parTransId="{79A01988-C5FE-4408-BA1E-B6FC497488E3}" sibTransId="{025369B9-57BC-484E-B119-940FAE373F9F}"/>
    <dgm:cxn modelId="{9F8203BF-B497-4DDE-A001-64A2CAE212CF}" srcId="{69C3E964-2924-42B8-B547-1BEE89507955}" destId="{EB2BA292-ED58-41CD-A2A0-898FA52394CA}" srcOrd="6" destOrd="0" parTransId="{4D8E005A-D4A7-4492-919D-ADCC03DC53F7}" sibTransId="{DEEA414F-0B62-44A6-A3DB-5E0A08522697}"/>
    <dgm:cxn modelId="{E5B16722-9EEC-42EB-A73D-2756046239CE}" srcId="{69C3E964-2924-42B8-B547-1BEE89507955}" destId="{237298BC-0934-49A0-896A-BADEEE589859}" srcOrd="0" destOrd="0" parTransId="{9827103A-E79E-438D-8D0F-214C0E6BFE9E}" sibTransId="{A9B8194C-3132-430B-AB4C-F3834157CA9E}"/>
    <dgm:cxn modelId="{CA74DD64-BA7D-40EE-B28A-1A73831B9BFA}" type="presParOf" srcId="{8DD2E9CC-BCFA-4EF3-8E76-DC0AC31766AF}" destId="{EBC1D739-CE7A-4B69-B3E2-4327E64E9929}" srcOrd="0" destOrd="0" presId="urn:microsoft.com/office/officeart/2005/8/layout/cycle3"/>
    <dgm:cxn modelId="{965CCFD4-6D2F-424D-BDC4-49D290D33E76}" type="presParOf" srcId="{EBC1D739-CE7A-4B69-B3E2-4327E64E9929}" destId="{570D9BA8-3939-4A89-B9C9-1D539FD1627B}" srcOrd="0" destOrd="0" presId="urn:microsoft.com/office/officeart/2005/8/layout/cycle3"/>
    <dgm:cxn modelId="{90976D7B-F7A1-4E97-AF4C-262B6A0F3393}" type="presParOf" srcId="{EBC1D739-CE7A-4B69-B3E2-4327E64E9929}" destId="{3C481B37-4354-4570-8C2D-7E31DFF0A574}" srcOrd="1" destOrd="0" presId="urn:microsoft.com/office/officeart/2005/8/layout/cycle3"/>
    <dgm:cxn modelId="{EFFEF899-EFD9-4E52-9EA8-49DBA68CA436}" type="presParOf" srcId="{EBC1D739-CE7A-4B69-B3E2-4327E64E9929}" destId="{05BC00E7-2375-40A9-AB74-61314FB1C5B1}" srcOrd="2" destOrd="0" presId="urn:microsoft.com/office/officeart/2005/8/layout/cycle3"/>
    <dgm:cxn modelId="{BD87CE64-0C89-471D-B529-81C34A1086FB}" type="presParOf" srcId="{EBC1D739-CE7A-4B69-B3E2-4327E64E9929}" destId="{7ADDAC91-065D-43AB-8B15-A3B6BCD2BC5C}" srcOrd="3" destOrd="0" presId="urn:microsoft.com/office/officeart/2005/8/layout/cycle3"/>
    <dgm:cxn modelId="{586A10F3-6C9E-40EF-91FC-A6A372709EA0}" type="presParOf" srcId="{EBC1D739-CE7A-4B69-B3E2-4327E64E9929}" destId="{29192B42-1E96-4F52-8CA7-D929F6C59199}" srcOrd="4" destOrd="0" presId="urn:microsoft.com/office/officeart/2005/8/layout/cycle3"/>
    <dgm:cxn modelId="{E3C09D9C-703E-442C-BCCE-59FD0879CD7B}" type="presParOf" srcId="{EBC1D739-CE7A-4B69-B3E2-4327E64E9929}" destId="{7E70059A-2B86-4A5D-A2CA-10A6A397E524}" srcOrd="5" destOrd="0" presId="urn:microsoft.com/office/officeart/2005/8/layout/cycle3"/>
    <dgm:cxn modelId="{70518BEA-9F68-493F-9391-16504C2FA163}" type="presParOf" srcId="{EBC1D739-CE7A-4B69-B3E2-4327E64E9929}" destId="{2B08DB50-B73D-4F72-BDC8-2AB377A1E0BC}" srcOrd="6" destOrd="0" presId="urn:microsoft.com/office/officeart/2005/8/layout/cycle3"/>
    <dgm:cxn modelId="{CB959C42-8356-48F5-80DB-A7A069E6F625}" type="presParOf" srcId="{EBC1D739-CE7A-4B69-B3E2-4327E64E9929}" destId="{3140E987-25E6-4366-9271-5DE8C7E98B55}" srcOrd="7" destOrd="0" presId="urn:microsoft.com/office/officeart/2005/8/layout/cycle3"/>
    <dgm:cxn modelId="{C08D6DF7-A056-4C86-A5F7-ACFB2797C0DC}" type="presParOf" srcId="{EBC1D739-CE7A-4B69-B3E2-4327E64E9929}" destId="{265E12CA-9766-4E07-B5B2-EE03757AB1A0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1040110" y="-41307"/>
          <a:ext cx="4548013" cy="4548013"/>
        </a:xfrm>
        <a:prstGeom prst="circularArrow">
          <a:avLst>
            <a:gd name="adj1" fmla="val 5544"/>
            <a:gd name="adj2" fmla="val 330680"/>
            <a:gd name="adj3" fmla="val 14655026"/>
            <a:gd name="adj4" fmla="val 16870961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2676538" y="300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2707662" y="31424"/>
        <a:ext cx="1212910" cy="575331"/>
      </dsp:txXfrm>
    </dsp:sp>
    <dsp:sp modelId="{05BC00E7-2375-40A9-AB74-61314FB1C5B1}">
      <dsp:nvSpPr>
        <dsp:cNvPr id="0" name=""/>
        <dsp:cNvSpPr/>
      </dsp:nvSpPr>
      <dsp:spPr>
        <a:xfrm>
          <a:off x="4047937" y="568353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4079061" y="599477"/>
        <a:ext cx="1212910" cy="575331"/>
      </dsp:txXfrm>
    </dsp:sp>
    <dsp:sp modelId="{7ADDAC91-065D-43AB-8B15-A3B6BCD2BC5C}">
      <dsp:nvSpPr>
        <dsp:cNvPr id="0" name=""/>
        <dsp:cNvSpPr/>
      </dsp:nvSpPr>
      <dsp:spPr>
        <a:xfrm>
          <a:off x="4615989" y="1939752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4647113" y="1970876"/>
        <a:ext cx="1212910" cy="575331"/>
      </dsp:txXfrm>
    </dsp:sp>
    <dsp:sp modelId="{29192B42-1E96-4F52-8CA7-D929F6C59199}">
      <dsp:nvSpPr>
        <dsp:cNvPr id="0" name=""/>
        <dsp:cNvSpPr/>
      </dsp:nvSpPr>
      <dsp:spPr>
        <a:xfrm>
          <a:off x="4047937" y="3311151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4079061" y="3342275"/>
        <a:ext cx="1212910" cy="575331"/>
      </dsp:txXfrm>
    </dsp:sp>
    <dsp:sp modelId="{7E70059A-2B86-4A5D-A2CA-10A6A397E524}">
      <dsp:nvSpPr>
        <dsp:cNvPr id="0" name=""/>
        <dsp:cNvSpPr/>
      </dsp:nvSpPr>
      <dsp:spPr>
        <a:xfrm>
          <a:off x="2676538" y="3879203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2707662" y="3910327"/>
        <a:ext cx="1212910" cy="575331"/>
      </dsp:txXfrm>
    </dsp:sp>
    <dsp:sp modelId="{2B08DB50-B73D-4F72-BDC8-2AB377A1E0BC}">
      <dsp:nvSpPr>
        <dsp:cNvPr id="0" name=""/>
        <dsp:cNvSpPr/>
      </dsp:nvSpPr>
      <dsp:spPr>
        <a:xfrm>
          <a:off x="1305138" y="3311151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1336262" y="3342275"/>
        <a:ext cx="1212910" cy="575331"/>
      </dsp:txXfrm>
    </dsp:sp>
    <dsp:sp modelId="{3140E987-25E6-4366-9271-5DE8C7E98B55}">
      <dsp:nvSpPr>
        <dsp:cNvPr id="0" name=""/>
        <dsp:cNvSpPr/>
      </dsp:nvSpPr>
      <dsp:spPr>
        <a:xfrm>
          <a:off x="737086" y="1939752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768210" y="1970876"/>
        <a:ext cx="1212910" cy="575331"/>
      </dsp:txXfrm>
    </dsp:sp>
    <dsp:sp modelId="{265E12CA-9766-4E07-B5B2-EE03757AB1A0}">
      <dsp:nvSpPr>
        <dsp:cNvPr id="0" name=""/>
        <dsp:cNvSpPr/>
      </dsp:nvSpPr>
      <dsp:spPr>
        <a:xfrm>
          <a:off x="1305138" y="568353"/>
          <a:ext cx="1275158" cy="63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1336262" y="599477"/>
        <a:ext cx="1212910" cy="575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81B37-4354-4570-8C2D-7E31DFF0A574}">
      <dsp:nvSpPr>
        <dsp:cNvPr id="0" name=""/>
        <dsp:cNvSpPr/>
      </dsp:nvSpPr>
      <dsp:spPr>
        <a:xfrm>
          <a:off x="2112761" y="-36997"/>
          <a:ext cx="4369201" cy="4369201"/>
        </a:xfrm>
        <a:prstGeom prst="circularArrow">
          <a:avLst>
            <a:gd name="adj1" fmla="val 5544"/>
            <a:gd name="adj2" fmla="val 330680"/>
            <a:gd name="adj3" fmla="val 14635272"/>
            <a:gd name="adj4" fmla="val 168821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9BA8-3939-4A89-B9C9-1D539FD1627B}">
      <dsp:nvSpPr>
        <dsp:cNvPr id="0" name=""/>
        <dsp:cNvSpPr/>
      </dsp:nvSpPr>
      <dsp:spPr>
        <a:xfrm>
          <a:off x="3675210" y="139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Brainstorming</a:t>
          </a:r>
          <a:endParaRPr lang="en-US" sz="1100" kern="1200" dirty="0"/>
        </a:p>
      </dsp:txBody>
      <dsp:txXfrm>
        <a:off x="3705581" y="31764"/>
        <a:ext cx="1183562" cy="561410"/>
      </dsp:txXfrm>
    </dsp:sp>
    <dsp:sp modelId="{05BC00E7-2375-40A9-AB74-61314FB1C5B1}">
      <dsp:nvSpPr>
        <dsp:cNvPr id="0" name=""/>
        <dsp:cNvSpPr/>
      </dsp:nvSpPr>
      <dsp:spPr>
        <a:xfrm>
          <a:off x="4992690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Obtaining Risk Info</a:t>
          </a:r>
          <a:endParaRPr lang="en-US" sz="1100" kern="1200" dirty="0"/>
        </a:p>
      </dsp:txBody>
      <dsp:txXfrm>
        <a:off x="5023061" y="577483"/>
        <a:ext cx="1183562" cy="561410"/>
      </dsp:txXfrm>
    </dsp:sp>
    <dsp:sp modelId="{7ADDAC91-065D-43AB-8B15-A3B6BCD2BC5C}">
      <dsp:nvSpPr>
        <dsp:cNvPr id="0" name=""/>
        <dsp:cNvSpPr/>
      </dsp:nvSpPr>
      <dsp:spPr>
        <a:xfrm>
          <a:off x="5538409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Identifying Risks</a:t>
          </a:r>
          <a:endParaRPr lang="en-US" sz="1100" kern="1200" dirty="0"/>
        </a:p>
      </dsp:txBody>
      <dsp:txXfrm>
        <a:off x="5568780" y="1894963"/>
        <a:ext cx="1183562" cy="561410"/>
      </dsp:txXfrm>
    </dsp:sp>
    <dsp:sp modelId="{29192B42-1E96-4F52-8CA7-D929F6C59199}">
      <dsp:nvSpPr>
        <dsp:cNvPr id="0" name=""/>
        <dsp:cNvSpPr/>
      </dsp:nvSpPr>
      <dsp:spPr>
        <a:xfrm>
          <a:off x="4992690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Assessing Risks</a:t>
          </a:r>
          <a:endParaRPr lang="en-US" sz="1100" kern="1200" dirty="0"/>
        </a:p>
      </dsp:txBody>
      <dsp:txXfrm>
        <a:off x="5023061" y="3212444"/>
        <a:ext cx="1183562" cy="561410"/>
      </dsp:txXfrm>
    </dsp:sp>
    <dsp:sp modelId="{7E70059A-2B86-4A5D-A2CA-10A6A397E524}">
      <dsp:nvSpPr>
        <dsp:cNvPr id="0" name=""/>
        <dsp:cNvSpPr/>
      </dsp:nvSpPr>
      <dsp:spPr>
        <a:xfrm>
          <a:off x="3675210" y="3727791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Responding to Risks</a:t>
          </a:r>
          <a:endParaRPr lang="en-US" sz="1100" kern="1200" dirty="0"/>
        </a:p>
      </dsp:txBody>
      <dsp:txXfrm>
        <a:off x="3705581" y="3758162"/>
        <a:ext cx="1183562" cy="561410"/>
      </dsp:txXfrm>
    </dsp:sp>
    <dsp:sp modelId="{2B08DB50-B73D-4F72-BDC8-2AB377A1E0BC}">
      <dsp:nvSpPr>
        <dsp:cNvPr id="0" name=""/>
        <dsp:cNvSpPr/>
      </dsp:nvSpPr>
      <dsp:spPr>
        <a:xfrm>
          <a:off x="2357729" y="3182073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Evaluating Evidence</a:t>
          </a:r>
          <a:endParaRPr lang="en-US" sz="1100" kern="1200" dirty="0"/>
        </a:p>
      </dsp:txBody>
      <dsp:txXfrm>
        <a:off x="2388100" y="3212444"/>
        <a:ext cx="1183562" cy="561410"/>
      </dsp:txXfrm>
    </dsp:sp>
    <dsp:sp modelId="{3140E987-25E6-4366-9271-5DE8C7E98B55}">
      <dsp:nvSpPr>
        <dsp:cNvPr id="0" name=""/>
        <dsp:cNvSpPr/>
      </dsp:nvSpPr>
      <dsp:spPr>
        <a:xfrm>
          <a:off x="1812011" y="186459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Communicating</a:t>
          </a:r>
          <a:endParaRPr lang="en-US" sz="1100" kern="1200" dirty="0"/>
        </a:p>
      </dsp:txBody>
      <dsp:txXfrm>
        <a:off x="1842382" y="1894963"/>
        <a:ext cx="1183562" cy="561410"/>
      </dsp:txXfrm>
    </dsp:sp>
    <dsp:sp modelId="{265E12CA-9766-4E07-B5B2-EE03757AB1A0}">
      <dsp:nvSpPr>
        <dsp:cNvPr id="0" name=""/>
        <dsp:cNvSpPr/>
      </dsp:nvSpPr>
      <dsp:spPr>
        <a:xfrm>
          <a:off x="2357729" y="547112"/>
          <a:ext cx="1244304" cy="622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Documenting</a:t>
          </a:r>
          <a:endParaRPr lang="en-US" sz="1100" kern="1200" dirty="0"/>
        </a:p>
      </dsp:txBody>
      <dsp:txXfrm>
        <a:off x="2388100" y="577483"/>
        <a:ext cx="1183562" cy="561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1455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1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4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845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7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7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0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7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85FC6DA-936E-408C-A3BD-0E6EDD97F02B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C6CC210-BD65-483D-890C-933582F4B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4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gif"/><Relationship Id="rId9" Type="http://schemas.microsoft.com/office/2007/relationships/diagramDrawing" Target="../diagrams/drawin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9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0.gi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1.gif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2.gi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SAS 99 – Consideration of Fraud in a Financial Statement Audit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6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4051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Overview of the Fraud Audit Process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1898400" y="10033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Documenting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596800" y="13970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Communicating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15746800" y="179705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Evaluating Evidence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47501550" y="7747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Brainstorming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127046800" y="10033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Obtaining Risk Info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147483647" y="13970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Identifying Risks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147483647" y="182245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Assessing Risks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5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On-G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63" name="Picture 15" descr="http://www.palomar.edu/adminserv/documents/powerpoint/Fraud_SAS_99_PowerPoint_files/slide0010_image00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-517525"/>
            <a:ext cx="33337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palomar.edu/adminserv/documents/powerpoint/Fraud_SAS_99_PowerPoint_files/slide0010_image00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-517525"/>
            <a:ext cx="33337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www.palomar.edu/adminserv/documents/powerpoint/Fraud_SAS_99_PowerPoint_files/slide0010_image01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-517525"/>
            <a:ext cx="3333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1" name="Diagram 30"/>
          <p:cNvGraphicFramePr/>
          <p:nvPr>
            <p:extLst>
              <p:ext uri="{D42A27DB-BD31-4B8C-83A1-F6EECF244321}">
                <p14:modId xmlns:p14="http://schemas.microsoft.com/office/powerpoint/2010/main" val="602094941"/>
              </p:ext>
            </p:extLst>
          </p:nvPr>
        </p:nvGraphicFramePr>
        <p:xfrm>
          <a:off x="2259551" y="1822450"/>
          <a:ext cx="6628235" cy="4517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48" name="TextBox 2047"/>
          <p:cNvSpPr txBox="1"/>
          <p:nvPr/>
        </p:nvSpPr>
        <p:spPr>
          <a:xfrm>
            <a:off x="4984749" y="3365966"/>
            <a:ext cx="1491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On-Going Process Throughout The Audit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1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graphicFrame>
        <p:nvGraphicFramePr>
          <p:cNvPr id="23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709163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Left-Right Arrow 32"/>
          <p:cNvSpPr/>
          <p:nvPr/>
        </p:nvSpPr>
        <p:spPr>
          <a:xfrm rot="5400000">
            <a:off x="5324906" y="2870887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 descr="http://www.palomar.edu/adminserv/documents/powerpoint/Fraud_SAS_99_PowerPoint_files/slide0012_image020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86" y="3524507"/>
            <a:ext cx="1095375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906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 planning </a:t>
            </a:r>
          </a:p>
          <a:p>
            <a:r>
              <a:rPr lang="en-US" dirty="0" smtClean="0"/>
              <a:t>How </a:t>
            </a:r>
            <a:r>
              <a:rPr lang="en-US" dirty="0"/>
              <a:t>and where the financial </a:t>
            </a:r>
            <a:r>
              <a:rPr lang="en-US" dirty="0" smtClean="0"/>
              <a:t>statements might </a:t>
            </a:r>
            <a:r>
              <a:rPr lang="en-US" dirty="0"/>
              <a:t>be susceptible to fraud or </a:t>
            </a:r>
            <a:r>
              <a:rPr lang="en-US" dirty="0" smtClean="0"/>
              <a:t>what’s here </a:t>
            </a:r>
            <a:r>
              <a:rPr lang="en-US" dirty="0"/>
              <a:t>to steal </a:t>
            </a:r>
          </a:p>
          <a:p>
            <a:r>
              <a:rPr lang="en-US" dirty="0" smtClean="0"/>
              <a:t>Emphasize </a:t>
            </a:r>
            <a:r>
              <a:rPr lang="en-US" dirty="0"/>
              <a:t>importance of proper state </a:t>
            </a:r>
            <a:r>
              <a:rPr lang="en-US" dirty="0" smtClean="0"/>
              <a:t>of mind </a:t>
            </a:r>
            <a:r>
              <a:rPr lang="en-US" dirty="0"/>
              <a:t>(professional skepticism) during </a:t>
            </a:r>
            <a:r>
              <a:rPr lang="en-US" dirty="0" smtClean="0"/>
              <a:t>the audit </a:t>
            </a:r>
            <a:endParaRPr lang="en-US" dirty="0"/>
          </a:p>
          <a:p>
            <a:r>
              <a:rPr lang="en-US" dirty="0" smtClean="0"/>
              <a:t>Include </a:t>
            </a:r>
            <a:r>
              <a:rPr lang="en-US" dirty="0"/>
              <a:t>risk of management override </a:t>
            </a:r>
            <a:r>
              <a:rPr lang="en-US" dirty="0" smtClean="0"/>
              <a:t>of controls </a:t>
            </a:r>
            <a:endParaRPr lang="en-US" dirty="0"/>
          </a:p>
          <a:p>
            <a:r>
              <a:rPr lang="en-US" dirty="0" smtClean="0"/>
              <a:t>Should </a:t>
            </a:r>
            <a:r>
              <a:rPr lang="en-US" dirty="0"/>
              <a:t>continue throughout the audit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7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incentives/pressures </a:t>
            </a:r>
            <a:r>
              <a:rPr lang="en-US" dirty="0" smtClean="0"/>
              <a:t>and opportunities </a:t>
            </a:r>
            <a:endParaRPr lang="en-US" dirty="0"/>
          </a:p>
          <a:p>
            <a:r>
              <a:rPr lang="en-US" dirty="0" smtClean="0"/>
              <a:t>Why </a:t>
            </a:r>
            <a:r>
              <a:rPr lang="en-US" dirty="0"/>
              <a:t>would management want </a:t>
            </a:r>
            <a:r>
              <a:rPr lang="en-US" dirty="0" smtClean="0"/>
              <a:t>to falsify </a:t>
            </a:r>
            <a:r>
              <a:rPr lang="en-US" dirty="0"/>
              <a:t>its f/s? </a:t>
            </a:r>
          </a:p>
          <a:p>
            <a:pPr lvl="1"/>
            <a:r>
              <a:rPr lang="en-US" dirty="0" smtClean="0"/>
              <a:t>Political </a:t>
            </a:r>
            <a:r>
              <a:rPr lang="en-US" dirty="0"/>
              <a:t>promises such as </a:t>
            </a:r>
            <a:r>
              <a:rPr lang="en-US" dirty="0" smtClean="0"/>
              <a:t>cutting spending </a:t>
            </a:r>
            <a:endParaRPr lang="en-US" dirty="0"/>
          </a:p>
          <a:p>
            <a:pPr lvl="1"/>
            <a:r>
              <a:rPr lang="en-US" dirty="0" smtClean="0"/>
              <a:t>Budgetary </a:t>
            </a:r>
            <a:r>
              <a:rPr lang="en-US" dirty="0"/>
              <a:t>pressures – consider </a:t>
            </a:r>
            <a:r>
              <a:rPr lang="en-US" dirty="0" smtClean="0"/>
              <a:t>the climate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someone want to steal</a:t>
            </a:r>
            <a:r>
              <a:rPr lang="en-US" dirty="0" smtClean="0"/>
              <a:t>, how </a:t>
            </a:r>
            <a:r>
              <a:rPr lang="en-US" dirty="0"/>
              <a:t>would they do it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opportunity assets (</a:t>
            </a:r>
            <a:r>
              <a:rPr lang="en-US" dirty="0" smtClean="0"/>
              <a:t>easily transferred</a:t>
            </a:r>
            <a:r>
              <a:rPr lang="en-US" dirty="0"/>
              <a:t>, valuable, desirable, money)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could someone convert </a:t>
            </a:r>
            <a:r>
              <a:rPr lang="en-US" dirty="0" smtClean="0"/>
              <a:t>personal expenses </a:t>
            </a:r>
            <a:r>
              <a:rPr lang="en-US" dirty="0"/>
              <a:t>to public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could the politician use the office </a:t>
            </a:r>
            <a:r>
              <a:rPr lang="en-US" dirty="0" smtClean="0"/>
              <a:t>to enhance </a:t>
            </a:r>
            <a:r>
              <a:rPr lang="en-US" dirty="0"/>
              <a:t>political career, fulfill </a:t>
            </a:r>
            <a:r>
              <a:rPr lang="en-US" dirty="0" smtClean="0"/>
              <a:t>campaign promises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culture of the organization? 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it a culture of Trust, Hope, and Love </a:t>
            </a:r>
          </a:p>
          <a:p>
            <a:r>
              <a:rPr lang="en-US" dirty="0" smtClean="0"/>
              <a:t>Consider </a:t>
            </a:r>
            <a:r>
              <a:rPr lang="en-US" dirty="0"/>
              <a:t>opportunities for fraud </a:t>
            </a:r>
          </a:p>
          <a:p>
            <a:pPr lvl="1"/>
            <a:r>
              <a:rPr lang="en-US" dirty="0" smtClean="0"/>
              <a:t>Management </a:t>
            </a:r>
            <a:r>
              <a:rPr lang="en-US" dirty="0"/>
              <a:t>style (open or closed) </a:t>
            </a:r>
          </a:p>
          <a:p>
            <a:pPr lvl="1"/>
            <a:r>
              <a:rPr lang="en-US" dirty="0" smtClean="0"/>
              <a:t>Recording </a:t>
            </a:r>
            <a:r>
              <a:rPr lang="en-US" dirty="0"/>
              <a:t>and reporting </a:t>
            </a:r>
          </a:p>
          <a:p>
            <a:pPr lvl="2"/>
            <a:r>
              <a:rPr lang="en-US" dirty="0" smtClean="0"/>
              <a:t>Segregation </a:t>
            </a:r>
            <a:r>
              <a:rPr lang="en-US" dirty="0"/>
              <a:t>of duties, controls, policies </a:t>
            </a:r>
          </a:p>
          <a:p>
            <a:r>
              <a:rPr lang="en-US" dirty="0" smtClean="0"/>
              <a:t>Consider </a:t>
            </a:r>
            <a:r>
              <a:rPr lang="en-US" dirty="0"/>
              <a:t>effectiveness of </a:t>
            </a:r>
            <a:r>
              <a:rPr lang="en-US" dirty="0" smtClean="0"/>
              <a:t>oversight committee </a:t>
            </a:r>
            <a:endParaRPr lang="en-US" dirty="0"/>
          </a:p>
          <a:p>
            <a:pPr lvl="1"/>
            <a:r>
              <a:rPr lang="en-US" dirty="0" smtClean="0"/>
              <a:t>Audit </a:t>
            </a:r>
            <a:r>
              <a:rPr lang="en-US" dirty="0"/>
              <a:t>committee </a:t>
            </a:r>
          </a:p>
          <a:p>
            <a:pPr lvl="1"/>
            <a:r>
              <a:rPr lang="en-US" dirty="0" smtClean="0"/>
              <a:t>Board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might be the results of </a:t>
            </a:r>
            <a:r>
              <a:rPr lang="en-US" dirty="0" smtClean="0"/>
              <a:t>your brainstorming </a:t>
            </a:r>
            <a:r>
              <a:rPr lang="en-US" dirty="0"/>
              <a:t>meeting? </a:t>
            </a:r>
            <a:endParaRPr lang="en-US" dirty="0" smtClean="0"/>
          </a:p>
          <a:p>
            <a:pPr lvl="1"/>
            <a:r>
              <a:rPr lang="en-US" dirty="0" smtClean="0"/>
              <a:t>Closed </a:t>
            </a:r>
            <a:r>
              <a:rPr lang="en-US" dirty="0"/>
              <a:t>management style </a:t>
            </a:r>
          </a:p>
          <a:p>
            <a:pPr lvl="1"/>
            <a:r>
              <a:rPr lang="en-US" dirty="0" smtClean="0"/>
              <a:t>Elected </a:t>
            </a:r>
            <a:r>
              <a:rPr lang="en-US" dirty="0"/>
              <a:t>official – 20+ years at the helm </a:t>
            </a:r>
          </a:p>
          <a:p>
            <a:pPr lvl="2"/>
            <a:r>
              <a:rPr lang="en-US" dirty="0" smtClean="0"/>
              <a:t>Political </a:t>
            </a:r>
            <a:r>
              <a:rPr lang="en-US" dirty="0"/>
              <a:t>machine </a:t>
            </a:r>
          </a:p>
          <a:p>
            <a:pPr lvl="2"/>
            <a:r>
              <a:rPr lang="en-US" dirty="0" smtClean="0"/>
              <a:t>Employees </a:t>
            </a:r>
            <a:r>
              <a:rPr lang="en-US" dirty="0"/>
              <a:t>loyal to leader 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a great amount of incentive/pressure </a:t>
            </a:r>
            <a:r>
              <a:rPr lang="en-US" dirty="0" smtClean="0"/>
              <a:t>to falsify </a:t>
            </a:r>
            <a:r>
              <a:rPr lang="en-US" dirty="0"/>
              <a:t>the f/s </a:t>
            </a:r>
          </a:p>
          <a:p>
            <a:pPr lvl="1"/>
            <a:r>
              <a:rPr lang="en-US" dirty="0" smtClean="0"/>
              <a:t>Lots </a:t>
            </a:r>
            <a:r>
              <a:rPr lang="en-US" dirty="0"/>
              <a:t>of opportunity assets </a:t>
            </a:r>
          </a:p>
          <a:p>
            <a:pPr lvl="2"/>
            <a:r>
              <a:rPr lang="en-US" dirty="0" smtClean="0"/>
              <a:t>Planes</a:t>
            </a:r>
            <a:r>
              <a:rPr lang="en-US" dirty="0"/>
              <a:t>, dozers, building equipment, nurseries, money </a:t>
            </a:r>
          </a:p>
          <a:p>
            <a:pPr lvl="1"/>
            <a:r>
              <a:rPr lang="en-US" dirty="0" smtClean="0"/>
              <a:t>Business </a:t>
            </a:r>
            <a:r>
              <a:rPr lang="en-US" dirty="0"/>
              <a:t>expenses that mirror personal </a:t>
            </a:r>
          </a:p>
          <a:p>
            <a:pPr lvl="2"/>
            <a:r>
              <a:rPr lang="en-US" dirty="0" smtClean="0"/>
              <a:t>Air </a:t>
            </a:r>
            <a:r>
              <a:rPr lang="en-US" dirty="0"/>
              <a:t>Travel, home building supplies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Brainstorming results: </a:t>
            </a:r>
          </a:p>
          <a:p>
            <a:pPr lvl="1"/>
            <a:r>
              <a:rPr lang="en-US" dirty="0" smtClean="0"/>
              <a:t>CASE </a:t>
            </a:r>
            <a:r>
              <a:rPr lang="en-US" dirty="0"/>
              <a:t>STUDY: Los Angeles </a:t>
            </a:r>
            <a:r>
              <a:rPr lang="en-US" dirty="0" smtClean="0"/>
              <a:t>Dept. </a:t>
            </a:r>
            <a:r>
              <a:rPr lang="en-US" dirty="0"/>
              <a:t>of Agriculture 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way around the bid law </a:t>
            </a:r>
          </a:p>
          <a:p>
            <a:pPr lvl="2"/>
            <a:r>
              <a:rPr lang="en-US" dirty="0" smtClean="0"/>
              <a:t>Lots </a:t>
            </a:r>
            <a:r>
              <a:rPr lang="en-US" dirty="0"/>
              <a:t>of contracts “handed out” to the public </a:t>
            </a:r>
          </a:p>
          <a:p>
            <a:pPr lvl="1"/>
            <a:r>
              <a:rPr lang="en-US" dirty="0" smtClean="0"/>
              <a:t>Culture</a:t>
            </a:r>
            <a:r>
              <a:rPr lang="en-US" dirty="0"/>
              <a:t>: </a:t>
            </a:r>
          </a:p>
          <a:p>
            <a:pPr lvl="2"/>
            <a:r>
              <a:rPr lang="en-US" dirty="0" smtClean="0"/>
              <a:t>Recent </a:t>
            </a:r>
            <a:r>
              <a:rPr lang="en-US" dirty="0"/>
              <a:t>fraud audit hampered by </a:t>
            </a:r>
            <a:r>
              <a:rPr lang="en-US" dirty="0" smtClean="0"/>
              <a:t>mgmt. </a:t>
            </a:r>
            <a:endParaRPr lang="en-US" dirty="0"/>
          </a:p>
          <a:p>
            <a:pPr lvl="2"/>
            <a:r>
              <a:rPr lang="en-US" dirty="0" smtClean="0"/>
              <a:t>Recent </a:t>
            </a:r>
            <a:r>
              <a:rPr lang="en-US" dirty="0"/>
              <a:t>audit response indicated lack of </a:t>
            </a:r>
            <a:r>
              <a:rPr lang="en-US" dirty="0" smtClean="0"/>
              <a:t>appreciation for </a:t>
            </a:r>
            <a:r>
              <a:rPr lang="en-US" dirty="0"/>
              <a:t>audit process </a:t>
            </a:r>
          </a:p>
          <a:p>
            <a:pPr lvl="1"/>
            <a:r>
              <a:rPr lang="en-US" dirty="0" smtClean="0"/>
              <a:t>Recording/Reporting </a:t>
            </a:r>
            <a:r>
              <a:rPr lang="en-US" dirty="0"/>
              <a:t>process </a:t>
            </a:r>
          </a:p>
          <a:p>
            <a:pPr lvl="2"/>
            <a:r>
              <a:rPr lang="en-US" dirty="0" smtClean="0"/>
              <a:t>CFO </a:t>
            </a:r>
            <a:r>
              <a:rPr lang="en-US" dirty="0"/>
              <a:t>is related to the leader </a:t>
            </a:r>
          </a:p>
          <a:p>
            <a:pPr lvl="2"/>
            <a:r>
              <a:rPr lang="en-US" dirty="0" smtClean="0"/>
              <a:t>CFO </a:t>
            </a:r>
            <a:r>
              <a:rPr lang="en-US" dirty="0"/>
              <a:t>heavily involved in campaign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2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the process throughout </a:t>
            </a:r>
            <a:r>
              <a:rPr lang="en-US" dirty="0" smtClean="0"/>
              <a:t>the audit </a:t>
            </a:r>
            <a:endParaRPr lang="en-US" dirty="0"/>
          </a:p>
          <a:p>
            <a:r>
              <a:rPr lang="en-US" dirty="0" smtClean="0"/>
              <a:t>Emphasize </a:t>
            </a:r>
            <a:r>
              <a:rPr lang="en-US" dirty="0"/>
              <a:t>professional skepticism </a:t>
            </a:r>
          </a:p>
          <a:p>
            <a:pPr lvl="1"/>
            <a:r>
              <a:rPr lang="en-US" dirty="0" smtClean="0"/>
              <a:t>Continuously </a:t>
            </a:r>
            <a:r>
              <a:rPr lang="en-US" dirty="0"/>
              <a:t>apply critical thinking </a:t>
            </a:r>
          </a:p>
          <a:p>
            <a:pPr lvl="2"/>
            <a:r>
              <a:rPr lang="en-US" dirty="0" smtClean="0"/>
              <a:t>Could </a:t>
            </a:r>
            <a:r>
              <a:rPr lang="en-US" dirty="0"/>
              <a:t>this transaction be fraud </a:t>
            </a:r>
          </a:p>
          <a:p>
            <a:pPr lvl="2"/>
            <a:r>
              <a:rPr lang="en-US" dirty="0" smtClean="0"/>
              <a:t>Does </a:t>
            </a:r>
            <a:r>
              <a:rPr lang="en-US" dirty="0"/>
              <a:t>this document really tell the true </a:t>
            </a:r>
            <a:r>
              <a:rPr lang="en-US" dirty="0" smtClean="0"/>
              <a:t>story of </a:t>
            </a:r>
            <a:r>
              <a:rPr lang="en-US" dirty="0"/>
              <a:t>the transaction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Obtaining Risk Information </a:t>
            </a:r>
            <a:endParaRPr lang="en-US" dirty="0"/>
          </a:p>
        </p:txBody>
      </p:sp>
      <p:graphicFrame>
        <p:nvGraphicFramePr>
          <p:cNvPr id="4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788159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palomar.edu/adminserv/documents/powerpoint/Fraud_SAS_99_PowerPoint_files/slide0019_image031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155" y="3530428"/>
            <a:ext cx="1049037" cy="10745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Left-Right Arrow 6"/>
          <p:cNvSpPr/>
          <p:nvPr/>
        </p:nvSpPr>
        <p:spPr>
          <a:xfrm rot="18865429">
            <a:off x="5707241" y="3179805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9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70" y="237515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Why a New Standard?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1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Obtaining Risk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Inquiries of management </a:t>
            </a:r>
            <a:r>
              <a:rPr lang="en-US" i="1" dirty="0"/>
              <a:t>and others</a:t>
            </a:r>
            <a:r>
              <a:rPr lang="en-US" dirty="0"/>
              <a:t> </a:t>
            </a:r>
            <a:r>
              <a:rPr lang="en-US" dirty="0" smtClean="0"/>
              <a:t>about fraud </a:t>
            </a:r>
            <a:r>
              <a:rPr lang="en-US" dirty="0"/>
              <a:t>risk and their response to the risk 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knowledge </a:t>
            </a:r>
          </a:p>
          <a:p>
            <a:pPr lvl="1"/>
            <a:r>
              <a:rPr lang="en-US" dirty="0" smtClean="0"/>
              <a:t>Allegations </a:t>
            </a:r>
            <a:r>
              <a:rPr lang="en-US" dirty="0"/>
              <a:t>of fraud by others </a:t>
            </a:r>
          </a:p>
          <a:p>
            <a:pPr lvl="1"/>
            <a:r>
              <a:rPr lang="en-US" dirty="0" smtClean="0"/>
              <a:t>Management’s </a:t>
            </a:r>
            <a:r>
              <a:rPr lang="en-US" dirty="0"/>
              <a:t>understanding of the risks </a:t>
            </a:r>
            <a:r>
              <a:rPr lang="en-US" dirty="0" smtClean="0"/>
              <a:t>of fraud </a:t>
            </a:r>
            <a:r>
              <a:rPr lang="en-US" dirty="0"/>
              <a:t>and where it is most likely to exist </a:t>
            </a:r>
          </a:p>
          <a:p>
            <a:pPr lvl="1"/>
            <a:r>
              <a:rPr lang="en-US" dirty="0" smtClean="0"/>
              <a:t>Programs </a:t>
            </a:r>
            <a:r>
              <a:rPr lang="en-US" dirty="0"/>
              <a:t>and controls established to </a:t>
            </a:r>
            <a:r>
              <a:rPr lang="en-US" dirty="0" smtClean="0"/>
              <a:t>mitigate the </a:t>
            </a:r>
            <a:r>
              <a:rPr lang="en-US" dirty="0"/>
              <a:t>specific risks of fraud identified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management communicates ethics </a:t>
            </a:r>
            <a:r>
              <a:rPr lang="en-US" dirty="0" smtClean="0"/>
              <a:t>to employees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2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L.A. Dept. of Agriculture:</a:t>
            </a:r>
            <a:br>
              <a:rPr lang="en-US" dirty="0" smtClean="0"/>
            </a:br>
            <a:r>
              <a:rPr lang="en-US" dirty="0" smtClean="0"/>
              <a:t>Obtaining Risk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1988 the IG questioned </a:t>
            </a:r>
            <a:r>
              <a:rPr lang="en-US" dirty="0" smtClean="0"/>
              <a:t>the Commissioners </a:t>
            </a:r>
            <a:r>
              <a:rPr lang="en-US" dirty="0"/>
              <a:t>use of </a:t>
            </a:r>
            <a:r>
              <a:rPr lang="en-US" dirty="0" smtClean="0"/>
              <a:t>dept. </a:t>
            </a:r>
            <a:r>
              <a:rPr lang="en-US" dirty="0"/>
              <a:t>aircraft </a:t>
            </a:r>
            <a:r>
              <a:rPr lang="en-US" dirty="0" smtClean="0"/>
              <a:t>for personal </a:t>
            </a:r>
            <a:r>
              <a:rPr lang="en-US" dirty="0"/>
              <a:t>use </a:t>
            </a:r>
          </a:p>
          <a:p>
            <a:pPr lvl="1"/>
            <a:r>
              <a:rPr lang="en-US" dirty="0" smtClean="0"/>
              <a:t>Dept. </a:t>
            </a:r>
            <a:r>
              <a:rPr lang="en-US" dirty="0"/>
              <a:t>pilot told us he had to fly </a:t>
            </a:r>
            <a:r>
              <a:rPr lang="en-US" dirty="0" smtClean="0"/>
              <a:t>the Commissioner’s </a:t>
            </a:r>
            <a:r>
              <a:rPr lang="en-US" dirty="0"/>
              <a:t>wife to a dance recital </a:t>
            </a:r>
          </a:p>
          <a:p>
            <a:r>
              <a:rPr lang="en-US" dirty="0" smtClean="0"/>
              <a:t>Analytical </a:t>
            </a:r>
            <a:r>
              <a:rPr lang="en-US" dirty="0"/>
              <a:t>review of food storage </a:t>
            </a:r>
            <a:r>
              <a:rPr lang="en-US" dirty="0" smtClean="0"/>
              <a:t>contracts indicated </a:t>
            </a:r>
            <a:r>
              <a:rPr lang="en-US" dirty="0"/>
              <a:t>excessive payments $3.7-$4.3million </a:t>
            </a:r>
          </a:p>
          <a:p>
            <a:r>
              <a:rPr lang="en-US" dirty="0" smtClean="0"/>
              <a:t>Contractor </a:t>
            </a:r>
            <a:r>
              <a:rPr lang="en-US" dirty="0"/>
              <a:t>informed us that he had to </a:t>
            </a:r>
            <a:r>
              <a:rPr lang="en-US" dirty="0" smtClean="0"/>
              <a:t>give $$$ </a:t>
            </a:r>
            <a:r>
              <a:rPr lang="en-US" dirty="0"/>
              <a:t>to the Commissioner*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L.A. Dept. of Agriculture:</a:t>
            </a:r>
            <a:br>
              <a:rPr lang="en-US" dirty="0" smtClean="0"/>
            </a:br>
            <a:r>
              <a:rPr lang="en-US" dirty="0" smtClean="0"/>
              <a:t>Obtaining Risk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Terminated </a:t>
            </a:r>
            <a:r>
              <a:rPr lang="en-US" dirty="0"/>
              <a:t>employees filed </a:t>
            </a:r>
            <a:r>
              <a:rPr lang="en-US" dirty="0" smtClean="0"/>
              <a:t>for unemployment </a:t>
            </a:r>
            <a:endParaRPr lang="en-US" dirty="0"/>
          </a:p>
          <a:p>
            <a:pPr lvl="1"/>
            <a:r>
              <a:rPr lang="en-US" dirty="0" smtClean="0"/>
              <a:t>Disqualified </a:t>
            </a:r>
            <a:endParaRPr lang="en-US" dirty="0"/>
          </a:p>
          <a:p>
            <a:pPr lvl="1"/>
            <a:r>
              <a:rPr lang="en-US" dirty="0" smtClean="0"/>
              <a:t>Administrative </a:t>
            </a:r>
            <a:r>
              <a:rPr lang="en-US" dirty="0"/>
              <a:t>law judge found: </a:t>
            </a:r>
          </a:p>
          <a:p>
            <a:pPr lvl="2"/>
            <a:r>
              <a:rPr lang="en-US" dirty="0" smtClean="0"/>
              <a:t>“</a:t>
            </a:r>
            <a:r>
              <a:rPr lang="en-US" dirty="0"/>
              <a:t>Her performance suffered only due to the fact </a:t>
            </a:r>
            <a:r>
              <a:rPr lang="en-US" dirty="0" smtClean="0"/>
              <a:t>that she </a:t>
            </a:r>
            <a:r>
              <a:rPr lang="en-US" dirty="0"/>
              <a:t>would frequently be called away so that </a:t>
            </a:r>
            <a:r>
              <a:rPr lang="en-US" dirty="0" smtClean="0"/>
              <a:t>she could </a:t>
            </a:r>
            <a:r>
              <a:rPr lang="en-US" dirty="0"/>
              <a:t>run personal errands for the commissioner” </a:t>
            </a:r>
          </a:p>
          <a:p>
            <a:r>
              <a:rPr lang="en-US" dirty="0" smtClean="0"/>
              <a:t>Analytical </a:t>
            </a:r>
            <a:r>
              <a:rPr lang="en-US" dirty="0"/>
              <a:t>review of exec. </a:t>
            </a:r>
            <a:r>
              <a:rPr lang="en-US" dirty="0" smtClean="0"/>
              <a:t>Secretary salaries </a:t>
            </a:r>
            <a:r>
              <a:rPr lang="en-US" dirty="0"/>
              <a:t>= 94% higher than other agencies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Identifying Fraud Risks</a:t>
            </a:r>
            <a:endParaRPr lang="en-US" dirty="0"/>
          </a:p>
        </p:txBody>
      </p:sp>
      <p:graphicFrame>
        <p:nvGraphicFramePr>
          <p:cNvPr id="4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232039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palomar.edu/adminserv/documents/powerpoint/Fraud_SAS_99_PowerPoint_files/slide0024_image041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253" y="3442962"/>
            <a:ext cx="1101939" cy="1139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Left-Right Arrow 5"/>
          <p:cNvSpPr/>
          <p:nvPr/>
        </p:nvSpPr>
        <p:spPr>
          <a:xfrm>
            <a:off x="6108192" y="3904734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Identifying Fraud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Professionals </a:t>
            </a:r>
            <a:r>
              <a:rPr lang="en-US" dirty="0"/>
              <a:t>judgment required </a:t>
            </a:r>
          </a:p>
          <a:p>
            <a:r>
              <a:rPr lang="en-US" dirty="0" smtClean="0"/>
              <a:t>Think </a:t>
            </a:r>
            <a:r>
              <a:rPr lang="en-US" dirty="0"/>
              <a:t>in terms of incentive/pressures</a:t>
            </a:r>
            <a:r>
              <a:rPr lang="en-US" dirty="0" smtClean="0"/>
              <a:t>, opportunities</a:t>
            </a:r>
            <a:r>
              <a:rPr lang="en-US" dirty="0"/>
              <a:t>, and rationalization </a:t>
            </a:r>
          </a:p>
          <a:p>
            <a:r>
              <a:rPr lang="en-US" dirty="0" smtClean="0"/>
              <a:t>Standard </a:t>
            </a:r>
            <a:r>
              <a:rPr lang="en-US" dirty="0"/>
              <a:t>has excellent lists </a:t>
            </a:r>
          </a:p>
          <a:p>
            <a:r>
              <a:rPr lang="en-US" dirty="0" smtClean="0"/>
              <a:t>Risk </a:t>
            </a:r>
            <a:r>
              <a:rPr lang="en-US" dirty="0"/>
              <a:t>attributes to consider: </a:t>
            </a:r>
          </a:p>
          <a:p>
            <a:pPr lvl="1"/>
            <a:r>
              <a:rPr lang="en-US" dirty="0" smtClean="0"/>
              <a:t>Type </a:t>
            </a:r>
            <a:r>
              <a:rPr lang="en-US" dirty="0"/>
              <a:t>of risk: reporting or misappropriation </a:t>
            </a:r>
          </a:p>
          <a:p>
            <a:pPr lvl="1"/>
            <a:r>
              <a:rPr lang="en-US" dirty="0" smtClean="0"/>
              <a:t>Significance </a:t>
            </a:r>
            <a:r>
              <a:rPr lang="en-US" dirty="0"/>
              <a:t>of the risk; could it be material </a:t>
            </a:r>
          </a:p>
          <a:p>
            <a:pPr lvl="1"/>
            <a:r>
              <a:rPr lang="en-US" dirty="0" smtClean="0"/>
              <a:t>Likelihood </a:t>
            </a:r>
            <a:r>
              <a:rPr lang="en-US" dirty="0"/>
              <a:t>of the risk; what’s the likelihood it result </a:t>
            </a:r>
            <a:r>
              <a:rPr lang="en-US" dirty="0" smtClean="0"/>
              <a:t>in fraud </a:t>
            </a:r>
            <a:endParaRPr lang="en-US" dirty="0"/>
          </a:p>
          <a:p>
            <a:r>
              <a:rPr lang="en-US" b="1" i="1" dirty="0" smtClean="0"/>
              <a:t>Always</a:t>
            </a:r>
            <a:r>
              <a:rPr lang="en-US" dirty="0"/>
              <a:t> consider management’s ability </a:t>
            </a:r>
            <a:r>
              <a:rPr lang="en-US" dirty="0" smtClean="0"/>
              <a:t>to override </a:t>
            </a:r>
            <a:r>
              <a:rPr lang="en-US" dirty="0"/>
              <a:t>controls apart from specifically </a:t>
            </a:r>
            <a:r>
              <a:rPr lang="en-US" dirty="0" smtClean="0"/>
              <a:t>identified risks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40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L.A. Dept. of Agriculture:</a:t>
            </a:r>
            <a:br>
              <a:rPr lang="en-US" dirty="0" smtClean="0"/>
            </a:br>
            <a:r>
              <a:rPr lang="en-US" dirty="0" smtClean="0"/>
              <a:t>Identifying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</a:t>
            </a:r>
            <a:r>
              <a:rPr lang="en-US" dirty="0"/>
              <a:t>of kickbacks </a:t>
            </a:r>
          </a:p>
          <a:p>
            <a:pPr lvl="1"/>
            <a:r>
              <a:rPr lang="en-US" dirty="0" smtClean="0"/>
              <a:t>Incentive</a:t>
            </a:r>
            <a:r>
              <a:rPr lang="en-US" dirty="0"/>
              <a:t>: Hangs with big boys and </a:t>
            </a:r>
            <a:r>
              <a:rPr lang="en-US" dirty="0" smtClean="0"/>
              <a:t>not so </a:t>
            </a:r>
            <a:r>
              <a:rPr lang="en-US" dirty="0"/>
              <a:t>big salary </a:t>
            </a:r>
          </a:p>
          <a:p>
            <a:pPr lvl="1"/>
            <a:r>
              <a:rPr lang="en-US" dirty="0" smtClean="0"/>
              <a:t>Opportunity</a:t>
            </a:r>
            <a:r>
              <a:rPr lang="en-US" dirty="0"/>
              <a:t>: 100% control and </a:t>
            </a:r>
            <a:r>
              <a:rPr lang="en-US" dirty="0" smtClean="0"/>
              <a:t>ability to </a:t>
            </a:r>
            <a:r>
              <a:rPr lang="en-US" dirty="0"/>
              <a:t>override any control </a:t>
            </a:r>
          </a:p>
          <a:p>
            <a:pPr lvl="1"/>
            <a:r>
              <a:rPr lang="en-US" dirty="0" smtClean="0"/>
              <a:t>Would </a:t>
            </a:r>
            <a:r>
              <a:rPr lang="en-US" dirty="0"/>
              <a:t>probably result in excess </a:t>
            </a:r>
            <a:r>
              <a:rPr lang="en-US" dirty="0" smtClean="0"/>
              <a:t>contract costs </a:t>
            </a:r>
            <a:endParaRPr lang="en-US" dirty="0"/>
          </a:p>
          <a:p>
            <a:pPr lvl="1"/>
            <a:r>
              <a:rPr lang="en-US" dirty="0" smtClean="0"/>
              <a:t>Likely </a:t>
            </a:r>
            <a:r>
              <a:rPr lang="en-US" dirty="0"/>
              <a:t>not material </a:t>
            </a:r>
          </a:p>
          <a:p>
            <a:pPr lvl="1"/>
            <a:r>
              <a:rPr lang="en-US" dirty="0" smtClean="0"/>
              <a:t>Information </a:t>
            </a:r>
            <a:r>
              <a:rPr lang="en-US" dirty="0"/>
              <a:t>specific enough, </a:t>
            </a:r>
            <a:r>
              <a:rPr lang="en-US" dirty="0" smtClean="0"/>
              <a:t>sounds credible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L.A. Dept. of Agriculture:</a:t>
            </a:r>
            <a:br>
              <a:rPr lang="en-US" dirty="0" smtClean="0"/>
            </a:br>
            <a:r>
              <a:rPr lang="en-US" dirty="0" smtClean="0"/>
              <a:t>Identifying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</a:t>
            </a:r>
            <a:r>
              <a:rPr lang="en-US" dirty="0"/>
              <a:t>of improper use of aircraft: </a:t>
            </a:r>
          </a:p>
          <a:p>
            <a:pPr lvl="1"/>
            <a:r>
              <a:rPr lang="en-US" dirty="0" smtClean="0"/>
              <a:t>Incentive</a:t>
            </a:r>
            <a:r>
              <a:rPr lang="en-US" dirty="0"/>
              <a:t>: Travels, family spread across L.A</a:t>
            </a:r>
            <a:r>
              <a:rPr lang="en-US" dirty="0" smtClean="0"/>
              <a:t>., farm </a:t>
            </a:r>
            <a:r>
              <a:rPr lang="en-US" dirty="0"/>
              <a:t>200 miles away, hunting camp 180 </a:t>
            </a:r>
            <a:r>
              <a:rPr lang="en-US" dirty="0" smtClean="0"/>
              <a:t>miles away </a:t>
            </a:r>
            <a:endParaRPr lang="en-US" dirty="0"/>
          </a:p>
          <a:p>
            <a:pPr lvl="1"/>
            <a:r>
              <a:rPr lang="en-US" dirty="0" smtClean="0"/>
              <a:t>Opportunity</a:t>
            </a:r>
            <a:r>
              <a:rPr lang="en-US" dirty="0"/>
              <a:t>: Total control, he’s also a pilot </a:t>
            </a:r>
          </a:p>
          <a:p>
            <a:pPr lvl="1"/>
            <a:r>
              <a:rPr lang="en-US" dirty="0" smtClean="0"/>
              <a:t>Rationalization</a:t>
            </a:r>
            <a:r>
              <a:rPr lang="en-US" dirty="0"/>
              <a:t>: Told the IG that it allowed </a:t>
            </a:r>
            <a:r>
              <a:rPr lang="en-US" dirty="0" smtClean="0"/>
              <a:t>him to </a:t>
            </a:r>
            <a:r>
              <a:rPr lang="en-US" dirty="0"/>
              <a:t>be the commissioner more </a:t>
            </a:r>
          </a:p>
          <a:p>
            <a:pPr lvl="1"/>
            <a:r>
              <a:rPr lang="en-US" dirty="0" smtClean="0"/>
              <a:t>Highly </a:t>
            </a:r>
            <a:r>
              <a:rPr lang="en-US" dirty="0"/>
              <a:t>likely, probably small dollars, </a:t>
            </a:r>
            <a:r>
              <a:rPr lang="en-US" dirty="0" smtClean="0"/>
              <a:t>big message </a:t>
            </a:r>
            <a:r>
              <a:rPr lang="en-US" dirty="0"/>
              <a:t>to staff and not a good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8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Assessing Fraud Risks</a:t>
            </a:r>
            <a:endParaRPr lang="en-US" dirty="0"/>
          </a:p>
        </p:txBody>
      </p:sp>
      <p:graphicFrame>
        <p:nvGraphicFramePr>
          <p:cNvPr id="4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197632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palomar.edu/adminserv/documents/powerpoint/Fraud_SAS_99_PowerPoint_files/slide0028_image051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255" y="3455516"/>
            <a:ext cx="714375" cy="10096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Left-Right Arrow 5"/>
          <p:cNvSpPr/>
          <p:nvPr/>
        </p:nvSpPr>
        <p:spPr>
          <a:xfrm rot="3050068">
            <a:off x="5768687" y="4534930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8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Assessing Fraud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judgment – what do I </a:t>
            </a:r>
            <a:r>
              <a:rPr lang="en-US" dirty="0" smtClean="0"/>
              <a:t>have when </a:t>
            </a:r>
            <a:r>
              <a:rPr lang="en-US" dirty="0"/>
              <a:t>I consider what I have obtained </a:t>
            </a:r>
            <a:endParaRPr lang="en-US" dirty="0" smtClean="0"/>
          </a:p>
          <a:p>
            <a:r>
              <a:rPr lang="en-US" dirty="0" smtClean="0"/>
              <a:t>Assessment </a:t>
            </a:r>
            <a:r>
              <a:rPr lang="en-US" dirty="0"/>
              <a:t>should take into account </a:t>
            </a:r>
            <a:r>
              <a:rPr lang="en-US" dirty="0" smtClean="0"/>
              <a:t>an evaluation </a:t>
            </a:r>
            <a:r>
              <a:rPr lang="en-US" dirty="0"/>
              <a:t>of the entity’s programs </a:t>
            </a:r>
            <a:r>
              <a:rPr lang="en-US" dirty="0" smtClean="0"/>
              <a:t>and controls </a:t>
            </a:r>
            <a:r>
              <a:rPr lang="en-US" dirty="0"/>
              <a:t>that address fraud risks </a:t>
            </a:r>
            <a:endParaRPr lang="en-US" dirty="0" smtClean="0"/>
          </a:p>
          <a:p>
            <a:r>
              <a:rPr lang="en-US" dirty="0" smtClean="0"/>
              <a:t>Tone </a:t>
            </a:r>
            <a:r>
              <a:rPr lang="en-US" dirty="0"/>
              <a:t>at the top </a:t>
            </a:r>
          </a:p>
          <a:p>
            <a:r>
              <a:rPr lang="en-US" dirty="0" smtClean="0"/>
              <a:t>Does </a:t>
            </a:r>
            <a:r>
              <a:rPr lang="en-US" dirty="0"/>
              <a:t>the entity train in ethics and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0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L.A. Dept. of Agriculture:</a:t>
            </a:r>
            <a:br>
              <a:rPr lang="en-US" dirty="0"/>
            </a:br>
            <a:r>
              <a:rPr lang="en-US" dirty="0"/>
              <a:t> Assessing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indicating risk of </a:t>
            </a:r>
          </a:p>
          <a:p>
            <a:pPr lvl="1"/>
            <a:r>
              <a:rPr lang="en-US" dirty="0" smtClean="0"/>
              <a:t>Abuse </a:t>
            </a:r>
            <a:r>
              <a:rPr lang="en-US" dirty="0"/>
              <a:t>of equipment – airplane </a:t>
            </a:r>
          </a:p>
          <a:p>
            <a:pPr lvl="1"/>
            <a:r>
              <a:rPr lang="en-US" dirty="0" smtClean="0"/>
              <a:t>Abuse </a:t>
            </a:r>
            <a:r>
              <a:rPr lang="en-US" dirty="0"/>
              <a:t>of power – bid manipulation </a:t>
            </a:r>
          </a:p>
          <a:p>
            <a:pPr lvl="1"/>
            <a:r>
              <a:rPr lang="en-US" dirty="0" smtClean="0"/>
              <a:t>Abuse </a:t>
            </a:r>
            <a:r>
              <a:rPr lang="en-US" dirty="0"/>
              <a:t>of tax dollars – excessive salaries </a:t>
            </a:r>
          </a:p>
          <a:p>
            <a:pPr lvl="1"/>
            <a:r>
              <a:rPr lang="en-US" dirty="0" smtClean="0"/>
              <a:t>Abuse </a:t>
            </a:r>
            <a:r>
              <a:rPr lang="en-US" dirty="0"/>
              <a:t>of employees – personal errands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Provide CPAs with </a:t>
            </a:r>
            <a:r>
              <a:rPr lang="en-US" dirty="0" smtClean="0"/>
              <a:t>Clarified and Focused Auditing Guidance </a:t>
            </a:r>
            <a:r>
              <a:rPr lang="en-US" dirty="0"/>
              <a:t>on </a:t>
            </a:r>
            <a:r>
              <a:rPr lang="en-US" dirty="0" smtClean="0"/>
              <a:t>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Re-emphasize the role of </a:t>
            </a:r>
            <a:r>
              <a:rPr lang="en-US" dirty="0" smtClean="0"/>
              <a:t>entity management </a:t>
            </a:r>
            <a:r>
              <a:rPr lang="en-US" dirty="0"/>
              <a:t>and boards </a:t>
            </a:r>
            <a:r>
              <a:rPr lang="en-US" dirty="0" smtClean="0"/>
              <a:t>in preventing </a:t>
            </a:r>
            <a:r>
              <a:rPr lang="en-US" dirty="0"/>
              <a:t>and detecting fraud</a:t>
            </a:r>
          </a:p>
        </p:txBody>
      </p:sp>
    </p:spTree>
    <p:extLst>
      <p:ext uri="{BB962C8B-B14F-4D97-AF65-F5344CB8AC3E}">
        <p14:creationId xmlns:p14="http://schemas.microsoft.com/office/powerpoint/2010/main" val="31958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Responding </a:t>
            </a:r>
            <a:r>
              <a:rPr lang="en-US" dirty="0"/>
              <a:t>to Fraud </a:t>
            </a:r>
            <a:r>
              <a:rPr lang="en-US" dirty="0" smtClean="0"/>
              <a:t>Risks</a:t>
            </a:r>
            <a:endParaRPr lang="en-US" dirty="0"/>
          </a:p>
        </p:txBody>
      </p:sp>
      <p:graphicFrame>
        <p:nvGraphicFramePr>
          <p:cNvPr id="4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267208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palomar.edu/adminserv/documents/powerpoint/Fraud_SAS_99_PowerPoint_files/slide0031_image061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79" y="3480486"/>
            <a:ext cx="8572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Left-Right Arrow 5"/>
          <p:cNvSpPr/>
          <p:nvPr/>
        </p:nvSpPr>
        <p:spPr>
          <a:xfrm rot="5400000">
            <a:off x="5278699" y="4938584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Responding to Fraud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ways to respond: </a:t>
            </a:r>
          </a:p>
          <a:p>
            <a:pPr lvl="1"/>
            <a:r>
              <a:rPr lang="en-US" dirty="0" smtClean="0"/>
              <a:t>Alter </a:t>
            </a:r>
            <a:r>
              <a:rPr lang="en-US" dirty="0"/>
              <a:t>the overall way the audit </a:t>
            </a:r>
            <a:r>
              <a:rPr lang="en-US" dirty="0" smtClean="0"/>
              <a:t>is conducted </a:t>
            </a:r>
            <a:endParaRPr lang="en-US" dirty="0"/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nature, timing, or extent </a:t>
            </a:r>
            <a:r>
              <a:rPr lang="en-US" dirty="0" smtClean="0"/>
              <a:t>of audit </a:t>
            </a:r>
            <a:r>
              <a:rPr lang="en-US" dirty="0"/>
              <a:t>procedures </a:t>
            </a:r>
          </a:p>
          <a:p>
            <a:pPr lvl="1"/>
            <a:r>
              <a:rPr lang="en-US" dirty="0" smtClean="0"/>
              <a:t>Perform </a:t>
            </a:r>
            <a:r>
              <a:rPr lang="en-US" dirty="0"/>
              <a:t>procedures to address the </a:t>
            </a:r>
            <a:r>
              <a:rPr lang="en-US" dirty="0" smtClean="0"/>
              <a:t>risks related </a:t>
            </a:r>
            <a:r>
              <a:rPr lang="en-US" dirty="0"/>
              <a:t>to management’s ability </a:t>
            </a:r>
            <a:r>
              <a:rPr lang="en-US" dirty="0" smtClean="0"/>
              <a:t>to override </a:t>
            </a:r>
            <a:r>
              <a:rPr lang="en-US" dirty="0"/>
              <a:t>controls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0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L.A. Dept. of </a:t>
            </a:r>
            <a:r>
              <a:rPr lang="en-US" dirty="0" smtClean="0"/>
              <a:t>Agriculture</a:t>
            </a:r>
            <a:br>
              <a:rPr lang="en-US" dirty="0" smtClean="0"/>
            </a:br>
            <a:r>
              <a:rPr lang="en-US" dirty="0" smtClean="0"/>
              <a:t>Responding </a:t>
            </a:r>
            <a:r>
              <a:rPr lang="en-US" dirty="0"/>
              <a:t>to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Altered overall way audit conducted </a:t>
            </a:r>
          </a:p>
          <a:p>
            <a:pPr lvl="1"/>
            <a:r>
              <a:rPr lang="en-US" dirty="0" smtClean="0"/>
              <a:t>Risk </a:t>
            </a:r>
            <a:r>
              <a:rPr lang="en-US" dirty="0"/>
              <a:t>of excessive salaries – </a:t>
            </a:r>
            <a:r>
              <a:rPr lang="en-US" dirty="0" smtClean="0"/>
              <a:t>extensive interviews </a:t>
            </a:r>
            <a:r>
              <a:rPr lang="en-US" dirty="0"/>
              <a:t>of current and prior employees </a:t>
            </a:r>
          </a:p>
          <a:p>
            <a:pPr lvl="1"/>
            <a:r>
              <a:rPr lang="en-US" dirty="0" smtClean="0"/>
              <a:t>Risk </a:t>
            </a:r>
            <a:r>
              <a:rPr lang="en-US" dirty="0"/>
              <a:t>of improper use of aircraft – interviews </a:t>
            </a:r>
            <a:r>
              <a:rPr lang="en-US" dirty="0" smtClean="0"/>
              <a:t>of pilots</a:t>
            </a:r>
            <a:r>
              <a:rPr lang="en-US" dirty="0"/>
              <a:t>, review flight logs, compare flight </a:t>
            </a:r>
            <a:r>
              <a:rPr lang="en-US" dirty="0" smtClean="0"/>
              <a:t>times to </a:t>
            </a:r>
            <a:r>
              <a:rPr lang="en-US" dirty="0"/>
              <a:t>reasonable flight plans, personal calendars </a:t>
            </a:r>
          </a:p>
          <a:p>
            <a:pPr lvl="1"/>
            <a:r>
              <a:rPr lang="en-US" dirty="0" smtClean="0"/>
              <a:t>Risk </a:t>
            </a:r>
            <a:r>
              <a:rPr lang="en-US" dirty="0"/>
              <a:t>of bid manipulation – interview bidders</a:t>
            </a:r>
            <a:r>
              <a:rPr lang="en-US" dirty="0" smtClean="0"/>
              <a:t>, review </a:t>
            </a:r>
            <a:r>
              <a:rPr lang="en-US" dirty="0"/>
              <a:t>bids, compare to other states, </a:t>
            </a:r>
            <a:r>
              <a:rPr lang="en-US" dirty="0" smtClean="0"/>
              <a:t>review books </a:t>
            </a:r>
            <a:r>
              <a:rPr lang="en-US" dirty="0"/>
              <a:t>of specific bidders, review old </a:t>
            </a:r>
            <a:r>
              <a:rPr lang="en-US" dirty="0" smtClean="0"/>
              <a:t>court testimony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risk indicates payroll fraud </a:t>
            </a:r>
          </a:p>
          <a:p>
            <a:pPr lvl="1"/>
            <a:r>
              <a:rPr lang="en-US" dirty="0" smtClean="0"/>
              <a:t>Observe </a:t>
            </a:r>
            <a:r>
              <a:rPr lang="en-US" dirty="0"/>
              <a:t>activities </a:t>
            </a:r>
          </a:p>
          <a:p>
            <a:pPr lvl="1"/>
            <a:r>
              <a:rPr lang="en-US" dirty="0" smtClean="0"/>
              <a:t>Examine </a:t>
            </a:r>
            <a:r>
              <a:rPr lang="en-US" dirty="0"/>
              <a:t>electronic gate/door activity </a:t>
            </a:r>
          </a:p>
          <a:p>
            <a:r>
              <a:rPr lang="en-US" dirty="0" smtClean="0"/>
              <a:t>Add </a:t>
            </a:r>
            <a:r>
              <a:rPr lang="en-US" dirty="0"/>
              <a:t>unpredictability to procedures </a:t>
            </a:r>
          </a:p>
          <a:p>
            <a:r>
              <a:rPr lang="en-US" dirty="0" smtClean="0"/>
              <a:t>Use </a:t>
            </a:r>
            <a:r>
              <a:rPr lang="en-US" dirty="0"/>
              <a:t>computer aided techniques </a:t>
            </a:r>
          </a:p>
          <a:p>
            <a:pPr lvl="1"/>
            <a:r>
              <a:rPr lang="en-US" dirty="0" smtClean="0"/>
              <a:t>Compare </a:t>
            </a:r>
            <a:r>
              <a:rPr lang="en-US" dirty="0"/>
              <a:t>employment dates </a:t>
            </a:r>
            <a:r>
              <a:rPr lang="en-US" dirty="0" smtClean="0"/>
              <a:t>to check/service </a:t>
            </a:r>
            <a:r>
              <a:rPr lang="en-US" dirty="0"/>
              <a:t>dates </a:t>
            </a:r>
          </a:p>
          <a:p>
            <a:pPr lvl="1"/>
            <a:r>
              <a:rPr lang="en-US" dirty="0" smtClean="0"/>
              <a:t>Changes </a:t>
            </a:r>
            <a:r>
              <a:rPr lang="en-US" dirty="0"/>
              <a:t>to the pay code or other fields </a:t>
            </a:r>
          </a:p>
          <a:p>
            <a:pPr lvl="1"/>
            <a:r>
              <a:rPr lang="en-US" dirty="0" smtClean="0"/>
              <a:t>Unusual </a:t>
            </a:r>
            <a:r>
              <a:rPr lang="en-US" dirty="0"/>
              <a:t>changes (negative retirement?)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Evaluating Audit Evidence </a:t>
            </a:r>
            <a:r>
              <a:rPr lang="en-US" dirty="0" smtClean="0"/>
              <a:t>for Fraud</a:t>
            </a:r>
            <a:endParaRPr lang="en-US" dirty="0"/>
          </a:p>
        </p:txBody>
      </p:sp>
      <p:graphicFrame>
        <p:nvGraphicFramePr>
          <p:cNvPr id="4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771821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palomar.edu/adminserv/documents/powerpoint/Fraud_SAS_99_PowerPoint_files/slide0034_image071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629" y="3545358"/>
            <a:ext cx="81915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Left-Right Arrow 5"/>
          <p:cNvSpPr/>
          <p:nvPr/>
        </p:nvSpPr>
        <p:spPr>
          <a:xfrm rot="7245761">
            <a:off x="4701645" y="4613192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Audit Evidence for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Evidence gathered during audit my </a:t>
            </a:r>
            <a:r>
              <a:rPr lang="en-US" dirty="0" smtClean="0"/>
              <a:t>indicate additional </a:t>
            </a:r>
            <a:r>
              <a:rPr lang="en-US" dirty="0"/>
              <a:t>risks </a:t>
            </a:r>
          </a:p>
          <a:p>
            <a:r>
              <a:rPr lang="en-US" dirty="0" smtClean="0"/>
              <a:t>Be </a:t>
            </a:r>
            <a:r>
              <a:rPr lang="en-US" dirty="0"/>
              <a:t>alert for: </a:t>
            </a:r>
          </a:p>
          <a:p>
            <a:pPr lvl="1"/>
            <a:r>
              <a:rPr lang="en-US" dirty="0" smtClean="0"/>
              <a:t>Discrepancies </a:t>
            </a:r>
            <a:r>
              <a:rPr lang="en-US" dirty="0"/>
              <a:t>in the accounting records such as: </a:t>
            </a:r>
          </a:p>
          <a:p>
            <a:pPr lvl="2"/>
            <a:r>
              <a:rPr lang="en-US" dirty="0" smtClean="0"/>
              <a:t>Receivable </a:t>
            </a:r>
            <a:r>
              <a:rPr lang="en-US" dirty="0"/>
              <a:t>balance doesn’t agree to customer accounts </a:t>
            </a:r>
          </a:p>
          <a:p>
            <a:pPr lvl="2"/>
            <a:r>
              <a:rPr lang="en-US" dirty="0" smtClean="0"/>
              <a:t>Cash </a:t>
            </a:r>
            <a:r>
              <a:rPr lang="en-US" dirty="0"/>
              <a:t>collected regularly but not deposited regularly </a:t>
            </a:r>
          </a:p>
          <a:p>
            <a:pPr lvl="2"/>
            <a:r>
              <a:rPr lang="en-US" dirty="0" smtClean="0"/>
              <a:t>Cash/check </a:t>
            </a:r>
            <a:r>
              <a:rPr lang="en-US" dirty="0"/>
              <a:t>composition of deposits </a:t>
            </a:r>
          </a:p>
          <a:p>
            <a:pPr lvl="1"/>
            <a:r>
              <a:rPr lang="en-US" dirty="0" smtClean="0"/>
              <a:t>Conflicting </a:t>
            </a:r>
            <a:r>
              <a:rPr lang="en-US" dirty="0"/>
              <a:t>or missing evidential matter </a:t>
            </a:r>
          </a:p>
          <a:p>
            <a:pPr lvl="2"/>
            <a:r>
              <a:rPr lang="en-US" dirty="0" smtClean="0"/>
              <a:t>Maybe </a:t>
            </a:r>
            <a:r>
              <a:rPr lang="en-US" dirty="0"/>
              <a:t>they didn’t keep the record of the bad transaction </a:t>
            </a:r>
          </a:p>
          <a:p>
            <a:pPr lvl="1"/>
            <a:r>
              <a:rPr lang="en-US" dirty="0" smtClean="0"/>
              <a:t>Problematic </a:t>
            </a:r>
            <a:r>
              <a:rPr lang="en-US" dirty="0"/>
              <a:t>or unusual relationships between the </a:t>
            </a:r>
            <a:r>
              <a:rPr lang="en-US" dirty="0" smtClean="0"/>
              <a:t>auditor and </a:t>
            </a:r>
            <a:r>
              <a:rPr lang="en-US" dirty="0"/>
              <a:t>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1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Evaluating </a:t>
            </a:r>
            <a:r>
              <a:rPr lang="en-US" dirty="0"/>
              <a:t>Audit </a:t>
            </a:r>
            <a:r>
              <a:rPr lang="en-US" dirty="0" smtClean="0"/>
              <a:t>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raud </a:t>
            </a:r>
            <a:r>
              <a:rPr lang="en-US" dirty="0"/>
              <a:t>is intentional acts </a:t>
            </a:r>
          </a:p>
          <a:p>
            <a:pPr lvl="1"/>
            <a:r>
              <a:rPr lang="en-US" dirty="0" smtClean="0"/>
              <a:t>Errors </a:t>
            </a:r>
            <a:r>
              <a:rPr lang="en-US" dirty="0"/>
              <a:t>unintentional </a:t>
            </a:r>
          </a:p>
          <a:p>
            <a:r>
              <a:rPr lang="en-US" dirty="0" smtClean="0"/>
              <a:t>Prove </a:t>
            </a:r>
            <a:r>
              <a:rPr lang="en-US" dirty="0"/>
              <a:t>the elements of the fraud </a:t>
            </a:r>
          </a:p>
          <a:p>
            <a:pPr lvl="1"/>
            <a:r>
              <a:rPr lang="en-US" dirty="0" smtClean="0"/>
              <a:t>Theft</a:t>
            </a:r>
            <a:r>
              <a:rPr lang="en-US" dirty="0"/>
              <a:t>: Taking, belongs to another, </a:t>
            </a:r>
            <a:r>
              <a:rPr lang="en-US" dirty="0" smtClean="0"/>
              <a:t>w/o their </a:t>
            </a:r>
            <a:r>
              <a:rPr lang="en-US" dirty="0"/>
              <a:t>knowledge, intent to </a:t>
            </a:r>
            <a:r>
              <a:rPr lang="en-US" dirty="0" smtClean="0"/>
              <a:t>permanently deprive </a:t>
            </a:r>
            <a:endParaRPr lang="en-US" dirty="0"/>
          </a:p>
          <a:p>
            <a:pPr lvl="1"/>
            <a:r>
              <a:rPr lang="en-US" dirty="0" smtClean="0"/>
              <a:t>Public </a:t>
            </a:r>
            <a:r>
              <a:rPr lang="en-US" dirty="0"/>
              <a:t>payroll fraud: payments </a:t>
            </a:r>
            <a:r>
              <a:rPr lang="en-US" dirty="0" smtClean="0"/>
              <a:t>for services </a:t>
            </a:r>
            <a:r>
              <a:rPr lang="en-US" dirty="0"/>
              <a:t>not received or </a:t>
            </a:r>
            <a:r>
              <a:rPr lang="en-US" dirty="0" smtClean="0"/>
              <a:t>grossly inadequate </a:t>
            </a:r>
            <a:r>
              <a:rPr lang="en-US" dirty="0"/>
              <a:t>for compensation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0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L.A. Dept. of Agriculture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Evaluating </a:t>
            </a:r>
            <a:r>
              <a:rPr lang="en-US" dirty="0"/>
              <a:t>the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of aircraft: </a:t>
            </a:r>
          </a:p>
          <a:p>
            <a:pPr lvl="1"/>
            <a:r>
              <a:rPr lang="en-US" dirty="0" smtClean="0"/>
              <a:t>Belongs </a:t>
            </a:r>
            <a:r>
              <a:rPr lang="en-US" dirty="0"/>
              <a:t>to the state </a:t>
            </a:r>
          </a:p>
          <a:p>
            <a:pPr lvl="1"/>
            <a:r>
              <a:rPr lang="en-US" dirty="0" smtClean="0"/>
              <a:t>Misrepresented </a:t>
            </a:r>
            <a:r>
              <a:rPr lang="en-US" dirty="0"/>
              <a:t>as business flights </a:t>
            </a:r>
          </a:p>
          <a:p>
            <a:pPr lvl="1"/>
            <a:r>
              <a:rPr lang="en-US" dirty="0" smtClean="0"/>
              <a:t>Didn’t </a:t>
            </a:r>
            <a:r>
              <a:rPr lang="en-US" dirty="0"/>
              <a:t>reimburse for majority, so intent to </a:t>
            </a:r>
            <a:r>
              <a:rPr lang="en-US" dirty="0" smtClean="0"/>
              <a:t>permanently deprive </a:t>
            </a:r>
            <a:r>
              <a:rPr lang="en-US" dirty="0"/>
              <a:t>state of $$$ </a:t>
            </a:r>
          </a:p>
          <a:p>
            <a:r>
              <a:rPr lang="en-US" dirty="0" smtClean="0"/>
              <a:t>Excessive </a:t>
            </a:r>
            <a:r>
              <a:rPr lang="en-US" dirty="0"/>
              <a:t>Salaries </a:t>
            </a:r>
          </a:p>
          <a:p>
            <a:pPr lvl="1"/>
            <a:r>
              <a:rPr lang="en-US" dirty="0" smtClean="0"/>
              <a:t>Commissioner </a:t>
            </a:r>
            <a:r>
              <a:rPr lang="en-US" dirty="0"/>
              <a:t>personally appointed 14 individual </a:t>
            </a:r>
          </a:p>
          <a:p>
            <a:pPr lvl="1"/>
            <a:r>
              <a:rPr lang="en-US" dirty="0" smtClean="0"/>
              <a:t>Paid </a:t>
            </a:r>
            <a:r>
              <a:rPr lang="en-US" dirty="0"/>
              <a:t>them $70,000+ for jobs normally paid half that </a:t>
            </a:r>
          </a:p>
          <a:p>
            <a:pPr lvl="1"/>
            <a:r>
              <a:rPr lang="en-US" dirty="0" smtClean="0"/>
              <a:t>None </a:t>
            </a:r>
            <a:r>
              <a:rPr lang="en-US" dirty="0"/>
              <a:t>performed duties for which they were paid 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worked his campaign 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performed personal work including building </a:t>
            </a:r>
            <a:r>
              <a:rPr lang="en-US" dirty="0" smtClean="0"/>
              <a:t>his children’s </a:t>
            </a:r>
            <a:r>
              <a:rPr lang="en-US" dirty="0"/>
              <a:t>homes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Communicating Fraud Evidence</a:t>
            </a:r>
            <a:endParaRPr lang="en-US" dirty="0"/>
          </a:p>
        </p:txBody>
      </p:sp>
      <p:graphicFrame>
        <p:nvGraphicFramePr>
          <p:cNvPr id="4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016386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palomar.edu/adminserv/documents/powerpoint/Fraud_SAS_99_PowerPoint_files/slide0038_image081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668" y="3398108"/>
            <a:ext cx="803189" cy="10774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Left-Right Arrow 5"/>
          <p:cNvSpPr/>
          <p:nvPr/>
        </p:nvSpPr>
        <p:spPr>
          <a:xfrm rot="10800000">
            <a:off x="4347417" y="3936849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8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Communicating </a:t>
            </a:r>
            <a:r>
              <a:rPr lang="en-US" dirty="0"/>
              <a:t>Fraud </a:t>
            </a:r>
            <a:r>
              <a:rPr lang="en-US" dirty="0" smtClean="0"/>
              <a:t>Evidence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Whenever “evidence of fraud” is found, </a:t>
            </a:r>
            <a:r>
              <a:rPr lang="en-US" dirty="0" smtClean="0"/>
              <a:t>it should </a:t>
            </a:r>
            <a:r>
              <a:rPr lang="en-US" dirty="0"/>
              <a:t>be brought to the attention of </a:t>
            </a:r>
            <a:r>
              <a:rPr lang="en-US" dirty="0" smtClean="0"/>
              <a:t>the </a:t>
            </a:r>
            <a:r>
              <a:rPr lang="en-US" i="1" dirty="0" smtClean="0"/>
              <a:t>appropriate</a:t>
            </a:r>
            <a:r>
              <a:rPr lang="en-US" dirty="0"/>
              <a:t> level of management </a:t>
            </a:r>
          </a:p>
          <a:p>
            <a:pPr lvl="1"/>
            <a:r>
              <a:rPr lang="en-US" dirty="0" smtClean="0"/>
              <a:t>Even </a:t>
            </a:r>
            <a:r>
              <a:rPr lang="en-US" dirty="0"/>
              <a:t>if the matter is inconsequential </a:t>
            </a:r>
          </a:p>
          <a:p>
            <a:r>
              <a:rPr lang="en-US" dirty="0" smtClean="0"/>
              <a:t>Report </a:t>
            </a:r>
            <a:r>
              <a:rPr lang="en-US" dirty="0"/>
              <a:t>directly to the audit </a:t>
            </a:r>
            <a:r>
              <a:rPr lang="en-US" dirty="0" smtClean="0"/>
              <a:t>committee when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Fraud </a:t>
            </a:r>
            <a:r>
              <a:rPr lang="en-US" dirty="0"/>
              <a:t>causes a material misstatement </a:t>
            </a:r>
          </a:p>
          <a:p>
            <a:pPr lvl="1"/>
            <a:r>
              <a:rPr lang="en-US" dirty="0" smtClean="0"/>
              <a:t>Fraud </a:t>
            </a:r>
            <a:r>
              <a:rPr lang="en-US" dirty="0"/>
              <a:t>involves senior management </a:t>
            </a:r>
          </a:p>
          <a:p>
            <a:r>
              <a:rPr lang="en-US" dirty="0" smtClean="0"/>
              <a:t>Reach </a:t>
            </a:r>
            <a:r>
              <a:rPr lang="en-US" dirty="0"/>
              <a:t>an advance understanding with </a:t>
            </a:r>
            <a:r>
              <a:rPr lang="en-US" dirty="0" smtClean="0"/>
              <a:t>the audit </a:t>
            </a:r>
            <a:r>
              <a:rPr lang="en-US" dirty="0"/>
              <a:t>committee about fraud </a:t>
            </a:r>
            <a:r>
              <a:rPr lang="en-US" dirty="0" smtClean="0"/>
              <a:t>involving lower-level </a:t>
            </a:r>
            <a:r>
              <a:rPr lang="en-US" dirty="0"/>
              <a:t>employees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5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This Presentation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SAS 99 is applicable to </a:t>
            </a:r>
            <a:r>
              <a:rPr lang="en-US" dirty="0" smtClean="0"/>
              <a:t>Financial Statement </a:t>
            </a:r>
            <a:r>
              <a:rPr lang="en-US" dirty="0"/>
              <a:t>Audit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approach is valuable for </a:t>
            </a:r>
            <a:r>
              <a:rPr lang="en-US" dirty="0" smtClean="0"/>
              <a:t>other audits</a:t>
            </a:r>
          </a:p>
          <a:p>
            <a:r>
              <a:rPr lang="en-US" dirty="0" smtClean="0"/>
              <a:t>Overview </a:t>
            </a:r>
            <a:r>
              <a:rPr lang="en-US" dirty="0"/>
              <a:t>of SAS 99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5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Documenting Fraud </a:t>
            </a:r>
            <a:r>
              <a:rPr lang="en-US" dirty="0" smtClean="0"/>
              <a:t>Considerations</a:t>
            </a:r>
            <a:endParaRPr lang="en-US" dirty="0"/>
          </a:p>
        </p:txBody>
      </p:sp>
      <p:graphicFrame>
        <p:nvGraphicFramePr>
          <p:cNvPr id="4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607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palomar.edu/adminserv/documents/powerpoint/Fraud_SAS_99_PowerPoint_files/slide0040_image090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765" y="3473664"/>
            <a:ext cx="942975" cy="923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Left-Right Arrow 5"/>
          <p:cNvSpPr/>
          <p:nvPr/>
        </p:nvSpPr>
        <p:spPr>
          <a:xfrm rot="13832727">
            <a:off x="4774259" y="3158372"/>
            <a:ext cx="679010" cy="21572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1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Documenting Fraud </a:t>
            </a:r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Brainstorming sessions </a:t>
            </a:r>
          </a:p>
          <a:p>
            <a:r>
              <a:rPr lang="en-US" dirty="0" smtClean="0"/>
              <a:t>Procedures </a:t>
            </a:r>
            <a:r>
              <a:rPr lang="en-US" dirty="0"/>
              <a:t>performed to </a:t>
            </a:r>
            <a:r>
              <a:rPr lang="en-US" dirty="0" smtClean="0"/>
              <a:t>obtain information </a:t>
            </a:r>
            <a:r>
              <a:rPr lang="en-US" dirty="0"/>
              <a:t>needed to identify </a:t>
            </a:r>
            <a:r>
              <a:rPr lang="en-US" dirty="0" smtClean="0"/>
              <a:t>and assess </a:t>
            </a:r>
            <a:r>
              <a:rPr lang="en-US" dirty="0"/>
              <a:t>fraud risks </a:t>
            </a:r>
            <a:endParaRPr lang="en-US" dirty="0" smtClean="0"/>
          </a:p>
          <a:p>
            <a:r>
              <a:rPr lang="en-US" dirty="0" smtClean="0"/>
              <a:t>Specific </a:t>
            </a:r>
            <a:r>
              <a:rPr lang="en-US" dirty="0"/>
              <a:t>fraud risks identified </a:t>
            </a:r>
            <a:r>
              <a:rPr lang="en-US" dirty="0" smtClean="0"/>
              <a:t>and descriptions </a:t>
            </a:r>
            <a:r>
              <a:rPr lang="en-US" dirty="0"/>
              <a:t>of how you responded </a:t>
            </a:r>
            <a:r>
              <a:rPr lang="en-US" dirty="0" smtClean="0"/>
              <a:t>to those </a:t>
            </a:r>
            <a:r>
              <a:rPr lang="en-US" dirty="0"/>
              <a:t>risks</a:t>
            </a:r>
          </a:p>
        </p:txBody>
      </p:sp>
    </p:spTree>
    <p:extLst>
      <p:ext uri="{BB962C8B-B14F-4D97-AF65-F5344CB8AC3E}">
        <p14:creationId xmlns:p14="http://schemas.microsoft.com/office/powerpoint/2010/main" val="5488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SAS 99 Impact on the Auditor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change in the </a:t>
            </a:r>
            <a:r>
              <a:rPr lang="en-US" dirty="0" smtClean="0"/>
              <a:t>auditor’s responsibility </a:t>
            </a:r>
            <a:r>
              <a:rPr lang="en-US" dirty="0"/>
              <a:t>to detect material </a:t>
            </a:r>
            <a:r>
              <a:rPr lang="en-US" dirty="0" smtClean="0"/>
              <a:t>fraud in </a:t>
            </a:r>
            <a:r>
              <a:rPr lang="en-US" dirty="0"/>
              <a:t>financial statement audits </a:t>
            </a:r>
          </a:p>
          <a:p>
            <a:r>
              <a:rPr lang="en-US" dirty="0" smtClean="0"/>
              <a:t>No change </a:t>
            </a:r>
            <a:r>
              <a:rPr lang="en-US" dirty="0"/>
              <a:t>in the auditor’s </a:t>
            </a:r>
            <a:r>
              <a:rPr lang="en-US" dirty="0" smtClean="0"/>
              <a:t>required communication </a:t>
            </a:r>
            <a:r>
              <a:rPr lang="en-US" dirty="0"/>
              <a:t>of evidence of fraud </a:t>
            </a:r>
          </a:p>
          <a:p>
            <a:r>
              <a:rPr lang="en-US" dirty="0" smtClean="0"/>
              <a:t>Significant </a:t>
            </a:r>
            <a:r>
              <a:rPr lang="en-US" dirty="0"/>
              <a:t>changes in </a:t>
            </a:r>
            <a:r>
              <a:rPr lang="en-US" dirty="0" smtClean="0"/>
              <a:t>required auditing </a:t>
            </a:r>
            <a:r>
              <a:rPr lang="en-US" dirty="0"/>
              <a:t>procedures </a:t>
            </a:r>
            <a:r>
              <a:rPr lang="en-US" dirty="0" smtClean="0"/>
              <a:t>and documentation </a:t>
            </a:r>
            <a:r>
              <a:rPr lang="en-US" dirty="0"/>
              <a:t>in a </a:t>
            </a:r>
            <a:r>
              <a:rPr lang="en-US" dirty="0" smtClean="0"/>
              <a:t>financial statement </a:t>
            </a:r>
            <a:r>
              <a:rPr lang="en-US" dirty="0"/>
              <a:t>audit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SAS 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</a:t>
            </a:r>
            <a:r>
              <a:rPr lang="en-US" dirty="0"/>
              <a:t>management’s responsibility: </a:t>
            </a:r>
          </a:p>
          <a:p>
            <a:pPr lvl="1"/>
            <a:r>
              <a:rPr lang="en-US" dirty="0" smtClean="0"/>
              <a:t>Setting </a:t>
            </a:r>
            <a:r>
              <a:rPr lang="en-US" dirty="0"/>
              <a:t>the proper tone </a:t>
            </a:r>
          </a:p>
          <a:p>
            <a:pPr lvl="1"/>
            <a:r>
              <a:rPr lang="en-US" dirty="0" smtClean="0"/>
              <a:t>Creating </a:t>
            </a:r>
            <a:r>
              <a:rPr lang="en-US" dirty="0"/>
              <a:t>and maintaining a culture </a:t>
            </a:r>
            <a:r>
              <a:rPr lang="en-US" dirty="0" smtClean="0"/>
              <a:t>of honesty </a:t>
            </a:r>
            <a:r>
              <a:rPr lang="en-US" dirty="0"/>
              <a:t>and ethics </a:t>
            </a:r>
          </a:p>
          <a:p>
            <a:pPr lvl="1"/>
            <a:r>
              <a:rPr lang="en-US" dirty="0" smtClean="0"/>
              <a:t>Establishing </a:t>
            </a:r>
            <a:r>
              <a:rPr lang="en-US" dirty="0"/>
              <a:t>appropriate controls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17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Fraud Triangle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19148400" y="7493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Motive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0996800" y="20193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Opportunity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47483647" y="2019300"/>
            <a:ext cx="12192000" cy="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3B76"/>
                </a:solidFill>
                <a:effectLst/>
                <a:latin typeface="Verdana" panose="020B0604030504040204" pitchFamily="34" charset="0"/>
                <a:cs typeface="Arial" panose="020B0604020202020204" pitchFamily="34" charset="0"/>
              </a:rPr>
              <a:t>Rationalizatio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://www.palomar.edu/adminserv/documents/powerpoint/Fraud_SAS_99_PowerPoint_files/slide0007_image0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711" y="2019300"/>
            <a:ext cx="5244351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29386" y="2235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78711" y="5281255"/>
            <a:ext cx="1501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Opportunity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302500" y="5244525"/>
            <a:ext cx="1520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Rationalization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61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Two Types of SAS 99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Misstatements arising from </a:t>
            </a:r>
            <a:r>
              <a:rPr lang="en-US" dirty="0" smtClean="0"/>
              <a:t>fraudulent financial </a:t>
            </a:r>
            <a:r>
              <a:rPr lang="en-US" dirty="0"/>
              <a:t>reporting </a:t>
            </a:r>
            <a:endParaRPr lang="en-US" dirty="0" smtClean="0"/>
          </a:p>
          <a:p>
            <a:pPr lvl="1"/>
            <a:r>
              <a:rPr lang="en-US" dirty="0" smtClean="0"/>
              <a:t>Intentional </a:t>
            </a:r>
            <a:r>
              <a:rPr lang="en-US" dirty="0"/>
              <a:t>misrepresentation in or omission </a:t>
            </a:r>
            <a:r>
              <a:rPr lang="en-US" dirty="0" smtClean="0"/>
              <a:t>of material </a:t>
            </a:r>
            <a:r>
              <a:rPr lang="en-US" dirty="0"/>
              <a:t>events, transactions or </a:t>
            </a:r>
            <a:r>
              <a:rPr lang="en-US" dirty="0" smtClean="0"/>
              <a:t>other information </a:t>
            </a:r>
            <a:endParaRPr lang="en-US" dirty="0"/>
          </a:p>
          <a:p>
            <a:pPr lvl="1"/>
            <a:r>
              <a:rPr lang="en-US" dirty="0" smtClean="0"/>
              <a:t>Intentional </a:t>
            </a:r>
            <a:r>
              <a:rPr lang="en-US" dirty="0"/>
              <a:t>misapplication of GAAP </a:t>
            </a:r>
          </a:p>
          <a:p>
            <a:pPr lvl="1"/>
            <a:r>
              <a:rPr lang="en-US" dirty="0" smtClean="0"/>
              <a:t>Falsification </a:t>
            </a:r>
            <a:r>
              <a:rPr lang="en-US" dirty="0"/>
              <a:t>or manipulation of </a:t>
            </a:r>
            <a:r>
              <a:rPr lang="en-US" dirty="0" smtClean="0"/>
              <a:t>accounting records </a:t>
            </a:r>
            <a:r>
              <a:rPr lang="en-US" dirty="0"/>
              <a:t>or documents </a:t>
            </a:r>
          </a:p>
          <a:p>
            <a:r>
              <a:rPr lang="en-US" dirty="0" smtClean="0"/>
              <a:t>Misstatement </a:t>
            </a:r>
            <a:r>
              <a:rPr lang="en-US" dirty="0"/>
              <a:t>arising </a:t>
            </a:r>
            <a:r>
              <a:rPr lang="en-US" dirty="0" smtClean="0"/>
              <a:t>from misappropriation </a:t>
            </a:r>
            <a:r>
              <a:rPr lang="en-US" dirty="0"/>
              <a:t>of assets </a:t>
            </a:r>
          </a:p>
          <a:p>
            <a:pPr lvl="1"/>
            <a:r>
              <a:rPr lang="en-US" dirty="0" smtClean="0"/>
              <a:t>Theft </a:t>
            </a:r>
            <a:r>
              <a:rPr lang="en-US" dirty="0"/>
              <a:t>that causes the financial statements </a:t>
            </a:r>
            <a:r>
              <a:rPr lang="en-US" dirty="0" smtClean="0"/>
              <a:t>to not </a:t>
            </a:r>
            <a:r>
              <a:rPr lang="en-US" dirty="0"/>
              <a:t>be fairly presented in all material respects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1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Exercising Professional Skepticism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</a:t>
            </a:r>
            <a:r>
              <a:rPr lang="en-US" dirty="0"/>
              <a:t>as “an attitude that </a:t>
            </a:r>
            <a:r>
              <a:rPr lang="en-US" dirty="0" smtClean="0"/>
              <a:t>includes a </a:t>
            </a:r>
            <a:r>
              <a:rPr lang="en-US" dirty="0"/>
              <a:t>questioning mind and a </a:t>
            </a:r>
            <a:r>
              <a:rPr lang="en-US" dirty="0" smtClean="0"/>
              <a:t>critical assessment </a:t>
            </a:r>
            <a:r>
              <a:rPr lang="en-US" dirty="0"/>
              <a:t>of audit evidence” </a:t>
            </a:r>
          </a:p>
          <a:p>
            <a:r>
              <a:rPr lang="en-US" dirty="0" smtClean="0"/>
              <a:t>Mindset </a:t>
            </a:r>
            <a:r>
              <a:rPr lang="en-US" dirty="0"/>
              <a:t>that recognizes that </a:t>
            </a:r>
            <a:r>
              <a:rPr lang="en-US" u="sng" dirty="0" smtClean="0"/>
              <a:t>any </a:t>
            </a:r>
            <a:r>
              <a:rPr lang="en-US" dirty="0" smtClean="0"/>
              <a:t>material </a:t>
            </a:r>
            <a:r>
              <a:rPr lang="en-US" dirty="0"/>
              <a:t>misstatement could be </a:t>
            </a:r>
            <a:r>
              <a:rPr lang="en-US" dirty="0" smtClean="0"/>
              <a:t>the result </a:t>
            </a:r>
            <a:r>
              <a:rPr lang="en-US" dirty="0"/>
              <a:t>of fraud </a:t>
            </a:r>
          </a:p>
          <a:p>
            <a:r>
              <a:rPr lang="en-US" dirty="0" smtClean="0"/>
              <a:t>Requires </a:t>
            </a:r>
            <a:r>
              <a:rPr lang="en-US" dirty="0"/>
              <a:t>“on-going” questioning </a:t>
            </a:r>
            <a:r>
              <a:rPr lang="en-US" dirty="0" smtClean="0"/>
              <a:t>of whether </a:t>
            </a:r>
            <a:r>
              <a:rPr lang="en-US" dirty="0"/>
              <a:t>evidence suggests </a:t>
            </a:r>
            <a:r>
              <a:rPr lang="en-US" dirty="0" smtClean="0"/>
              <a:t>a possible </a:t>
            </a:r>
            <a:r>
              <a:rPr lang="en-US" dirty="0"/>
              <a:t>fraud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109</TotalTime>
  <Words>1491</Words>
  <Application>Microsoft Office PowerPoint</Application>
  <PresentationFormat>Widescreen</PresentationFormat>
  <Paragraphs>288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Century Schoolbook</vt:lpstr>
      <vt:lpstr>Verdana</vt:lpstr>
      <vt:lpstr>Wingdings 2</vt:lpstr>
      <vt:lpstr>View</vt:lpstr>
      <vt:lpstr>SAS 99 – Consideration of Fraud in a Financial Statement Audit</vt:lpstr>
      <vt:lpstr>Why a New Standard? </vt:lpstr>
      <vt:lpstr>Provide CPAs with Clarified and Focused Auditing Guidance on Fraud</vt:lpstr>
      <vt:lpstr>This Presentation </vt:lpstr>
      <vt:lpstr> SAS 99 Impact on the Auditor</vt:lpstr>
      <vt:lpstr>The SAS Says</vt:lpstr>
      <vt:lpstr>The Fraud Triangle</vt:lpstr>
      <vt:lpstr>The Two Types of SAS 99 Fraud</vt:lpstr>
      <vt:lpstr>Exercising Professional Skepticism </vt:lpstr>
      <vt:lpstr>Overview of the Fraud Audit Process</vt:lpstr>
      <vt:lpstr>Brainstorming</vt:lpstr>
      <vt:lpstr>Brainstorming</vt:lpstr>
      <vt:lpstr>Brainstorming</vt:lpstr>
      <vt:lpstr>Brainstorming</vt:lpstr>
      <vt:lpstr>Brainstorming</vt:lpstr>
      <vt:lpstr>Brainstorming</vt:lpstr>
      <vt:lpstr>Brainstorming</vt:lpstr>
      <vt:lpstr>Brainstorming</vt:lpstr>
      <vt:lpstr>Obtaining Risk Information </vt:lpstr>
      <vt:lpstr>Obtaining Risk Information</vt:lpstr>
      <vt:lpstr>L.A. Dept. of Agriculture: Obtaining Risk Information</vt:lpstr>
      <vt:lpstr>L.A. Dept. of Agriculture: Obtaining Risk Information</vt:lpstr>
      <vt:lpstr>Identifying Fraud Risks</vt:lpstr>
      <vt:lpstr>Identifying Fraud Risks</vt:lpstr>
      <vt:lpstr>L.A. Dept. of Agriculture: Identifying Risk</vt:lpstr>
      <vt:lpstr>L.A. Dept. of Agriculture: Identifying Risk</vt:lpstr>
      <vt:lpstr>Assessing Fraud Risks</vt:lpstr>
      <vt:lpstr>Assessing Fraud Risks</vt:lpstr>
      <vt:lpstr>L.A. Dept. of Agriculture:  Assessing Risk</vt:lpstr>
      <vt:lpstr>  Responding to Fraud Risks</vt:lpstr>
      <vt:lpstr>  Responding to Fraud Risks</vt:lpstr>
      <vt:lpstr>L.A. Dept. of Agriculture Responding to Risk</vt:lpstr>
      <vt:lpstr>Other Responses</vt:lpstr>
      <vt:lpstr>Evaluating Audit Evidence for Fraud</vt:lpstr>
      <vt:lpstr>Evaluating Audit Evidence for Fraud</vt:lpstr>
      <vt:lpstr>Evaluating Audit Evidence</vt:lpstr>
      <vt:lpstr>L.A. Dept. of Agriculture: Evaluating the Evidence</vt:lpstr>
      <vt:lpstr>Communicating Fraud Evidence</vt:lpstr>
      <vt:lpstr> Communicating Fraud Evidence </vt:lpstr>
      <vt:lpstr>Documenting Fraud Considerations</vt:lpstr>
      <vt:lpstr>Documenting Fraud Considerations</vt:lpstr>
    </vt:vector>
  </TitlesOfParts>
  <Company>Palomar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99 – Consideration of Fraud in a Financial Statement Audit</dc:title>
  <dc:creator>Schwab, Dayna</dc:creator>
  <cp:lastModifiedBy>Schwab, Dayna</cp:lastModifiedBy>
  <cp:revision>8</cp:revision>
  <dcterms:created xsi:type="dcterms:W3CDTF">2015-08-19T19:49:03Z</dcterms:created>
  <dcterms:modified xsi:type="dcterms:W3CDTF">2015-08-19T21:38:53Z</dcterms:modified>
</cp:coreProperties>
</file>