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handoutMasterIdLst>
    <p:handoutMasterId r:id="rId17"/>
  </p:handoutMasterIdLst>
  <p:sldIdLst>
    <p:sldId id="256" r:id="rId2"/>
    <p:sldId id="257" r:id="rId3"/>
    <p:sldId id="259" r:id="rId4"/>
    <p:sldId id="260" r:id="rId5"/>
    <p:sldId id="262" r:id="rId6"/>
    <p:sldId id="263" r:id="rId7"/>
    <p:sldId id="264" r:id="rId8"/>
    <p:sldId id="265" r:id="rId9"/>
    <p:sldId id="261" r:id="rId10"/>
    <p:sldId id="266" r:id="rId11"/>
    <p:sldId id="268" r:id="rId12"/>
    <p:sldId id="269" r:id="rId13"/>
    <p:sldId id="270" r:id="rId14"/>
    <p:sldId id="26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CCFF"/>
    <a:srgbClr val="CCFF66"/>
    <a:srgbClr val="CCFF99"/>
    <a:srgbClr val="99FFCC"/>
    <a:srgbClr val="CCFFCC"/>
    <a:srgbClr val="CCCC00"/>
    <a:srgbClr val="57B4C7"/>
    <a:srgbClr val="CDD6A2"/>
    <a:srgbClr val="35D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74" autoAdjust="0"/>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06"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a:t>12/10/2013</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5FBBDB1-B893-4D4E-9AE6-9F84FFD4F2A2}" type="slidenum">
              <a:rPr lang="en-US" smtClean="0"/>
              <a:t>‹#›</a:t>
            </a:fld>
            <a:endParaRPr lang="en-US"/>
          </a:p>
        </p:txBody>
      </p:sp>
    </p:spTree>
    <p:extLst>
      <p:ext uri="{BB962C8B-B14F-4D97-AF65-F5344CB8AC3E}">
        <p14:creationId xmlns:p14="http://schemas.microsoft.com/office/powerpoint/2010/main" val="55569618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a:t>12/10/2013</a:t>
            </a: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89134DA-6490-4A5B-B600-3EC6C71C84BF}" type="slidenum">
              <a:rPr lang="en-US" smtClean="0"/>
              <a:t>‹#›</a:t>
            </a:fld>
            <a:endParaRPr lang="en-US" dirty="0"/>
          </a:p>
        </p:txBody>
      </p:sp>
    </p:spTree>
    <p:extLst>
      <p:ext uri="{BB962C8B-B14F-4D97-AF65-F5344CB8AC3E}">
        <p14:creationId xmlns:p14="http://schemas.microsoft.com/office/powerpoint/2010/main" val="378116733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9134DA-6490-4A5B-B600-3EC6C71C84BF}" type="slidenum">
              <a:rPr lang="en-US" smtClean="0"/>
              <a:t>1</a:t>
            </a:fld>
            <a:endParaRPr lang="en-US" dirty="0"/>
          </a:p>
        </p:txBody>
      </p:sp>
      <p:sp>
        <p:nvSpPr>
          <p:cNvPr id="5" name="Date Placeholder 4"/>
          <p:cNvSpPr>
            <a:spLocks noGrp="1"/>
          </p:cNvSpPr>
          <p:nvPr>
            <p:ph type="dt" idx="11"/>
          </p:nvPr>
        </p:nvSpPr>
        <p:spPr/>
        <p:txBody>
          <a:bodyPr/>
          <a:lstStyle/>
          <a:p>
            <a:r>
              <a:rPr lang="en-US"/>
              <a:t>12/10/2013</a:t>
            </a:r>
            <a:endParaRPr lang="en-US" dirty="0"/>
          </a:p>
        </p:txBody>
      </p:sp>
    </p:spTree>
    <p:extLst>
      <p:ext uri="{BB962C8B-B14F-4D97-AF65-F5344CB8AC3E}">
        <p14:creationId xmlns:p14="http://schemas.microsoft.com/office/powerpoint/2010/main" val="288657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12/10/2013</a:t>
            </a:r>
            <a:endParaRPr lang="en-US" dirty="0"/>
          </a:p>
        </p:txBody>
      </p:sp>
      <p:sp>
        <p:nvSpPr>
          <p:cNvPr id="5" name="Slide Number Placeholder 4"/>
          <p:cNvSpPr>
            <a:spLocks noGrp="1"/>
          </p:cNvSpPr>
          <p:nvPr>
            <p:ph type="sldNum" sz="quarter" idx="11"/>
          </p:nvPr>
        </p:nvSpPr>
        <p:spPr/>
        <p:txBody>
          <a:bodyPr/>
          <a:lstStyle/>
          <a:p>
            <a:fld id="{489134DA-6490-4A5B-B600-3EC6C71C84BF}" type="slidenum">
              <a:rPr lang="en-US" smtClean="0"/>
              <a:t>14</a:t>
            </a:fld>
            <a:endParaRPr lang="en-US" dirty="0"/>
          </a:p>
        </p:txBody>
      </p:sp>
    </p:spTree>
    <p:extLst>
      <p:ext uri="{BB962C8B-B14F-4D97-AF65-F5344CB8AC3E}">
        <p14:creationId xmlns:p14="http://schemas.microsoft.com/office/powerpoint/2010/main" val="5073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2E3C33-3D06-495D-9D6A-1925DDB7389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2E3C33-3D06-495D-9D6A-1925DDB73893}"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endParaRPr lang="en-US" dirty="0"/>
          </a:p>
        </p:txBody>
      </p:sp>
      <p:sp>
        <p:nvSpPr>
          <p:cNvPr id="9" name="Slide Number Placeholder 8"/>
          <p:cNvSpPr>
            <a:spLocks noGrp="1"/>
          </p:cNvSpPr>
          <p:nvPr>
            <p:ph type="sldNum" sz="quarter" idx="11"/>
          </p:nvPr>
        </p:nvSpPr>
        <p:spPr/>
        <p:txBody>
          <a:bodyPr/>
          <a:lstStyle/>
          <a:p>
            <a:fld id="{072E3C33-3D06-495D-9D6A-1925DDB73893}"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72E3C33-3D06-495D-9D6A-1925DDB73893}"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sccc.org/disciplines-lis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543800" cy="2822575"/>
          </a:xfrm>
        </p:spPr>
        <p:txBody>
          <a:bodyPr/>
          <a:lstStyle/>
          <a:p>
            <a:r>
              <a:rPr lang="en-US" dirty="0"/>
              <a:t>The Equivalency Review Process</a:t>
            </a:r>
            <a:br>
              <a:rPr lang="en-US" dirty="0"/>
            </a:br>
            <a:endParaRPr lang="en-US" dirty="0"/>
          </a:p>
        </p:txBody>
      </p:sp>
      <p:sp>
        <p:nvSpPr>
          <p:cNvPr id="3" name="Subtitle 2"/>
          <p:cNvSpPr>
            <a:spLocks noGrp="1"/>
          </p:cNvSpPr>
          <p:nvPr>
            <p:ph type="subTitle" idx="1"/>
          </p:nvPr>
        </p:nvSpPr>
        <p:spPr>
          <a:xfrm>
            <a:off x="685800" y="4572000"/>
            <a:ext cx="6461760" cy="1447800"/>
          </a:xfrm>
        </p:spPr>
        <p:txBody>
          <a:bodyPr>
            <a:normAutofit fontScale="92500" lnSpcReduction="10000"/>
          </a:bodyPr>
          <a:lstStyle/>
          <a:p>
            <a:pPr>
              <a:spcBef>
                <a:spcPts val="0"/>
              </a:spcBef>
            </a:pPr>
            <a:r>
              <a:rPr lang="en-US" b="1" dirty="0">
                <a:solidFill>
                  <a:schemeClr val="tx1"/>
                </a:solidFill>
              </a:rPr>
              <a:t>Palomar College</a:t>
            </a:r>
          </a:p>
          <a:p>
            <a:pPr>
              <a:spcBef>
                <a:spcPts val="0"/>
              </a:spcBef>
            </a:pPr>
            <a:r>
              <a:rPr lang="en-US" b="1" dirty="0">
                <a:solidFill>
                  <a:schemeClr val="tx1"/>
                </a:solidFill>
              </a:rPr>
              <a:t>Fall 2019</a:t>
            </a:r>
          </a:p>
          <a:p>
            <a:pPr>
              <a:spcBef>
                <a:spcPts val="0"/>
              </a:spcBef>
            </a:pPr>
            <a:endParaRPr lang="en-US" b="1" dirty="0">
              <a:solidFill>
                <a:schemeClr val="tx1"/>
              </a:solidFill>
            </a:endParaRPr>
          </a:p>
          <a:p>
            <a:pPr>
              <a:spcBef>
                <a:spcPts val="0"/>
              </a:spcBef>
            </a:pPr>
            <a:r>
              <a:rPr lang="en-US" b="1" dirty="0" err="1">
                <a:solidFill>
                  <a:schemeClr val="tx1"/>
                </a:solidFill>
              </a:rPr>
              <a:t>Fari</a:t>
            </a:r>
            <a:r>
              <a:rPr lang="en-US" b="1" dirty="0">
                <a:solidFill>
                  <a:schemeClr val="tx1"/>
                </a:solidFill>
              </a:rPr>
              <a:t> Towfiq, Chair</a:t>
            </a:r>
          </a:p>
          <a:p>
            <a:pPr>
              <a:spcBef>
                <a:spcPts val="0"/>
              </a:spcBef>
            </a:pPr>
            <a:r>
              <a:rPr lang="en-US" b="1" dirty="0">
                <a:solidFill>
                  <a:schemeClr val="tx1"/>
                </a:solidFill>
              </a:rPr>
              <a:t>Equivalency Review Committee</a:t>
            </a:r>
          </a:p>
        </p:txBody>
      </p:sp>
      <p:sp>
        <p:nvSpPr>
          <p:cNvPr id="5" name="Slide Number Placeholder 4"/>
          <p:cNvSpPr>
            <a:spLocks noGrp="1"/>
          </p:cNvSpPr>
          <p:nvPr>
            <p:ph type="sldNum" sz="quarter" idx="12"/>
          </p:nvPr>
        </p:nvSpPr>
        <p:spPr/>
        <p:txBody>
          <a:bodyPr/>
          <a:lstStyle/>
          <a:p>
            <a:fld id="{072E3C33-3D06-495D-9D6A-1925DDB73893}" type="slidenum">
              <a:rPr lang="en-US" smtClean="0"/>
              <a:t>1</a:t>
            </a:fld>
            <a:endParaRPr lang="en-US" dirty="0"/>
          </a:p>
        </p:txBody>
      </p:sp>
    </p:spTree>
    <p:extLst>
      <p:ext uri="{BB962C8B-B14F-4D97-AF65-F5344CB8AC3E}">
        <p14:creationId xmlns:p14="http://schemas.microsoft.com/office/powerpoint/2010/main" val="29895843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638800" y="3608438"/>
            <a:ext cx="1296154" cy="2435853"/>
          </a:xfrm>
          <a:prstGeom prst="rect">
            <a:avLst/>
          </a:prstGeom>
          <a:solidFill>
            <a:srgbClr val="FFFF00"/>
          </a:solidFill>
          <a:ln>
            <a:solidFill>
              <a:schemeClr val="bg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solidFill>
                  <a:schemeClr val="accent1"/>
                </a:solidFill>
              </a:rPr>
              <a:t>Example 2:</a:t>
            </a:r>
          </a:p>
        </p:txBody>
      </p:sp>
      <p:sp>
        <p:nvSpPr>
          <p:cNvPr id="3" name="Content Placeholder 2"/>
          <p:cNvSpPr>
            <a:spLocks noGrp="1"/>
          </p:cNvSpPr>
          <p:nvPr>
            <p:ph idx="1"/>
          </p:nvPr>
        </p:nvSpPr>
        <p:spPr/>
        <p:txBody>
          <a:bodyPr/>
          <a:lstStyle/>
          <a:p>
            <a:r>
              <a:rPr lang="en-US" dirty="0"/>
              <a:t>Applicant has appropriate master’s degree but not appropriate bachelor’s degree.</a:t>
            </a:r>
          </a:p>
          <a:p>
            <a:r>
              <a:rPr lang="en-US" dirty="0"/>
              <a:t>Committee can then take into consideration course work in discipline and appropriate work experience in the field to grant equivalency.</a:t>
            </a:r>
          </a:p>
          <a:p>
            <a:pPr marL="114300" indent="0">
              <a:buNone/>
            </a:pPr>
            <a:endParaRPr lang="en-US" dirty="0"/>
          </a:p>
        </p:txBody>
      </p:sp>
      <p:sp>
        <p:nvSpPr>
          <p:cNvPr id="8" name="Rectangle 7"/>
          <p:cNvSpPr/>
          <p:nvPr/>
        </p:nvSpPr>
        <p:spPr>
          <a:xfrm>
            <a:off x="5638800" y="5241103"/>
            <a:ext cx="1296154" cy="803188"/>
          </a:xfrm>
          <a:prstGeom prst="rect">
            <a:avLst/>
          </a:prstGeom>
          <a:solidFill>
            <a:srgbClr val="99CCFF"/>
          </a:solidFill>
          <a:ln>
            <a:solidFill>
              <a:schemeClr val="bg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BS/BA</a:t>
            </a:r>
          </a:p>
        </p:txBody>
      </p:sp>
      <p:sp>
        <p:nvSpPr>
          <p:cNvPr id="6" name="Rectangle 5"/>
          <p:cNvSpPr/>
          <p:nvPr/>
        </p:nvSpPr>
        <p:spPr>
          <a:xfrm>
            <a:off x="5638800" y="3574579"/>
            <a:ext cx="1296154" cy="1067254"/>
          </a:xfrm>
          <a:prstGeom prst="rect">
            <a:avLst/>
          </a:prstGeom>
          <a:solidFill>
            <a:srgbClr val="CCFF99"/>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MS/MA</a:t>
            </a:r>
          </a:p>
        </p:txBody>
      </p:sp>
      <p:sp>
        <p:nvSpPr>
          <p:cNvPr id="9" name="Rectangle 8"/>
          <p:cNvSpPr/>
          <p:nvPr/>
        </p:nvSpPr>
        <p:spPr>
          <a:xfrm>
            <a:off x="5638800" y="4641833"/>
            <a:ext cx="1296154" cy="599270"/>
          </a:xfrm>
          <a:prstGeom prst="rect">
            <a:avLst/>
          </a:prstGeom>
          <a:solidFill>
            <a:srgbClr val="FFCCFF"/>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Course Work / experience</a:t>
            </a:r>
          </a:p>
        </p:txBody>
      </p:sp>
      <p:sp>
        <p:nvSpPr>
          <p:cNvPr id="7" name="Slide Number Placeholder 6"/>
          <p:cNvSpPr>
            <a:spLocks noGrp="1"/>
          </p:cNvSpPr>
          <p:nvPr>
            <p:ph type="sldNum" sz="quarter" idx="12"/>
          </p:nvPr>
        </p:nvSpPr>
        <p:spPr/>
        <p:txBody>
          <a:bodyPr/>
          <a:lstStyle/>
          <a:p>
            <a:fld id="{072E3C33-3D06-495D-9D6A-1925DDB73893}" type="slidenum">
              <a:rPr lang="en-US" smtClean="0"/>
              <a:t>10</a:t>
            </a:fld>
            <a:endParaRPr lang="en-US" dirty="0"/>
          </a:p>
        </p:txBody>
      </p:sp>
    </p:spTree>
    <p:extLst>
      <p:ext uri="{BB962C8B-B14F-4D97-AF65-F5344CB8AC3E}">
        <p14:creationId xmlns:p14="http://schemas.microsoft.com/office/powerpoint/2010/main" val="273937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8" grpId="0" animBg="1"/>
      <p:bldP spid="6"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7620000" cy="1752600"/>
          </a:xfrm>
        </p:spPr>
        <p:txBody>
          <a:bodyPr/>
          <a:lstStyle/>
          <a:p>
            <a:r>
              <a:rPr lang="en-US" sz="4400" b="1" dirty="0"/>
              <a:t>Improvements on Equivalency Process!</a:t>
            </a:r>
          </a:p>
        </p:txBody>
      </p:sp>
      <p:sp>
        <p:nvSpPr>
          <p:cNvPr id="3" name="Slide Number Placeholder 2"/>
          <p:cNvSpPr>
            <a:spLocks noGrp="1"/>
          </p:cNvSpPr>
          <p:nvPr>
            <p:ph type="sldNum" sz="quarter" idx="12"/>
          </p:nvPr>
        </p:nvSpPr>
        <p:spPr/>
        <p:txBody>
          <a:bodyPr/>
          <a:lstStyle/>
          <a:p>
            <a:fld id="{072E3C33-3D06-495D-9D6A-1925DDB73893}" type="slidenum">
              <a:rPr lang="en-US" smtClean="0"/>
              <a:t>11</a:t>
            </a:fld>
            <a:endParaRPr lang="en-US" dirty="0"/>
          </a:p>
        </p:txBody>
      </p:sp>
    </p:spTree>
    <p:extLst>
      <p:ext uri="{BB962C8B-B14F-4D97-AF65-F5344CB8AC3E}">
        <p14:creationId xmlns:p14="http://schemas.microsoft.com/office/powerpoint/2010/main" val="8271029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Improvements:</a:t>
            </a:r>
          </a:p>
        </p:txBody>
      </p:sp>
      <p:sp>
        <p:nvSpPr>
          <p:cNvPr id="3" name="Content Placeholder 2"/>
          <p:cNvSpPr>
            <a:spLocks noGrp="1"/>
          </p:cNvSpPr>
          <p:nvPr>
            <p:ph idx="1"/>
          </p:nvPr>
        </p:nvSpPr>
        <p:spPr/>
        <p:txBody>
          <a:bodyPr>
            <a:normAutofit/>
          </a:bodyPr>
          <a:lstStyle/>
          <a:p>
            <a:pPr marL="571500" lvl="0" indent="-457200" algn="just">
              <a:buFont typeface="+mj-lt"/>
              <a:buAutoNum type="arabicPeriod"/>
            </a:pPr>
            <a:r>
              <a:rPr lang="en-US" sz="1700" dirty="0"/>
              <a:t>HRS and Equivalency Committee came up with better procedures for contacting and informing Department Chairs about the equivalency status of an applicant.  In addition, HR Specialist will e-mail the </a:t>
            </a:r>
            <a:r>
              <a:rPr lang="en-US" sz="1700" u="sng" dirty="0"/>
              <a:t>Equivalency Department Chairs Form</a:t>
            </a:r>
            <a:r>
              <a:rPr lang="en-US" sz="1700" dirty="0"/>
              <a:t> to the respective Chair when she/he is informing them that an applicant needs Equivalency. Doing this </a:t>
            </a:r>
            <a:r>
              <a:rPr lang="en-US" sz="1700" dirty="0">
                <a:solidFill>
                  <a:schemeClr val="accent5">
                    <a:lumMod val="75000"/>
                  </a:schemeClr>
                </a:solidFill>
              </a:rPr>
              <a:t>allows the Department Chair the opportunity to give his/her input into the process.</a:t>
            </a:r>
          </a:p>
          <a:p>
            <a:pPr marL="571500" lvl="0" indent="-457200" algn="just">
              <a:buFont typeface="+mj-lt"/>
              <a:buAutoNum type="arabicPeriod"/>
            </a:pPr>
            <a:endParaRPr lang="en-US" sz="1200" dirty="0"/>
          </a:p>
          <a:p>
            <a:pPr marL="571500" indent="-457200" algn="just">
              <a:buFont typeface="+mj-lt"/>
              <a:buAutoNum type="arabicPeriod"/>
            </a:pPr>
            <a:r>
              <a:rPr lang="en-US" sz="1800" dirty="0"/>
              <a:t>Creating a list of degrees for each disciple that is approved by Equivalency Committee for HRS.  Currently, HR Supervisor has this list for some disciplines.  Both HRS and the Equivalency Committee want this list to be expanded to include all disciplines.  To this end, HRS has created a form that Department Chairs and Discipline Specialists can use to request a degree be added to the list.   This form has been approved by the Equivalency Committee and the Faculty Senate.  </a:t>
            </a:r>
          </a:p>
          <a:p>
            <a:pPr marL="114300" indent="0" algn="just">
              <a:buNone/>
            </a:pPr>
            <a:endParaRPr lang="en-US" sz="1200" dirty="0"/>
          </a:p>
          <a:p>
            <a:pPr marL="114300" indent="0" algn="just">
              <a:buNone/>
            </a:pPr>
            <a:r>
              <a:rPr lang="en-US" sz="1800" b="1" i="1" dirty="0">
                <a:solidFill>
                  <a:schemeClr val="accent2">
                    <a:lumMod val="75000"/>
                  </a:schemeClr>
                </a:solidFill>
              </a:rPr>
              <a:t>Note: </a:t>
            </a:r>
            <a:r>
              <a:rPr lang="en-US" sz="1800" dirty="0">
                <a:solidFill>
                  <a:schemeClr val="accent5">
                    <a:lumMod val="75000"/>
                  </a:schemeClr>
                </a:solidFill>
              </a:rPr>
              <a:t>Currently the added disciplines list at HR is a working list only. It is not for public distribution yet.</a:t>
            </a:r>
          </a:p>
          <a:p>
            <a:pPr marL="571500" lvl="0" indent="-457200" algn="just">
              <a:buAutoNum type="arabicPeriod"/>
            </a:pPr>
            <a:endParaRPr lang="en-US" dirty="0">
              <a:latin typeface="+mj-lt"/>
            </a:endParaRPr>
          </a:p>
          <a:p>
            <a:pPr marL="571500" lvl="0" indent="-457200" algn="just">
              <a:buAutoNum type="arabicPeriod"/>
            </a:pPr>
            <a:endParaRPr lang="en-US" dirty="0">
              <a:latin typeface="+mj-lt"/>
            </a:endParaRPr>
          </a:p>
        </p:txBody>
      </p:sp>
      <p:sp>
        <p:nvSpPr>
          <p:cNvPr id="4" name="Slide Number Placeholder 3"/>
          <p:cNvSpPr>
            <a:spLocks noGrp="1"/>
          </p:cNvSpPr>
          <p:nvPr>
            <p:ph type="sldNum" sz="quarter" idx="12"/>
          </p:nvPr>
        </p:nvSpPr>
        <p:spPr/>
        <p:txBody>
          <a:bodyPr/>
          <a:lstStyle/>
          <a:p>
            <a:fld id="{072E3C33-3D06-495D-9D6A-1925DDB73893}" type="slidenum">
              <a:rPr lang="en-US" smtClean="0"/>
              <a:t>12</a:t>
            </a:fld>
            <a:endParaRPr lang="en-US" dirty="0"/>
          </a:p>
        </p:txBody>
      </p:sp>
    </p:spTree>
    <p:extLst>
      <p:ext uri="{BB962C8B-B14F-4D97-AF65-F5344CB8AC3E}">
        <p14:creationId xmlns:p14="http://schemas.microsoft.com/office/powerpoint/2010/main" val="12972327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Continued:</a:t>
            </a:r>
          </a:p>
        </p:txBody>
      </p:sp>
      <p:sp>
        <p:nvSpPr>
          <p:cNvPr id="3" name="Content Placeholder 2"/>
          <p:cNvSpPr>
            <a:spLocks noGrp="1"/>
          </p:cNvSpPr>
          <p:nvPr>
            <p:ph idx="1"/>
          </p:nvPr>
        </p:nvSpPr>
        <p:spPr/>
        <p:txBody>
          <a:bodyPr/>
          <a:lstStyle/>
          <a:p>
            <a:pPr marL="114300" lvl="0" indent="0">
              <a:buNone/>
            </a:pPr>
            <a:r>
              <a:rPr lang="en-US" sz="2000" dirty="0">
                <a:solidFill>
                  <a:schemeClr val="accent6">
                    <a:lumMod val="60000"/>
                    <a:lumOff val="40000"/>
                  </a:schemeClr>
                </a:solidFill>
              </a:rPr>
              <a:t>3.  </a:t>
            </a:r>
            <a:r>
              <a:rPr lang="en-US" sz="2000" dirty="0"/>
              <a:t>Creating of a web page for the Equivalency Committee under the</a:t>
            </a:r>
          </a:p>
          <a:p>
            <a:pPr marL="114300" lvl="0" indent="0">
              <a:buNone/>
            </a:pPr>
            <a:r>
              <a:rPr lang="en-US" sz="2000" dirty="0"/>
              <a:t>      Faculty Senate’s web page.  On it the forms, applications, a link to</a:t>
            </a:r>
          </a:p>
          <a:p>
            <a:pPr marL="114300" lvl="0" indent="0">
              <a:buNone/>
            </a:pPr>
            <a:r>
              <a:rPr lang="en-US" sz="2000" dirty="0"/>
              <a:t>       the MQ Handbook, and a Power Point Presentation on </a:t>
            </a:r>
            <a:r>
              <a:rPr lang="en-US" sz="2000" b="1" i="1" dirty="0"/>
              <a:t>“The </a:t>
            </a:r>
          </a:p>
          <a:p>
            <a:pPr marL="114300" lvl="0" indent="0">
              <a:buNone/>
            </a:pPr>
            <a:r>
              <a:rPr lang="en-US" sz="2000" b="1" i="1" dirty="0"/>
              <a:t>      Equivalency Process”</a:t>
            </a:r>
            <a:r>
              <a:rPr lang="en-US" sz="2000" dirty="0"/>
              <a:t> would be added.</a:t>
            </a:r>
          </a:p>
          <a:p>
            <a:pPr marL="457200" lvl="0" indent="-342900">
              <a:buAutoNum type="arabicPeriod" startAt="4"/>
            </a:pPr>
            <a:endParaRPr lang="en-US" sz="2000" dirty="0"/>
          </a:p>
          <a:p>
            <a:pPr marL="457200" lvl="0" indent="-342900">
              <a:buAutoNum type="arabicPeriod" startAt="4"/>
            </a:pPr>
            <a:r>
              <a:rPr lang="en-US" dirty="0"/>
              <a:t>Encouraging our faculty and discipline specialist to improve the MQ Handbook.  Below is the link to the web page for ASCCC (Academic Senate for California Community Colleges).   </a:t>
            </a:r>
            <a:r>
              <a:rPr lang="en-US" dirty="0">
                <a:hlinkClick r:id="rId2"/>
              </a:rPr>
              <a:t>https://www.asccc.org/disciplines-list</a:t>
            </a:r>
            <a:r>
              <a:rPr lang="en-US" dirty="0"/>
              <a:t> </a:t>
            </a:r>
          </a:p>
          <a:p>
            <a:pPr marL="457200" lvl="0" indent="-342900">
              <a:buAutoNum type="arabicPeriod" startAt="4"/>
            </a:pPr>
            <a:endParaRPr lang="en-US" dirty="0">
              <a:latin typeface="+mj-lt"/>
            </a:endParaRPr>
          </a:p>
          <a:p>
            <a:pPr marL="114300" lvl="0" indent="0">
              <a:buNone/>
            </a:pPr>
            <a:endParaRPr lang="en-US" dirty="0">
              <a:latin typeface="+mj-lt"/>
            </a:endParaRPr>
          </a:p>
          <a:p>
            <a:pPr marL="114300" lvl="0" indent="0">
              <a:buNone/>
            </a:pPr>
            <a:endParaRPr lang="en-US" dirty="0">
              <a:latin typeface="+mj-lt"/>
            </a:endParaRPr>
          </a:p>
          <a:p>
            <a:pPr marL="571500" lvl="0" indent="-457200">
              <a:buFont typeface="+mj-lt"/>
              <a:buAutoNum type="arabicPeriod"/>
            </a:pPr>
            <a:endParaRPr lang="en-US" dirty="0">
              <a:latin typeface="+mj-lt"/>
            </a:endParaRPr>
          </a:p>
        </p:txBody>
      </p:sp>
      <p:sp>
        <p:nvSpPr>
          <p:cNvPr id="4" name="Slide Number Placeholder 3"/>
          <p:cNvSpPr>
            <a:spLocks noGrp="1"/>
          </p:cNvSpPr>
          <p:nvPr>
            <p:ph type="sldNum" sz="quarter" idx="12"/>
          </p:nvPr>
        </p:nvSpPr>
        <p:spPr/>
        <p:txBody>
          <a:bodyPr/>
          <a:lstStyle/>
          <a:p>
            <a:fld id="{072E3C33-3D06-495D-9D6A-1925DDB73893}" type="slidenum">
              <a:rPr lang="en-US" smtClean="0"/>
              <a:t>13</a:t>
            </a:fld>
            <a:endParaRPr lang="en-US" dirty="0"/>
          </a:p>
        </p:txBody>
      </p:sp>
    </p:spTree>
    <p:extLst>
      <p:ext uri="{BB962C8B-B14F-4D97-AF65-F5344CB8AC3E}">
        <p14:creationId xmlns:p14="http://schemas.microsoft.com/office/powerpoint/2010/main" val="29278766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219200"/>
            <a:ext cx="7543800" cy="1298575"/>
          </a:xfrm>
        </p:spPr>
        <p:txBody>
          <a:bodyPr/>
          <a:lstStyle/>
          <a:p>
            <a:r>
              <a:rPr lang="en-US" dirty="0"/>
              <a:t>Questions?</a:t>
            </a:r>
          </a:p>
        </p:txBody>
      </p:sp>
      <p:sp>
        <p:nvSpPr>
          <p:cNvPr id="2" name="Slide Number Placeholder 1"/>
          <p:cNvSpPr>
            <a:spLocks noGrp="1"/>
          </p:cNvSpPr>
          <p:nvPr>
            <p:ph type="sldNum" sz="quarter" idx="12"/>
          </p:nvPr>
        </p:nvSpPr>
        <p:spPr/>
        <p:txBody>
          <a:bodyPr/>
          <a:lstStyle/>
          <a:p>
            <a:fld id="{072E3C33-3D06-495D-9D6A-1925DDB73893}" type="slidenum">
              <a:rPr lang="en-US" smtClean="0"/>
              <a:t>14</a:t>
            </a:fld>
            <a:endParaRPr lang="en-US" dirty="0"/>
          </a:p>
        </p:txBody>
      </p:sp>
      <p:sp>
        <p:nvSpPr>
          <p:cNvPr id="5" name="Rectangle 4"/>
          <p:cNvSpPr/>
          <p:nvPr/>
        </p:nvSpPr>
        <p:spPr>
          <a:xfrm>
            <a:off x="838200" y="3657600"/>
            <a:ext cx="4572000" cy="2523768"/>
          </a:xfrm>
          <a:prstGeom prst="rect">
            <a:avLst/>
          </a:prstGeom>
        </p:spPr>
        <p:txBody>
          <a:bodyPr>
            <a:spAutoFit/>
          </a:bodyPr>
          <a:lstStyle/>
          <a:p>
            <a:pPr>
              <a:spcBef>
                <a:spcPts val="0"/>
              </a:spcBef>
            </a:pPr>
            <a:endParaRPr lang="en-US" b="1" dirty="0"/>
          </a:p>
          <a:p>
            <a:pPr>
              <a:spcBef>
                <a:spcPts val="0"/>
              </a:spcBef>
            </a:pPr>
            <a:endParaRPr lang="en-US" sz="1400" b="1" dirty="0"/>
          </a:p>
          <a:p>
            <a:pPr>
              <a:spcBef>
                <a:spcPts val="0"/>
              </a:spcBef>
            </a:pPr>
            <a:endParaRPr lang="en-US" sz="1400" b="1" dirty="0"/>
          </a:p>
          <a:p>
            <a:pPr>
              <a:spcBef>
                <a:spcPts val="0"/>
              </a:spcBef>
            </a:pPr>
            <a:endParaRPr lang="en-US" sz="1400" b="1" dirty="0"/>
          </a:p>
          <a:p>
            <a:pPr>
              <a:spcBef>
                <a:spcPts val="0"/>
              </a:spcBef>
            </a:pPr>
            <a:r>
              <a:rPr lang="en-US" sz="1400" b="1" dirty="0"/>
              <a:t>Palomar College</a:t>
            </a:r>
          </a:p>
          <a:p>
            <a:pPr>
              <a:spcBef>
                <a:spcPts val="0"/>
              </a:spcBef>
            </a:pPr>
            <a:r>
              <a:rPr lang="en-US" sz="1400" b="1" dirty="0"/>
              <a:t>Fall 2019</a:t>
            </a:r>
          </a:p>
          <a:p>
            <a:pPr>
              <a:spcBef>
                <a:spcPts val="0"/>
              </a:spcBef>
            </a:pPr>
            <a:endParaRPr lang="en-US" sz="1400" b="1" dirty="0"/>
          </a:p>
          <a:p>
            <a:pPr>
              <a:spcBef>
                <a:spcPts val="0"/>
              </a:spcBef>
            </a:pPr>
            <a:r>
              <a:rPr lang="en-US" sz="1400" b="1" dirty="0" err="1"/>
              <a:t>Fari</a:t>
            </a:r>
            <a:r>
              <a:rPr lang="en-US" sz="1400" b="1" dirty="0"/>
              <a:t> Towfiq, Chair</a:t>
            </a:r>
          </a:p>
          <a:p>
            <a:pPr>
              <a:spcBef>
                <a:spcPts val="0"/>
              </a:spcBef>
            </a:pPr>
            <a:r>
              <a:rPr lang="en-US" sz="1400" b="1" dirty="0"/>
              <a:t>Equivalency Review Committee</a:t>
            </a:r>
          </a:p>
          <a:p>
            <a:pPr>
              <a:spcBef>
                <a:spcPts val="0"/>
              </a:spcBef>
            </a:pPr>
            <a:endParaRPr lang="en-US" sz="1400" b="1" dirty="0"/>
          </a:p>
          <a:p>
            <a:pPr>
              <a:spcBef>
                <a:spcPts val="0"/>
              </a:spcBef>
            </a:pPr>
            <a:endParaRPr lang="en-US" sz="1400" b="1" dirty="0"/>
          </a:p>
        </p:txBody>
      </p:sp>
    </p:spTree>
    <p:extLst>
      <p:ext uri="{BB962C8B-B14F-4D97-AF65-F5344CB8AC3E}">
        <p14:creationId xmlns:p14="http://schemas.microsoft.com/office/powerpoint/2010/main" val="19547668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u="sng" dirty="0">
                <a:solidFill>
                  <a:schemeClr val="accent1"/>
                </a:solidFill>
              </a:rPr>
              <a:t>Step 1</a:t>
            </a:r>
            <a:r>
              <a:rPr lang="en-US" dirty="0">
                <a:solidFill>
                  <a:schemeClr val="accent1">
                    <a:lumMod val="60000"/>
                    <a:lumOff val="40000"/>
                  </a:schemeClr>
                </a:solidFill>
              </a:rPr>
              <a:t>:</a:t>
            </a:r>
            <a:r>
              <a:rPr lang="en-US" dirty="0"/>
              <a:t> </a:t>
            </a:r>
            <a:r>
              <a:rPr lang="en-US" b="1" dirty="0">
                <a:solidFill>
                  <a:schemeClr val="accent2"/>
                </a:solidFill>
              </a:rPr>
              <a:t>Starting Point</a:t>
            </a:r>
          </a:p>
        </p:txBody>
      </p:sp>
      <p:sp>
        <p:nvSpPr>
          <p:cNvPr id="5" name="Content Placeholder 4"/>
          <p:cNvSpPr>
            <a:spLocks noGrp="1"/>
          </p:cNvSpPr>
          <p:nvPr>
            <p:ph idx="1"/>
          </p:nvPr>
        </p:nvSpPr>
        <p:spPr>
          <a:xfrm>
            <a:off x="457200" y="1524000"/>
            <a:ext cx="7467600" cy="4648199"/>
          </a:xfrm>
        </p:spPr>
        <p:txBody>
          <a:bodyPr>
            <a:normAutofit fontScale="77500" lnSpcReduction="20000"/>
          </a:bodyPr>
          <a:lstStyle/>
          <a:p>
            <a:pPr marL="36576" indent="0">
              <a:buNone/>
            </a:pPr>
            <a:endParaRPr lang="en-US" sz="800" dirty="0"/>
          </a:p>
          <a:p>
            <a:r>
              <a:rPr lang="en-US" sz="2300" dirty="0"/>
              <a:t>Human Resource Services (HRS) will notify the Equivalency Review Committee chair that the applications are ready for review.</a:t>
            </a:r>
          </a:p>
          <a:p>
            <a:pPr marL="114300" indent="0">
              <a:buNone/>
            </a:pPr>
            <a:endParaRPr lang="en-US" sz="1200" dirty="0"/>
          </a:p>
          <a:p>
            <a:r>
              <a:rPr lang="en-US" sz="2300" u="sng" dirty="0"/>
              <a:t>Full time faculty applications</a:t>
            </a:r>
            <a:r>
              <a:rPr lang="en-US" sz="2300" dirty="0"/>
              <a:t>: </a:t>
            </a:r>
          </a:p>
          <a:p>
            <a:pPr lvl="2"/>
            <a:r>
              <a:rPr lang="en-US" sz="2300" dirty="0"/>
              <a:t>They are accessed by the Equivalency Committee via special permission through the </a:t>
            </a:r>
            <a:r>
              <a:rPr lang="en-US" sz="2300" dirty="0" err="1"/>
              <a:t>PeopleAdmin</a:t>
            </a:r>
            <a:r>
              <a:rPr lang="en-US" sz="2300" dirty="0"/>
              <a:t> portal. </a:t>
            </a:r>
          </a:p>
          <a:p>
            <a:pPr marL="114300" indent="0">
              <a:buNone/>
            </a:pPr>
            <a:endParaRPr lang="en-US" sz="1500" dirty="0">
              <a:solidFill>
                <a:schemeClr val="accent5"/>
              </a:solidFill>
            </a:endParaRPr>
          </a:p>
          <a:p>
            <a:pPr marL="114300" indent="0" algn="just">
              <a:buNone/>
            </a:pPr>
            <a:r>
              <a:rPr lang="en-US" b="1" i="1" dirty="0">
                <a:solidFill>
                  <a:schemeClr val="accent2">
                    <a:lumMod val="75000"/>
                  </a:schemeClr>
                </a:solidFill>
              </a:rPr>
              <a:t>Note:  </a:t>
            </a:r>
            <a:r>
              <a:rPr lang="en-US" sz="2000" dirty="0">
                <a:solidFill>
                  <a:schemeClr val="accent6">
                    <a:lumMod val="75000"/>
                  </a:schemeClr>
                </a:solidFill>
              </a:rPr>
              <a:t>For f/t applications that need to go through equivalency before HR schedules interview – HR requires a two week minimum notice for scheduling faculty first-level interviews; if faculty applications need to go through equivalency, the selection committee needs to add another two weeks to the timeline.</a:t>
            </a:r>
          </a:p>
          <a:p>
            <a:pPr lvl="2"/>
            <a:endParaRPr lang="en-US" sz="1300" dirty="0"/>
          </a:p>
          <a:p>
            <a:r>
              <a:rPr lang="en-US" sz="2300" u="sng" dirty="0"/>
              <a:t>Adjunct faculty </a:t>
            </a:r>
            <a:r>
              <a:rPr lang="en-US" sz="2300" u="sng" dirty="0" err="1"/>
              <a:t>appications</a:t>
            </a:r>
            <a:r>
              <a:rPr lang="en-US" sz="2300" dirty="0"/>
              <a:t>:</a:t>
            </a:r>
          </a:p>
          <a:p>
            <a:pPr lvl="2"/>
            <a:r>
              <a:rPr lang="en-US" sz="2300" dirty="0"/>
              <a:t> The Committee Chair will pick up the applications from HR.</a:t>
            </a:r>
          </a:p>
          <a:p>
            <a:pPr lvl="2"/>
            <a:endParaRPr lang="en-US" dirty="0"/>
          </a:p>
          <a:p>
            <a:r>
              <a:rPr lang="en-US" sz="2300" dirty="0"/>
              <a:t>The chair then attaches an approval/disapproval sheet to each application.</a:t>
            </a:r>
          </a:p>
          <a:p>
            <a:pPr marL="114300" indent="0">
              <a:buNone/>
            </a:pPr>
            <a:endParaRPr lang="en-US" sz="1500" dirty="0"/>
          </a:p>
          <a:p>
            <a:pPr marL="114300" indent="0">
              <a:buNone/>
            </a:pPr>
            <a:r>
              <a:rPr lang="en-US" sz="2100" b="1" i="1" dirty="0">
                <a:solidFill>
                  <a:schemeClr val="accent2">
                    <a:lumMod val="75000"/>
                  </a:schemeClr>
                </a:solidFill>
              </a:rPr>
              <a:t>Note: </a:t>
            </a:r>
            <a:r>
              <a:rPr lang="en-US" sz="2100" dirty="0">
                <a:solidFill>
                  <a:schemeClr val="accent6">
                    <a:lumMod val="75000"/>
                  </a:schemeClr>
                </a:solidFill>
              </a:rPr>
              <a:t>The Equivalency Committee annually signs off on confidentiality agreement forms prior to receiving applications.</a:t>
            </a:r>
          </a:p>
          <a:p>
            <a:endParaRPr lang="en-US" dirty="0"/>
          </a:p>
          <a:p>
            <a:pPr marL="36576" indent="0">
              <a:buNone/>
            </a:pPr>
            <a:endParaRPr lang="en-US" dirty="0"/>
          </a:p>
        </p:txBody>
      </p:sp>
      <p:sp>
        <p:nvSpPr>
          <p:cNvPr id="3" name="Slide Number Placeholder 2"/>
          <p:cNvSpPr>
            <a:spLocks noGrp="1"/>
          </p:cNvSpPr>
          <p:nvPr>
            <p:ph type="sldNum" sz="quarter" idx="12"/>
          </p:nvPr>
        </p:nvSpPr>
        <p:spPr/>
        <p:txBody>
          <a:bodyPr/>
          <a:lstStyle/>
          <a:p>
            <a:fld id="{072E3C33-3D06-495D-9D6A-1925DDB73893}" type="slidenum">
              <a:rPr lang="en-US" smtClean="0"/>
              <a:t>2</a:t>
            </a:fld>
            <a:endParaRPr lang="en-US" dirty="0"/>
          </a:p>
        </p:txBody>
      </p:sp>
    </p:spTree>
    <p:extLst>
      <p:ext uri="{BB962C8B-B14F-4D97-AF65-F5344CB8AC3E}">
        <p14:creationId xmlns:p14="http://schemas.microsoft.com/office/powerpoint/2010/main" val="17437448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p:cTn id="15"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3" end="3"/>
                                            </p:txEl>
                                          </p:spTgt>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p:cTn id="21"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 calcmode="lin" valueType="num">
                                      <p:cBhvr>
                                        <p:cTn id="29"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p:cTn id="37"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38"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39"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40" dur="1000"/>
                                        <p:tgtEl>
                                          <p:spTgt spid="5">
                                            <p:txEl>
                                              <p:pRg st="8" end="8"/>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p:cTn id="43"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4"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45"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46" dur="1000"/>
                                        <p:tgtEl>
                                          <p:spTgt spid="5">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anim calcmode="lin" valueType="num">
                                      <p:cBhvr>
                                        <p:cTn id="51" dur="10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52" dur="1000" fill="hold"/>
                                        <p:tgtEl>
                                          <p:spTgt spid="5">
                                            <p:txEl>
                                              <p:pRg st="11" end="11"/>
                                            </p:txEl>
                                          </p:spTgt>
                                        </p:tgtEl>
                                        <p:attrNameLst>
                                          <p:attrName>ppt_h</p:attrName>
                                        </p:attrNameLst>
                                      </p:cBhvr>
                                      <p:tavLst>
                                        <p:tav tm="0">
                                          <p:val>
                                            <p:fltVal val="0"/>
                                          </p:val>
                                        </p:tav>
                                        <p:tav tm="100000">
                                          <p:val>
                                            <p:strVal val="#ppt_h"/>
                                          </p:val>
                                        </p:tav>
                                      </p:tavLst>
                                    </p:anim>
                                    <p:anim calcmode="lin" valueType="num">
                                      <p:cBhvr>
                                        <p:cTn id="53" dur="1000" fill="hold"/>
                                        <p:tgtEl>
                                          <p:spTgt spid="5">
                                            <p:txEl>
                                              <p:pRg st="11" end="11"/>
                                            </p:txEl>
                                          </p:spTgt>
                                        </p:tgtEl>
                                        <p:attrNameLst>
                                          <p:attrName>style.rotation</p:attrName>
                                        </p:attrNameLst>
                                      </p:cBhvr>
                                      <p:tavLst>
                                        <p:tav tm="0">
                                          <p:val>
                                            <p:fltVal val="90"/>
                                          </p:val>
                                        </p:tav>
                                        <p:tav tm="100000">
                                          <p:val>
                                            <p:fltVal val="0"/>
                                          </p:val>
                                        </p:tav>
                                      </p:tavLst>
                                    </p:anim>
                                    <p:animEffect transition="in" filter="fade">
                                      <p:cBhvr>
                                        <p:cTn id="54" dur="1000"/>
                                        <p:tgtEl>
                                          <p:spTgt spid="5">
                                            <p:txEl>
                                              <p:pRg st="11" end="1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anim calcmode="lin" valueType="num">
                                      <p:cBhvr>
                                        <p:cTn id="59" dur="1000" fill="hold"/>
                                        <p:tgtEl>
                                          <p:spTgt spid="5">
                                            <p:txEl>
                                              <p:pRg st="13" end="13"/>
                                            </p:txEl>
                                          </p:spTgt>
                                        </p:tgtEl>
                                        <p:attrNameLst>
                                          <p:attrName>ppt_w</p:attrName>
                                        </p:attrNameLst>
                                      </p:cBhvr>
                                      <p:tavLst>
                                        <p:tav tm="0">
                                          <p:val>
                                            <p:fltVal val="0"/>
                                          </p:val>
                                        </p:tav>
                                        <p:tav tm="100000">
                                          <p:val>
                                            <p:strVal val="#ppt_w"/>
                                          </p:val>
                                        </p:tav>
                                      </p:tavLst>
                                    </p:anim>
                                    <p:anim calcmode="lin" valueType="num">
                                      <p:cBhvr>
                                        <p:cTn id="60" dur="1000" fill="hold"/>
                                        <p:tgtEl>
                                          <p:spTgt spid="5">
                                            <p:txEl>
                                              <p:pRg st="13" end="13"/>
                                            </p:txEl>
                                          </p:spTgt>
                                        </p:tgtEl>
                                        <p:attrNameLst>
                                          <p:attrName>ppt_h</p:attrName>
                                        </p:attrNameLst>
                                      </p:cBhvr>
                                      <p:tavLst>
                                        <p:tav tm="0">
                                          <p:val>
                                            <p:fltVal val="0"/>
                                          </p:val>
                                        </p:tav>
                                        <p:tav tm="100000">
                                          <p:val>
                                            <p:strVal val="#ppt_h"/>
                                          </p:val>
                                        </p:tav>
                                      </p:tavLst>
                                    </p:anim>
                                    <p:anim calcmode="lin" valueType="num">
                                      <p:cBhvr>
                                        <p:cTn id="61" dur="1000" fill="hold"/>
                                        <p:tgtEl>
                                          <p:spTgt spid="5">
                                            <p:txEl>
                                              <p:pRg st="13" end="13"/>
                                            </p:txEl>
                                          </p:spTgt>
                                        </p:tgtEl>
                                        <p:attrNameLst>
                                          <p:attrName>style.rotation</p:attrName>
                                        </p:attrNameLst>
                                      </p:cBhvr>
                                      <p:tavLst>
                                        <p:tav tm="0">
                                          <p:val>
                                            <p:fltVal val="90"/>
                                          </p:val>
                                        </p:tav>
                                        <p:tav tm="100000">
                                          <p:val>
                                            <p:fltVal val="0"/>
                                          </p:val>
                                        </p:tav>
                                      </p:tavLst>
                                    </p:anim>
                                    <p:animEffect transition="in" filter="fade">
                                      <p:cBhvr>
                                        <p:cTn id="62" dur="10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chemeClr val="accent1"/>
                </a:solidFill>
              </a:rPr>
              <a:t>Step 2</a:t>
            </a:r>
            <a:r>
              <a:rPr lang="en-US" dirty="0">
                <a:solidFill>
                  <a:schemeClr val="accent1"/>
                </a:solidFill>
              </a:rPr>
              <a:t>:</a:t>
            </a:r>
            <a:r>
              <a:rPr lang="en-US" dirty="0"/>
              <a:t> </a:t>
            </a:r>
            <a:r>
              <a:rPr lang="en-US" b="1" dirty="0">
                <a:solidFill>
                  <a:schemeClr val="accent2"/>
                </a:solidFill>
              </a:rPr>
              <a:t>Preparing the Application for Committee Review</a:t>
            </a:r>
          </a:p>
        </p:txBody>
      </p:sp>
      <p:sp>
        <p:nvSpPr>
          <p:cNvPr id="3" name="Content Placeholder 2"/>
          <p:cNvSpPr>
            <a:spLocks noGrp="1"/>
          </p:cNvSpPr>
          <p:nvPr>
            <p:ph idx="1"/>
          </p:nvPr>
        </p:nvSpPr>
        <p:spPr>
          <a:xfrm>
            <a:off x="228600" y="1600200"/>
            <a:ext cx="8458200" cy="4525963"/>
          </a:xfrm>
        </p:spPr>
        <p:txBody>
          <a:bodyPr>
            <a:normAutofit/>
          </a:bodyPr>
          <a:lstStyle/>
          <a:p>
            <a:endParaRPr lang="en-US" sz="800" dirty="0"/>
          </a:p>
          <a:p>
            <a:r>
              <a:rPr lang="en-US" dirty="0"/>
              <a:t>The chair determines discipline minimum qualifications for the position using </a:t>
            </a:r>
            <a:r>
              <a:rPr lang="en-US" b="1" dirty="0">
                <a:solidFill>
                  <a:schemeClr val="accent5">
                    <a:lumMod val="75000"/>
                  </a:schemeClr>
                </a:solidFill>
              </a:rPr>
              <a:t>Minimum Qualifications for Faculty and Administrators in California Community College Handbook.</a:t>
            </a:r>
          </a:p>
          <a:p>
            <a:pPr lvl="3"/>
            <a:r>
              <a:rPr lang="en-US" dirty="0"/>
              <a:t>Printed and attached to the application</a:t>
            </a:r>
          </a:p>
          <a:p>
            <a:pPr marL="1042416" lvl="3" indent="0">
              <a:buNone/>
            </a:pPr>
            <a:endParaRPr lang="en-US" sz="900" dirty="0">
              <a:solidFill>
                <a:schemeClr val="accent1">
                  <a:lumMod val="40000"/>
                  <a:lumOff val="60000"/>
                </a:schemeClr>
              </a:solidFill>
            </a:endParaRPr>
          </a:p>
          <a:p>
            <a:pPr marL="36576" indent="0">
              <a:buNone/>
            </a:pPr>
            <a:endParaRPr lang="en-US" dirty="0"/>
          </a:p>
          <a:p>
            <a:pPr lvl="1"/>
            <a:endParaRPr lang="en-US" dirty="0"/>
          </a:p>
          <a:p>
            <a:pPr lvl="1"/>
            <a:endParaRPr lang="en-US" dirty="0"/>
          </a:p>
          <a:p>
            <a:pPr lvl="1"/>
            <a:endParaRPr lang="en-US" dirty="0"/>
          </a:p>
          <a:p>
            <a:pPr lvl="3"/>
            <a:endParaRPr lang="en-US" dirty="0"/>
          </a:p>
          <a:p>
            <a:pPr marL="1042416" lvl="3" indent="0">
              <a:buNone/>
            </a:pPr>
            <a:endParaRPr lang="en-US" dirty="0"/>
          </a:p>
          <a:p>
            <a:pPr lvl="3"/>
            <a:endParaRPr lang="en-US" dirty="0"/>
          </a:p>
          <a:p>
            <a:endParaRPr lang="en-US" dirty="0"/>
          </a:p>
          <a:p>
            <a:endParaRPr lang="en-US" dirty="0"/>
          </a:p>
          <a:p>
            <a:pPr lvl="3"/>
            <a:endParaRPr lang="en-US" dirty="0"/>
          </a:p>
          <a:p>
            <a:pPr marL="1042416" lvl="3" indent="0">
              <a:buNone/>
            </a:pPr>
            <a:endParaRPr lang="en-US" dirty="0"/>
          </a:p>
          <a:p>
            <a:pPr marL="36576" indent="0">
              <a:buNone/>
            </a:pPr>
            <a:endParaRPr lang="en-US" dirty="0"/>
          </a:p>
          <a:p>
            <a:pPr marL="1042416" lvl="3" indent="0">
              <a:buNone/>
            </a:pPr>
            <a:endParaRPr lang="en-US" dirty="0"/>
          </a:p>
          <a:p>
            <a:pPr lvl="3"/>
            <a:endParaRPr lang="en-US" dirty="0"/>
          </a:p>
          <a:p>
            <a:pPr lvl="3"/>
            <a:endParaRPr lang="en-US" dirty="0"/>
          </a:p>
          <a:p>
            <a:endParaRPr lang="en-US" dirty="0"/>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072E3C33-3D06-495D-9D6A-1925DDB73893}" type="slidenum">
              <a:rPr lang="en-US" smtClean="0"/>
              <a:t>3</a:t>
            </a:fld>
            <a:endParaRPr lang="en-US" dirty="0"/>
          </a:p>
        </p:txBody>
      </p:sp>
    </p:spTree>
    <p:extLst>
      <p:ext uri="{BB962C8B-B14F-4D97-AF65-F5344CB8AC3E}">
        <p14:creationId xmlns:p14="http://schemas.microsoft.com/office/powerpoint/2010/main" val="2429378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1"/>
                </a:solidFill>
              </a:rPr>
              <a:t>Step 2</a:t>
            </a:r>
            <a:r>
              <a:rPr lang="en-US" dirty="0">
                <a:solidFill>
                  <a:schemeClr val="accent1"/>
                </a:solidFill>
              </a:rPr>
              <a:t>: </a:t>
            </a:r>
            <a:r>
              <a:rPr lang="en-US" dirty="0">
                <a:solidFill>
                  <a:schemeClr val="accent2"/>
                </a:solidFill>
              </a:rPr>
              <a:t>Continued</a:t>
            </a:r>
          </a:p>
        </p:txBody>
      </p:sp>
      <p:sp>
        <p:nvSpPr>
          <p:cNvPr id="3" name="Content Placeholder 2"/>
          <p:cNvSpPr>
            <a:spLocks noGrp="1"/>
          </p:cNvSpPr>
          <p:nvPr>
            <p:ph idx="1"/>
          </p:nvPr>
        </p:nvSpPr>
        <p:spPr/>
        <p:txBody>
          <a:bodyPr>
            <a:normAutofit lnSpcReduction="10000"/>
          </a:bodyPr>
          <a:lstStyle/>
          <a:p>
            <a:r>
              <a:rPr lang="en-US" sz="2400" dirty="0"/>
              <a:t>The chair summarizes the application:</a:t>
            </a:r>
          </a:p>
          <a:p>
            <a:endParaRPr lang="en-US" sz="800" dirty="0"/>
          </a:p>
          <a:p>
            <a:pPr lvl="3"/>
            <a:r>
              <a:rPr lang="en-US" sz="2400" dirty="0"/>
              <a:t>Degrees and transcripts of the applicant</a:t>
            </a:r>
          </a:p>
          <a:p>
            <a:pPr lvl="3"/>
            <a:r>
              <a:rPr lang="en-US" sz="2400" dirty="0"/>
              <a:t>Number of units the applicant has taken in the discipline</a:t>
            </a:r>
          </a:p>
          <a:p>
            <a:pPr lvl="3"/>
            <a:r>
              <a:rPr lang="en-US" sz="2400" dirty="0"/>
              <a:t>Related discipline work experience of the applicant</a:t>
            </a:r>
          </a:p>
          <a:p>
            <a:pPr lvl="4"/>
            <a:r>
              <a:rPr lang="en-US" sz="2400" dirty="0"/>
              <a:t>Occupational and Teaching</a:t>
            </a:r>
          </a:p>
          <a:p>
            <a:pPr lvl="3"/>
            <a:r>
              <a:rPr lang="en-US" sz="2400" dirty="0"/>
              <a:t>Publications the applicant has done</a:t>
            </a:r>
          </a:p>
          <a:p>
            <a:pPr lvl="3"/>
            <a:r>
              <a:rPr lang="en-US" sz="2400" dirty="0"/>
              <a:t>Number of seminar and workshop hours the applicant has completed</a:t>
            </a:r>
            <a:endParaRPr lang="en-US" sz="800" dirty="0"/>
          </a:p>
          <a:p>
            <a:pPr lvl="3"/>
            <a:endParaRPr lang="en-US" sz="800" dirty="0"/>
          </a:p>
          <a:p>
            <a:pPr marL="694944" lvl="3" indent="-384048">
              <a:buClr>
                <a:schemeClr val="accent1"/>
              </a:buClr>
              <a:buSzPct val="80000"/>
            </a:pPr>
            <a:r>
              <a:rPr lang="en-US" sz="2400" dirty="0"/>
              <a:t>Summary will be attached to the application</a:t>
            </a:r>
          </a:p>
          <a:p>
            <a:endParaRPr lang="en-US" dirty="0"/>
          </a:p>
          <a:p>
            <a:endParaRPr lang="en-US" sz="400" dirty="0"/>
          </a:p>
          <a:p>
            <a:endParaRPr lang="en-US" dirty="0"/>
          </a:p>
          <a:p>
            <a:endParaRPr lang="en-US" dirty="0"/>
          </a:p>
        </p:txBody>
      </p:sp>
      <p:sp>
        <p:nvSpPr>
          <p:cNvPr id="5" name="Slide Number Placeholder 4"/>
          <p:cNvSpPr>
            <a:spLocks noGrp="1"/>
          </p:cNvSpPr>
          <p:nvPr>
            <p:ph type="sldNum" sz="quarter" idx="12"/>
          </p:nvPr>
        </p:nvSpPr>
        <p:spPr/>
        <p:txBody>
          <a:bodyPr/>
          <a:lstStyle/>
          <a:p>
            <a:fld id="{072E3C33-3D06-495D-9D6A-1925DDB73893}" type="slidenum">
              <a:rPr lang="en-US" smtClean="0"/>
              <a:t>4</a:t>
            </a:fld>
            <a:endParaRPr lang="en-US" dirty="0"/>
          </a:p>
        </p:txBody>
      </p:sp>
    </p:spTree>
    <p:extLst>
      <p:ext uri="{BB962C8B-B14F-4D97-AF65-F5344CB8AC3E}">
        <p14:creationId xmlns:p14="http://schemas.microsoft.com/office/powerpoint/2010/main" val="4211124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1"/>
                </a:solidFill>
              </a:rPr>
              <a:t>Step 2</a:t>
            </a:r>
            <a:r>
              <a:rPr lang="en-US" dirty="0">
                <a:solidFill>
                  <a:schemeClr val="accent1"/>
                </a:solidFill>
              </a:rPr>
              <a:t>: </a:t>
            </a:r>
            <a:r>
              <a:rPr lang="en-US" dirty="0">
                <a:solidFill>
                  <a:schemeClr val="accent2"/>
                </a:solidFill>
              </a:rPr>
              <a:t>Continued</a:t>
            </a:r>
          </a:p>
        </p:txBody>
      </p:sp>
      <p:sp>
        <p:nvSpPr>
          <p:cNvPr id="3" name="Content Placeholder 2"/>
          <p:cNvSpPr>
            <a:spLocks noGrp="1"/>
          </p:cNvSpPr>
          <p:nvPr>
            <p:ph idx="1"/>
          </p:nvPr>
        </p:nvSpPr>
        <p:spPr/>
        <p:txBody>
          <a:bodyPr/>
          <a:lstStyle/>
          <a:p>
            <a:r>
              <a:rPr lang="en-US" dirty="0"/>
              <a:t>If necessary, the chair of the Committee checks the graduation requirements for bachelor's and master’s degrees for the applicant’s discipline with several accredited colleges and universities.</a:t>
            </a:r>
          </a:p>
          <a:p>
            <a:pPr lvl="3"/>
            <a:r>
              <a:rPr lang="en-US" dirty="0"/>
              <a:t>Printed and attached to the application </a:t>
            </a:r>
          </a:p>
          <a:p>
            <a:endParaRPr lang="en-US" dirty="0"/>
          </a:p>
        </p:txBody>
      </p:sp>
      <p:sp>
        <p:nvSpPr>
          <p:cNvPr id="5" name="Slide Number Placeholder 4"/>
          <p:cNvSpPr>
            <a:spLocks noGrp="1"/>
          </p:cNvSpPr>
          <p:nvPr>
            <p:ph type="sldNum" sz="quarter" idx="12"/>
          </p:nvPr>
        </p:nvSpPr>
        <p:spPr/>
        <p:txBody>
          <a:bodyPr/>
          <a:lstStyle/>
          <a:p>
            <a:fld id="{072E3C33-3D06-495D-9D6A-1925DDB73893}" type="slidenum">
              <a:rPr lang="en-US" smtClean="0"/>
              <a:t>5</a:t>
            </a:fld>
            <a:endParaRPr lang="en-US" dirty="0"/>
          </a:p>
        </p:txBody>
      </p:sp>
    </p:spTree>
    <p:extLst>
      <p:ext uri="{BB962C8B-B14F-4D97-AF65-F5344CB8AC3E}">
        <p14:creationId xmlns:p14="http://schemas.microsoft.com/office/powerpoint/2010/main" val="37176441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chemeClr val="accent1"/>
                </a:solidFill>
              </a:rPr>
              <a:t>Step 3</a:t>
            </a:r>
            <a:r>
              <a:rPr lang="en-US" dirty="0">
                <a:solidFill>
                  <a:schemeClr val="accent1"/>
                </a:solidFill>
              </a:rPr>
              <a:t>: </a:t>
            </a:r>
            <a:r>
              <a:rPr lang="en-US" b="1" dirty="0">
                <a:solidFill>
                  <a:schemeClr val="accent2"/>
                </a:solidFill>
              </a:rPr>
              <a:t>Full Committee Review</a:t>
            </a:r>
          </a:p>
        </p:txBody>
      </p:sp>
      <p:sp>
        <p:nvSpPr>
          <p:cNvPr id="3" name="Content Placeholder 2"/>
          <p:cNvSpPr>
            <a:spLocks noGrp="1"/>
          </p:cNvSpPr>
          <p:nvPr>
            <p:ph idx="1"/>
          </p:nvPr>
        </p:nvSpPr>
        <p:spPr/>
        <p:txBody>
          <a:bodyPr/>
          <a:lstStyle/>
          <a:p>
            <a:endParaRPr lang="en-US" dirty="0"/>
          </a:p>
          <a:p>
            <a:r>
              <a:rPr lang="en-US" dirty="0"/>
              <a:t>the Equivalency Review Committee Chair will call for a meeting. </a:t>
            </a:r>
          </a:p>
          <a:p>
            <a:endParaRPr lang="en-US" dirty="0"/>
          </a:p>
          <a:p>
            <a:r>
              <a:rPr lang="en-US" dirty="0"/>
              <a:t>In case a member cannot make the meeting, the completed applications with all attachments are made available at the Equivalency Review Committee chair’s office for the Committee member to review.</a:t>
            </a:r>
          </a:p>
          <a:p>
            <a:endParaRPr lang="en-US" dirty="0"/>
          </a:p>
          <a:p>
            <a:pPr marL="114300" indent="0">
              <a:buNone/>
            </a:pPr>
            <a:r>
              <a:rPr lang="en-US" sz="1600" b="1" i="1" dirty="0">
                <a:solidFill>
                  <a:schemeClr val="accent2">
                    <a:lumMod val="75000"/>
                  </a:schemeClr>
                </a:solidFill>
              </a:rPr>
              <a:t>Note:</a:t>
            </a:r>
            <a:r>
              <a:rPr lang="en-US" sz="1600" b="1" dirty="0">
                <a:solidFill>
                  <a:schemeClr val="accent2">
                    <a:lumMod val="75000"/>
                  </a:schemeClr>
                </a:solidFill>
              </a:rPr>
              <a:t>  </a:t>
            </a:r>
            <a:r>
              <a:rPr lang="en-US" sz="1600" dirty="0">
                <a:solidFill>
                  <a:schemeClr val="accent5">
                    <a:lumMod val="75000"/>
                  </a:schemeClr>
                </a:solidFill>
              </a:rPr>
              <a:t>The Equivalency Committee is on call through the year.   The Committee does its best to do the process as fast as possible.  In case of Emergency, the Committee has done the work in one to two days. </a:t>
            </a:r>
          </a:p>
        </p:txBody>
      </p:sp>
      <p:sp>
        <p:nvSpPr>
          <p:cNvPr id="5" name="Slide Number Placeholder 4"/>
          <p:cNvSpPr>
            <a:spLocks noGrp="1"/>
          </p:cNvSpPr>
          <p:nvPr>
            <p:ph type="sldNum" sz="quarter" idx="12"/>
          </p:nvPr>
        </p:nvSpPr>
        <p:spPr/>
        <p:txBody>
          <a:bodyPr/>
          <a:lstStyle/>
          <a:p>
            <a:fld id="{072E3C33-3D06-495D-9D6A-1925DDB73893}" type="slidenum">
              <a:rPr lang="en-US" smtClean="0"/>
              <a:t>6</a:t>
            </a:fld>
            <a:endParaRPr lang="en-US" dirty="0"/>
          </a:p>
        </p:txBody>
      </p:sp>
    </p:spTree>
    <p:extLst>
      <p:ext uri="{BB962C8B-B14F-4D97-AF65-F5344CB8AC3E}">
        <p14:creationId xmlns:p14="http://schemas.microsoft.com/office/powerpoint/2010/main" val="315615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chemeClr val="accent1"/>
                </a:solidFill>
              </a:rPr>
              <a:t>Step 4</a:t>
            </a:r>
            <a:r>
              <a:rPr lang="en-US" dirty="0">
                <a:solidFill>
                  <a:schemeClr val="accent1"/>
                </a:solidFill>
              </a:rPr>
              <a:t>: </a:t>
            </a:r>
            <a:r>
              <a:rPr lang="en-US" b="1" dirty="0">
                <a:solidFill>
                  <a:schemeClr val="accent2"/>
                </a:solidFill>
              </a:rPr>
              <a:t>Final Equivalency Determination</a:t>
            </a:r>
          </a:p>
        </p:txBody>
      </p:sp>
      <p:sp>
        <p:nvSpPr>
          <p:cNvPr id="3" name="Content Placeholder 2"/>
          <p:cNvSpPr>
            <a:spLocks noGrp="1"/>
          </p:cNvSpPr>
          <p:nvPr>
            <p:ph idx="1"/>
          </p:nvPr>
        </p:nvSpPr>
        <p:spPr/>
        <p:txBody>
          <a:bodyPr>
            <a:normAutofit/>
          </a:bodyPr>
          <a:lstStyle/>
          <a:p>
            <a:r>
              <a:rPr lang="en-US" dirty="0"/>
              <a:t>If all Committee members either approve or disapprove the application, the Committee chair will write the reasons for approval or disapproval on the appropriate section of the application and then sign and return it to HRS.</a:t>
            </a:r>
          </a:p>
          <a:p>
            <a:endParaRPr lang="en-US" dirty="0"/>
          </a:p>
          <a:p>
            <a:r>
              <a:rPr lang="en-US" dirty="0"/>
              <a:t>If the decision of the Committee members is split, the Equivalency Review Committee Chair will call for a meeting to address the members’ concerns. </a:t>
            </a:r>
          </a:p>
          <a:p>
            <a:endParaRPr lang="en-US" dirty="0"/>
          </a:p>
          <a:p>
            <a:pPr marL="114300" indent="0">
              <a:buNone/>
            </a:pPr>
            <a:r>
              <a:rPr lang="en-US" sz="1800" b="1" i="1" dirty="0">
                <a:solidFill>
                  <a:schemeClr val="accent2">
                    <a:lumMod val="75000"/>
                  </a:schemeClr>
                </a:solidFill>
              </a:rPr>
              <a:t>Note:</a:t>
            </a:r>
            <a:r>
              <a:rPr lang="en-US" sz="1800" b="1" dirty="0">
                <a:solidFill>
                  <a:schemeClr val="accent2">
                    <a:lumMod val="75000"/>
                  </a:schemeClr>
                </a:solidFill>
              </a:rPr>
              <a:t> </a:t>
            </a:r>
            <a:r>
              <a:rPr lang="en-US" sz="1800" dirty="0">
                <a:solidFill>
                  <a:schemeClr val="accent5">
                    <a:lumMod val="75000"/>
                  </a:schemeClr>
                </a:solidFill>
              </a:rPr>
              <a:t>This is in case that all the members were not present at the meeting.  Otherwise, the committee will address the concerns at the same meeting.</a:t>
            </a:r>
          </a:p>
        </p:txBody>
      </p:sp>
      <p:sp>
        <p:nvSpPr>
          <p:cNvPr id="5" name="Slide Number Placeholder 4"/>
          <p:cNvSpPr>
            <a:spLocks noGrp="1"/>
          </p:cNvSpPr>
          <p:nvPr>
            <p:ph type="sldNum" sz="quarter" idx="12"/>
          </p:nvPr>
        </p:nvSpPr>
        <p:spPr/>
        <p:txBody>
          <a:bodyPr/>
          <a:lstStyle/>
          <a:p>
            <a:fld id="{072E3C33-3D06-495D-9D6A-1925DDB73893}" type="slidenum">
              <a:rPr lang="en-US" smtClean="0"/>
              <a:t>7</a:t>
            </a:fld>
            <a:endParaRPr lang="en-US" dirty="0"/>
          </a:p>
        </p:txBody>
      </p:sp>
    </p:spTree>
    <p:extLst>
      <p:ext uri="{BB962C8B-B14F-4D97-AF65-F5344CB8AC3E}">
        <p14:creationId xmlns:p14="http://schemas.microsoft.com/office/powerpoint/2010/main" val="31608136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1"/>
                </a:solidFill>
              </a:rPr>
              <a:t>Step 4</a:t>
            </a:r>
            <a:r>
              <a:rPr lang="en-US" dirty="0">
                <a:solidFill>
                  <a:schemeClr val="accent1"/>
                </a:solidFill>
              </a:rPr>
              <a:t>: </a:t>
            </a:r>
            <a:r>
              <a:rPr lang="en-US" dirty="0">
                <a:solidFill>
                  <a:schemeClr val="accent2"/>
                </a:solidFill>
              </a:rPr>
              <a:t>Continued </a:t>
            </a:r>
          </a:p>
        </p:txBody>
      </p:sp>
      <p:sp>
        <p:nvSpPr>
          <p:cNvPr id="3" name="Content Placeholder 2"/>
          <p:cNvSpPr>
            <a:spLocks noGrp="1"/>
          </p:cNvSpPr>
          <p:nvPr>
            <p:ph idx="1"/>
          </p:nvPr>
        </p:nvSpPr>
        <p:spPr/>
        <p:txBody>
          <a:bodyPr>
            <a:normAutofit/>
          </a:bodyPr>
          <a:lstStyle/>
          <a:p>
            <a:r>
              <a:rPr lang="en-US" dirty="0"/>
              <a:t>After completing this full and final review, the Committee will:</a:t>
            </a:r>
          </a:p>
          <a:p>
            <a:pPr lvl="3"/>
            <a:r>
              <a:rPr lang="en-US" sz="2200" dirty="0"/>
              <a:t>Approve it</a:t>
            </a:r>
          </a:p>
          <a:p>
            <a:pPr lvl="3"/>
            <a:r>
              <a:rPr lang="en-US" sz="2200" dirty="0"/>
              <a:t>Disapprove it</a:t>
            </a:r>
          </a:p>
          <a:p>
            <a:pPr lvl="3"/>
            <a:r>
              <a:rPr lang="en-US" sz="2200" dirty="0"/>
              <a:t>Request additional information</a:t>
            </a:r>
          </a:p>
          <a:p>
            <a:pPr lvl="3"/>
            <a:r>
              <a:rPr lang="en-US" sz="2200" dirty="0"/>
              <a:t>Conduct it’s own additional research</a:t>
            </a:r>
          </a:p>
          <a:p>
            <a:pPr lvl="3"/>
            <a:endParaRPr lang="en-US" dirty="0"/>
          </a:p>
          <a:p>
            <a:r>
              <a:rPr lang="en-US" sz="2400" b="1" i="1" dirty="0">
                <a:solidFill>
                  <a:schemeClr val="accent2">
                    <a:lumMod val="75000"/>
                  </a:schemeClr>
                </a:solidFill>
              </a:rPr>
              <a:t>Note:</a:t>
            </a:r>
            <a:r>
              <a:rPr lang="en-US" sz="2400" dirty="0">
                <a:solidFill>
                  <a:schemeClr val="accent2">
                    <a:lumMod val="75000"/>
                  </a:schemeClr>
                </a:solidFill>
              </a:rPr>
              <a:t> </a:t>
            </a:r>
            <a:r>
              <a:rPr lang="en-US" sz="2400" dirty="0">
                <a:solidFill>
                  <a:schemeClr val="accent5">
                    <a:lumMod val="75000"/>
                  </a:schemeClr>
                </a:solidFill>
              </a:rPr>
              <a:t>Additional information can only be requested for adjunct faculty equivalency review and determination</a:t>
            </a:r>
            <a:r>
              <a:rPr lang="en-US" sz="2400" dirty="0"/>
              <a:t>.</a:t>
            </a:r>
          </a:p>
        </p:txBody>
      </p:sp>
      <p:sp>
        <p:nvSpPr>
          <p:cNvPr id="5" name="Slide Number Placeholder 4"/>
          <p:cNvSpPr>
            <a:spLocks noGrp="1"/>
          </p:cNvSpPr>
          <p:nvPr>
            <p:ph type="sldNum" sz="quarter" idx="12"/>
          </p:nvPr>
        </p:nvSpPr>
        <p:spPr/>
        <p:txBody>
          <a:bodyPr/>
          <a:lstStyle/>
          <a:p>
            <a:fld id="{072E3C33-3D06-495D-9D6A-1925DDB73893}" type="slidenum">
              <a:rPr lang="en-US" smtClean="0"/>
              <a:t>8</a:t>
            </a:fld>
            <a:endParaRPr lang="en-US" dirty="0"/>
          </a:p>
        </p:txBody>
      </p:sp>
    </p:spTree>
    <p:extLst>
      <p:ext uri="{BB962C8B-B14F-4D97-AF65-F5344CB8AC3E}">
        <p14:creationId xmlns:p14="http://schemas.microsoft.com/office/powerpoint/2010/main" val="271326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1"/>
                </a:solidFill>
              </a:rPr>
              <a:t>Example 1</a:t>
            </a:r>
            <a:r>
              <a:rPr lang="en-US" dirty="0">
                <a:solidFill>
                  <a:schemeClr val="accent1"/>
                </a:solidFill>
              </a:rPr>
              <a:t>: </a:t>
            </a:r>
          </a:p>
        </p:txBody>
      </p:sp>
      <p:sp>
        <p:nvSpPr>
          <p:cNvPr id="3" name="Content Placeholder 2"/>
          <p:cNvSpPr>
            <a:spLocks noGrp="1"/>
          </p:cNvSpPr>
          <p:nvPr>
            <p:ph idx="1"/>
          </p:nvPr>
        </p:nvSpPr>
        <p:spPr/>
        <p:txBody>
          <a:bodyPr/>
          <a:lstStyle/>
          <a:p>
            <a:r>
              <a:rPr lang="en-US" dirty="0"/>
              <a:t>Minimum qualification for the discipline is a master’s degree in the discipline.</a:t>
            </a:r>
          </a:p>
          <a:p>
            <a:r>
              <a:rPr lang="en-US" dirty="0"/>
              <a:t>Applicant lacks thesis for completed master’s degree.</a:t>
            </a:r>
          </a:p>
          <a:p>
            <a:r>
              <a:rPr lang="en-US" dirty="0"/>
              <a:t>Committee can then take into consideration appropriate work experience in the field to grant equivalency.</a:t>
            </a:r>
          </a:p>
          <a:p>
            <a:endParaRPr lang="en-US" dirty="0"/>
          </a:p>
          <a:p>
            <a:endParaRPr lang="en-US" dirty="0"/>
          </a:p>
          <a:p>
            <a:pPr marL="114300" indent="0">
              <a:buNone/>
            </a:pPr>
            <a:endParaRPr lang="en-US" dirty="0"/>
          </a:p>
          <a:p>
            <a:endParaRPr lang="en-US" dirty="0"/>
          </a:p>
        </p:txBody>
      </p:sp>
      <p:sp>
        <p:nvSpPr>
          <p:cNvPr id="8" name="Rectangle 7"/>
          <p:cNvSpPr/>
          <p:nvPr/>
        </p:nvSpPr>
        <p:spPr>
          <a:xfrm>
            <a:off x="5790446" y="3608439"/>
            <a:ext cx="1296154" cy="2435853"/>
          </a:xfrm>
          <a:prstGeom prst="rect">
            <a:avLst/>
          </a:prstGeom>
          <a:solidFill>
            <a:srgbClr val="FFFF00"/>
          </a:solidFill>
          <a:ln>
            <a:solidFill>
              <a:schemeClr val="bg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5790446" y="5230410"/>
            <a:ext cx="1296154" cy="813882"/>
          </a:xfrm>
          <a:prstGeom prst="rect">
            <a:avLst/>
          </a:prstGeom>
          <a:solidFill>
            <a:srgbClr val="99CCFF"/>
          </a:solidFill>
          <a:ln>
            <a:solidFill>
              <a:schemeClr val="bg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BS/BA</a:t>
            </a:r>
          </a:p>
        </p:txBody>
      </p:sp>
      <p:sp>
        <p:nvSpPr>
          <p:cNvPr id="10" name="Rectangle 9"/>
          <p:cNvSpPr/>
          <p:nvPr/>
        </p:nvSpPr>
        <p:spPr>
          <a:xfrm>
            <a:off x="5793295" y="3605892"/>
            <a:ext cx="1296154" cy="633918"/>
          </a:xfrm>
          <a:prstGeom prst="rect">
            <a:avLst/>
          </a:prstGeom>
          <a:solidFill>
            <a:srgbClr val="CCFF99"/>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Experience</a:t>
            </a:r>
          </a:p>
        </p:txBody>
      </p:sp>
      <p:sp>
        <p:nvSpPr>
          <p:cNvPr id="12" name="Rectangle 11"/>
          <p:cNvSpPr/>
          <p:nvPr/>
        </p:nvSpPr>
        <p:spPr>
          <a:xfrm>
            <a:off x="5790446" y="4239810"/>
            <a:ext cx="1296154" cy="990599"/>
          </a:xfrm>
          <a:prstGeom prst="rect">
            <a:avLst/>
          </a:prstGeom>
          <a:solidFill>
            <a:srgbClr val="FFCCFF"/>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Completed Units Towards MS/MA</a:t>
            </a:r>
          </a:p>
          <a:p>
            <a:pPr algn="ctr"/>
            <a:r>
              <a:rPr lang="en-US" sz="1400" b="1" dirty="0">
                <a:solidFill>
                  <a:schemeClr val="tx1"/>
                </a:solidFill>
              </a:rPr>
              <a:t>No Thesis </a:t>
            </a:r>
          </a:p>
        </p:txBody>
      </p:sp>
      <p:sp>
        <p:nvSpPr>
          <p:cNvPr id="7" name="Slide Number Placeholder 6"/>
          <p:cNvSpPr>
            <a:spLocks noGrp="1"/>
          </p:cNvSpPr>
          <p:nvPr>
            <p:ph type="sldNum" sz="quarter" idx="12"/>
          </p:nvPr>
        </p:nvSpPr>
        <p:spPr/>
        <p:txBody>
          <a:bodyPr/>
          <a:lstStyle/>
          <a:p>
            <a:fld id="{072E3C33-3D06-495D-9D6A-1925DDB73893}" type="slidenum">
              <a:rPr lang="en-US" smtClean="0"/>
              <a:t>9</a:t>
            </a:fld>
            <a:endParaRPr lang="en-US" dirty="0"/>
          </a:p>
        </p:txBody>
      </p:sp>
    </p:spTree>
    <p:extLst>
      <p:ext uri="{BB962C8B-B14F-4D97-AF65-F5344CB8AC3E}">
        <p14:creationId xmlns:p14="http://schemas.microsoft.com/office/powerpoint/2010/main" val="3951092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0" grpId="0" animBg="1"/>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673</TotalTime>
  <Words>709</Words>
  <Application>Microsoft Macintosh PowerPoint</Application>
  <PresentationFormat>On-screen Show (4:3)</PresentationFormat>
  <Paragraphs>141</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Adjacency</vt:lpstr>
      <vt:lpstr>The Equivalency Review Process </vt:lpstr>
      <vt:lpstr>Step 1: Starting Point</vt:lpstr>
      <vt:lpstr>Step 2: Preparing the Application for Committee Review</vt:lpstr>
      <vt:lpstr>Step 2: Continued</vt:lpstr>
      <vt:lpstr>Step 2: Continued</vt:lpstr>
      <vt:lpstr>Step 3: Full Committee Review</vt:lpstr>
      <vt:lpstr>Step 4: Final Equivalency Determination</vt:lpstr>
      <vt:lpstr>Step 4: Continued </vt:lpstr>
      <vt:lpstr>Example 1: </vt:lpstr>
      <vt:lpstr>Example 2:</vt:lpstr>
      <vt:lpstr>Improvements on Equivalency Process!</vt:lpstr>
      <vt:lpstr>Improvements:</vt:lpstr>
      <vt:lpstr>Continued:</vt:lpstr>
      <vt:lpstr>Questions?</vt:lpstr>
    </vt:vector>
  </TitlesOfParts>
  <Company>Palomar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Equivalency Process</dc:title>
  <dc:creator>Administrator</dc:creator>
  <cp:lastModifiedBy>Microsoft Office User</cp:lastModifiedBy>
  <cp:revision>82</cp:revision>
  <cp:lastPrinted>2013-12-04T17:23:48Z</cp:lastPrinted>
  <dcterms:created xsi:type="dcterms:W3CDTF">2013-10-20T21:32:43Z</dcterms:created>
  <dcterms:modified xsi:type="dcterms:W3CDTF">2019-12-05T19:31:23Z</dcterms:modified>
</cp:coreProperties>
</file>