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8"/>
  </p:handoutMasterIdLst>
  <p:sldIdLst>
    <p:sldId id="256" r:id="rId2"/>
    <p:sldId id="257" r:id="rId3"/>
    <p:sldId id="258" r:id="rId4"/>
    <p:sldId id="259" r:id="rId5"/>
    <p:sldId id="260" r:id="rId6"/>
    <p:sldId id="261" r:id="rId7"/>
    <p:sldId id="265" r:id="rId8"/>
    <p:sldId id="264" r:id="rId9"/>
    <p:sldId id="263" r:id="rId10"/>
    <p:sldId id="262"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D42C2AD-05C3-4843-A22C-36593B0C5753}" type="datetimeFigureOut">
              <a:rPr lang="en-US" smtClean="0"/>
              <a:t>11/5/2015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0E94CE2-14AE-4A7A-92D6-825D4D30E7B5}" type="slidenum">
              <a:rPr lang="en-US" smtClean="0"/>
              <a:t>‹#›</a:t>
            </a:fld>
            <a:endParaRPr lang="en-US"/>
          </a:p>
        </p:txBody>
      </p:sp>
    </p:spTree>
    <p:extLst>
      <p:ext uri="{BB962C8B-B14F-4D97-AF65-F5344CB8AC3E}">
        <p14:creationId xmlns:p14="http://schemas.microsoft.com/office/powerpoint/2010/main" val="25283492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64F3C92-0935-4EC6-9438-5C1046810FCC}" type="datetimeFigureOut">
              <a:rPr lang="en-US" smtClean="0"/>
              <a:pPr/>
              <a:t>11/5/2015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E4D4348-3E45-4E11-849A-66FFF4E08FF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4F3C92-0935-4EC6-9438-5C1046810FCC}" type="datetimeFigureOut">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D4348-3E45-4E11-849A-66FFF4E08FF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4F3C92-0935-4EC6-9438-5C1046810FCC}" type="datetimeFigureOut">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D4348-3E45-4E11-849A-66FFF4E08FF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4F3C92-0935-4EC6-9438-5C1046810FCC}" type="datetimeFigureOut">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D4348-3E45-4E11-849A-66FFF4E08FF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64F3C92-0935-4EC6-9438-5C1046810FCC}" type="datetimeFigureOut">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D4348-3E45-4E11-849A-66FFF4E08FF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64F3C92-0935-4EC6-9438-5C1046810FCC}" type="datetimeFigureOut">
              <a:rPr lang="en-US" smtClean="0"/>
              <a:pPr/>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4D4348-3E45-4E11-849A-66FFF4E08FF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64F3C92-0935-4EC6-9438-5C1046810FCC}" type="datetimeFigureOut">
              <a:rPr lang="en-US" smtClean="0"/>
              <a:pPr/>
              <a:t>11/5/2015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4D4348-3E45-4E11-849A-66FFF4E08FF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64F3C92-0935-4EC6-9438-5C1046810FCC}" type="datetimeFigureOut">
              <a:rPr lang="en-US" smtClean="0"/>
              <a:pPr/>
              <a:t>11/5/2015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4D4348-3E45-4E11-849A-66FFF4E08FF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4F3C92-0935-4EC6-9438-5C1046810FCC}" type="datetimeFigureOut">
              <a:rPr lang="en-US" smtClean="0"/>
              <a:pPr/>
              <a:t>11/5/2015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4D4348-3E45-4E11-849A-66FFF4E08FF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64F3C92-0935-4EC6-9438-5C1046810FCC}" type="datetimeFigureOut">
              <a:rPr lang="en-US" smtClean="0"/>
              <a:pPr/>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4D4348-3E45-4E11-849A-66FFF4E08FF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64F3C92-0935-4EC6-9438-5C1046810FCC}" type="datetimeFigureOut">
              <a:rPr lang="en-US" smtClean="0"/>
              <a:pPr/>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E4D4348-3E45-4E11-849A-66FFF4E08FF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64F3C92-0935-4EC6-9438-5C1046810FCC}" type="datetimeFigureOut">
              <a:rPr lang="en-US" smtClean="0"/>
              <a:pPr/>
              <a:t>11/5/2015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E4D4348-3E45-4E11-849A-66FFF4E08FF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palomar.edu/eh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2.palomar.edu/pages/facilities/files/2015/11/IIPP-Quiz.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INJURY ILLNESS PREVENTION PLAN</a:t>
            </a:r>
            <a:endParaRPr lang="en-US" dirty="0"/>
          </a:p>
        </p:txBody>
      </p:sp>
      <p:sp>
        <p:nvSpPr>
          <p:cNvPr id="3" name="Subtitle 2"/>
          <p:cNvSpPr>
            <a:spLocks noGrp="1"/>
          </p:cNvSpPr>
          <p:nvPr>
            <p:ph type="subTitle" idx="1"/>
          </p:nvPr>
        </p:nvSpPr>
        <p:spPr/>
        <p:txBody>
          <a:bodyPr/>
          <a:lstStyle/>
          <a:p>
            <a:endParaRPr lang="en-US" dirty="0" smtClean="0"/>
          </a:p>
          <a:p>
            <a:r>
              <a:rPr lang="en-US" dirty="0" smtClean="0"/>
              <a:t>Palomar </a:t>
            </a:r>
            <a:r>
              <a:rPr lang="en-US" dirty="0"/>
              <a:t>College </a:t>
            </a:r>
            <a:endParaRPr lang="en-US" dirty="0" smtClean="0"/>
          </a:p>
          <a:p>
            <a:r>
              <a:rPr lang="en-US" dirty="0" smtClean="0"/>
              <a:t>Environmental </a:t>
            </a:r>
            <a:r>
              <a:rPr lang="en-US" dirty="0"/>
              <a:t>Health &amp; </a:t>
            </a:r>
            <a:r>
              <a:rPr lang="en-US" dirty="0" smtClean="0"/>
              <a:t>Safety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Identification of Hazards</a:t>
            </a:r>
            <a:endParaRPr lang="en-US" dirty="0"/>
          </a:p>
        </p:txBody>
      </p:sp>
      <p:sp>
        <p:nvSpPr>
          <p:cNvPr id="3" name="Content Placeholder 2"/>
          <p:cNvSpPr>
            <a:spLocks noGrp="1"/>
          </p:cNvSpPr>
          <p:nvPr>
            <p:ph idx="1"/>
          </p:nvPr>
        </p:nvSpPr>
        <p:spPr/>
        <p:txBody>
          <a:bodyPr/>
          <a:lstStyle/>
          <a:p>
            <a:pPr>
              <a:lnSpc>
                <a:spcPct val="150000"/>
              </a:lnSpc>
              <a:buNone/>
            </a:pPr>
            <a:r>
              <a:rPr lang="en-US" dirty="0"/>
              <a:t>Safety inspections are necessary in order to reduce unsafe conditions that may expose students, staff, faculty or visitors to situations that may result in personal injuries or property damage. Each department is encouraged to conduct periodic self-motivated inspections.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Primary Methods for Identifying Hazards</a:t>
            </a:r>
            <a:endParaRPr lang="en-US" dirty="0"/>
          </a:p>
        </p:txBody>
      </p:sp>
      <p:sp>
        <p:nvSpPr>
          <p:cNvPr id="3" name="Content Placeholder 2"/>
          <p:cNvSpPr>
            <a:spLocks noGrp="1"/>
          </p:cNvSpPr>
          <p:nvPr>
            <p:ph idx="1"/>
          </p:nvPr>
        </p:nvSpPr>
        <p:spPr/>
        <p:txBody>
          <a:bodyPr>
            <a:normAutofit fontScale="85000" lnSpcReduction="10000"/>
          </a:bodyPr>
          <a:lstStyle/>
          <a:p>
            <a:pPr>
              <a:lnSpc>
                <a:spcPct val="150000"/>
              </a:lnSpc>
              <a:buNone/>
            </a:pPr>
            <a:r>
              <a:rPr lang="en-US" b="1" dirty="0"/>
              <a:t>1. Preventative Maintenance Inspections.</a:t>
            </a:r>
            <a:endParaRPr lang="en-US" dirty="0"/>
          </a:p>
          <a:p>
            <a:pPr>
              <a:lnSpc>
                <a:spcPct val="150000"/>
              </a:lnSpc>
            </a:pPr>
            <a:r>
              <a:rPr lang="en-US" dirty="0"/>
              <a:t>Each area will be inspected at minimum twice a year. Periodic Safety inspections are incorporated into the existing Preventative Maintenance program. These inspections will be performed by qualified personnel from the Facilities department.  Subsequent Periodic Maintenance reports are turned in to the Building Services Supervisor which are then prioritized and assigned to Building Services staff for immediate repair.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Primary Methods for Identifying Hazards (Cont.)</a:t>
            </a:r>
            <a:endParaRPr lang="en-US" dirty="0"/>
          </a:p>
        </p:txBody>
      </p:sp>
      <p:sp>
        <p:nvSpPr>
          <p:cNvPr id="3" name="Content Placeholder 2"/>
          <p:cNvSpPr>
            <a:spLocks noGrp="1"/>
          </p:cNvSpPr>
          <p:nvPr>
            <p:ph idx="1"/>
          </p:nvPr>
        </p:nvSpPr>
        <p:spPr>
          <a:xfrm>
            <a:off x="457200" y="1935480"/>
            <a:ext cx="8229600" cy="4617720"/>
          </a:xfrm>
        </p:spPr>
        <p:txBody>
          <a:bodyPr>
            <a:normAutofit fontScale="47500" lnSpcReduction="20000"/>
          </a:bodyPr>
          <a:lstStyle/>
          <a:p>
            <a:pPr>
              <a:lnSpc>
                <a:spcPct val="170000"/>
              </a:lnSpc>
              <a:buNone/>
            </a:pPr>
            <a:r>
              <a:rPr lang="en-US" b="1" dirty="0"/>
              <a:t>2. Health &amp; Safety Inspections.</a:t>
            </a:r>
            <a:endParaRPr lang="en-US" dirty="0"/>
          </a:p>
          <a:p>
            <a:pPr>
              <a:lnSpc>
                <a:spcPct val="170000"/>
              </a:lnSpc>
            </a:pPr>
            <a:r>
              <a:rPr lang="en-US" dirty="0"/>
              <a:t>Safety inspections will be conducted by Facilities or Environmental Health &amp; Safety staff. Inspections will be motivated according to the following:</a:t>
            </a:r>
          </a:p>
          <a:p>
            <a:pPr lvl="0">
              <a:lnSpc>
                <a:spcPct val="170000"/>
              </a:lnSpc>
            </a:pPr>
            <a:r>
              <a:rPr lang="en-US" dirty="0"/>
              <a:t>High  potential hazard area or department</a:t>
            </a:r>
          </a:p>
          <a:p>
            <a:pPr lvl="0">
              <a:lnSpc>
                <a:spcPct val="170000"/>
              </a:lnSpc>
            </a:pPr>
            <a:r>
              <a:rPr lang="en-US" dirty="0"/>
              <a:t>A complaint received about a certain area</a:t>
            </a:r>
          </a:p>
          <a:p>
            <a:pPr lvl="0">
              <a:lnSpc>
                <a:spcPct val="170000"/>
              </a:lnSpc>
            </a:pPr>
            <a:r>
              <a:rPr lang="en-US" dirty="0"/>
              <a:t>Any injury or a history of injuries occurring in an area</a:t>
            </a:r>
          </a:p>
          <a:p>
            <a:pPr lvl="0">
              <a:lnSpc>
                <a:spcPct val="170000"/>
              </a:lnSpc>
            </a:pPr>
            <a:r>
              <a:rPr lang="en-US" dirty="0"/>
              <a:t>A request for an inspection.</a:t>
            </a:r>
          </a:p>
          <a:p>
            <a:pPr lvl="0">
              <a:lnSpc>
                <a:spcPct val="170000"/>
              </a:lnSpc>
            </a:pPr>
            <a:r>
              <a:rPr lang="en-US" dirty="0"/>
              <a:t>A new or previously unrecognized hazard is brought to that attention of the Environmental Health &amp; Safety Office.</a:t>
            </a:r>
          </a:p>
          <a:p>
            <a:pPr lvl="0">
              <a:lnSpc>
                <a:spcPct val="170000"/>
              </a:lnSpc>
            </a:pPr>
            <a:r>
              <a:rPr lang="en-US" dirty="0"/>
              <a:t>Verbal reports from staff and students.</a:t>
            </a:r>
          </a:p>
          <a:p>
            <a:pPr lvl="0">
              <a:lnSpc>
                <a:spcPct val="170000"/>
              </a:lnSpc>
            </a:pPr>
            <a:r>
              <a:rPr lang="en-US" dirty="0"/>
              <a:t>Employee or Supervisor’s request for a workstation evaluation</a:t>
            </a:r>
          </a:p>
          <a:p>
            <a:pPr>
              <a:lnSpc>
                <a:spcPct val="170000"/>
              </a:lnSpc>
            </a:pPr>
            <a:r>
              <a:rPr lang="en-US" dirty="0"/>
              <a:t>It is the supervisor’s personal responsibility to report new activities or hazards to the Environmental Health &amp; Safety Office</a:t>
            </a:r>
            <a:r>
              <a:rPr lang="en-US" dirty="0" smtClean="0"/>
              <a:t>.</a:t>
            </a:r>
          </a:p>
          <a:p>
            <a:pPr>
              <a:lnSpc>
                <a:spcPct val="170000"/>
              </a:lnSpc>
              <a:buNone/>
            </a:pPr>
            <a:endParaRPr lang="en-US" dirty="0"/>
          </a:p>
          <a:p>
            <a:pPr>
              <a:lnSpc>
                <a:spcPct val="170000"/>
              </a:lnSpc>
              <a:buNone/>
            </a:pPr>
            <a:r>
              <a:rPr lang="en-US" b="1" dirty="0"/>
              <a:t>Changes in processes, room usage, new construction, repeated complaints, may require some areas may be inspected more frequently than others.</a:t>
            </a:r>
            <a:endParaRPr lang="en-US" dirty="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Hazard Identification Form</a:t>
            </a:r>
            <a:endParaRPr lang="en-US" dirty="0"/>
          </a:p>
        </p:txBody>
      </p:sp>
      <p:sp>
        <p:nvSpPr>
          <p:cNvPr id="3" name="Content Placeholder 2"/>
          <p:cNvSpPr>
            <a:spLocks noGrp="1"/>
          </p:cNvSpPr>
          <p:nvPr>
            <p:ph idx="1"/>
          </p:nvPr>
        </p:nvSpPr>
        <p:spPr/>
        <p:txBody>
          <a:bodyPr/>
          <a:lstStyle/>
          <a:p>
            <a:pPr>
              <a:lnSpc>
                <a:spcPct val="150000"/>
              </a:lnSpc>
              <a:buNone/>
            </a:pPr>
            <a:r>
              <a:rPr lang="en-US" dirty="0"/>
              <a:t>A hazard identification form is located on the Environmental Health and Safety webpage at </a:t>
            </a:r>
            <a:r>
              <a:rPr lang="en-US" u="sng" dirty="0">
                <a:hlinkClick r:id="rId2"/>
              </a:rPr>
              <a:t>http://www.palomar.edu/ehs/</a:t>
            </a:r>
            <a:r>
              <a:rPr lang="en-US" dirty="0"/>
              <a:t>.  Staff, Students and visitors are encouraged to use this form to report potential hazards.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Procedures for Investigating Occupation Injuries &amp; Illnesses</a:t>
            </a:r>
            <a:endParaRPr lang="en-US" dirty="0"/>
          </a:p>
        </p:txBody>
      </p:sp>
      <p:sp>
        <p:nvSpPr>
          <p:cNvPr id="3" name="Content Placeholder 2"/>
          <p:cNvSpPr>
            <a:spLocks noGrp="1"/>
          </p:cNvSpPr>
          <p:nvPr>
            <p:ph idx="1"/>
          </p:nvPr>
        </p:nvSpPr>
        <p:spPr>
          <a:xfrm>
            <a:off x="457200" y="1935480"/>
            <a:ext cx="8229600" cy="4617720"/>
          </a:xfrm>
        </p:spPr>
        <p:txBody>
          <a:bodyPr>
            <a:normAutofit fontScale="47500" lnSpcReduction="20000"/>
          </a:bodyPr>
          <a:lstStyle/>
          <a:p>
            <a:pPr lvl="0">
              <a:lnSpc>
                <a:spcPct val="170000"/>
              </a:lnSpc>
            </a:pPr>
            <a:r>
              <a:rPr lang="en-US" sz="2900" dirty="0"/>
              <a:t>All accidents, injuries and near misses, no matter how small, must be reported to the supervisor for investigation. Investigation of all injuries, near misses, or illnesses will be carried out by the area Supervisor with assistance from the Environmental Health and Safety Department.</a:t>
            </a:r>
          </a:p>
          <a:p>
            <a:pPr lvl="0">
              <a:lnSpc>
                <a:spcPct val="170000"/>
              </a:lnSpc>
            </a:pPr>
            <a:r>
              <a:rPr lang="en-US" sz="2900" dirty="0"/>
              <a:t>All accidents and injuries must be reported to the Environmental Health &amp; Safety Office as soon as possible.</a:t>
            </a:r>
          </a:p>
          <a:p>
            <a:pPr lvl="0">
              <a:lnSpc>
                <a:spcPct val="170000"/>
              </a:lnSpc>
            </a:pPr>
            <a:r>
              <a:rPr lang="en-US" sz="2900" dirty="0"/>
              <a:t>Copies of all Health Services accidents and injury reports are to be forwarded to the Environmental Health &amp; Safety Office in a timely manner.</a:t>
            </a:r>
          </a:p>
          <a:p>
            <a:pPr lvl="0">
              <a:lnSpc>
                <a:spcPct val="170000"/>
              </a:lnSpc>
            </a:pPr>
            <a:r>
              <a:rPr lang="en-US" sz="2900" dirty="0"/>
              <a:t>Investigations should begin as soon as possible after the occurrence of the injury. </a:t>
            </a:r>
          </a:p>
          <a:p>
            <a:pPr lvl="0">
              <a:lnSpc>
                <a:spcPct val="170000"/>
              </a:lnSpc>
            </a:pPr>
            <a:r>
              <a:rPr lang="en-US" sz="2900" dirty="0"/>
              <a:t>The investigation will focus on</a:t>
            </a:r>
          </a:p>
          <a:p>
            <a:pPr lvl="1">
              <a:lnSpc>
                <a:spcPct val="170000"/>
              </a:lnSpc>
            </a:pPr>
            <a:r>
              <a:rPr lang="en-US" sz="2900" i="1" dirty="0"/>
              <a:t>what </a:t>
            </a:r>
            <a:r>
              <a:rPr lang="en-US" sz="2900" dirty="0"/>
              <a:t>happened,</a:t>
            </a:r>
          </a:p>
          <a:p>
            <a:pPr lvl="1">
              <a:lnSpc>
                <a:spcPct val="170000"/>
              </a:lnSpc>
            </a:pPr>
            <a:r>
              <a:rPr lang="en-US" sz="2900" i="1" dirty="0"/>
              <a:t>why </a:t>
            </a:r>
            <a:r>
              <a:rPr lang="en-US" sz="2900" dirty="0"/>
              <a:t>it happened, and </a:t>
            </a:r>
          </a:p>
          <a:p>
            <a:pPr lvl="1">
              <a:lnSpc>
                <a:spcPct val="170000"/>
              </a:lnSpc>
            </a:pPr>
            <a:r>
              <a:rPr lang="en-US" sz="2900" i="1" dirty="0"/>
              <a:t>Identification </a:t>
            </a:r>
            <a:r>
              <a:rPr lang="en-US" sz="2900" dirty="0"/>
              <a:t>of any unsafe act/condition or both.</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Injuries &amp; Illnesses (Cont.)</a:t>
            </a:r>
            <a:endParaRPr lang="en-US" dirty="0"/>
          </a:p>
        </p:txBody>
      </p:sp>
      <p:sp>
        <p:nvSpPr>
          <p:cNvPr id="3" name="Content Placeholder 2"/>
          <p:cNvSpPr>
            <a:spLocks noGrp="1"/>
          </p:cNvSpPr>
          <p:nvPr>
            <p:ph idx="1"/>
          </p:nvPr>
        </p:nvSpPr>
        <p:spPr/>
        <p:txBody>
          <a:bodyPr/>
          <a:lstStyle/>
          <a:p>
            <a:pPr>
              <a:lnSpc>
                <a:spcPct val="150000"/>
              </a:lnSpc>
              <a:buNone/>
            </a:pPr>
            <a:r>
              <a:rPr lang="en-US" dirty="0"/>
              <a:t>The Environmental Health &amp; Safety Office and the Safety &amp; Security Committee will review all accidents and injuries to look for trends and make sure that any necessary corrections have been made.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Injuries &amp; Illnesses (Cont.)</a:t>
            </a:r>
            <a:endParaRPr lang="en-US" dirty="0"/>
          </a:p>
        </p:txBody>
      </p:sp>
      <p:sp>
        <p:nvSpPr>
          <p:cNvPr id="3" name="Content Placeholder 2"/>
          <p:cNvSpPr>
            <a:spLocks noGrp="1"/>
          </p:cNvSpPr>
          <p:nvPr>
            <p:ph idx="1"/>
          </p:nvPr>
        </p:nvSpPr>
        <p:spPr/>
        <p:txBody>
          <a:bodyPr>
            <a:normAutofit fontScale="77500" lnSpcReduction="20000"/>
          </a:bodyPr>
          <a:lstStyle/>
          <a:p>
            <a:pPr>
              <a:lnSpc>
                <a:spcPct val="160000"/>
              </a:lnSpc>
            </a:pPr>
            <a:r>
              <a:rPr lang="en-US" b="1" i="1" dirty="0"/>
              <a:t>An injury to a student, no matter how seemingly unimportant will be referred</a:t>
            </a:r>
            <a:r>
              <a:rPr lang="en-US" b="1" dirty="0"/>
              <a:t> </a:t>
            </a:r>
            <a:r>
              <a:rPr lang="en-US" b="1" i="1" dirty="0"/>
              <a:t>to Health Services for evaluation.</a:t>
            </a:r>
            <a:r>
              <a:rPr lang="en-US" dirty="0"/>
              <a:t> The instructor should </a:t>
            </a:r>
            <a:r>
              <a:rPr lang="en-US" b="1" i="1" dirty="0"/>
              <a:t>insist</a:t>
            </a:r>
            <a:r>
              <a:rPr lang="en-US" dirty="0"/>
              <a:t> that the injury be reported</a:t>
            </a:r>
            <a:r>
              <a:rPr lang="en-US" b="1" i="1" dirty="0"/>
              <a:t>.</a:t>
            </a:r>
            <a:r>
              <a:rPr lang="en-US" dirty="0"/>
              <a:t> If the student refuses evaluation, a report to that effect is signed by both student and instructor, and the report is filed and maintained by the department. </a:t>
            </a:r>
            <a:r>
              <a:rPr lang="en-US" b="1" i="1" dirty="0"/>
              <a:t>This is essential for the College insurance policy to cover any required treatment </a:t>
            </a:r>
            <a:endParaRPr lang="en-US" b="1" i="1" dirty="0" smtClean="0"/>
          </a:p>
          <a:p>
            <a:pPr>
              <a:lnSpc>
                <a:spcPct val="160000"/>
              </a:lnSpc>
            </a:pPr>
            <a:r>
              <a:rPr lang="en-US" dirty="0"/>
              <a:t>(An Accident/Incident Report form is included, for your convenience, as the last page of the Injury Illness Prevention Plan.)</a:t>
            </a:r>
          </a:p>
          <a:p>
            <a:endParaRPr lang="en-US" dirty="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Correction of Unsafe Conditions</a:t>
            </a:r>
            <a:endParaRPr lang="en-US" dirty="0"/>
          </a:p>
        </p:txBody>
      </p:sp>
      <p:sp>
        <p:nvSpPr>
          <p:cNvPr id="3" name="Content Placeholder 2"/>
          <p:cNvSpPr>
            <a:spLocks noGrp="1"/>
          </p:cNvSpPr>
          <p:nvPr>
            <p:ph idx="1"/>
          </p:nvPr>
        </p:nvSpPr>
        <p:spPr>
          <a:xfrm>
            <a:off x="457200" y="1935480"/>
            <a:ext cx="8229600" cy="4693920"/>
          </a:xfrm>
        </p:spPr>
        <p:txBody>
          <a:bodyPr>
            <a:normAutofit fontScale="62500" lnSpcReduction="20000"/>
          </a:bodyPr>
          <a:lstStyle/>
          <a:p>
            <a:pPr lvl="0">
              <a:lnSpc>
                <a:spcPct val="170000"/>
              </a:lnSpc>
            </a:pPr>
            <a:r>
              <a:rPr lang="en-US" dirty="0"/>
              <a:t>Supervisors have the responsibility to correct hazards and unsafe working practices involving employees assigned to their supervision.</a:t>
            </a:r>
          </a:p>
          <a:p>
            <a:pPr lvl="0">
              <a:lnSpc>
                <a:spcPct val="170000"/>
              </a:lnSpc>
            </a:pPr>
            <a:r>
              <a:rPr lang="en-US" dirty="0"/>
              <a:t>Unsafe conditions which cannot be corrected by the supervisor or manager must be reported to the next level of higher management.</a:t>
            </a:r>
          </a:p>
          <a:p>
            <a:pPr lvl="0">
              <a:lnSpc>
                <a:spcPct val="170000"/>
              </a:lnSpc>
            </a:pPr>
            <a:r>
              <a:rPr lang="en-US" dirty="0"/>
              <a:t>Means of correcting discovered hazards and/or protecting employees from the hazards shall be determined and implemented promptly.</a:t>
            </a:r>
          </a:p>
          <a:p>
            <a:pPr lvl="0">
              <a:lnSpc>
                <a:spcPct val="170000"/>
              </a:lnSpc>
            </a:pPr>
            <a:r>
              <a:rPr lang="en-US" dirty="0"/>
              <a:t>The District's priorities in the correction of hazards will be given </a:t>
            </a:r>
            <a:r>
              <a:rPr lang="en-US" i="1" dirty="0"/>
              <a:t>first </a:t>
            </a:r>
            <a:r>
              <a:rPr lang="en-US" dirty="0"/>
              <a:t>to those hazards which pose imminent danger, and </a:t>
            </a:r>
            <a:r>
              <a:rPr lang="en-US" i="1" dirty="0"/>
              <a:t>secondly </a:t>
            </a:r>
            <a:r>
              <a:rPr lang="en-US" dirty="0"/>
              <a:t>to those hazards which pose a health, safety, or environmental risk.</a:t>
            </a:r>
          </a:p>
          <a:p>
            <a:pPr lvl="0">
              <a:lnSpc>
                <a:spcPct val="170000"/>
              </a:lnSpc>
            </a:pPr>
            <a:r>
              <a:rPr lang="en-US" dirty="0"/>
              <a:t>If continued use of an area or equipment must be is required, then affected personnel will be provided with the proper training, protective equipment or other safeguards deemed necessary to protect them from the hazard.</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a:t>
            </a:r>
            <a:endParaRPr lang="en-US" dirty="0"/>
          </a:p>
        </p:txBody>
      </p:sp>
      <p:sp>
        <p:nvSpPr>
          <p:cNvPr id="3" name="Content Placeholder 2"/>
          <p:cNvSpPr>
            <a:spLocks noGrp="1"/>
          </p:cNvSpPr>
          <p:nvPr>
            <p:ph idx="1"/>
          </p:nvPr>
        </p:nvSpPr>
        <p:spPr/>
        <p:txBody>
          <a:bodyPr>
            <a:normAutofit fontScale="70000" lnSpcReduction="20000"/>
          </a:bodyPr>
          <a:lstStyle/>
          <a:p>
            <a:pPr>
              <a:lnSpc>
                <a:spcPct val="160000"/>
              </a:lnSpc>
              <a:buNone/>
            </a:pPr>
            <a:r>
              <a:rPr lang="en-US" b="1" dirty="0"/>
              <a:t>Training is mandatory under General Industry Safety Order 3203. Training will occur:</a:t>
            </a:r>
            <a:endParaRPr lang="en-US" dirty="0"/>
          </a:p>
          <a:p>
            <a:pPr lvl="0">
              <a:lnSpc>
                <a:spcPct val="160000"/>
              </a:lnSpc>
            </a:pPr>
            <a:r>
              <a:rPr lang="en-US" dirty="0"/>
              <a:t>Upon initial employment with the District.</a:t>
            </a:r>
          </a:p>
          <a:p>
            <a:pPr lvl="0">
              <a:lnSpc>
                <a:spcPct val="160000"/>
              </a:lnSpc>
            </a:pPr>
            <a:r>
              <a:rPr lang="en-US" dirty="0"/>
              <a:t>When an employee receives a new job assignment.</a:t>
            </a:r>
          </a:p>
          <a:p>
            <a:pPr lvl="0">
              <a:lnSpc>
                <a:spcPct val="160000"/>
              </a:lnSpc>
            </a:pPr>
            <a:r>
              <a:rPr lang="en-US" dirty="0"/>
              <a:t>When a new substance, process, procedure, or equipment representing a new hazard is introduced.</a:t>
            </a:r>
          </a:p>
          <a:p>
            <a:pPr lvl="0">
              <a:lnSpc>
                <a:spcPct val="160000"/>
              </a:lnSpc>
            </a:pPr>
            <a:r>
              <a:rPr lang="en-US" dirty="0"/>
              <a:t>Whenever the District or Department becomes aware of a new or previously unrecognized hazard.</a:t>
            </a:r>
          </a:p>
          <a:p>
            <a:pPr lvl="0">
              <a:lnSpc>
                <a:spcPct val="160000"/>
              </a:lnSpc>
            </a:pPr>
            <a:r>
              <a:rPr lang="en-US" dirty="0"/>
              <a:t>Whenever the supervisor or Environmental Health &amp; Safety Office believes additional training is necessary.</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(Cont.)</a:t>
            </a:r>
            <a:endParaRPr lang="en-US" dirty="0"/>
          </a:p>
        </p:txBody>
      </p:sp>
      <p:sp>
        <p:nvSpPr>
          <p:cNvPr id="3" name="Content Placeholder 2"/>
          <p:cNvSpPr>
            <a:spLocks noGrp="1"/>
          </p:cNvSpPr>
          <p:nvPr>
            <p:ph idx="1"/>
          </p:nvPr>
        </p:nvSpPr>
        <p:spPr/>
        <p:txBody>
          <a:bodyPr>
            <a:normAutofit fontScale="85000" lnSpcReduction="10000"/>
          </a:bodyPr>
          <a:lstStyle/>
          <a:p>
            <a:pPr>
              <a:lnSpc>
                <a:spcPct val="150000"/>
              </a:lnSpc>
              <a:buNone/>
            </a:pPr>
            <a:r>
              <a:rPr lang="en-US" b="1" dirty="0"/>
              <a:t>Training will be administered to personnel and students for protection from hazards in their working environment. Training will include</a:t>
            </a:r>
            <a:r>
              <a:rPr lang="en-US" dirty="0"/>
              <a:t>:</a:t>
            </a:r>
          </a:p>
          <a:p>
            <a:pPr lvl="0">
              <a:lnSpc>
                <a:spcPct val="150000"/>
              </a:lnSpc>
            </a:pPr>
            <a:r>
              <a:rPr lang="en-US" dirty="0"/>
              <a:t>General health and safety practices, policies, and regulations.</a:t>
            </a:r>
          </a:p>
          <a:p>
            <a:pPr lvl="0">
              <a:lnSpc>
                <a:spcPct val="150000"/>
              </a:lnSpc>
            </a:pPr>
            <a:r>
              <a:rPr lang="en-US" dirty="0"/>
              <a:t>Recognition and assessment of job-specific health and safety practices, hazards and risks.</a:t>
            </a:r>
          </a:p>
          <a:p>
            <a:pPr lvl="0">
              <a:lnSpc>
                <a:spcPct val="150000"/>
              </a:lnSpc>
            </a:pPr>
            <a:r>
              <a:rPr lang="en-US" dirty="0"/>
              <a:t>How to minimize risks through sound safety practices and use of protective equipment.</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a:bodyPr>
          <a:lstStyle/>
          <a:p>
            <a:pPr>
              <a:lnSpc>
                <a:spcPct val="150000"/>
              </a:lnSpc>
            </a:pPr>
            <a:r>
              <a:rPr lang="en-US" sz="1900" dirty="0"/>
              <a:t>The Injury and Illness Prevention Plan in compliance with Cal-OSHA General Industry Safety Order 3203, effective July 1, 1991, is a written "safety" program designed to help Palomar College staff and students maintain a safe and healthy working and learning environment. </a:t>
            </a:r>
          </a:p>
          <a:p>
            <a:pPr>
              <a:lnSpc>
                <a:spcPct val="150000"/>
              </a:lnSpc>
            </a:pPr>
            <a:r>
              <a:rPr lang="en-US" sz="1900" dirty="0"/>
              <a:t>This presentation will describe the goals, authority and responsibilities of all employees and students under the program. We will address compliance, hazard identification, accident reporting and investigation, hazard mitigation, training, communication and program documentation. By making employee safety a priority, we will reduce injuries and illnesses, increase productivity and generally promote a safer, healthier environment for all individuals at Palomar.</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Documentation</a:t>
            </a:r>
            <a:endParaRPr lang="en-US" dirty="0"/>
          </a:p>
        </p:txBody>
      </p:sp>
      <p:sp>
        <p:nvSpPr>
          <p:cNvPr id="3" name="Content Placeholder 2"/>
          <p:cNvSpPr>
            <a:spLocks noGrp="1"/>
          </p:cNvSpPr>
          <p:nvPr>
            <p:ph idx="1"/>
          </p:nvPr>
        </p:nvSpPr>
        <p:spPr/>
        <p:txBody>
          <a:bodyPr/>
          <a:lstStyle/>
          <a:p>
            <a:pPr>
              <a:lnSpc>
                <a:spcPct val="150000"/>
              </a:lnSpc>
              <a:buNone/>
            </a:pPr>
            <a:r>
              <a:rPr lang="en-US" dirty="0"/>
              <a:t>Training will be thoroughly documented and records will be maintained by supervisors with copies forwarded to the Environmental Health and Safety Department.</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Communication of Health &amp; Safety Issues</a:t>
            </a:r>
            <a:endParaRPr lang="en-US" dirty="0"/>
          </a:p>
        </p:txBody>
      </p:sp>
      <p:sp>
        <p:nvSpPr>
          <p:cNvPr id="3" name="Content Placeholder 2"/>
          <p:cNvSpPr>
            <a:spLocks noGrp="1"/>
          </p:cNvSpPr>
          <p:nvPr>
            <p:ph idx="1"/>
          </p:nvPr>
        </p:nvSpPr>
        <p:spPr/>
        <p:txBody>
          <a:bodyPr>
            <a:normAutofit fontScale="70000" lnSpcReduction="20000"/>
          </a:bodyPr>
          <a:lstStyle/>
          <a:p>
            <a:pPr>
              <a:lnSpc>
                <a:spcPct val="160000"/>
              </a:lnSpc>
              <a:buNone/>
            </a:pPr>
            <a:r>
              <a:rPr lang="en-US" dirty="0"/>
              <a:t>Communication of safe working conditions, safe work practices and the content and purpose of the Injury Illness Prevention Program will be included in initial training. New employees will be informed through new employee orientation.  Other methods of employer to employee communications regarding safety topics will include</a:t>
            </a:r>
            <a:r>
              <a:rPr lang="en-US" dirty="0" smtClean="0"/>
              <a:t>:</a:t>
            </a:r>
            <a:endParaRPr lang="en-US" dirty="0"/>
          </a:p>
          <a:p>
            <a:pPr lvl="0">
              <a:lnSpc>
                <a:spcPct val="160000"/>
              </a:lnSpc>
            </a:pPr>
            <a:r>
              <a:rPr lang="en-US" dirty="0"/>
              <a:t>Supervisor instructions</a:t>
            </a:r>
          </a:p>
          <a:p>
            <a:pPr lvl="0">
              <a:lnSpc>
                <a:spcPct val="160000"/>
              </a:lnSpc>
            </a:pPr>
            <a:r>
              <a:rPr lang="en-US" dirty="0"/>
              <a:t>Specific training topics</a:t>
            </a:r>
          </a:p>
          <a:p>
            <a:pPr lvl="0">
              <a:lnSpc>
                <a:spcPct val="160000"/>
              </a:lnSpc>
            </a:pPr>
            <a:r>
              <a:rPr lang="en-US" dirty="0"/>
              <a:t>Postings</a:t>
            </a:r>
          </a:p>
          <a:p>
            <a:pPr lvl="0">
              <a:lnSpc>
                <a:spcPct val="160000"/>
              </a:lnSpc>
            </a:pPr>
            <a:r>
              <a:rPr lang="en-US" dirty="0"/>
              <a:t>Written communications (letters, fliers, etc.)</a:t>
            </a:r>
          </a:p>
          <a:p>
            <a:pPr lvl="0">
              <a:lnSpc>
                <a:spcPct val="160000"/>
              </a:lnSpc>
            </a:pPr>
            <a:r>
              <a:rPr lang="en-US" dirty="0"/>
              <a:t>Videotapes and Power Point </a:t>
            </a:r>
            <a:r>
              <a:rPr lang="en-US" dirty="0" smtClean="0"/>
              <a:t>presentations.</a:t>
            </a:r>
          </a:p>
          <a:p>
            <a:pPr>
              <a:buNone/>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Sessions</a:t>
            </a:r>
            <a:endParaRPr lang="en-US" dirty="0"/>
          </a:p>
        </p:txBody>
      </p:sp>
      <p:sp>
        <p:nvSpPr>
          <p:cNvPr id="3" name="Content Placeholder 2"/>
          <p:cNvSpPr>
            <a:spLocks noGrp="1"/>
          </p:cNvSpPr>
          <p:nvPr>
            <p:ph idx="1"/>
          </p:nvPr>
        </p:nvSpPr>
        <p:spPr/>
        <p:txBody>
          <a:bodyPr>
            <a:normAutofit fontScale="92500" lnSpcReduction="10000"/>
          </a:bodyPr>
          <a:lstStyle/>
          <a:p>
            <a:pPr>
              <a:lnSpc>
                <a:spcPct val="150000"/>
              </a:lnSpc>
              <a:buNone/>
            </a:pPr>
            <a:r>
              <a:rPr lang="en-US" dirty="0"/>
              <a:t>The primary source of communication on safety issues is the supervisor. Training sessions are an opportunity to exchange ideas and communicate safety issues and concerns. Training sessions could consist of district-wide workshops, seminars on and off campus, or individual departmental training. The Safety &amp; Security Committee meetings are an additional opportunity to exchange concerns and ideas on safety issues.</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Employee Handbook Compliance</a:t>
            </a:r>
            <a:endParaRPr lang="en-US" dirty="0"/>
          </a:p>
        </p:txBody>
      </p:sp>
      <p:sp>
        <p:nvSpPr>
          <p:cNvPr id="3" name="Content Placeholder 2"/>
          <p:cNvSpPr>
            <a:spLocks noGrp="1"/>
          </p:cNvSpPr>
          <p:nvPr>
            <p:ph idx="1"/>
          </p:nvPr>
        </p:nvSpPr>
        <p:spPr>
          <a:xfrm>
            <a:off x="457200" y="1935480"/>
            <a:ext cx="8229600" cy="4617720"/>
          </a:xfrm>
        </p:spPr>
        <p:txBody>
          <a:bodyPr>
            <a:normAutofit fontScale="55000" lnSpcReduction="20000"/>
          </a:bodyPr>
          <a:lstStyle/>
          <a:p>
            <a:pPr>
              <a:lnSpc>
                <a:spcPct val="170000"/>
              </a:lnSpc>
              <a:buNone/>
            </a:pPr>
            <a:r>
              <a:rPr lang="en-US" dirty="0"/>
              <a:t>In accordance with Title 8, California Code of Regulations, District employees that fail to use safe and healthful work practices will be subject to retraining programs. Continued failure could subject employee to District disciplinary procedures. District disciplinary procedures are outlined in the:</a:t>
            </a:r>
          </a:p>
          <a:p>
            <a:pPr lvl="0">
              <a:lnSpc>
                <a:spcPct val="170000"/>
              </a:lnSpc>
            </a:pPr>
            <a:r>
              <a:rPr lang="en-US" dirty="0"/>
              <a:t>Administrative Association Handbook</a:t>
            </a:r>
          </a:p>
          <a:p>
            <a:pPr lvl="0">
              <a:lnSpc>
                <a:spcPct val="170000"/>
              </a:lnSpc>
            </a:pPr>
            <a:r>
              <a:rPr lang="en-US" dirty="0"/>
              <a:t>Classified Employee Handbook</a:t>
            </a:r>
          </a:p>
          <a:p>
            <a:pPr lvl="0">
              <a:lnSpc>
                <a:spcPct val="170000"/>
              </a:lnSpc>
            </a:pPr>
            <a:r>
              <a:rPr lang="en-US" dirty="0"/>
              <a:t>Confidential and Supervisory Team Handbook</a:t>
            </a:r>
          </a:p>
          <a:p>
            <a:pPr lvl="0">
              <a:lnSpc>
                <a:spcPct val="170000"/>
              </a:lnSpc>
            </a:pPr>
            <a:r>
              <a:rPr lang="en-US" dirty="0"/>
              <a:t>Faculty </a:t>
            </a:r>
            <a:r>
              <a:rPr lang="en-US" dirty="0" smtClean="0"/>
              <a:t>Manual</a:t>
            </a:r>
          </a:p>
          <a:p>
            <a:pPr lvl="0">
              <a:lnSpc>
                <a:spcPct val="170000"/>
              </a:lnSpc>
            </a:pPr>
            <a:endParaRPr lang="en-US" dirty="0"/>
          </a:p>
          <a:p>
            <a:pPr>
              <a:lnSpc>
                <a:spcPct val="170000"/>
              </a:lnSpc>
              <a:buNone/>
            </a:pPr>
            <a:r>
              <a:rPr lang="en-US" dirty="0"/>
              <a:t>Supervisors may encourage compliance to safety rules and precautions in their sphere of responsibility through training, encouragement, counseling and/or recognition.  Any disciplinary measures including verbal or written warnings must be documented. Copies of documentation must be submitted to Human Resources</a:t>
            </a:r>
            <a:r>
              <a:rPr lang="en-US" dirty="0" smtClean="0"/>
              <a: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a:t>
            </a:r>
            <a:endParaRPr lang="en-US" dirty="0"/>
          </a:p>
        </p:txBody>
      </p:sp>
      <p:sp>
        <p:nvSpPr>
          <p:cNvPr id="3" name="Content Placeholder 2"/>
          <p:cNvSpPr>
            <a:spLocks noGrp="1"/>
          </p:cNvSpPr>
          <p:nvPr>
            <p:ph idx="1"/>
          </p:nvPr>
        </p:nvSpPr>
        <p:spPr/>
        <p:txBody>
          <a:bodyPr>
            <a:normAutofit fontScale="55000" lnSpcReduction="20000"/>
          </a:bodyPr>
          <a:lstStyle/>
          <a:p>
            <a:pPr>
              <a:lnSpc>
                <a:spcPct val="170000"/>
              </a:lnSpc>
              <a:buNone/>
            </a:pPr>
            <a:r>
              <a:rPr lang="en-US" dirty="0"/>
              <a:t>Departments are responsible for retaining records in compliance with General Industry Safety Order 3203 and presenting them to Cal/OSHA representatives upon request.  Documentation includes, but is not limited to:</a:t>
            </a:r>
          </a:p>
          <a:p>
            <a:pPr lvl="0">
              <a:lnSpc>
                <a:spcPct val="170000"/>
              </a:lnSpc>
            </a:pPr>
            <a:r>
              <a:rPr lang="en-US" dirty="0"/>
              <a:t>Accident Investigation Reports</a:t>
            </a:r>
          </a:p>
          <a:p>
            <a:pPr lvl="0">
              <a:lnSpc>
                <a:spcPct val="170000"/>
              </a:lnSpc>
            </a:pPr>
            <a:r>
              <a:rPr lang="en-US" dirty="0"/>
              <a:t>Documentation of Hazard Corrections including: work orders, work tickets, E-mails</a:t>
            </a:r>
          </a:p>
          <a:p>
            <a:pPr lvl="0">
              <a:lnSpc>
                <a:spcPct val="170000"/>
              </a:lnSpc>
            </a:pPr>
            <a:r>
              <a:rPr lang="en-US" dirty="0"/>
              <a:t>Reported Safety Hazards</a:t>
            </a:r>
          </a:p>
          <a:p>
            <a:pPr lvl="0">
              <a:lnSpc>
                <a:spcPct val="170000"/>
              </a:lnSpc>
            </a:pPr>
            <a:r>
              <a:rPr lang="en-US" dirty="0"/>
              <a:t>Safety Inspection Forms</a:t>
            </a:r>
          </a:p>
          <a:p>
            <a:pPr lvl="0">
              <a:lnSpc>
                <a:spcPct val="170000"/>
              </a:lnSpc>
            </a:pPr>
            <a:r>
              <a:rPr lang="en-US" dirty="0"/>
              <a:t>Safety Meeting Agenda and Minutes</a:t>
            </a:r>
          </a:p>
          <a:p>
            <a:pPr lvl="0">
              <a:lnSpc>
                <a:spcPct val="170000"/>
              </a:lnSpc>
            </a:pPr>
            <a:r>
              <a:rPr lang="en-US" dirty="0"/>
              <a:t>Safety Training </a:t>
            </a:r>
            <a:r>
              <a:rPr lang="en-US" dirty="0" smtClean="0"/>
              <a:t>Records</a:t>
            </a:r>
            <a:br>
              <a:rPr lang="en-US" dirty="0" smtClean="0"/>
            </a:br>
            <a:endParaRPr lang="en-US" dirty="0"/>
          </a:p>
          <a:p>
            <a:pPr>
              <a:lnSpc>
                <a:spcPct val="170000"/>
              </a:lnSpc>
              <a:buNone/>
            </a:pPr>
            <a:r>
              <a:rPr lang="en-US" dirty="0"/>
              <a:t>Records required by GISO 3203 shall be kept in writing and maintained for at least three years, except for specified job safety categories which have longer periods under other code sections.</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a:lnSpc>
                <a:spcPct val="150000"/>
              </a:lnSpc>
              <a:buNone/>
            </a:pPr>
            <a:r>
              <a:rPr lang="en-US" dirty="0"/>
              <a:t>In this workshop we’ve covered responsibilities including Administrators, Supervisors, Staff and Students. We’ve covered training compliance and documentation. The bottom line is safety for you the employee, for students and visitors. Remember that without employee participation, no safety program can ever be 100% effective. Thank you and Be Safe!  </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389120"/>
          </a:xfrm>
        </p:spPr>
        <p:txBody>
          <a:bodyPr>
            <a:normAutofit lnSpcReduction="10000"/>
          </a:bodyPr>
          <a:lstStyle/>
          <a:p>
            <a:pPr algn="ctr">
              <a:buNone/>
            </a:pPr>
            <a:r>
              <a:rPr lang="en-US" sz="4800" b="1" dirty="0" smtClean="0"/>
              <a:t>IIPP QUIZ</a:t>
            </a:r>
          </a:p>
          <a:p>
            <a:pPr algn="ctr">
              <a:buNone/>
            </a:pPr>
            <a:endParaRPr lang="en-US" sz="4800" dirty="0" smtClean="0"/>
          </a:p>
          <a:p>
            <a:pPr algn="ctr">
              <a:buNone/>
            </a:pPr>
            <a:r>
              <a:rPr lang="en-US" sz="4000" dirty="0" smtClean="0"/>
              <a:t>CLICK ON THE ADDRESS</a:t>
            </a:r>
          </a:p>
          <a:p>
            <a:pPr algn="ctr">
              <a:buNone/>
            </a:pPr>
            <a:r>
              <a:rPr lang="en-US" sz="4800">
                <a:hlinkClick r:id="rId2"/>
              </a:rPr>
              <a:t>http</a:t>
            </a:r>
            <a:r>
              <a:rPr lang="en-US" sz="4800">
                <a:hlinkClick r:id="rId2"/>
              </a:rPr>
              <a:t>://</a:t>
            </a:r>
            <a:r>
              <a:rPr lang="en-US" sz="4800" smtClean="0">
                <a:hlinkClick r:id="rId2"/>
              </a:rPr>
              <a:t>www2.palomar.edu/pages/facilities/files/2015/11/IIPP-Quiz.pdf</a:t>
            </a:r>
            <a:r>
              <a:rPr lang="en-US" sz="4800" smtClean="0"/>
              <a:t> </a:t>
            </a:r>
            <a:endParaRPr lang="en-US" sz="4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lstStyle/>
          <a:p>
            <a:pPr>
              <a:lnSpc>
                <a:spcPct val="150000"/>
              </a:lnSpc>
              <a:buNone/>
            </a:pPr>
            <a:r>
              <a:rPr lang="en-US" dirty="0"/>
              <a:t>The purpose of the Injury and Illness Prevention Plan is to decrease the potential risk of disease, illness, injuries and harmful exposures by protecting the health and safety of employees through training and heightened awareness.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Responsibility</a:t>
            </a:r>
            <a:endParaRPr lang="en-US" dirty="0"/>
          </a:p>
        </p:txBody>
      </p:sp>
      <p:sp>
        <p:nvSpPr>
          <p:cNvPr id="3" name="Content Placeholder 2"/>
          <p:cNvSpPr>
            <a:spLocks noGrp="1"/>
          </p:cNvSpPr>
          <p:nvPr>
            <p:ph idx="1"/>
          </p:nvPr>
        </p:nvSpPr>
        <p:spPr/>
        <p:txBody>
          <a:bodyPr>
            <a:normAutofit fontScale="92500" lnSpcReduction="10000"/>
          </a:bodyPr>
          <a:lstStyle/>
          <a:p>
            <a:pPr>
              <a:lnSpc>
                <a:spcPct val="150000"/>
              </a:lnSpc>
              <a:buNone/>
            </a:pPr>
            <a:r>
              <a:rPr lang="en-US" dirty="0"/>
              <a:t>The Superintendent/President of the Palomar Community College District has the ultimate authority and responsibility for the Injury and Illness Prevention Plan. They delegate this authority through the normal chain of command; to the Vice Presidents, Deans, Directors, Department Chairpersons, and to each Palomar College Employee. Each employee is responsible for ensuring his or her safety.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 Responsibilities</a:t>
            </a:r>
            <a:endParaRPr lang="en-US" dirty="0"/>
          </a:p>
        </p:txBody>
      </p:sp>
      <p:sp>
        <p:nvSpPr>
          <p:cNvPr id="3" name="Content Placeholder 2"/>
          <p:cNvSpPr>
            <a:spLocks noGrp="1"/>
          </p:cNvSpPr>
          <p:nvPr>
            <p:ph idx="1"/>
          </p:nvPr>
        </p:nvSpPr>
        <p:spPr/>
        <p:txBody>
          <a:bodyPr>
            <a:normAutofit fontScale="92500"/>
          </a:bodyPr>
          <a:lstStyle/>
          <a:p>
            <a:pPr>
              <a:lnSpc>
                <a:spcPct val="150000"/>
              </a:lnSpc>
            </a:pPr>
            <a:r>
              <a:rPr lang="en-US" dirty="0"/>
              <a:t>It is the responsibility of Vice Presidents, Deans, Directors and Managers to ensure that individuals under his or her management have authority to implement appropriate health and safety policies, practices, and programs.</a:t>
            </a:r>
          </a:p>
          <a:p>
            <a:pPr>
              <a:lnSpc>
                <a:spcPct val="150000"/>
              </a:lnSpc>
            </a:pPr>
            <a:r>
              <a:rPr lang="en-US" dirty="0"/>
              <a:t>Administrators support health and safety programs and practices by ensuring that areas under their management are in compliance with health and safety policies.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Supervisor Responsibilities</a:t>
            </a:r>
            <a:endParaRPr lang="en-US" dirty="0"/>
          </a:p>
        </p:txBody>
      </p:sp>
      <p:sp>
        <p:nvSpPr>
          <p:cNvPr id="3" name="Content Placeholder 2"/>
          <p:cNvSpPr>
            <a:spLocks noGrp="1"/>
          </p:cNvSpPr>
          <p:nvPr>
            <p:ph idx="1"/>
          </p:nvPr>
        </p:nvSpPr>
        <p:spPr/>
        <p:txBody>
          <a:bodyPr>
            <a:normAutofit fontScale="40000" lnSpcReduction="20000"/>
          </a:bodyPr>
          <a:lstStyle/>
          <a:p>
            <a:pPr>
              <a:lnSpc>
                <a:spcPct val="160000"/>
              </a:lnSpc>
            </a:pPr>
            <a:r>
              <a:rPr lang="en-US" sz="4500" dirty="0"/>
              <a:t>Supervisors are responsible for protecting the health and safety of employees and students under their supervision.  </a:t>
            </a:r>
          </a:p>
          <a:p>
            <a:pPr>
              <a:lnSpc>
                <a:spcPct val="160000"/>
              </a:lnSpc>
            </a:pPr>
            <a:r>
              <a:rPr lang="en-US" sz="4500" dirty="0"/>
              <a:t>Supervisors implement district and department health and safety policies, practices, and programs ensuring that the work environment and equipment are safe and well maintained.</a:t>
            </a:r>
          </a:p>
          <a:p>
            <a:pPr>
              <a:lnSpc>
                <a:spcPct val="160000"/>
              </a:lnSpc>
            </a:pPr>
            <a:r>
              <a:rPr lang="en-US" sz="4500" dirty="0"/>
              <a:t>Supervisors will Investigate and report all accidents and near misses that occur</a:t>
            </a:r>
            <a:r>
              <a:rPr lang="en-US" sz="4500" dirty="0" smtClean="0"/>
              <a:t>.</a:t>
            </a:r>
            <a:endParaRPr lang="en-US" sz="4500" dirty="0"/>
          </a:p>
          <a:p>
            <a:pPr>
              <a:lnSpc>
                <a:spcPct val="160000"/>
              </a:lnSpc>
            </a:pPr>
            <a:r>
              <a:rPr lang="en-US" sz="4500" dirty="0"/>
              <a:t>Identify and correct hazardous conditions.</a:t>
            </a:r>
          </a:p>
          <a:p>
            <a:pPr>
              <a:lnSpc>
                <a:spcPct val="160000"/>
              </a:lnSpc>
            </a:pPr>
            <a:r>
              <a:rPr lang="en-US" sz="4500" dirty="0"/>
              <a:t>Insure that all employees receive and understand safety training so that they may perform their job duties safely.</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Employee &amp; Student Responsibilities</a:t>
            </a:r>
            <a:endParaRPr lang="en-US" dirty="0"/>
          </a:p>
        </p:txBody>
      </p:sp>
      <p:sp>
        <p:nvSpPr>
          <p:cNvPr id="3" name="Content Placeholder 2"/>
          <p:cNvSpPr>
            <a:spLocks noGrp="1"/>
          </p:cNvSpPr>
          <p:nvPr>
            <p:ph idx="1"/>
          </p:nvPr>
        </p:nvSpPr>
        <p:spPr/>
        <p:txBody>
          <a:bodyPr>
            <a:normAutofit fontScale="62500" lnSpcReduction="20000"/>
          </a:bodyPr>
          <a:lstStyle/>
          <a:p>
            <a:pPr>
              <a:lnSpc>
                <a:spcPct val="170000"/>
              </a:lnSpc>
            </a:pPr>
            <a:r>
              <a:rPr lang="en-US" dirty="0"/>
              <a:t>The most preventative measures lie in the ability of employees and students to perform their work safely by being informed of conditions affecting his or her health and safety. After participating in training programs provided by supervisors or instructors, Employees and Students are expected to perform their work in compliance with occupational safety and health standards and regulations that apply to their specific jobs, working in a safe and efficient manner with regard for the safety of themselves and others.</a:t>
            </a:r>
          </a:p>
          <a:p>
            <a:pPr>
              <a:lnSpc>
                <a:spcPct val="170000"/>
              </a:lnSpc>
            </a:pPr>
            <a:r>
              <a:rPr lang="en-US" dirty="0"/>
              <a:t>Employees and Students are expected to use and maintain required Personal Protective Equipment and keep their work area neat and orderly.</a:t>
            </a:r>
          </a:p>
          <a:p>
            <a:pPr>
              <a:lnSpc>
                <a:spcPct val="170000"/>
              </a:lnSpc>
            </a:pPr>
            <a:r>
              <a:rPr lang="en-US" dirty="0"/>
              <a:t>All staff is required to immediately report all accidents, no matter how slight, to his or her supervisor.</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a:t>
            </a:r>
            <a:endParaRPr lang="en-US" dirty="0"/>
          </a:p>
        </p:txBody>
      </p:sp>
      <p:sp>
        <p:nvSpPr>
          <p:cNvPr id="3" name="Content Placeholder 2"/>
          <p:cNvSpPr>
            <a:spLocks noGrp="1"/>
          </p:cNvSpPr>
          <p:nvPr>
            <p:ph idx="1"/>
          </p:nvPr>
        </p:nvSpPr>
        <p:spPr/>
        <p:txBody>
          <a:bodyPr/>
          <a:lstStyle/>
          <a:p>
            <a:pPr>
              <a:lnSpc>
                <a:spcPct val="150000"/>
              </a:lnSpc>
              <a:buNone/>
            </a:pPr>
            <a:r>
              <a:rPr lang="en-US" dirty="0"/>
              <a:t>Employee compliance will be reinforced by one or more of the following:</a:t>
            </a:r>
          </a:p>
          <a:p>
            <a:pPr lvl="0">
              <a:lnSpc>
                <a:spcPct val="150000"/>
              </a:lnSpc>
            </a:pPr>
            <a:r>
              <a:rPr lang="en-US" dirty="0"/>
              <a:t>Appropriate comments on performance evaluations.</a:t>
            </a:r>
          </a:p>
          <a:p>
            <a:pPr lvl="0">
              <a:lnSpc>
                <a:spcPct val="150000"/>
              </a:lnSpc>
            </a:pPr>
            <a:r>
              <a:rPr lang="en-US" dirty="0"/>
              <a:t>Recognition at safety meetings.</a:t>
            </a:r>
          </a:p>
          <a:p>
            <a:pPr lvl="0">
              <a:lnSpc>
                <a:spcPct val="150000"/>
              </a:lnSpc>
            </a:pPr>
            <a:r>
              <a:rPr lang="en-US" dirty="0"/>
              <a:t>Written commendations or letters of recognition.</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Employee Non-Compliance</a:t>
            </a:r>
            <a:endParaRPr lang="en-US" dirty="0"/>
          </a:p>
        </p:txBody>
      </p:sp>
      <p:sp>
        <p:nvSpPr>
          <p:cNvPr id="3" name="Content Placeholder 2"/>
          <p:cNvSpPr>
            <a:spLocks noGrp="1"/>
          </p:cNvSpPr>
          <p:nvPr>
            <p:ph idx="1"/>
          </p:nvPr>
        </p:nvSpPr>
        <p:spPr/>
        <p:txBody>
          <a:bodyPr>
            <a:normAutofit fontScale="92500"/>
          </a:bodyPr>
          <a:lstStyle/>
          <a:p>
            <a:pPr>
              <a:lnSpc>
                <a:spcPct val="150000"/>
              </a:lnSpc>
              <a:buNone/>
            </a:pPr>
            <a:r>
              <a:rPr lang="en-US" dirty="0"/>
              <a:t>Employee non-compliance will be addressed by one or more of the following:</a:t>
            </a:r>
          </a:p>
          <a:p>
            <a:pPr lvl="0">
              <a:lnSpc>
                <a:spcPct val="150000"/>
              </a:lnSpc>
            </a:pPr>
            <a:r>
              <a:rPr lang="en-US" dirty="0"/>
              <a:t>An immediate discussion between the supervisor and the employee who is discovered working in an unsafe manner.</a:t>
            </a:r>
          </a:p>
          <a:p>
            <a:pPr lvl="0">
              <a:lnSpc>
                <a:spcPct val="150000"/>
              </a:lnSpc>
            </a:pPr>
            <a:r>
              <a:rPr lang="en-US" dirty="0"/>
              <a:t>Corrective safety training, and/or:</a:t>
            </a:r>
          </a:p>
          <a:p>
            <a:pPr lvl="0">
              <a:lnSpc>
                <a:spcPct val="150000"/>
              </a:lnSpc>
            </a:pPr>
            <a:r>
              <a:rPr lang="en-US" dirty="0"/>
              <a:t>Appropriate disciplinary action, reporting to Human Resources</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TotalTime>
  <Words>1857</Words>
  <Application>Microsoft Office PowerPoint</Application>
  <PresentationFormat>On-screen Show (4:3)</PresentationFormat>
  <Paragraphs>120</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Calibri</vt:lpstr>
      <vt:lpstr>Constantia</vt:lpstr>
      <vt:lpstr>Wingdings 2</vt:lpstr>
      <vt:lpstr>Flow</vt:lpstr>
      <vt:lpstr>INJURY ILLNESS PREVENTION PLAN</vt:lpstr>
      <vt:lpstr>Introduction</vt:lpstr>
      <vt:lpstr>Goals</vt:lpstr>
      <vt:lpstr>Responsibility</vt:lpstr>
      <vt:lpstr>Administrative Responsibilities</vt:lpstr>
      <vt:lpstr>Supervisor Responsibilities</vt:lpstr>
      <vt:lpstr>Employee &amp; Student Responsibilities</vt:lpstr>
      <vt:lpstr>Compliance</vt:lpstr>
      <vt:lpstr>Employee Non-Compliance</vt:lpstr>
      <vt:lpstr>Identification of Hazards</vt:lpstr>
      <vt:lpstr>Primary Methods for Identifying Hazards</vt:lpstr>
      <vt:lpstr>Primary Methods for Identifying Hazards (Cont.)</vt:lpstr>
      <vt:lpstr>Hazard Identification Form</vt:lpstr>
      <vt:lpstr>Procedures for Investigating Occupation Injuries &amp; Illnesses</vt:lpstr>
      <vt:lpstr>Injuries &amp; Illnesses (Cont.)</vt:lpstr>
      <vt:lpstr>Injuries &amp; Illnesses (Cont.)</vt:lpstr>
      <vt:lpstr>Correction of Unsafe Conditions</vt:lpstr>
      <vt:lpstr>Training</vt:lpstr>
      <vt:lpstr>Training (Cont.)</vt:lpstr>
      <vt:lpstr>Training Documentation</vt:lpstr>
      <vt:lpstr>Communication of Health &amp; Safety Issues</vt:lpstr>
      <vt:lpstr>Training Sessions</vt:lpstr>
      <vt:lpstr>Employee Handbook Compliance</vt:lpstr>
      <vt:lpstr>Documentation</vt:lpstr>
      <vt:lpstr>Conclusion</vt:lpstr>
      <vt:lpstr>PowerPoint Presentation</vt:lpstr>
    </vt:vector>
  </TitlesOfParts>
  <Company>Palomar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Information Services</dc:creator>
  <cp:lastModifiedBy>Schwab, Dayna</cp:lastModifiedBy>
  <cp:revision>5</cp:revision>
  <dcterms:created xsi:type="dcterms:W3CDTF">2009-02-23T22:26:53Z</dcterms:created>
  <dcterms:modified xsi:type="dcterms:W3CDTF">2015-11-05T21:50:13Z</dcterms:modified>
</cp:coreProperties>
</file>