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8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 autoAdjust="0"/>
    <p:restoredTop sz="94637" autoAdjust="0"/>
  </p:normalViewPr>
  <p:slideViewPr>
    <p:cSldViewPr>
      <p:cViewPr varScale="1">
        <p:scale>
          <a:sx n="110" d="100"/>
          <a:sy n="110" d="100"/>
        </p:scale>
        <p:origin x="164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D790-F4C0-432B-9634-74A1E95C0F74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0330A-8C25-4AB4-BE45-7A1208A041E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p:transition spd="med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D790-F4C0-432B-9634-74A1E95C0F74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0330A-8C25-4AB4-BE45-7A1208A04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D790-F4C0-432B-9634-74A1E95C0F74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0330A-8C25-4AB4-BE45-7A1208A04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D790-F4C0-432B-9634-74A1E95C0F74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0330A-8C25-4AB4-BE45-7A1208A04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D790-F4C0-432B-9634-74A1E95C0F74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130330A-8C25-4AB4-BE45-7A1208A04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D790-F4C0-432B-9634-74A1E95C0F74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0330A-8C25-4AB4-BE45-7A1208A04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D790-F4C0-432B-9634-74A1E95C0F74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0330A-8C25-4AB4-BE45-7A1208A04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D790-F4C0-432B-9634-74A1E95C0F74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0330A-8C25-4AB4-BE45-7A1208A04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D790-F4C0-432B-9634-74A1E95C0F74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0330A-8C25-4AB4-BE45-7A1208A04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D790-F4C0-432B-9634-74A1E95C0F74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0330A-8C25-4AB4-BE45-7A1208A04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CD790-F4C0-432B-9634-74A1E95C0F74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0330A-8C25-4AB4-BE45-7A1208A04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4CCD790-F4C0-432B-9634-74A1E95C0F74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130330A-8C25-4AB4-BE45-7A1208A04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Tm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0.wav"/><Relationship Id="rId5" Type="http://schemas.openxmlformats.org/officeDocument/2006/relationships/image" Target="../media/image41.pn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wav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3.wav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4.wav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5.wav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6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lomar.edu/facilities/pdfs/A09023CartSafetyQuiz.pdf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7.wav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alomar.edu/facilities/pdfs/A09023CartSafetyQuiz.pdf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chbrown\Desktop\Palomar Frontfi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400"/>
            <a:ext cx="9156700" cy="5956301"/>
          </a:xfrm>
          <a:prstGeom prst="rect">
            <a:avLst/>
          </a:prstGeom>
          <a:noFill/>
        </p:spPr>
      </p:pic>
      <p:sp>
        <p:nvSpPr>
          <p:cNvPr id="8" name="Rounded Rectangle 7"/>
          <p:cNvSpPr/>
          <p:nvPr/>
        </p:nvSpPr>
        <p:spPr>
          <a:xfrm>
            <a:off x="762000" y="1066800"/>
            <a:ext cx="7620000" cy="1600200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066800"/>
            <a:ext cx="8229600" cy="1524000"/>
          </a:xfrm>
        </p:spPr>
        <p:txBody>
          <a:bodyPr/>
          <a:lstStyle/>
          <a:p>
            <a:r>
              <a:rPr lang="en-US" dirty="0" smtClean="0"/>
              <a:t>Campus cart Safety</a:t>
            </a:r>
            <a:br>
              <a:rPr lang="en-US" dirty="0" smtClean="0"/>
            </a:br>
            <a:r>
              <a:rPr lang="en-US" dirty="0" smtClean="0"/>
              <a:t>Palomar College</a:t>
            </a:r>
            <a:endParaRPr lang="en-US" dirty="0"/>
          </a:p>
        </p:txBody>
      </p:sp>
      <p:pic>
        <p:nvPicPr>
          <p:cNvPr id="9" name="slide1.wav">
            <a:hlinkClick r:id="" action="ppaction://media"/>
          </p:cNvPr>
          <p:cNvPicPr>
            <a:picLocks noRot="1" noChangeAspect="1"/>
          </p:cNvPicPr>
          <p:nvPr>
            <a:wavAudioFile r:embed="rId1" name="slide1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153400" y="5867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WRITTEN PERMISSION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5257800" cy="3352800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Have an escort.</a:t>
            </a:r>
          </a:p>
          <a:p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Travel at a normal walking pace.</a:t>
            </a:r>
          </a:p>
          <a:p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Assume responsibility.</a:t>
            </a:r>
          </a:p>
          <a:p>
            <a:r>
              <a:rPr lang="en-US" sz="3000" b="1" u="sng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Do Not</a:t>
            </a:r>
            <a:r>
              <a:rPr lang="en-US" sz="3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travel on the lawns.</a:t>
            </a:r>
            <a:endParaRPr lang="en-US" sz="3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5" name="slide10.wav">
            <a:hlinkClick r:id="" action="ppaction://media"/>
          </p:cNvPr>
          <p:cNvPicPr>
            <a:picLocks noRot="1" noChangeAspect="1"/>
          </p:cNvPicPr>
          <p:nvPr>
            <a:wavAudioFile r:embed="rId1" name="slide10.wav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2133600"/>
            <a:ext cx="2743200" cy="2057400"/>
          </a:xfrm>
          <a:prstGeom prst="rect">
            <a:avLst/>
          </a:prstGeom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chbrown\Desktop\BG Slide 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Rounded Rectangle 7"/>
          <p:cNvSpPr/>
          <p:nvPr/>
        </p:nvSpPr>
        <p:spPr>
          <a:xfrm>
            <a:off x="609600" y="5181600"/>
            <a:ext cx="7848600" cy="1295400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Always give the right of way to foot traffic.</a:t>
            </a:r>
            <a:endParaRPr lang="en-US" dirty="0"/>
          </a:p>
        </p:txBody>
      </p:sp>
      <p:pic>
        <p:nvPicPr>
          <p:cNvPr id="9" name="slide11.wav">
            <a:hlinkClick r:id="" action="ppaction://media"/>
          </p:cNvPr>
          <p:cNvPicPr>
            <a:picLocks noRot="1" noChangeAspect="1"/>
          </p:cNvPicPr>
          <p:nvPr>
            <a:wavAudioFile r:embed="rId1" name="slide11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chbrown\Desktop\BG Slide 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7998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1524000" y="4953000"/>
            <a:ext cx="6096000" cy="1524000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105400"/>
            <a:ext cx="6096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SPECIALLY EQUIPPED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VEHICLES ONLY.</a:t>
            </a:r>
            <a:endParaRPr lang="en-US" dirty="0"/>
          </a:p>
        </p:txBody>
      </p:sp>
      <p:pic>
        <p:nvPicPr>
          <p:cNvPr id="6" name="slide12.wav">
            <a:hlinkClick r:id="" action="ppaction://media"/>
          </p:cNvPr>
          <p:cNvPicPr>
            <a:picLocks noRot="1" noChangeAspect="1"/>
          </p:cNvPicPr>
          <p:nvPr>
            <a:wavAudioFile r:embed="rId1" name="slide12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ENFORCEMENT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32004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Verbal warning.</a:t>
            </a:r>
          </a:p>
          <a:p>
            <a:pPr>
              <a:buNone/>
            </a:pPr>
            <a:endParaRPr lang="en-US" sz="32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Written reprimand.</a:t>
            </a:r>
          </a:p>
          <a:p>
            <a:pPr>
              <a:buNone/>
            </a:pPr>
            <a:endParaRPr lang="en-US" sz="32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Suspension of driving privileges.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4" name="slide13.wav">
            <a:hlinkClick r:id="" action="ppaction://media"/>
          </p:cNvPr>
          <p:cNvPicPr>
            <a:picLocks noRot="1" noChangeAspect="1"/>
          </p:cNvPicPr>
          <p:nvPr>
            <a:wavAudioFile r:embed="rId1" name="slide13.wav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chbrown\Desktop\BG Slide 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Rounded Rectangle 8"/>
          <p:cNvSpPr/>
          <p:nvPr/>
        </p:nvSpPr>
        <p:spPr>
          <a:xfrm>
            <a:off x="304800" y="3657600"/>
            <a:ext cx="3962400" cy="2667000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905000" y="304800"/>
            <a:ext cx="5791200" cy="914400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PROPER 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0"/>
            <a:ext cx="4038600" cy="25146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Basic Operation</a:t>
            </a:r>
          </a:p>
          <a:p>
            <a:pPr>
              <a:lnSpc>
                <a:spcPct val="90000"/>
              </a:lnSpc>
              <a:defRPr/>
            </a:pP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90000"/>
              </a:lnSpc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Maintenance</a:t>
            </a:r>
          </a:p>
          <a:p>
            <a:pPr>
              <a:lnSpc>
                <a:spcPct val="90000"/>
              </a:lnSpc>
              <a:defRPr/>
            </a:pP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90000"/>
              </a:lnSpc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Restricted Areas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7" name="slide14.wav">
            <a:hlinkClick r:id="" action="ppaction://media"/>
          </p:cNvPr>
          <p:cNvPicPr>
            <a:picLocks noRot="1" noChangeAspect="1"/>
          </p:cNvPicPr>
          <p:nvPr>
            <a:wavAudioFile r:embed="rId1" name="slide14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chbrown\Desktop\BG Slide 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2" cy="6858000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685800" y="5181600"/>
            <a:ext cx="7696200" cy="990600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05400"/>
            <a:ext cx="76962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OPERATIONAL KEY SWITCH</a:t>
            </a:r>
            <a:endParaRPr lang="en-US" dirty="0"/>
          </a:p>
        </p:txBody>
      </p:sp>
      <p:pic>
        <p:nvPicPr>
          <p:cNvPr id="6" name="slide15.wav">
            <a:hlinkClick r:id="" action="ppaction://media"/>
          </p:cNvPr>
          <p:cNvPicPr>
            <a:picLocks noRot="1" noChangeAspect="1"/>
          </p:cNvPicPr>
          <p:nvPr>
            <a:wavAudioFile r:embed="rId1" name="slide15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BRAKES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858000" cy="12954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Report faulty brakes to your supervisor immediately.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slide16.wav">
            <a:hlinkClick r:id="" action="ppaction://media"/>
          </p:cNvPr>
          <p:cNvPicPr>
            <a:picLocks noRot="1" noChangeAspect="1"/>
          </p:cNvPicPr>
          <p:nvPr>
            <a:wavAudioFile r:embed="rId1" name="slide16.wav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Documents and Settings\chbrown\Desktop\Picture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819400"/>
            <a:ext cx="3214688" cy="3304589"/>
          </a:xfrm>
          <a:prstGeom prst="rect">
            <a:avLst/>
          </a:prstGeom>
          <a:noFill/>
          <a:effectLst>
            <a:innerShdw blurRad="635000">
              <a:prstClr val="black"/>
            </a:innerShdw>
          </a:effectLst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BATTERIES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1600200"/>
            <a:ext cx="4572000" cy="3124200"/>
          </a:xfrm>
        </p:spPr>
        <p:txBody>
          <a:bodyPr/>
          <a:lstStyle/>
          <a:p>
            <a:r>
              <a:rPr lang="en-US" b="1" u="sng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Do Not</a:t>
            </a: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touch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HOT</a:t>
            </a:r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components.</a:t>
            </a:r>
          </a:p>
          <a:p>
            <a:endParaRPr lang="en-US" b="1" u="sng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When Exiting, leave switch in neutral position.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4" name="slide17.wav">
            <a:hlinkClick r:id="" action="ppaction://media"/>
          </p:cNvPr>
          <p:cNvPicPr>
            <a:picLocks noRot="1" noChangeAspect="1"/>
          </p:cNvPicPr>
          <p:nvPr>
            <a:wavAudioFile r:embed="rId1" name="slide17.wav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C:\Documents and Settings\chbrown\Desktop\Picture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743200"/>
            <a:ext cx="2868408" cy="3097213"/>
          </a:xfrm>
          <a:prstGeom prst="rect">
            <a:avLst/>
          </a:prstGeom>
          <a:noFill/>
          <a:effectLst>
            <a:innerShdw blurRad="723900">
              <a:prstClr val="black"/>
            </a:innerShdw>
          </a:effectLst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chbrown\Desktop\BG Slide 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884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914400" y="228600"/>
            <a:ext cx="7239000" cy="1219200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7543800" cy="1143000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sunset" dir="t">
                <a:rot lat="0" lon="0" rev="1800000"/>
              </a:lightRig>
            </a:scene3d>
            <a:sp3d extrusionH="57150" prstMaterial="dkEdge">
              <a:bevelT w="50800" h="38100" prst="riblet"/>
              <a:bevelB w="50800" h="38100" prst="riblet"/>
            </a:sp3d>
          </a:bodyPr>
          <a:lstStyle/>
          <a:p>
            <a:r>
              <a:rPr lang="en-US" dirty="0" smtClean="0"/>
              <a:t>Never Store </a:t>
            </a:r>
            <a:r>
              <a:rPr lang="en-US" u="sng" dirty="0" smtClean="0">
                <a:ln w="6350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50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</a:ln>
              </a:rPr>
              <a:t>Flammables</a:t>
            </a:r>
            <a:r>
              <a:rPr lang="en-US" dirty="0" smtClean="0"/>
              <a:t> On Your Cart!</a:t>
            </a:r>
            <a:endParaRPr lang="en-US" dirty="0"/>
          </a:p>
        </p:txBody>
      </p:sp>
      <p:pic>
        <p:nvPicPr>
          <p:cNvPr id="5" name="slide18.wav">
            <a:hlinkClick r:id="" action="ppaction://media"/>
          </p:cNvPr>
          <p:cNvPicPr>
            <a:picLocks noRot="1" noChangeAspect="1"/>
          </p:cNvPicPr>
          <p:nvPr>
            <a:wavAudioFile r:embed="rId1" name="slide18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ELECTRICAL CONNECTIONS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2209800"/>
          </a:xfrm>
        </p:spPr>
        <p:txBody>
          <a:bodyPr>
            <a:norm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Check for Corrosion.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Arcing Terminals.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Low Battery Water.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Cracks or Leaks.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slide19.wav">
            <a:hlinkClick r:id="" action="ppaction://media"/>
          </p:cNvPr>
          <p:cNvPicPr>
            <a:picLocks noRot="1" noChangeAspect="1"/>
          </p:cNvPicPr>
          <p:nvPr>
            <a:wavAudioFile r:embed="rId1" name="slide19.wav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C:\Documents and Settings\chbrown\Desktop\Batter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895600"/>
            <a:ext cx="3821113" cy="2870200"/>
          </a:xfrm>
          <a:prstGeom prst="rect">
            <a:avLst/>
          </a:prstGeom>
          <a:noFill/>
          <a:effectLst>
            <a:innerShdw blurRad="635000">
              <a:prstClr val="black"/>
            </a:innerShdw>
          </a:effectLst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305800" cy="1828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ADOPTED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 BY THE 1990 SAFETY &amp; SECURITY COMMITTEE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895600"/>
            <a:ext cx="7543800" cy="2971800"/>
          </a:xfrm>
        </p:spPr>
        <p:txBody>
          <a:bodyPr>
            <a:normAutofit fontScale="92500" lnSpcReduction="20000"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All Persons operating Carts</a:t>
            </a:r>
          </a:p>
          <a:p>
            <a:pPr>
              <a:buNone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All Departments 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buNone/>
            </a:pP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buNone/>
            </a:pP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SAFETY FIRST ! 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slide2.wav">
            <a:hlinkClick r:id="" action="ppaction://media"/>
          </p:cNvPr>
          <p:cNvPicPr>
            <a:picLocks noRot="1" noChangeAspect="1"/>
          </p:cNvPicPr>
          <p:nvPr>
            <a:wavAudioFile r:embed="rId1" name="slide2.wav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153400" y="5867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GENERAL OPERATIONAL CHECKS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7924800" cy="3810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Is acceleration smooth?</a:t>
            </a: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Is the steering tight or loose?</a:t>
            </a: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Are the wheels loose?</a:t>
            </a: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 the brakes function properly?</a:t>
            </a: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Any unusual smells?</a:t>
            </a: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 the lights work?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slide20.wav">
            <a:hlinkClick r:id="" action="ppaction://media"/>
          </p:cNvPr>
          <p:cNvPicPr>
            <a:picLocks noRot="1" noChangeAspect="1"/>
          </p:cNvPicPr>
          <p:nvPr>
            <a:wavAudioFile r:embed="rId1" name="slide20.wav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3300"/>
                </a:solidFill>
              </a:rPr>
              <a:t>SAFETY ALERT 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600200"/>
            <a:ext cx="4343400" cy="3581400"/>
          </a:xfrm>
        </p:spPr>
        <p:txBody>
          <a:bodyPr>
            <a:normAutofit fontScale="92500"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Battery acid is highly corrosive!</a:t>
            </a: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Always wear protective gear!</a:t>
            </a: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Know where the closest eyewash station is located!</a:t>
            </a:r>
          </a:p>
          <a:p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slide21.wav">
            <a:hlinkClick r:id="" action="ppaction://media"/>
          </p:cNvPr>
          <p:cNvPicPr>
            <a:picLocks noRot="1" noChangeAspect="1"/>
          </p:cNvPicPr>
          <p:nvPr>
            <a:wavAudioFile r:embed="rId1" name="slide21.wav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C:\Documents and Settings\chbrown\Desktop\Gea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048000"/>
            <a:ext cx="3821113" cy="2870200"/>
          </a:xfrm>
          <a:prstGeom prst="rect">
            <a:avLst/>
          </a:prstGeom>
          <a:noFill/>
          <a:effectLst>
            <a:innerShdw blurRad="635000">
              <a:prstClr val="black"/>
            </a:innerShdw>
          </a:effectLst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chbrown\Desktop\BG Slide 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1752600" y="3124200"/>
            <a:ext cx="5715000" cy="2057400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62000" y="762000"/>
            <a:ext cx="7620000" cy="990600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7086600" cy="762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GENERAL SAFETY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3200400"/>
            <a:ext cx="5638800" cy="20574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Always be able to stop.</a:t>
            </a: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Watch your speed.</a:t>
            </a: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Watch for open doors.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slide22.wav">
            <a:hlinkClick r:id="" action="ppaction://media"/>
          </p:cNvPr>
          <p:cNvPicPr>
            <a:picLocks noRot="1" noChangeAspect="1"/>
          </p:cNvPicPr>
          <p:nvPr>
            <a:wavAudioFile r:embed="rId1" name="slide22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</a:rPr>
              <a:t>NEVER!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39624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Allow objects to extend outside the cart!</a:t>
            </a:r>
          </a:p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Carry unsecured objects!</a:t>
            </a:r>
          </a:p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Transport passengers without proper seating!</a:t>
            </a:r>
          </a:p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Loan out your cart!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slide23.wav">
            <a:hlinkClick r:id="" action="ppaction://media"/>
          </p:cNvPr>
          <p:cNvPicPr>
            <a:picLocks noRot="1" noChangeAspect="1"/>
          </p:cNvPicPr>
          <p:nvPr>
            <a:wavAudioFile r:embed="rId1" name="slide23.wav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</a:rPr>
              <a:t>NEVER!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2192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Leave the key in the cart unattended.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Leave tools unsecured.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slide24.wav">
            <a:hlinkClick r:id="" action="ppaction://media"/>
          </p:cNvPr>
          <p:cNvPicPr>
            <a:picLocks noRot="1" noChangeAspect="1"/>
          </p:cNvPicPr>
          <p:nvPr>
            <a:wavAudioFile r:embed="rId1" name="slide24.wav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Documents and Settings\chbrown\Desktop\Ke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3276600"/>
            <a:ext cx="3822700" cy="2871787"/>
          </a:xfrm>
          <a:prstGeom prst="rect">
            <a:avLst/>
          </a:prstGeom>
          <a:noFill/>
          <a:effectLst>
            <a:innerShdw blurRad="635000">
              <a:prstClr val="black"/>
            </a:innerShdw>
          </a:effectLst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</a:rPr>
              <a:t>NEVER!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Tow other vehicles with your cart!</a:t>
            </a:r>
          </a:p>
          <a:p>
            <a:pPr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(If your cart is disabled, call the cart mechanic, he will make arrangements to have it towed.)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slide25.wav">
            <a:hlinkClick r:id="" action="ppaction://media"/>
          </p:cNvPr>
          <p:cNvPicPr>
            <a:picLocks noRot="1" noChangeAspect="1"/>
          </p:cNvPicPr>
          <p:nvPr>
            <a:wavAudioFile r:embed="rId1" name="slide25.wav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Documents and Settings\chbrown\Desktop\to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3505200"/>
            <a:ext cx="3822700" cy="2865437"/>
          </a:xfrm>
          <a:prstGeom prst="rect">
            <a:avLst/>
          </a:prstGeom>
          <a:noFill/>
          <a:effectLst>
            <a:innerShdw blurRad="635000">
              <a:prstClr val="black"/>
            </a:innerShdw>
          </a:effectLst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FF3300"/>
                </a:solidFill>
              </a:rPr>
              <a:t>FLAMMABLES: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13716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Transport in proper containers.</a:t>
            </a:r>
          </a:p>
          <a:p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 Not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store them on your cart.</a:t>
            </a:r>
            <a:endParaRPr 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slide26.wav">
            <a:hlinkClick r:id="" action="ppaction://media"/>
          </p:cNvPr>
          <p:cNvPicPr>
            <a:picLocks noRot="1" noChangeAspect="1"/>
          </p:cNvPicPr>
          <p:nvPr>
            <a:wavAudioFile r:embed="rId1" name="slide26.wav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Documents and Settings\chbrown\Desktop\Flammabl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2971800"/>
            <a:ext cx="4054475" cy="3135313"/>
          </a:xfrm>
          <a:prstGeom prst="rect">
            <a:avLst/>
          </a:prstGeom>
          <a:noFill/>
          <a:effectLst>
            <a:innerShdw blurRad="635000">
              <a:prstClr val="black"/>
            </a:innerShdw>
          </a:effectLst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</a:rPr>
              <a:t>NEVER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1752600"/>
            <a:ext cx="5257800" cy="4114800"/>
          </a:xfrm>
        </p:spPr>
        <p:txBody>
          <a:bodyPr>
            <a:normAutofit lnSpcReduction="10000"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Operate a cart while wearing earphones, earplugs or headsets.</a:t>
            </a: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Talking / Texting on your cell phone.</a:t>
            </a: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Talking on your portable radio.</a:t>
            </a: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Drive an unsafe cart.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slide27.wav">
            <a:hlinkClick r:id="" action="ppaction://media"/>
          </p:cNvPr>
          <p:cNvPicPr>
            <a:picLocks noRot="1" noChangeAspect="1"/>
          </p:cNvPicPr>
          <p:nvPr>
            <a:wavAudioFile r:embed="rId1" name="slide27.wav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Documents and Settings\chbrown\Desktop\Headphon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362200"/>
            <a:ext cx="3276600" cy="2461532"/>
          </a:xfrm>
          <a:prstGeom prst="rect">
            <a:avLst/>
          </a:prstGeom>
          <a:noFill/>
          <a:effectLst>
            <a:innerShdw blurRad="635000">
              <a:prstClr val="black"/>
            </a:innerShdw>
          </a:effectLst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STAY ON DISTRICT PROPERTY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43600" cy="17526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Stay on district property.</a:t>
            </a: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Park in closest lot.</a:t>
            </a: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Walk.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slide28.wav">
            <a:hlinkClick r:id="" action="ppaction://media"/>
          </p:cNvPr>
          <p:cNvPicPr>
            <a:picLocks noRot="1" noChangeAspect="1"/>
          </p:cNvPicPr>
          <p:nvPr>
            <a:wavAudioFile r:embed="rId1" name="slide28.wav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Documents and Settings\chbrown\Desktop\Gas statio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3124200"/>
            <a:ext cx="3822700" cy="2871788"/>
          </a:xfrm>
          <a:prstGeom prst="rect">
            <a:avLst/>
          </a:prstGeom>
          <a:noFill/>
          <a:effectLst>
            <a:innerShdw blurRad="635000">
              <a:prstClr val="black"/>
            </a:innerShdw>
          </a:effectLst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GENERAL SAFETY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7543800" cy="41148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Stay to the right.</a:t>
            </a:r>
          </a:p>
          <a:p>
            <a:pPr>
              <a:buNone/>
            </a:pP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Secure all items</a:t>
            </a:r>
          </a:p>
          <a:p>
            <a:pPr>
              <a:buNone/>
            </a:pP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Avoid the main sidewalks between 7:30AM &amp; 3:30PM  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</a:t>
            </a:r>
            <a:r>
              <a:rPr lang="en-U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NOT 1:30PM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slide29.wav">
            <a:hlinkClick r:id="" action="ppaction://media"/>
          </p:cNvPr>
          <p:cNvPicPr>
            <a:picLocks noRot="1" noChangeAspect="1"/>
          </p:cNvPicPr>
          <p:nvPr>
            <a:wavAudioFile r:embed="rId1" name="slide29.wav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chbrown\Desktop\Slide 3 b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2" cy="6858000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685800" y="2819400"/>
            <a:ext cx="7010400" cy="2209800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62000" y="381000"/>
            <a:ext cx="7620000" cy="990600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chemeClr val="tx1"/>
                </a:solidFill>
              </a:rPr>
              <a:t>UPON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sz="5400" dirty="0" smtClean="0">
                <a:solidFill>
                  <a:schemeClr val="tx1"/>
                </a:solidFill>
              </a:rPr>
              <a:t>COMPLETION: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895600"/>
            <a:ext cx="6858000" cy="21336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You will take a quiz.</a:t>
            </a:r>
          </a:p>
          <a:p>
            <a:pPr eaLnBrk="1" hangingPunct="1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You will provide a copy of your driver’s license.</a:t>
            </a:r>
          </a:p>
          <a:p>
            <a:pPr eaLnBrk="1" hangingPunct="1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EH&amp;S will go over the answers.</a:t>
            </a:r>
          </a:p>
          <a:p>
            <a:pPr eaLnBrk="1" hangingPunct="1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You will receive a </a:t>
            </a:r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Cart Operators Certification Card.</a:t>
            </a:r>
          </a:p>
        </p:txBody>
      </p:sp>
      <p:pic>
        <p:nvPicPr>
          <p:cNvPr id="5" name="slide3.wav">
            <a:hlinkClick r:id="" action="ppaction://media"/>
          </p:cNvPr>
          <p:cNvPicPr>
            <a:picLocks noRot="1" noChangeAspect="1"/>
          </p:cNvPicPr>
          <p:nvPr>
            <a:wavAudioFile r:embed="rId1" name="slide3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153400" y="5867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USE FIRE LANES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5410200"/>
            <a:ext cx="5410200" cy="609600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AS AN ALTERNATE ROUTE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Picture 4" descr="FIRE LANE LI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9050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0">
              <a:prstClr val="black"/>
            </a:innerShdw>
          </a:effectLst>
        </p:spPr>
      </p:pic>
      <p:pic>
        <p:nvPicPr>
          <p:cNvPr id="5" name="Picture 3" descr="FIRELANE THEA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9050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0">
              <a:prstClr val="black"/>
            </a:innerShdw>
          </a:effectLst>
        </p:spPr>
      </p:pic>
      <p:pic>
        <p:nvPicPr>
          <p:cNvPr id="6" name="slide30.wav">
            <a:hlinkClick r:id="" action="ppaction://media"/>
          </p:cNvPr>
          <p:cNvPicPr>
            <a:picLocks noRot="1" noChangeAspect="1"/>
          </p:cNvPicPr>
          <p:nvPr>
            <a:wavAudioFile r:embed="rId1" name="slide30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FROM THE WELLNESS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010400" cy="17526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Good Exercise.</a:t>
            </a: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Chance to see the Campus.</a:t>
            </a: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Sometimes Walking is Faster.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slide31.wav">
            <a:hlinkClick r:id="" action="ppaction://media"/>
          </p:cNvPr>
          <p:cNvPicPr>
            <a:picLocks noRot="1" noChangeAspect="1"/>
          </p:cNvPicPr>
          <p:nvPr>
            <a:wavAudioFile r:embed="rId1" name="slide31.wav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Documents and Settings\chbrown\Desktop\Wal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3429000"/>
            <a:ext cx="3575681" cy="2895600"/>
          </a:xfrm>
          <a:prstGeom prst="rect">
            <a:avLst/>
          </a:prstGeom>
          <a:noFill/>
          <a:effectLst>
            <a:innerShdw blurRad="635000">
              <a:prstClr val="black"/>
            </a:innerShdw>
          </a:effectLst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ON THE JOB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7526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Unload tools &amp; materials.</a:t>
            </a: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Park &amp; secure your cart at the end of the building.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slide32.wav">
            <a:hlinkClick r:id="" action="ppaction://media"/>
          </p:cNvPr>
          <p:cNvPicPr>
            <a:picLocks noRot="1" noChangeAspect="1"/>
          </p:cNvPicPr>
          <p:nvPr>
            <a:wavAudioFile r:embed="rId1" name="slide32.wav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Documents and Settings\chbrown\Desktop\Car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3352800"/>
            <a:ext cx="3892679" cy="2986087"/>
          </a:xfrm>
          <a:prstGeom prst="rect">
            <a:avLst/>
          </a:prstGeom>
          <a:noFill/>
          <a:effectLst>
            <a:innerShdw blurRad="635000">
              <a:prstClr val="black"/>
            </a:innerShdw>
          </a:effectLst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chbrown\Desktop\BG Slide 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762000" y="381000"/>
            <a:ext cx="7620000" cy="990600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RESTRICTED AREAS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slide33.wav">
            <a:hlinkClick r:id="" action="ppaction://media"/>
          </p:cNvPr>
          <p:cNvPicPr>
            <a:picLocks noRot="1" noChangeAspect="1"/>
          </p:cNvPicPr>
          <p:nvPr>
            <a:wavAudioFile r:embed="rId1" name="slide33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STUDENT UNION</a:t>
            </a:r>
            <a:endParaRPr lang="en-US" dirty="0"/>
          </a:p>
        </p:txBody>
      </p:sp>
      <p:pic>
        <p:nvPicPr>
          <p:cNvPr id="4" name="slide35.wav">
            <a:hlinkClick r:id="" action="ppaction://media"/>
          </p:cNvPr>
          <p:cNvPicPr>
            <a:picLocks noRot="1" noChangeAspect="1"/>
          </p:cNvPicPr>
          <p:nvPr>
            <a:wavAudioFile r:embed="rId1" name="slide35.wav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Documents and Settings\chbrown\Desktop\Cart Saftey Quiz Power Point\su from rear_7406 4 09.jpg"/>
          <p:cNvPicPr>
            <a:picLocks noChangeAspect="1" noChangeArrowheads="1"/>
          </p:cNvPicPr>
          <p:nvPr/>
        </p:nvPicPr>
        <p:blipFill>
          <a:blip r:embed="rId4" cstate="print"/>
          <a:srcRect r="11321" b="685"/>
          <a:stretch>
            <a:fillRect/>
          </a:stretch>
        </p:blipFill>
        <p:spPr bwMode="auto">
          <a:xfrm>
            <a:off x="4572000" y="2286000"/>
            <a:ext cx="3990703" cy="2971800"/>
          </a:xfrm>
          <a:prstGeom prst="rect">
            <a:avLst/>
          </a:prstGeom>
          <a:noFill/>
          <a:effectLst>
            <a:innerShdw blurRad="635000">
              <a:prstClr val="black"/>
            </a:innerShdw>
          </a:effectLst>
        </p:spPr>
      </p:pic>
      <p:pic>
        <p:nvPicPr>
          <p:cNvPr id="6" name="Picture 7" descr="C:\Documents and Settings\chbrown\Desktop\Cart Saftey Quiz Power Point\su area w couple_0852adj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286000"/>
            <a:ext cx="3738563" cy="2990850"/>
          </a:xfrm>
          <a:prstGeom prst="rect">
            <a:avLst/>
          </a:prstGeom>
          <a:noFill/>
          <a:effectLst>
            <a:innerShdw blurRad="635000">
              <a:prstClr val="black"/>
            </a:innerShdw>
          </a:effectLst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08038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RESTRICTED AREAS</a:t>
            </a:r>
            <a:endParaRPr lang="en-US" dirty="0"/>
          </a:p>
        </p:txBody>
      </p:sp>
      <p:pic>
        <p:nvPicPr>
          <p:cNvPr id="4" name="Picture 6" descr="C&amp;D CO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143000"/>
            <a:ext cx="36068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0">
              <a:prstClr val="black"/>
            </a:innerShdw>
          </a:effectLst>
        </p:spPr>
      </p:pic>
      <p:pic>
        <p:nvPicPr>
          <p:cNvPr id="5" name="Picture 5" descr="S BLD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143000"/>
            <a:ext cx="36068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0">
              <a:prstClr val="black"/>
            </a:innerShdw>
          </a:effectLst>
        </p:spPr>
      </p:pic>
      <p:pic>
        <p:nvPicPr>
          <p:cNvPr id="6" name="Picture 4" descr="ESL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4000500"/>
            <a:ext cx="36068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0">
              <a:prstClr val="black"/>
            </a:innerShdw>
          </a:effectLst>
        </p:spPr>
      </p:pic>
      <p:pic>
        <p:nvPicPr>
          <p:cNvPr id="7" name="Picture 3" descr="TOP OF 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4000500"/>
            <a:ext cx="36068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0">
              <a:prstClr val="black"/>
            </a:innerShdw>
          </a:effectLst>
        </p:spPr>
      </p:pic>
      <p:pic>
        <p:nvPicPr>
          <p:cNvPr id="8" name="slide34.wav">
            <a:hlinkClick r:id="" action="ppaction://media"/>
          </p:cNvPr>
          <p:cNvPicPr>
            <a:picLocks noRot="1" noChangeAspect="1"/>
          </p:cNvPicPr>
          <p:nvPr>
            <a:wavAudioFile r:embed="rId1" name="slide34.wav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4582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WE’VE COVERED: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7010400" cy="4191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Procedures for operating . . .</a:t>
            </a:r>
          </a:p>
          <a:p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General cart maintenance . . .</a:t>
            </a:r>
          </a:p>
          <a:p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Safety rules . . .</a:t>
            </a:r>
          </a:p>
          <a:p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Restricted areas . . .</a:t>
            </a:r>
          </a:p>
          <a:p>
            <a:pPr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slide36.wav">
            <a:hlinkClick r:id="" action="ppaction://media"/>
          </p:cNvPr>
          <p:cNvPicPr>
            <a:picLocks noRot="1" noChangeAspect="1"/>
          </p:cNvPicPr>
          <p:nvPr>
            <a:wavAudioFile r:embed="rId1" name="slide36.wav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371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CART SAFETY QUIZ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CLICK ON ADDRESS: 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http://www.palomar.edu/facilities/pdfs/A09023CartSafetyQuiz.pdf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2667000"/>
            <a:ext cx="5867400" cy="1295400"/>
          </a:xfrm>
        </p:spPr>
        <p:txBody>
          <a:bodyPr>
            <a:normAutofit fontScale="77500" lnSpcReduction="20000"/>
          </a:bodyPr>
          <a:lstStyle/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137160" indent="0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Don’t forget to provide a copy of your driver’s license to Derrick Johnson, EH&amp;S Supervisor!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1273" name="Picture 9" descr="C:\Documents and Settings\chbrown\Local Settings\Temporary Internet Files\Content.IE5\ZNXJ5BIM\MPj04395400000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4114800"/>
            <a:ext cx="3505200" cy="2323760"/>
          </a:xfrm>
          <a:prstGeom prst="rect">
            <a:avLst/>
          </a:prstGeom>
          <a:noFill/>
          <a:effectLst>
            <a:innerShdw blurRad="635000" dir="3000000">
              <a:prstClr val="black"/>
            </a:innerShdw>
          </a:effectLst>
        </p:spPr>
      </p:pic>
      <p:pic>
        <p:nvPicPr>
          <p:cNvPr id="14" name="slide37.wav">
            <a:hlinkClick r:id="" action="ppaction://media"/>
          </p:cNvPr>
          <p:cNvPicPr>
            <a:picLocks noRot="1" noChangeAspect="1"/>
          </p:cNvPicPr>
          <p:nvPr>
            <a:wavAudioFile r:embed="rId1" name="slide37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DID YOU TAKE THE QUIZ?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153400" cy="2895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If not. Press the letter “P.”  This will take you back to the quiz.  </a:t>
            </a:r>
          </a:p>
          <a:p>
            <a:pPr>
              <a:buNone/>
            </a:pPr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</a:p>
          <a:p>
            <a:pPr>
              <a:buNone/>
            </a:pP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If you did, press “Enter” to end the session, or go to the cart safety links page.</a:t>
            </a:r>
          </a:p>
          <a:p>
            <a:pPr>
              <a:buNone/>
            </a:pP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4351" y="4350603"/>
            <a:ext cx="6611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2"/>
              </a:rPr>
              <a:t>http://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2"/>
              </a:rPr>
              <a:t>www.palomar.edu/facilities/pdfs/A09023CartSafetyQuiz.pdf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90756" y="5358825"/>
            <a:ext cx="2414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Thank you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spd="med" advTm="10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PALOMAR COLLEGE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ENVIRONMENTAL HEALTH &amp; SAFETY</a:t>
            </a:r>
            <a:br>
              <a:rPr lang="en-US" sz="2700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chemeClr val="tx1"/>
                </a:solidFill>
              </a:rPr>
              <a:t>ALL RIGHTS RESERVED 2001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672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Written by:</a:t>
            </a:r>
          </a:p>
          <a:p>
            <a:pPr lvl="1">
              <a:lnSpc>
                <a:spcPct val="90000"/>
              </a:lnSpc>
              <a:buNone/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Kelly Hudson-Mac </a:t>
            </a:r>
            <a:r>
              <a:rPr lang="en-US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Issac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and Don Thompson</a:t>
            </a:r>
          </a:p>
          <a:p>
            <a:pPr lvl="1">
              <a:lnSpc>
                <a:spcPct val="90000"/>
              </a:lnSpc>
              <a:buNone/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Based on the Safety &amp; Security Guidelines of 1990.</a:t>
            </a:r>
          </a:p>
          <a:p>
            <a:pPr>
              <a:lnSpc>
                <a:spcPct val="90000"/>
              </a:lnSpc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Photographs &amp; Narration by: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Don Thompson for the Palomar College EH&amp;S</a:t>
            </a:r>
          </a:p>
          <a:p>
            <a:pPr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Produced by:</a:t>
            </a:r>
          </a:p>
          <a:p>
            <a:pPr lvl="1">
              <a:buNone/>
              <a:defRPr/>
            </a:pP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Kelly Hudson-Mac </a:t>
            </a:r>
            <a:r>
              <a:rPr lang="en-US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Issac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and Don Thompson</a:t>
            </a:r>
          </a:p>
          <a:p>
            <a:pPr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Music:</a:t>
            </a:r>
          </a:p>
          <a:p>
            <a:pPr lvl="1">
              <a:buNone/>
              <a:defRPr/>
            </a:pPr>
            <a:r>
              <a:rPr lang="en-US" sz="2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Festejo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by Jay Leach, from the CD “Beyond Words.”</a:t>
            </a:r>
          </a:p>
          <a:p>
            <a:pPr lvl="1">
              <a:buNone/>
              <a:defRPr/>
            </a:pPr>
            <a:r>
              <a:rPr lang="en-US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www.jayleach.com</a:t>
            </a:r>
          </a:p>
          <a:p>
            <a:pPr>
              <a:lnSpc>
                <a:spcPct val="90000"/>
              </a:lnSpc>
              <a:buNone/>
              <a:defRPr/>
            </a:pPr>
            <a:endPara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spd="med" advTm="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858000" cy="42672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Procedures for operation</a:t>
            </a:r>
          </a:p>
          <a:p>
            <a:pPr>
              <a:defRPr/>
            </a:pP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Proper maintenance</a:t>
            </a:r>
          </a:p>
          <a:p>
            <a:pPr>
              <a:defRPr/>
            </a:pP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Safety rules</a:t>
            </a:r>
          </a:p>
          <a:p>
            <a:pPr>
              <a:defRPr/>
            </a:pP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Restricted areas</a:t>
            </a:r>
          </a:p>
          <a:p>
            <a:endParaRPr lang="en-US" sz="3600" b="1" dirty="0">
              <a:latin typeface="+mj-lt"/>
            </a:endParaRPr>
          </a:p>
        </p:txBody>
      </p:sp>
      <p:pic>
        <p:nvPicPr>
          <p:cNvPr id="4" name="slide4.wav">
            <a:hlinkClick r:id="" action="ppaction://media"/>
          </p:cNvPr>
          <p:cNvPicPr>
            <a:picLocks noRot="1" noChangeAspect="1"/>
          </p:cNvPicPr>
          <p:nvPr>
            <a:wavAudioFile r:embed="rId1" name="slide4.wav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153400" y="5867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“VEHICLES”   INCLUDE...</a:t>
            </a:r>
            <a:endParaRPr lang="en-US" dirty="0"/>
          </a:p>
        </p:txBody>
      </p:sp>
      <p:pic>
        <p:nvPicPr>
          <p:cNvPr id="11" name="Picture 3" descr="PIC00001"/>
          <p:cNvPicPr>
            <a:picLocks noChangeAspect="1" noChangeArrowheads="1"/>
          </p:cNvPicPr>
          <p:nvPr/>
        </p:nvPicPr>
        <p:blipFill>
          <a:blip r:embed="rId3"/>
          <a:srcRect l="8749" t="9999" r="8749"/>
          <a:stretch>
            <a:fillRect/>
          </a:stretch>
        </p:blipFill>
        <p:spPr bwMode="auto">
          <a:xfrm>
            <a:off x="381000" y="1295400"/>
            <a:ext cx="3657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0">
              <a:prstClr val="black"/>
            </a:innerShdw>
          </a:effectLst>
        </p:spPr>
      </p:pic>
      <p:pic>
        <p:nvPicPr>
          <p:cNvPr id="12" name="Picture 4" descr="PIC00002"/>
          <p:cNvPicPr>
            <a:picLocks noChangeAspect="1" noChangeArrowheads="1"/>
          </p:cNvPicPr>
          <p:nvPr/>
        </p:nvPicPr>
        <p:blipFill>
          <a:blip r:embed="rId4"/>
          <a:srcRect l="1898" b="7692"/>
          <a:stretch>
            <a:fillRect/>
          </a:stretch>
        </p:blipFill>
        <p:spPr bwMode="auto">
          <a:xfrm>
            <a:off x="4876800" y="1295400"/>
            <a:ext cx="3886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0">
              <a:prstClr val="black"/>
            </a:innerShdw>
          </a:effectLst>
        </p:spPr>
      </p:pic>
      <p:pic>
        <p:nvPicPr>
          <p:cNvPr id="13" name="Picture 5" descr="PIC00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4038600"/>
            <a:ext cx="3657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0">
              <a:prstClr val="black"/>
            </a:innerShdw>
          </a:effectLst>
        </p:spPr>
      </p:pic>
      <p:pic>
        <p:nvPicPr>
          <p:cNvPr id="14" name="Picture 6" descr="PIC00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4038600"/>
            <a:ext cx="3886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0">
              <a:prstClr val="black"/>
            </a:innerShdw>
          </a:effectLst>
        </p:spPr>
      </p:pic>
      <p:pic>
        <p:nvPicPr>
          <p:cNvPr id="15" name="slide5.wav">
            <a:hlinkClick r:id="" action="ppaction://media"/>
          </p:cNvPr>
          <p:cNvPicPr>
            <a:picLocks noRot="1" noChangeAspect="1"/>
          </p:cNvPicPr>
          <p:nvPr>
            <a:wavAudioFile r:embed="rId1" name="slide5.wav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458200" y="6248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9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DISTRICT PROPERTY INCLUDES...</a:t>
            </a:r>
            <a:endParaRPr lang="en-US" sz="3600" dirty="0"/>
          </a:p>
        </p:txBody>
      </p:sp>
      <p:pic>
        <p:nvPicPr>
          <p:cNvPr id="4" name="Picture 3" descr="PIC000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219200"/>
            <a:ext cx="3733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0">
              <a:prstClr val="black"/>
            </a:innerShdw>
          </a:effectLst>
        </p:spPr>
      </p:pic>
      <p:pic>
        <p:nvPicPr>
          <p:cNvPr id="5" name="Picture 4" descr="PIC0000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1219200"/>
            <a:ext cx="3606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0">
              <a:prstClr val="black"/>
            </a:innerShdw>
          </a:effectLst>
        </p:spPr>
      </p:pic>
      <p:pic>
        <p:nvPicPr>
          <p:cNvPr id="6" name="Picture 5" descr="PIC000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3886200"/>
            <a:ext cx="3606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0">
              <a:prstClr val="black"/>
            </a:innerShdw>
          </a:effectLst>
        </p:spPr>
      </p:pic>
      <p:pic>
        <p:nvPicPr>
          <p:cNvPr id="7" name="Picture 6" descr="PIC0000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3886200"/>
            <a:ext cx="3733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0">
              <a:prstClr val="black"/>
            </a:innerShdw>
          </a:effectLst>
        </p:spPr>
      </p:pic>
      <p:pic>
        <p:nvPicPr>
          <p:cNvPr id="8" name="slide6.wav">
            <a:hlinkClick r:id="" action="ppaction://media"/>
          </p:cNvPr>
          <p:cNvPicPr>
            <a:picLocks noRot="1" noChangeAspect="1"/>
          </p:cNvPicPr>
          <p:nvPr>
            <a:wavAudioFile r:embed="rId1" name="slide6.wav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305800" y="62484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PARKING LOTS AND ROADWAYS</a:t>
            </a:r>
            <a:endParaRPr lang="en-US" sz="3600" dirty="0"/>
          </a:p>
        </p:txBody>
      </p:sp>
      <p:pic>
        <p:nvPicPr>
          <p:cNvPr id="4" name="Picture 3" descr="PIC00016"/>
          <p:cNvPicPr>
            <a:picLocks noChangeAspect="1" noChangeArrowheads="1"/>
          </p:cNvPicPr>
          <p:nvPr/>
        </p:nvPicPr>
        <p:blipFill>
          <a:blip r:embed="rId3"/>
          <a:srcRect l="8163"/>
          <a:stretch>
            <a:fillRect/>
          </a:stretch>
        </p:blipFill>
        <p:spPr bwMode="auto">
          <a:xfrm>
            <a:off x="1371600" y="1676400"/>
            <a:ext cx="6324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0">
              <a:prstClr val="black"/>
            </a:innerShdw>
          </a:effectLst>
        </p:spPr>
      </p:pic>
      <p:pic>
        <p:nvPicPr>
          <p:cNvPr id="5" name="slide7.wav">
            <a:hlinkClick r:id="" action="ppaction://media"/>
          </p:cNvPr>
          <p:cNvPicPr>
            <a:picLocks noRot="1" noChangeAspect="1"/>
          </p:cNvPicPr>
          <p:nvPr>
            <a:wavAudioFile r:embed="rId1" name="slide7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SERVICE  ROADS</a:t>
            </a:r>
            <a:endParaRPr lang="en-US" dirty="0"/>
          </a:p>
        </p:txBody>
      </p:sp>
      <p:pic>
        <p:nvPicPr>
          <p:cNvPr id="4" name="Picture 3" descr="PIC00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905000"/>
            <a:ext cx="6172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0">
              <a:prstClr val="black"/>
            </a:innerShdw>
          </a:effectLst>
        </p:spPr>
      </p:pic>
      <p:pic>
        <p:nvPicPr>
          <p:cNvPr id="5" name="slide8.wav">
            <a:hlinkClick r:id="" action="ppaction://media"/>
          </p:cNvPr>
          <p:cNvPicPr>
            <a:picLocks noRot="1" noChangeAspect="1"/>
          </p:cNvPicPr>
          <p:nvPr>
            <a:wavAudioFile r:embed="rId1" name="slide8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chbrown\Desktop\BG Slide 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2" cy="6858000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762000" y="1981200"/>
            <a:ext cx="5867400" cy="3962400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62000" y="381000"/>
            <a:ext cx="7620000" cy="990600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VEHICLE  ACCESS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2133600"/>
            <a:ext cx="5715000" cy="3657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Maintenance Vehicles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1" hangingPunct="1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Vendor Vehicles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1" hangingPunct="1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Special Event Vehicles</a:t>
            </a:r>
          </a:p>
          <a:p>
            <a:pPr eaLnBrk="1" hangingPunct="1">
              <a:defRPr/>
            </a:pP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1" hangingPunct="1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Privately Owned Vehicles</a:t>
            </a:r>
          </a:p>
        </p:txBody>
      </p:sp>
      <p:pic>
        <p:nvPicPr>
          <p:cNvPr id="5" name="slide9.wav">
            <a:hlinkClick r:id="" action="ppaction://media"/>
          </p:cNvPr>
          <p:cNvPicPr>
            <a:picLocks noRot="1" noChangeAspect="1"/>
          </p:cNvPicPr>
          <p:nvPr>
            <a:wavAudioFile r:embed="rId1" name="slide9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29600" y="6172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359</TotalTime>
  <Words>534</Words>
  <Application>Microsoft Office PowerPoint</Application>
  <PresentationFormat>On-screen Show (4:3)</PresentationFormat>
  <Paragraphs>148</Paragraphs>
  <Slides>39</Slides>
  <Notes>0</Notes>
  <HiddenSlides>0</HiddenSlides>
  <MMClips>37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Book Antiqua</vt:lpstr>
      <vt:lpstr>Lucida Sans</vt:lpstr>
      <vt:lpstr>Wingdings</vt:lpstr>
      <vt:lpstr>Wingdings 2</vt:lpstr>
      <vt:lpstr>Wingdings 3</vt:lpstr>
      <vt:lpstr>Apex</vt:lpstr>
      <vt:lpstr>Campus cart Safety Palomar College</vt:lpstr>
      <vt:lpstr>ADOPTED  BY THE 1990 SAFETY &amp; SECURITY COMMITTEE </vt:lpstr>
      <vt:lpstr>UPON  COMPLETION:</vt:lpstr>
      <vt:lpstr>OBJECTIVES</vt:lpstr>
      <vt:lpstr>“VEHICLES”   INCLUDE...</vt:lpstr>
      <vt:lpstr>DISTRICT PROPERTY INCLUDES...</vt:lpstr>
      <vt:lpstr>PARKING LOTS AND ROADWAYS</vt:lpstr>
      <vt:lpstr>SERVICE  ROADS</vt:lpstr>
      <vt:lpstr>VEHICLE  ACCESS</vt:lpstr>
      <vt:lpstr>WRITTEN PERMISSION</vt:lpstr>
      <vt:lpstr>Always give the right of way to foot traffic.</vt:lpstr>
      <vt:lpstr>SPECIALLY EQUIPPED VEHICLES ONLY.</vt:lpstr>
      <vt:lpstr>ENFORCEMENT</vt:lpstr>
      <vt:lpstr>PROPER OPERATION</vt:lpstr>
      <vt:lpstr>OPERATIONAL KEY SWITCH</vt:lpstr>
      <vt:lpstr>BRAKES</vt:lpstr>
      <vt:lpstr>BATTERIES</vt:lpstr>
      <vt:lpstr>Never Store Flammables On Your Cart!</vt:lpstr>
      <vt:lpstr>ELECTRICAL CONNECTIONS</vt:lpstr>
      <vt:lpstr>GENERAL OPERATIONAL CHECKS</vt:lpstr>
      <vt:lpstr>SAFETY ALERT !</vt:lpstr>
      <vt:lpstr>GENERAL SAFETY RULES</vt:lpstr>
      <vt:lpstr>NEVER!</vt:lpstr>
      <vt:lpstr>NEVER!</vt:lpstr>
      <vt:lpstr>NEVER!</vt:lpstr>
      <vt:lpstr>FLAMMABLES:</vt:lpstr>
      <vt:lpstr>NEVER</vt:lpstr>
      <vt:lpstr>STAY ON DISTRICT PROPERTY</vt:lpstr>
      <vt:lpstr>GENERAL SAFETY RULES</vt:lpstr>
      <vt:lpstr>USE FIRE LANES</vt:lpstr>
      <vt:lpstr>FROM THE WELLNESS TEAM</vt:lpstr>
      <vt:lpstr>ON THE JOB</vt:lpstr>
      <vt:lpstr>RESTRICTED AREAS</vt:lpstr>
      <vt:lpstr>STUDENT UNION</vt:lpstr>
      <vt:lpstr>RESTRICTED AREAS</vt:lpstr>
      <vt:lpstr>WE’VE COVERED:</vt:lpstr>
      <vt:lpstr>CART SAFETY QUIZ  CLICK ON ADDRESS: http://www.palomar.edu/facilities/pdfs/A09023CartSafetyQuiz.pdf  </vt:lpstr>
      <vt:lpstr>DID YOU TAKE THE QUIZ?</vt:lpstr>
      <vt:lpstr>PALOMAR COLLEGE ENVIRONMENTAL HEALTH &amp; SAFETY ALL RIGHTS RESERVED 2001</vt:lpstr>
    </vt:vector>
  </TitlesOfParts>
  <Company>Palomar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Campus cart Safety Palomar College</dc:title>
  <dc:creator>Information Services</dc:creator>
  <cp:lastModifiedBy>Schwab, Dayna</cp:lastModifiedBy>
  <cp:revision>37</cp:revision>
  <dcterms:created xsi:type="dcterms:W3CDTF">2009-06-29T18:53:10Z</dcterms:created>
  <dcterms:modified xsi:type="dcterms:W3CDTF">2015-10-28T23:20:00Z</dcterms:modified>
</cp:coreProperties>
</file>