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256" r:id="rId2"/>
    <p:sldId id="283" r:id="rId3"/>
    <p:sldId id="257" r:id="rId4"/>
    <p:sldId id="286" r:id="rId5"/>
    <p:sldId id="258" r:id="rId6"/>
    <p:sldId id="259" r:id="rId7"/>
    <p:sldId id="266" r:id="rId8"/>
    <p:sldId id="267" r:id="rId9"/>
    <p:sldId id="268" r:id="rId10"/>
    <p:sldId id="277" r:id="rId11"/>
    <p:sldId id="269" r:id="rId12"/>
    <p:sldId id="270" r:id="rId13"/>
    <p:sldId id="284" r:id="rId14"/>
    <p:sldId id="287" r:id="rId15"/>
    <p:sldId id="271" r:id="rId16"/>
    <p:sldId id="272" r:id="rId17"/>
    <p:sldId id="274" r:id="rId18"/>
    <p:sldId id="273" r:id="rId19"/>
    <p:sldId id="275" r:id="rId20"/>
    <p:sldId id="260"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4" y="0"/>
            <a:ext cx="2982912" cy="465138"/>
          </a:xfrm>
          <a:prstGeom prst="rect">
            <a:avLst/>
          </a:prstGeom>
        </p:spPr>
        <p:txBody>
          <a:bodyPr vert="horz" lIns="91440" tIns="45720" rIns="91440" bIns="45720" rtlCol="0"/>
          <a:lstStyle>
            <a:lvl1pPr algn="r">
              <a:defRPr sz="1200"/>
            </a:lvl1pPr>
          </a:lstStyle>
          <a:p>
            <a:fld id="{406894D3-05D9-4C7F-B1F9-F46BDDACFFE6}" type="datetimeFigureOut">
              <a:rPr lang="en-US" smtClean="0"/>
              <a:t>8/30/2015</a:t>
            </a:fld>
            <a:endParaRPr lang="en-US"/>
          </a:p>
        </p:txBody>
      </p:sp>
      <p:sp>
        <p:nvSpPr>
          <p:cNvPr id="4" name="Footer Placeholder 3"/>
          <p:cNvSpPr>
            <a:spLocks noGrp="1"/>
          </p:cNvSpPr>
          <p:nvPr>
            <p:ph type="ftr" sz="quarter" idx="2"/>
          </p:nvPr>
        </p:nvSpPr>
        <p:spPr>
          <a:xfrm>
            <a:off x="2"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4" y="8829675"/>
            <a:ext cx="2982912" cy="465138"/>
          </a:xfrm>
          <a:prstGeom prst="rect">
            <a:avLst/>
          </a:prstGeom>
        </p:spPr>
        <p:txBody>
          <a:bodyPr vert="horz" lIns="91440" tIns="45720" rIns="91440" bIns="45720" rtlCol="0" anchor="b"/>
          <a:lstStyle>
            <a:lvl1pPr algn="r">
              <a:defRPr sz="1200"/>
            </a:lvl1pPr>
          </a:lstStyle>
          <a:p>
            <a:fld id="{49A9B7D0-FD7F-4656-BB5E-0E4761E7130D}" type="slidenum">
              <a:rPr lang="en-US" smtClean="0"/>
              <a:t>‹#›</a:t>
            </a:fld>
            <a:endParaRPr lang="en-US"/>
          </a:p>
        </p:txBody>
      </p:sp>
    </p:spTree>
    <p:extLst>
      <p:ext uri="{BB962C8B-B14F-4D97-AF65-F5344CB8AC3E}">
        <p14:creationId xmlns:p14="http://schemas.microsoft.com/office/powerpoint/2010/main" val="4189662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3" y="1"/>
            <a:ext cx="2982119" cy="464820"/>
          </a:xfrm>
          <a:prstGeom prst="rect">
            <a:avLst/>
          </a:prstGeom>
        </p:spPr>
        <p:txBody>
          <a:bodyPr vert="horz" lIns="93177" tIns="46589" rIns="93177" bIns="46589" rtlCol="0"/>
          <a:lstStyle>
            <a:lvl1pPr algn="r">
              <a:defRPr sz="1200"/>
            </a:lvl1pPr>
          </a:lstStyle>
          <a:p>
            <a:fld id="{7D009609-DF72-47FD-AF3A-34D0239829E4}" type="datetimeFigureOut">
              <a:rPr lang="en-US" smtClean="0"/>
              <a:t>8/30/2015</a:t>
            </a:fld>
            <a:endParaRPr lang="en-US"/>
          </a:p>
        </p:txBody>
      </p:sp>
      <p:sp>
        <p:nvSpPr>
          <p:cNvPr id="4" name="Slide Image Placeholder 3"/>
          <p:cNvSpPr>
            <a:spLocks noGrp="1" noRot="1" noChangeAspect="1"/>
          </p:cNvSpPr>
          <p:nvPr>
            <p:ph type="sldImg" idx="2"/>
          </p:nvPr>
        </p:nvSpPr>
        <p:spPr>
          <a:xfrm>
            <a:off x="1116013" y="696913"/>
            <a:ext cx="4649787" cy="348773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8"/>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8"/>
            <a:ext cx="2982119" cy="464820"/>
          </a:xfrm>
          <a:prstGeom prst="rect">
            <a:avLst/>
          </a:prstGeom>
        </p:spPr>
        <p:txBody>
          <a:bodyPr vert="horz" lIns="93177" tIns="46589" rIns="93177" bIns="46589" rtlCol="0" anchor="b"/>
          <a:lstStyle>
            <a:lvl1pPr algn="r">
              <a:defRPr sz="1200"/>
            </a:lvl1pPr>
          </a:lstStyle>
          <a:p>
            <a:fld id="{B333E1C7-96C1-42F8-9961-CCC4181A9B64}" type="slidenum">
              <a:rPr lang="en-US" smtClean="0"/>
              <a:t>‹#›</a:t>
            </a:fld>
            <a:endParaRPr lang="en-US"/>
          </a:p>
        </p:txBody>
      </p:sp>
    </p:spTree>
    <p:extLst>
      <p:ext uri="{BB962C8B-B14F-4D97-AF65-F5344CB8AC3E}">
        <p14:creationId xmlns:p14="http://schemas.microsoft.com/office/powerpoint/2010/main" val="96207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0BC8825-2F20-4487-9EA5-D0CA4C2225EB}" type="datetime1">
              <a:rPr lang="en-US" smtClean="0"/>
              <a:t>8/30/2015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BC2B05A-DFE7-484A-B1AA-A2078CF13B9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2AC3B7-45EA-422F-83CB-B79FFA43EE79}" type="datetime1">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2B05A-DFE7-484A-B1AA-A2078CF13B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99DEF4-E2D6-4C92-8C91-802B6C4DA24B}" type="datetime1">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2B05A-DFE7-484A-B1AA-A2078CF13B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69FDCCE-15BD-45CC-8027-CD1C6DC027F5}" type="datetime1">
              <a:rPr lang="en-US" smtClean="0"/>
              <a:t>8/30/2015</a:t>
            </a:fld>
            <a:endParaRPr lang="en-US"/>
          </a:p>
        </p:txBody>
      </p:sp>
      <p:sp>
        <p:nvSpPr>
          <p:cNvPr id="9" name="Slide Number Placeholder 8"/>
          <p:cNvSpPr>
            <a:spLocks noGrp="1"/>
          </p:cNvSpPr>
          <p:nvPr>
            <p:ph type="sldNum" sz="quarter" idx="15"/>
          </p:nvPr>
        </p:nvSpPr>
        <p:spPr/>
        <p:txBody>
          <a:bodyPr rtlCol="0"/>
          <a:lstStyle/>
          <a:p>
            <a:fld id="{CBC2B05A-DFE7-484A-B1AA-A2078CF13B96}"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E6D58A8-891F-44B0-8F34-A1FCE4ECB909}" type="datetime1">
              <a:rPr lang="en-US" smtClean="0"/>
              <a:t>8/30/2015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BC2B05A-DFE7-484A-B1AA-A2078CF13B9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8BA613-BA87-4956-BE3A-A76B69535441}" type="datetime1">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2B05A-DFE7-484A-B1AA-A2078CF13B96}"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49B9277-2CBC-4EEE-A14F-F237A2ED6986}" type="datetime1">
              <a:rPr lang="en-US" smtClean="0"/>
              <a:t>8/30/2015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2B05A-DFE7-484A-B1AA-A2078CF13B96}"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1002B3B-C3AC-4D73-8EA6-6C167E29F1B5}" type="datetime1">
              <a:rPr lang="en-US" smtClean="0"/>
              <a:t>8/30/2015</a:t>
            </a:fld>
            <a:endParaRPr lang="en-US"/>
          </a:p>
        </p:txBody>
      </p:sp>
      <p:sp>
        <p:nvSpPr>
          <p:cNvPr id="7" name="Slide Number Placeholder 6"/>
          <p:cNvSpPr>
            <a:spLocks noGrp="1"/>
          </p:cNvSpPr>
          <p:nvPr>
            <p:ph type="sldNum" sz="quarter" idx="11"/>
          </p:nvPr>
        </p:nvSpPr>
        <p:spPr/>
        <p:txBody>
          <a:bodyPr rtlCol="0"/>
          <a:lstStyle/>
          <a:p>
            <a:fld id="{CBC2B05A-DFE7-484A-B1AA-A2078CF13B96}"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A8CA4-F332-4635-BB60-FD0DD5A336B4}" type="datetime1">
              <a:rPr lang="en-US" smtClean="0"/>
              <a:t>8/30/2015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2B05A-DFE7-484A-B1AA-A2078CF13B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4B90E99-CDF8-47DA-98AD-A5894B9D4CE8}" type="datetime1">
              <a:rPr lang="en-US" smtClean="0"/>
              <a:t>8/30/2015</a:t>
            </a:fld>
            <a:endParaRPr lang="en-US"/>
          </a:p>
        </p:txBody>
      </p:sp>
      <p:sp>
        <p:nvSpPr>
          <p:cNvPr id="22" name="Slide Number Placeholder 21"/>
          <p:cNvSpPr>
            <a:spLocks noGrp="1"/>
          </p:cNvSpPr>
          <p:nvPr>
            <p:ph type="sldNum" sz="quarter" idx="15"/>
          </p:nvPr>
        </p:nvSpPr>
        <p:spPr/>
        <p:txBody>
          <a:bodyPr rtlCol="0"/>
          <a:lstStyle/>
          <a:p>
            <a:fld id="{CBC2B05A-DFE7-484A-B1AA-A2078CF13B96}"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589A0F2-891D-4DA0-B724-919A2557C45B}" type="datetime1">
              <a:rPr lang="en-US" smtClean="0"/>
              <a:t>8/30/2015</a:t>
            </a:fld>
            <a:endParaRPr lang="en-US"/>
          </a:p>
        </p:txBody>
      </p:sp>
      <p:sp>
        <p:nvSpPr>
          <p:cNvPr id="18" name="Slide Number Placeholder 17"/>
          <p:cNvSpPr>
            <a:spLocks noGrp="1"/>
          </p:cNvSpPr>
          <p:nvPr>
            <p:ph type="sldNum" sz="quarter" idx="11"/>
          </p:nvPr>
        </p:nvSpPr>
        <p:spPr/>
        <p:txBody>
          <a:bodyPr rtlCol="0"/>
          <a:lstStyle/>
          <a:p>
            <a:fld id="{CBC2B05A-DFE7-484A-B1AA-A2078CF13B96}"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2DDA9D-18D4-489B-A156-409584626D96}" type="datetime1">
              <a:rPr lang="en-US" smtClean="0"/>
              <a:t>8/30/2015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BC2B05A-DFE7-484A-B1AA-A2078CF13B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2.palomar.edu/pages/curriculum/" TargetMode="External"/><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hyperlink" Target="http://extranet.cccco.edu/Divisions/Legal/Resources.aspx" TargetMode="External"/><Relationship Id="rId5" Type="http://schemas.openxmlformats.org/officeDocument/2006/relationships/hyperlink" Target="http://asccc.org/" TargetMode="External"/><Relationship Id="rId4" Type="http://schemas.openxmlformats.org/officeDocument/2006/relationships/hyperlink" Target="http://extranet.cccco.edu/Divisions/AcademicAffairs/CurriculumandInstructionUnit.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chorCtr="0"/>
          <a:lstStyle/>
          <a:p>
            <a:r>
              <a:rPr lang="en-US" dirty="0" smtClean="0"/>
              <a:t>Curriculum Orientation and Training</a:t>
            </a:r>
            <a:endParaRPr lang="en-US" dirty="0"/>
          </a:p>
        </p:txBody>
      </p:sp>
      <p:sp>
        <p:nvSpPr>
          <p:cNvPr id="4" name="Text Placeholder 3"/>
          <p:cNvSpPr>
            <a:spLocks noGrp="1"/>
          </p:cNvSpPr>
          <p:nvPr>
            <p:ph type="subTitle" idx="1"/>
          </p:nvPr>
        </p:nvSpPr>
        <p:spPr/>
        <p:txBody>
          <a:bodyPr/>
          <a:lstStyle/>
          <a:p>
            <a:r>
              <a:rPr lang="en-US" dirty="0" smtClean="0"/>
              <a:t>Fall 2015</a:t>
            </a:r>
            <a:endParaRPr lang="en-US" dirty="0" smtClean="0"/>
          </a:p>
        </p:txBody>
      </p:sp>
    </p:spTree>
    <p:extLst>
      <p:ext uri="{BB962C8B-B14F-4D97-AF65-F5344CB8AC3E}">
        <p14:creationId xmlns:p14="http://schemas.microsoft.com/office/powerpoint/2010/main" val="3527433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chor="t" anchorCtr="0">
            <a:normAutofit fontScale="90000"/>
          </a:bodyPr>
          <a:lstStyle/>
          <a:p>
            <a:pPr algn="ctr"/>
            <a:r>
              <a:rPr lang="en-US" dirty="0" smtClean="0"/>
              <a:t>Prerequisites, Corequisites and Advisories for Recommended Preparation</a:t>
            </a:r>
            <a:endParaRPr lang="en-US" dirty="0"/>
          </a:p>
        </p:txBody>
      </p:sp>
      <p:sp>
        <p:nvSpPr>
          <p:cNvPr id="3" name="Content Placeholder 2"/>
          <p:cNvSpPr>
            <a:spLocks noGrp="1"/>
          </p:cNvSpPr>
          <p:nvPr>
            <p:ph sz="quarter" idx="1"/>
          </p:nvPr>
        </p:nvSpPr>
        <p:spPr>
          <a:xfrm>
            <a:off x="457200" y="1371600"/>
            <a:ext cx="7848600" cy="5029200"/>
          </a:xfrm>
        </p:spPr>
        <p:txBody>
          <a:bodyPr>
            <a:normAutofit fontScale="25000" lnSpcReduction="20000"/>
          </a:bodyPr>
          <a:lstStyle/>
          <a:p>
            <a:r>
              <a:rPr lang="en-US" sz="6800" dirty="0" smtClean="0"/>
              <a:t>Demonstrate need through one of several methods</a:t>
            </a:r>
          </a:p>
          <a:p>
            <a:pPr lvl="1"/>
            <a:r>
              <a:rPr lang="en-US" sz="6800" dirty="0" smtClean="0"/>
              <a:t>Accreditation mandate</a:t>
            </a:r>
          </a:p>
          <a:p>
            <a:pPr lvl="1"/>
            <a:r>
              <a:rPr lang="en-US" sz="6800" dirty="0" smtClean="0"/>
              <a:t>Assessment/Cut Scores</a:t>
            </a:r>
          </a:p>
          <a:p>
            <a:pPr lvl="1"/>
            <a:r>
              <a:rPr lang="en-US" sz="6800" dirty="0" smtClean="0"/>
              <a:t>Authorized/required by Statute or Regulation</a:t>
            </a:r>
          </a:p>
          <a:p>
            <a:pPr lvl="1"/>
            <a:r>
              <a:rPr lang="en-US" sz="6800" dirty="0" smtClean="0"/>
              <a:t>Courses in Communication and Computational Skills (other disciplines)</a:t>
            </a:r>
          </a:p>
          <a:p>
            <a:pPr lvl="1"/>
            <a:r>
              <a:rPr lang="en-US" sz="6800" dirty="0" smtClean="0"/>
              <a:t>Courses Outside of Discipline (excludes English or Math)</a:t>
            </a:r>
          </a:p>
          <a:p>
            <a:pPr lvl="1"/>
            <a:r>
              <a:rPr lang="en-US" sz="6800" dirty="0" smtClean="0"/>
              <a:t>Health and Safety</a:t>
            </a:r>
          </a:p>
          <a:p>
            <a:pPr lvl="1"/>
            <a:r>
              <a:rPr lang="en-US" sz="6800" dirty="0" smtClean="0"/>
              <a:t>Licensing Agency</a:t>
            </a:r>
          </a:p>
          <a:p>
            <a:pPr lvl="1"/>
            <a:r>
              <a:rPr lang="en-US" sz="6800" dirty="0" smtClean="0"/>
              <a:t>Non-course Prerequisite</a:t>
            </a:r>
          </a:p>
          <a:p>
            <a:pPr lvl="1"/>
            <a:r>
              <a:rPr lang="en-US" sz="6800" dirty="0" err="1" smtClean="0"/>
              <a:t>Recency</a:t>
            </a:r>
            <a:r>
              <a:rPr lang="en-US" sz="6800" dirty="0" smtClean="0"/>
              <a:t> and Other measures</a:t>
            </a:r>
          </a:p>
          <a:p>
            <a:pPr lvl="1"/>
            <a:r>
              <a:rPr lang="en-US" sz="6800" dirty="0" smtClean="0"/>
              <a:t>Sequential Course</a:t>
            </a:r>
          </a:p>
          <a:p>
            <a:pPr lvl="1"/>
            <a:r>
              <a:rPr lang="en-US" sz="6800" dirty="0" smtClean="0"/>
              <a:t>Standard Prerequisite</a:t>
            </a:r>
          </a:p>
          <a:p>
            <a:pPr lvl="1">
              <a:spcAft>
                <a:spcPts val="1200"/>
              </a:spcAft>
            </a:pPr>
            <a:r>
              <a:rPr lang="en-US" sz="6800" dirty="0" smtClean="0"/>
              <a:t>Directed Study</a:t>
            </a:r>
          </a:p>
          <a:p>
            <a:pPr marL="0" indent="0">
              <a:buNone/>
            </a:pPr>
            <a:r>
              <a:rPr lang="en-US" sz="3700" dirty="0" smtClean="0"/>
              <a:t>Title </a:t>
            </a:r>
            <a:r>
              <a:rPr lang="en-US" sz="3700" dirty="0"/>
              <a:t>5 </a:t>
            </a:r>
            <a:r>
              <a:rPr lang="en-US" sz="3700" dirty="0" smtClean="0"/>
              <a:t>CCR </a:t>
            </a:r>
            <a:r>
              <a:rPr lang="en-US" sz="3700" dirty="0"/>
              <a:t>§ 55003</a:t>
            </a:r>
          </a:p>
          <a:p>
            <a:pPr marL="0" indent="0">
              <a:buNone/>
            </a:pPr>
            <a:r>
              <a:rPr lang="en-US" sz="3700" dirty="0" smtClean="0"/>
              <a:t>(</a:t>
            </a:r>
            <a:r>
              <a:rPr lang="en-US" sz="3700" dirty="0"/>
              <a:t>b) A district governing board choosing to establish prerequisites, corequisites, or advisories on recommended preparation shall, in accordance with the provisions of sections 53200-53204, adopt policies for the following:</a:t>
            </a:r>
          </a:p>
          <a:p>
            <a:pPr marL="0" indent="0">
              <a:buNone/>
            </a:pPr>
            <a:r>
              <a:rPr lang="en-US" sz="3700" dirty="0"/>
              <a:t/>
            </a:r>
            <a:br>
              <a:rPr lang="en-US" sz="3700" dirty="0"/>
            </a:br>
            <a:r>
              <a:rPr lang="en-US" sz="3700" dirty="0"/>
              <a:t>(1) the process for establishing prerequisites, corequisites, and advisories on recommended preparation. Such policies shall provide that </a:t>
            </a:r>
            <a:r>
              <a:rPr lang="en-US" sz="3700" dirty="0" smtClean="0"/>
              <a:t>in</a:t>
            </a:r>
            <a:br>
              <a:rPr lang="en-US" sz="3700" dirty="0" smtClean="0"/>
            </a:br>
            <a:r>
              <a:rPr lang="en-US" sz="3700" dirty="0" smtClean="0"/>
              <a:t>order </a:t>
            </a:r>
            <a:r>
              <a:rPr lang="en-US" sz="3700" dirty="0"/>
              <a:t>to establish a prerequisite or </a:t>
            </a:r>
            <a:r>
              <a:rPr lang="en-US" sz="3700" dirty="0" err="1"/>
              <a:t>corequisite</a:t>
            </a:r>
            <a:r>
              <a:rPr lang="en-US" sz="3700" dirty="0"/>
              <a:t>, the prerequisite or </a:t>
            </a:r>
            <a:r>
              <a:rPr lang="en-US" sz="3700" dirty="0" err="1"/>
              <a:t>corequisite</a:t>
            </a:r>
            <a:r>
              <a:rPr lang="en-US" sz="3700" dirty="0"/>
              <a:t> must be determined to be necessary and appropriate </a:t>
            </a:r>
            <a:r>
              <a:rPr lang="en-US" sz="3700" dirty="0" smtClean="0"/>
              <a:t>for</a:t>
            </a:r>
            <a:br>
              <a:rPr lang="en-US" sz="3700" dirty="0" smtClean="0"/>
            </a:br>
            <a:r>
              <a:rPr lang="en-US" sz="3700" dirty="0" smtClean="0"/>
              <a:t>achieving </a:t>
            </a:r>
            <a:r>
              <a:rPr lang="en-US" sz="3700" dirty="0"/>
              <a:t>the purpose for which it is being established. </a:t>
            </a:r>
          </a:p>
          <a:p>
            <a:pPr marL="0" indent="0">
              <a:buNone/>
            </a:pPr>
            <a:r>
              <a:rPr lang="en-US" sz="3700" dirty="0"/>
              <a:t/>
            </a:r>
            <a:br>
              <a:rPr lang="en-US" sz="3700" dirty="0"/>
            </a:br>
            <a:r>
              <a:rPr lang="en-US" sz="3700" dirty="0"/>
              <a:t>(2) procedures to assure that courses for which prerequisites or corequisites are established will be taught in accordance with the course outline of record, particularly those aspects of the course outline that are the basis for justifying the establishment of the prerequisite or </a:t>
            </a:r>
            <a:r>
              <a:rPr lang="en-US" sz="3700" dirty="0" err="1"/>
              <a:t>corequisite</a:t>
            </a:r>
            <a:r>
              <a:rPr lang="en-US" sz="3700" dirty="0"/>
              <a:t>. </a:t>
            </a:r>
          </a:p>
          <a:p>
            <a:endParaRPr lang="en-US" dirty="0"/>
          </a:p>
        </p:txBody>
      </p:sp>
      <p:sp>
        <p:nvSpPr>
          <p:cNvPr id="5" name="Slide Number Placeholder 4"/>
          <p:cNvSpPr>
            <a:spLocks noGrp="1"/>
          </p:cNvSpPr>
          <p:nvPr>
            <p:ph type="sldNum" sz="quarter" idx="15"/>
          </p:nvPr>
        </p:nvSpPr>
        <p:spPr/>
        <p:txBody>
          <a:bodyPr/>
          <a:lstStyle/>
          <a:p>
            <a:fld id="{CBC2B05A-DFE7-484A-B1AA-A2078CF13B96}" type="slidenum">
              <a:rPr lang="en-US" smtClean="0"/>
              <a:t>10</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1198" y="99060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77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838200"/>
          </a:xfrm>
        </p:spPr>
        <p:txBody>
          <a:bodyPr anchor="t" anchorCtr="0"/>
          <a:lstStyle/>
          <a:p>
            <a:pPr algn="ctr"/>
            <a:r>
              <a:rPr lang="en-US" dirty="0" smtClean="0"/>
              <a:t>Catalog Description</a:t>
            </a:r>
            <a:endParaRPr lang="en-US" dirty="0"/>
          </a:p>
        </p:txBody>
      </p:sp>
      <p:sp>
        <p:nvSpPr>
          <p:cNvPr id="3" name="Content Placeholder 2"/>
          <p:cNvSpPr>
            <a:spLocks noGrp="1"/>
          </p:cNvSpPr>
          <p:nvPr>
            <p:ph sz="quarter" idx="1"/>
          </p:nvPr>
        </p:nvSpPr>
        <p:spPr>
          <a:xfrm>
            <a:off x="762000" y="1447800"/>
            <a:ext cx="7467600" cy="4873752"/>
          </a:xfrm>
        </p:spPr>
        <p:txBody>
          <a:bodyPr>
            <a:normAutofit/>
          </a:bodyPr>
          <a:lstStyle/>
          <a:p>
            <a:pPr>
              <a:spcAft>
                <a:spcPts val="1200"/>
              </a:spcAft>
            </a:pPr>
            <a:r>
              <a:rPr lang="en-US" sz="2000" dirty="0" smtClean="0"/>
              <a:t>The course description should be a brief and concise summary of all course content.</a:t>
            </a:r>
          </a:p>
          <a:p>
            <a:pPr>
              <a:spcAft>
                <a:spcPts val="1200"/>
              </a:spcAft>
            </a:pPr>
            <a:r>
              <a:rPr lang="en-US" sz="2000" dirty="0" smtClean="0"/>
              <a:t>The course description should identify</a:t>
            </a:r>
            <a:br>
              <a:rPr lang="en-US" sz="2000" dirty="0" smtClean="0"/>
            </a:br>
            <a:r>
              <a:rPr lang="en-US" sz="2000" dirty="0" smtClean="0"/>
              <a:t>the target audience(s).</a:t>
            </a:r>
          </a:p>
          <a:p>
            <a:pPr>
              <a:spcAft>
                <a:spcPts val="1200"/>
              </a:spcAft>
            </a:pPr>
            <a:r>
              <a:rPr lang="en-US" sz="2000" dirty="0" smtClean="0"/>
              <a:t>Language should convey the role of the course</a:t>
            </a:r>
            <a:br>
              <a:rPr lang="en-US" sz="2000" dirty="0" smtClean="0"/>
            </a:br>
            <a:r>
              <a:rPr lang="en-US" sz="2000" dirty="0" smtClean="0"/>
              <a:t>and distinguish it from other courses.</a:t>
            </a:r>
          </a:p>
          <a:p>
            <a:r>
              <a:rPr lang="en-US" sz="2000" dirty="0" smtClean="0"/>
              <a:t>It is often helpful to compose the description  after clear objectives and specific content have been developed.</a:t>
            </a:r>
          </a:p>
        </p:txBody>
      </p:sp>
      <p:sp>
        <p:nvSpPr>
          <p:cNvPr id="5" name="Slide Number Placeholder 4"/>
          <p:cNvSpPr>
            <a:spLocks noGrp="1"/>
          </p:cNvSpPr>
          <p:nvPr>
            <p:ph type="sldNum" sz="quarter" idx="15"/>
          </p:nvPr>
        </p:nvSpPr>
        <p:spPr/>
        <p:txBody>
          <a:bodyPr/>
          <a:lstStyle/>
          <a:p>
            <a:fld id="{CBC2B05A-DFE7-484A-B1AA-A2078CF13B96}" type="slidenum">
              <a:rPr lang="en-US" smtClean="0"/>
              <a:t>11</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838200"/>
            <a:ext cx="1848002" cy="26609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041680"/>
            <a:ext cx="2819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88906"/>
            <a:ext cx="28765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4857750"/>
            <a:ext cx="28575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35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715962"/>
          </a:xfrm>
        </p:spPr>
        <p:txBody>
          <a:bodyPr anchor="t" anchorCtr="0"/>
          <a:lstStyle/>
          <a:p>
            <a:pPr algn="ctr"/>
            <a:r>
              <a:rPr lang="en-US" dirty="0" smtClean="0"/>
              <a:t>Course Objectives</a:t>
            </a:r>
            <a:endParaRPr lang="en-US" dirty="0"/>
          </a:p>
        </p:txBody>
      </p:sp>
      <p:sp>
        <p:nvSpPr>
          <p:cNvPr id="3" name="Content Placeholder 2"/>
          <p:cNvSpPr>
            <a:spLocks noGrp="1"/>
          </p:cNvSpPr>
          <p:nvPr>
            <p:ph sz="quarter" idx="1"/>
          </p:nvPr>
        </p:nvSpPr>
        <p:spPr>
          <a:xfrm>
            <a:off x="685800" y="1143000"/>
            <a:ext cx="7620000" cy="5257800"/>
          </a:xfrm>
        </p:spPr>
        <p:txBody>
          <a:bodyPr>
            <a:normAutofit/>
          </a:bodyPr>
          <a:lstStyle/>
          <a:p>
            <a:pPr>
              <a:spcAft>
                <a:spcPts val="1200"/>
              </a:spcAft>
            </a:pPr>
            <a:r>
              <a:rPr lang="en-US" sz="2000" dirty="0" smtClean="0"/>
              <a:t>Objectives should be stated in terms of what students will be able to do (knowledge, skills and abilities) (4-9 objectives).</a:t>
            </a:r>
          </a:p>
          <a:p>
            <a:pPr>
              <a:spcAft>
                <a:spcPts val="1200"/>
              </a:spcAft>
            </a:pPr>
            <a:r>
              <a:rPr lang="en-US" sz="2000" dirty="0" smtClean="0"/>
              <a:t>Objectives should be concise but complete utilizing verbs reflecting active learning (Bloom’s Taxonomy) with theory, principles and concepts adequately covered.</a:t>
            </a:r>
          </a:p>
          <a:p>
            <a:pPr>
              <a:spcAft>
                <a:spcPts val="1200"/>
              </a:spcAft>
            </a:pPr>
            <a:r>
              <a:rPr lang="en-US" sz="2000" dirty="0" smtClean="0"/>
              <a:t>Objectives should be broad in scope and not too detailed, narrow or specific.</a:t>
            </a:r>
          </a:p>
          <a:p>
            <a:pPr>
              <a:spcAft>
                <a:spcPts val="1200"/>
              </a:spcAft>
            </a:pPr>
            <a:r>
              <a:rPr lang="en-US" sz="2000" dirty="0" smtClean="0"/>
              <a:t>Objectives should clearly connect to achievement of course goals (needs, justification or mission).</a:t>
            </a:r>
          </a:p>
          <a:p>
            <a:r>
              <a:rPr lang="en-US" sz="2000" dirty="0" smtClean="0"/>
              <a:t>The incorporation of critical thinking should be evident throughout all elements (objectives, methods of instruction and methods of evaluation) of the course outline.</a:t>
            </a:r>
            <a:endParaRPr lang="en-US" sz="2000" dirty="0"/>
          </a:p>
        </p:txBody>
      </p:sp>
      <p:sp>
        <p:nvSpPr>
          <p:cNvPr id="5" name="Slide Number Placeholder 4"/>
          <p:cNvSpPr>
            <a:spLocks noGrp="1"/>
          </p:cNvSpPr>
          <p:nvPr>
            <p:ph type="sldNum" sz="quarter" idx="15"/>
          </p:nvPr>
        </p:nvSpPr>
        <p:spPr/>
        <p:txBody>
          <a:bodyPr/>
          <a:lstStyle/>
          <a:p>
            <a:fld id="{CBC2B05A-DFE7-484A-B1AA-A2078CF13B96}" type="slidenum">
              <a:rPr lang="en-US" smtClean="0"/>
              <a:t>12</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1198" y="76200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26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chor="t" anchorCtr="0"/>
          <a:lstStyle/>
          <a:p>
            <a:pPr algn="ctr"/>
            <a:r>
              <a:rPr lang="en-US" dirty="0" smtClean="0"/>
              <a:t>Bloom’s Taxonomy</a:t>
            </a:r>
            <a:endParaRPr lang="en-US" dirty="0"/>
          </a:p>
        </p:txBody>
      </p:sp>
      <p:sp>
        <p:nvSpPr>
          <p:cNvPr id="4" name="Slide Number Placeholder 3"/>
          <p:cNvSpPr>
            <a:spLocks noGrp="1"/>
          </p:cNvSpPr>
          <p:nvPr>
            <p:ph type="sldNum" sz="quarter" idx="15"/>
          </p:nvPr>
        </p:nvSpPr>
        <p:spPr/>
        <p:txBody>
          <a:bodyPr/>
          <a:lstStyle/>
          <a:p>
            <a:fld id="{CBC2B05A-DFE7-484A-B1AA-A2078CF13B96}" type="slidenum">
              <a:rPr lang="en-US" smtClean="0"/>
              <a:t>13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6019800" cy="494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6248400"/>
            <a:ext cx="2667000" cy="369332"/>
          </a:xfrm>
          <a:prstGeom prst="rect">
            <a:avLst/>
          </a:prstGeom>
          <a:noFill/>
        </p:spPr>
        <p:txBody>
          <a:bodyPr wrap="square" rtlCol="0">
            <a:spAutoFit/>
          </a:bodyPr>
          <a:lstStyle/>
          <a:p>
            <a:r>
              <a:rPr lang="en-US" sz="900" dirty="0" smtClean="0"/>
              <a:t>From “</a:t>
            </a:r>
            <a:r>
              <a:rPr lang="en-US" sz="900" i="1" dirty="0" smtClean="0"/>
              <a:t>The Course Outline of Record:  A Curriculum Reference Guide,” 2008</a:t>
            </a:r>
            <a:endParaRPr lang="en-US" sz="900" dirty="0"/>
          </a:p>
        </p:txBody>
      </p:sp>
      <p:pic>
        <p:nvPicPr>
          <p:cNvPr id="8" name="Picture 4" descr="C:\Users\cdeloatch\AppData\Local\Microsoft\Windows\Temporary Internet Files\Content.IE5\PXUR0FCM\MC9000268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87691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469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chor="t" anchorCtr="0"/>
          <a:lstStyle/>
          <a:p>
            <a:pPr algn="ctr"/>
            <a:r>
              <a:rPr lang="en-US" dirty="0" smtClean="0"/>
              <a:t>Bloom’s Taxonomy</a:t>
            </a:r>
            <a:endParaRPr lang="en-US" dirty="0"/>
          </a:p>
        </p:txBody>
      </p:sp>
      <p:sp>
        <p:nvSpPr>
          <p:cNvPr id="4" name="Slide Number Placeholder 3"/>
          <p:cNvSpPr>
            <a:spLocks noGrp="1"/>
          </p:cNvSpPr>
          <p:nvPr>
            <p:ph type="sldNum" sz="quarter" idx="15"/>
          </p:nvPr>
        </p:nvSpPr>
        <p:spPr/>
        <p:txBody>
          <a:bodyPr/>
          <a:lstStyle/>
          <a:p>
            <a:fld id="{CBC2B05A-DFE7-484A-B1AA-A2078CF13B96}" type="slidenum">
              <a:rPr lang="en-US" smtClean="0"/>
              <a:t>14</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37095"/>
            <a:ext cx="5486400" cy="567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Users\cdeloatch\AppData\Local\Microsoft\Windows\Temporary Internet Files\Content.IE5\PXUR0FCM\MC9000268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76200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56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chor="ctr" anchorCtr="0"/>
          <a:lstStyle/>
          <a:p>
            <a:pPr algn="ctr"/>
            <a:r>
              <a:rPr lang="en-US" dirty="0" smtClean="0"/>
              <a:t>Content in Terms of Specific Body of Knowledge</a:t>
            </a:r>
            <a:endParaRPr lang="en-US" dirty="0"/>
          </a:p>
        </p:txBody>
      </p:sp>
      <p:sp>
        <p:nvSpPr>
          <p:cNvPr id="5" name="Slide Number Placeholder 4"/>
          <p:cNvSpPr>
            <a:spLocks noGrp="1"/>
          </p:cNvSpPr>
          <p:nvPr>
            <p:ph type="sldNum" sz="quarter" idx="15"/>
          </p:nvPr>
        </p:nvSpPr>
        <p:spPr/>
        <p:txBody>
          <a:bodyPr/>
          <a:lstStyle/>
          <a:p>
            <a:fld id="{CBC2B05A-DFE7-484A-B1AA-A2078CF13B96}" type="slidenum">
              <a:rPr lang="en-US" smtClean="0"/>
              <a:t>15</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219200"/>
            <a:ext cx="1848002" cy="2660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462" y="1524000"/>
            <a:ext cx="2027263" cy="199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750" y="3959208"/>
            <a:ext cx="3228975" cy="160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533399" y="1524000"/>
            <a:ext cx="7543801" cy="4495800"/>
          </a:xfrm>
        </p:spPr>
        <p:txBody>
          <a:bodyPr>
            <a:normAutofit fontScale="92500" lnSpcReduction="10000"/>
          </a:bodyPr>
          <a:lstStyle/>
          <a:p>
            <a:r>
              <a:rPr lang="en-US" sz="1900" dirty="0" smtClean="0"/>
              <a:t>The content element contains a complete list of all</a:t>
            </a:r>
            <a:br>
              <a:rPr lang="en-US" sz="1900" dirty="0" smtClean="0"/>
            </a:br>
            <a:r>
              <a:rPr lang="en-US" sz="1900" dirty="0" smtClean="0"/>
              <a:t>topics to be taught in the course.</a:t>
            </a:r>
          </a:p>
          <a:p>
            <a:r>
              <a:rPr lang="en-US" sz="1900" dirty="0" smtClean="0"/>
              <a:t>The content list should be arranged by topic with </a:t>
            </a:r>
            <a:br>
              <a:rPr lang="en-US" sz="1900" dirty="0" smtClean="0"/>
            </a:br>
            <a:r>
              <a:rPr lang="en-US" sz="1900" dirty="0" smtClean="0"/>
              <a:t>sub-headings.</a:t>
            </a:r>
          </a:p>
          <a:p>
            <a:r>
              <a:rPr lang="en-US" sz="1900" dirty="0" smtClean="0"/>
              <a:t>Content items should be subject-based with major and </a:t>
            </a:r>
            <a:br>
              <a:rPr lang="en-US" sz="1900" dirty="0" smtClean="0"/>
            </a:br>
            <a:r>
              <a:rPr lang="en-US" sz="1900" dirty="0" smtClean="0"/>
              <a:t>minor sub-headings (recommended three levels where</a:t>
            </a:r>
            <a:br>
              <a:rPr lang="en-US" sz="1900" dirty="0" smtClean="0"/>
            </a:br>
            <a:r>
              <a:rPr lang="en-US" sz="1900" dirty="0" smtClean="0"/>
              <a:t>possible) in outline format.</a:t>
            </a:r>
          </a:p>
          <a:p>
            <a:pPr lvl="1"/>
            <a:r>
              <a:rPr lang="en-US" sz="1900" dirty="0" smtClean="0"/>
              <a:t>The content should define specific level and depth with which the subject should be taught</a:t>
            </a:r>
            <a:br>
              <a:rPr lang="en-US" sz="1900" dirty="0" smtClean="0"/>
            </a:br>
            <a:r>
              <a:rPr lang="en-US" sz="1900" dirty="0" smtClean="0"/>
              <a:t>(see example).</a:t>
            </a:r>
            <a:endParaRPr lang="en-US" sz="1900" dirty="0"/>
          </a:p>
          <a:p>
            <a:pPr>
              <a:lnSpc>
                <a:spcPct val="110000"/>
              </a:lnSpc>
            </a:pPr>
            <a:r>
              <a:rPr lang="en-US" sz="1900" dirty="0" smtClean="0"/>
              <a:t>Content should be threaded back to course</a:t>
            </a:r>
            <a:br>
              <a:rPr lang="en-US" sz="1900" dirty="0" smtClean="0"/>
            </a:br>
            <a:r>
              <a:rPr lang="en-US" sz="1900" dirty="0" smtClean="0"/>
              <a:t>objectives.</a:t>
            </a:r>
          </a:p>
          <a:p>
            <a:r>
              <a:rPr lang="en-US" sz="1900" dirty="0" smtClean="0"/>
              <a:t>Instructors have flexibility in how much time</a:t>
            </a:r>
            <a:br>
              <a:rPr lang="en-US" sz="1900" dirty="0" smtClean="0"/>
            </a:br>
            <a:r>
              <a:rPr lang="en-US" sz="1900" dirty="0" smtClean="0"/>
              <a:t>they spend on each item but they must cover</a:t>
            </a:r>
            <a:br>
              <a:rPr lang="en-US" sz="1900" dirty="0" smtClean="0"/>
            </a:br>
            <a:r>
              <a:rPr lang="en-US" sz="1900" dirty="0" smtClean="0"/>
              <a:t>all items.</a:t>
            </a:r>
          </a:p>
          <a:p>
            <a:endParaRPr lang="en-US" dirty="0"/>
          </a:p>
        </p:txBody>
      </p:sp>
    </p:spTree>
    <p:extLst>
      <p:ext uri="{BB962C8B-B14F-4D97-AF65-F5344CB8AC3E}">
        <p14:creationId xmlns:p14="http://schemas.microsoft.com/office/powerpoint/2010/main" val="2743251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pPr algn="ctr"/>
            <a:r>
              <a:rPr lang="en-US" dirty="0" smtClean="0"/>
              <a:t>Methods of Instruction</a:t>
            </a:r>
            <a:endParaRPr lang="en-US" dirty="0"/>
          </a:p>
        </p:txBody>
      </p:sp>
      <p:sp>
        <p:nvSpPr>
          <p:cNvPr id="3" name="Content Placeholder 2"/>
          <p:cNvSpPr>
            <a:spLocks noGrp="1"/>
          </p:cNvSpPr>
          <p:nvPr>
            <p:ph sz="quarter" idx="1"/>
          </p:nvPr>
        </p:nvSpPr>
        <p:spPr>
          <a:xfrm>
            <a:off x="609600" y="1524000"/>
            <a:ext cx="7467600" cy="4873752"/>
          </a:xfrm>
        </p:spPr>
        <p:txBody>
          <a:bodyPr/>
          <a:lstStyle/>
          <a:p>
            <a:pPr>
              <a:spcAft>
                <a:spcPts val="1200"/>
              </a:spcAft>
            </a:pPr>
            <a:r>
              <a:rPr lang="en-US" sz="2000" dirty="0" smtClean="0"/>
              <a:t>Methods of instruction should be integrated </a:t>
            </a:r>
            <a:r>
              <a:rPr lang="en-US" sz="2000" dirty="0"/>
              <a:t>with </a:t>
            </a:r>
            <a:r>
              <a:rPr lang="en-US" sz="2000" dirty="0" smtClean="0"/>
              <a:t>the stated objectives.</a:t>
            </a:r>
            <a:endParaRPr lang="en-US" sz="2000" dirty="0"/>
          </a:p>
          <a:p>
            <a:pPr>
              <a:spcAft>
                <a:spcPts val="1200"/>
              </a:spcAft>
            </a:pPr>
            <a:r>
              <a:rPr lang="en-US" sz="2000" dirty="0" smtClean="0"/>
              <a:t>Methods of instruction should focus on what students will be doing as opposed to what instructor will be doing (active learning).</a:t>
            </a:r>
          </a:p>
          <a:p>
            <a:pPr>
              <a:spcAft>
                <a:spcPts val="1200"/>
              </a:spcAft>
            </a:pPr>
            <a:r>
              <a:rPr lang="en-US" sz="2000" dirty="0" smtClean="0"/>
              <a:t>All possible instructional methods should</a:t>
            </a:r>
            <a:br>
              <a:rPr lang="en-US" sz="2000" dirty="0" smtClean="0"/>
            </a:br>
            <a:r>
              <a:rPr lang="en-US" sz="2000" dirty="0" smtClean="0"/>
              <a:t>be listed (specific examples may be provided).</a:t>
            </a:r>
          </a:p>
          <a:p>
            <a:r>
              <a:rPr lang="en-US" sz="2000" dirty="0" smtClean="0"/>
              <a:t>Instructional methods should reinforce</a:t>
            </a:r>
            <a:br>
              <a:rPr lang="en-US" sz="2000" dirty="0" smtClean="0"/>
            </a:br>
            <a:r>
              <a:rPr lang="en-US" sz="2000" dirty="0" smtClean="0"/>
              <a:t>development of critical thinking and</a:t>
            </a:r>
            <a:br>
              <a:rPr lang="en-US" sz="2000" dirty="0" smtClean="0"/>
            </a:br>
            <a:r>
              <a:rPr lang="en-US" sz="2000" dirty="0" smtClean="0"/>
              <a:t>development of college-level vocabulary.</a:t>
            </a:r>
          </a:p>
          <a:p>
            <a:endParaRPr lang="en-US" sz="2000" dirty="0" smtClean="0"/>
          </a:p>
          <a:p>
            <a:endParaRPr lang="en-US" dirty="0"/>
          </a:p>
        </p:txBody>
      </p:sp>
      <p:sp>
        <p:nvSpPr>
          <p:cNvPr id="5" name="Slide Number Placeholder 4"/>
          <p:cNvSpPr>
            <a:spLocks noGrp="1"/>
          </p:cNvSpPr>
          <p:nvPr>
            <p:ph type="sldNum" sz="quarter" idx="15"/>
          </p:nvPr>
        </p:nvSpPr>
        <p:spPr/>
        <p:txBody>
          <a:bodyPr/>
          <a:lstStyle/>
          <a:p>
            <a:fld id="{CBC2B05A-DFE7-484A-B1AA-A2078CF13B96}" type="slidenum">
              <a:rPr lang="en-US" smtClean="0"/>
              <a:t>16</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990600"/>
            <a:ext cx="1848002" cy="2660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0"/>
            <a:ext cx="1953846"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897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chor="t" anchorCtr="0"/>
          <a:lstStyle/>
          <a:p>
            <a:pPr algn="ctr"/>
            <a:r>
              <a:rPr lang="en-US" dirty="0" smtClean="0"/>
              <a:t>Required Textbooks &amp; Other Instructional Materials</a:t>
            </a:r>
            <a:endParaRPr lang="en-US" dirty="0"/>
          </a:p>
        </p:txBody>
      </p:sp>
      <p:sp>
        <p:nvSpPr>
          <p:cNvPr id="3" name="Content Placeholder 2"/>
          <p:cNvSpPr>
            <a:spLocks noGrp="1"/>
          </p:cNvSpPr>
          <p:nvPr>
            <p:ph sz="quarter" idx="1"/>
          </p:nvPr>
        </p:nvSpPr>
        <p:spPr>
          <a:xfrm>
            <a:off x="609600" y="1600200"/>
            <a:ext cx="7543800" cy="5105400"/>
          </a:xfrm>
        </p:spPr>
        <p:txBody>
          <a:bodyPr>
            <a:normAutofit fontScale="85000" lnSpcReduction="10000"/>
          </a:bodyPr>
          <a:lstStyle/>
          <a:p>
            <a:pPr>
              <a:spcAft>
                <a:spcPts val="600"/>
              </a:spcAft>
            </a:pPr>
            <a:r>
              <a:rPr lang="en-US" sz="2000" dirty="0" smtClean="0"/>
              <a:t>Textbooks and materials should support objectives, course content and student learning activities.</a:t>
            </a:r>
          </a:p>
          <a:p>
            <a:pPr>
              <a:spcAft>
                <a:spcPts val="600"/>
              </a:spcAft>
            </a:pPr>
            <a:r>
              <a:rPr lang="en-US" sz="2000" dirty="0" smtClean="0"/>
              <a:t>Any course which is a part of CSU GE Breadth or IGETC MUST have a required textbook.</a:t>
            </a:r>
          </a:p>
          <a:p>
            <a:pPr>
              <a:spcAft>
                <a:spcPts val="600"/>
              </a:spcAft>
            </a:pPr>
            <a:r>
              <a:rPr lang="en-US" sz="2000" dirty="0" smtClean="0"/>
              <a:t>Textbooks should be completely referenced with author, title, publisher and date.</a:t>
            </a:r>
            <a:endParaRPr lang="en-US" sz="2000" dirty="0"/>
          </a:p>
          <a:p>
            <a:r>
              <a:rPr lang="en-US" sz="2000" dirty="0" smtClean="0"/>
              <a:t>Textbooks should be no older than five years from the effective date.</a:t>
            </a:r>
          </a:p>
          <a:p>
            <a:pPr lvl="1">
              <a:spcBef>
                <a:spcPts val="600"/>
              </a:spcBef>
              <a:spcAft>
                <a:spcPts val="600"/>
              </a:spcAft>
            </a:pPr>
            <a:r>
              <a:rPr lang="en-US" sz="2000" dirty="0" smtClean="0"/>
              <a:t>Books defined as “definitive textbooks” may be used, however, a newer textbook is usually available.  In this case, the definitive textbook may be kept, but the newer one should be listed.</a:t>
            </a:r>
          </a:p>
          <a:p>
            <a:pPr>
              <a:spcAft>
                <a:spcPts val="600"/>
              </a:spcAft>
            </a:pPr>
            <a:r>
              <a:rPr lang="en-US" sz="2000" dirty="0" smtClean="0"/>
              <a:t>Textbooks play an essential role </a:t>
            </a:r>
            <a:r>
              <a:rPr lang="en-US" sz="2000" dirty="0"/>
              <a:t>in </a:t>
            </a:r>
            <a:r>
              <a:rPr lang="en-US" sz="2000" dirty="0" smtClean="0"/>
              <a:t>course articulation.</a:t>
            </a:r>
            <a:endParaRPr lang="en-US" sz="2000" dirty="0"/>
          </a:p>
          <a:p>
            <a:pPr>
              <a:spcAft>
                <a:spcPts val="600"/>
              </a:spcAft>
            </a:pPr>
            <a:r>
              <a:rPr lang="en-US" sz="2000" dirty="0" smtClean="0"/>
              <a:t>Required materials should only include items which are essential for the student to effectively participate in and successfully pass the course.</a:t>
            </a:r>
          </a:p>
          <a:p>
            <a:pPr>
              <a:spcAft>
                <a:spcPts val="600"/>
              </a:spcAft>
            </a:pPr>
            <a:r>
              <a:rPr lang="en-US" sz="2000" dirty="0" smtClean="0"/>
              <a:t>Other required items may include lab equipment, tools, materials or equipment such as a sport item</a:t>
            </a:r>
          </a:p>
          <a:p>
            <a:endParaRPr lang="en-US" dirty="0"/>
          </a:p>
        </p:txBody>
      </p:sp>
      <p:sp>
        <p:nvSpPr>
          <p:cNvPr id="5" name="Slide Number Placeholder 4"/>
          <p:cNvSpPr>
            <a:spLocks noGrp="1"/>
          </p:cNvSpPr>
          <p:nvPr>
            <p:ph type="sldNum" sz="quarter" idx="15"/>
          </p:nvPr>
        </p:nvSpPr>
        <p:spPr/>
        <p:txBody>
          <a:bodyPr/>
          <a:lstStyle/>
          <a:p>
            <a:fld id="{CBC2B05A-DFE7-484A-B1AA-A2078CF13B96}" type="slidenum">
              <a:rPr lang="en-US" smtClean="0"/>
              <a:t>17</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14300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368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chor="t" anchorCtr="0"/>
          <a:lstStyle/>
          <a:p>
            <a:pPr algn="ctr"/>
            <a:r>
              <a:rPr lang="en-US" dirty="0" smtClean="0"/>
              <a:t>Assignments and/or Other Activities</a:t>
            </a:r>
            <a:endParaRPr lang="en-US" dirty="0"/>
          </a:p>
        </p:txBody>
      </p:sp>
      <p:sp>
        <p:nvSpPr>
          <p:cNvPr id="3" name="Content Placeholder 2"/>
          <p:cNvSpPr>
            <a:spLocks noGrp="1"/>
          </p:cNvSpPr>
          <p:nvPr>
            <p:ph sz="quarter" idx="1"/>
          </p:nvPr>
        </p:nvSpPr>
        <p:spPr>
          <a:xfrm>
            <a:off x="457200" y="1143000"/>
            <a:ext cx="7848600" cy="5334000"/>
          </a:xfrm>
        </p:spPr>
        <p:txBody>
          <a:bodyPr>
            <a:normAutofit fontScale="62500" lnSpcReduction="20000"/>
          </a:bodyPr>
          <a:lstStyle/>
          <a:p>
            <a:pPr>
              <a:lnSpc>
                <a:spcPct val="120000"/>
              </a:lnSpc>
              <a:spcAft>
                <a:spcPts val="600"/>
              </a:spcAft>
            </a:pPr>
            <a:r>
              <a:rPr lang="en-US" sz="2700" dirty="0" smtClean="0"/>
              <a:t>Assignments should reflect reinforcement of objectives and content utilizing a high level of critical thinking.</a:t>
            </a:r>
          </a:p>
          <a:p>
            <a:pPr>
              <a:lnSpc>
                <a:spcPct val="120000"/>
              </a:lnSpc>
            </a:pPr>
            <a:r>
              <a:rPr lang="en-US" sz="2700" u="sng" dirty="0" smtClean="0"/>
              <a:t>Required Reading </a:t>
            </a:r>
            <a:r>
              <a:rPr lang="en-US" sz="2700" dirty="0" smtClean="0"/>
              <a:t>includes supplemental </a:t>
            </a:r>
            <a:r>
              <a:rPr lang="en-US" sz="2700" dirty="0"/>
              <a:t>reading material beyond required </a:t>
            </a:r>
            <a:r>
              <a:rPr lang="en-US" sz="2700" dirty="0" smtClean="0"/>
              <a:t>texts.</a:t>
            </a:r>
            <a:endParaRPr lang="en-US" sz="2700" dirty="0"/>
          </a:p>
          <a:p>
            <a:pPr lvl="1">
              <a:lnSpc>
                <a:spcPct val="120000"/>
              </a:lnSpc>
            </a:pPr>
            <a:r>
              <a:rPr lang="en-US" sz="2700" dirty="0" smtClean="0"/>
              <a:t>Journals</a:t>
            </a:r>
            <a:r>
              <a:rPr lang="en-US" sz="2700" dirty="0"/>
              <a:t>, periodicals, </a:t>
            </a:r>
            <a:r>
              <a:rPr lang="en-US" sz="2700" dirty="0" smtClean="0"/>
              <a:t>websites, manuals, handouts, supplemental texts, etc.</a:t>
            </a:r>
            <a:endParaRPr lang="en-US" sz="2700" dirty="0"/>
          </a:p>
          <a:p>
            <a:pPr>
              <a:lnSpc>
                <a:spcPct val="120000"/>
              </a:lnSpc>
            </a:pPr>
            <a:r>
              <a:rPr lang="en-US" sz="2700" u="sng" dirty="0" smtClean="0"/>
              <a:t>Required Writing </a:t>
            </a:r>
            <a:r>
              <a:rPr lang="en-US" sz="2700" dirty="0" smtClean="0"/>
              <a:t>should reflect college-level writing within some aspect of the course</a:t>
            </a:r>
          </a:p>
          <a:p>
            <a:pPr lvl="1">
              <a:lnSpc>
                <a:spcPct val="120000"/>
              </a:lnSpc>
            </a:pPr>
            <a:r>
              <a:rPr lang="en-US" sz="2700" dirty="0" smtClean="0"/>
              <a:t>Journals, lab reports, material usage, idea presentations, essays, position papers, research papers, critiques, etc.</a:t>
            </a:r>
          </a:p>
          <a:p>
            <a:pPr>
              <a:lnSpc>
                <a:spcPct val="120000"/>
              </a:lnSpc>
              <a:spcAft>
                <a:spcPts val="600"/>
              </a:spcAft>
            </a:pPr>
            <a:r>
              <a:rPr lang="en-US" sz="2700" u="sng" dirty="0" smtClean="0"/>
              <a:t>Critical Thinking </a:t>
            </a:r>
            <a:r>
              <a:rPr lang="en-US" sz="2700" dirty="0" smtClean="0"/>
              <a:t>should be reflected in college level activities practiced during assignments.</a:t>
            </a:r>
          </a:p>
          <a:p>
            <a:pPr>
              <a:lnSpc>
                <a:spcPct val="120000"/>
              </a:lnSpc>
              <a:spcAft>
                <a:spcPts val="600"/>
              </a:spcAft>
            </a:pPr>
            <a:r>
              <a:rPr lang="en-US" sz="2700" u="sng" dirty="0" smtClean="0"/>
              <a:t>Outside Assignments </a:t>
            </a:r>
            <a:r>
              <a:rPr lang="en-US" sz="2700" dirty="0" smtClean="0"/>
              <a:t>should be sufficient to show independent work and meet minimum study time hours of work per week beyond class time for each unit of credit.</a:t>
            </a:r>
          </a:p>
          <a:p>
            <a:pPr>
              <a:lnSpc>
                <a:spcPct val="120000"/>
              </a:lnSpc>
            </a:pPr>
            <a:r>
              <a:rPr lang="en-US" sz="2700" dirty="0" smtClean="0"/>
              <a:t>Activities should include analysis, synthesis or evaluative information (Bloom’s Taxonomy).</a:t>
            </a:r>
          </a:p>
          <a:p>
            <a:pPr lvl="1">
              <a:lnSpc>
                <a:spcPct val="170000"/>
              </a:lnSpc>
            </a:pPr>
            <a:endParaRPr lang="en-US" dirty="0"/>
          </a:p>
        </p:txBody>
      </p:sp>
      <p:sp>
        <p:nvSpPr>
          <p:cNvPr id="5" name="Slide Number Placeholder 4"/>
          <p:cNvSpPr>
            <a:spLocks noGrp="1"/>
          </p:cNvSpPr>
          <p:nvPr>
            <p:ph type="sldNum" sz="quarter" idx="15"/>
          </p:nvPr>
        </p:nvSpPr>
        <p:spPr/>
        <p:txBody>
          <a:bodyPr/>
          <a:lstStyle/>
          <a:p>
            <a:fld id="{CBC2B05A-DFE7-484A-B1AA-A2078CF13B96}" type="slidenum">
              <a:rPr lang="en-US" smtClean="0"/>
              <a:t>18</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76200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971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pPr algn="ctr"/>
            <a:r>
              <a:rPr lang="en-US" dirty="0" smtClean="0"/>
              <a:t>Methods of Evaluation</a:t>
            </a:r>
            <a:endParaRPr lang="en-US" dirty="0"/>
          </a:p>
        </p:txBody>
      </p:sp>
      <p:sp>
        <p:nvSpPr>
          <p:cNvPr id="3" name="Content Placeholder 2"/>
          <p:cNvSpPr>
            <a:spLocks noGrp="1"/>
          </p:cNvSpPr>
          <p:nvPr>
            <p:ph sz="quarter" idx="1"/>
          </p:nvPr>
        </p:nvSpPr>
        <p:spPr/>
        <p:txBody>
          <a:bodyPr>
            <a:normAutofit/>
          </a:bodyPr>
          <a:lstStyle/>
          <a:p>
            <a:pPr>
              <a:lnSpc>
                <a:spcPct val="110000"/>
              </a:lnSpc>
              <a:spcAft>
                <a:spcPts val="1200"/>
              </a:spcAft>
            </a:pPr>
            <a:r>
              <a:rPr lang="en-US" sz="1800" dirty="0" smtClean="0"/>
              <a:t>Methods of evaluation must relate to the course objectives (knowledge, skills and abilities).</a:t>
            </a:r>
          </a:p>
          <a:p>
            <a:pPr>
              <a:lnSpc>
                <a:spcPct val="110000"/>
              </a:lnSpc>
              <a:spcAft>
                <a:spcPts val="1200"/>
              </a:spcAft>
            </a:pPr>
            <a:r>
              <a:rPr lang="en-US" sz="1800" dirty="0" smtClean="0"/>
              <a:t>Multiple methods of evaluation are preferred in</a:t>
            </a:r>
            <a:br>
              <a:rPr lang="en-US" sz="1800" dirty="0" smtClean="0"/>
            </a:br>
            <a:r>
              <a:rPr lang="en-US" sz="1800" dirty="0" smtClean="0"/>
              <a:t>order to support the diverse populations and</a:t>
            </a:r>
            <a:br>
              <a:rPr lang="en-US" sz="1800" dirty="0" smtClean="0"/>
            </a:br>
            <a:r>
              <a:rPr lang="en-US" sz="1800" dirty="0" smtClean="0"/>
              <a:t>learning styles of community college students.</a:t>
            </a:r>
          </a:p>
          <a:p>
            <a:pPr>
              <a:spcAft>
                <a:spcPts val="1200"/>
              </a:spcAft>
            </a:pPr>
            <a:r>
              <a:rPr lang="en-US" sz="1800" dirty="0" smtClean="0"/>
              <a:t>Methods should demonstrate a likelihood that</a:t>
            </a:r>
            <a:br>
              <a:rPr lang="en-US" sz="1800" dirty="0" smtClean="0"/>
            </a:br>
            <a:r>
              <a:rPr lang="en-US" sz="1800" dirty="0" smtClean="0"/>
              <a:t>students will achieve the objectives</a:t>
            </a:r>
          </a:p>
          <a:p>
            <a:r>
              <a:rPr lang="en-US" sz="1800" dirty="0" smtClean="0"/>
              <a:t>Methods of evaluation should include the student’s</a:t>
            </a:r>
            <a:br>
              <a:rPr lang="en-US" sz="1800" dirty="0" smtClean="0"/>
            </a:br>
            <a:r>
              <a:rPr lang="en-US" sz="1800" dirty="0" smtClean="0"/>
              <a:t>development of critical thinking skills.</a:t>
            </a:r>
            <a:endParaRPr lang="en-US" sz="1800" dirty="0"/>
          </a:p>
        </p:txBody>
      </p:sp>
      <p:sp>
        <p:nvSpPr>
          <p:cNvPr id="5" name="Slide Number Placeholder 4"/>
          <p:cNvSpPr>
            <a:spLocks noGrp="1"/>
          </p:cNvSpPr>
          <p:nvPr>
            <p:ph type="sldNum" sz="quarter" idx="15"/>
          </p:nvPr>
        </p:nvSpPr>
        <p:spPr/>
        <p:txBody>
          <a:bodyPr/>
          <a:lstStyle/>
          <a:p>
            <a:fld id="{CBC2B05A-DFE7-484A-B1AA-A2078CF13B96}" type="slidenum">
              <a:rPr lang="en-US" smtClean="0"/>
              <a:t>19</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066800"/>
            <a:ext cx="1848002" cy="2660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362200"/>
            <a:ext cx="231648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89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52400"/>
            <a:ext cx="7467600" cy="1143000"/>
          </a:xfrm>
        </p:spPr>
        <p:txBody>
          <a:bodyPr anchor="t" anchorCtr="0"/>
          <a:lstStyle/>
          <a:p>
            <a:pPr algn="ctr"/>
            <a:r>
              <a:rPr lang="en-US" dirty="0" smtClean="0"/>
              <a:t>A Word About the Course Outline of Record</a:t>
            </a:r>
            <a:endParaRPr lang="en-US" dirty="0"/>
          </a:p>
        </p:txBody>
      </p:sp>
      <p:sp>
        <p:nvSpPr>
          <p:cNvPr id="3" name="Content Placeholder 2"/>
          <p:cNvSpPr>
            <a:spLocks noGrp="1"/>
          </p:cNvSpPr>
          <p:nvPr>
            <p:ph sz="quarter" idx="1"/>
          </p:nvPr>
        </p:nvSpPr>
        <p:spPr>
          <a:xfrm>
            <a:off x="228600" y="1447800"/>
            <a:ext cx="7620000" cy="5029200"/>
          </a:xfrm>
        </p:spPr>
        <p:txBody>
          <a:bodyPr>
            <a:normAutofit/>
          </a:bodyPr>
          <a:lstStyle/>
          <a:p>
            <a:pPr marL="365760" lvl="1" indent="0">
              <a:buNone/>
            </a:pPr>
            <a:endParaRPr lang="en-US" sz="1700" dirty="0" smtClean="0"/>
          </a:p>
          <a:p>
            <a:pPr marL="365760" lvl="1" indent="0">
              <a:buNone/>
            </a:pPr>
            <a:r>
              <a:rPr lang="en-US" sz="1700" dirty="0" smtClean="0"/>
              <a:t>"</a:t>
            </a:r>
            <a:r>
              <a:rPr lang="en-US" sz="1700" dirty="0"/>
              <a:t>While each required course element must be written discreetly, each element should also be developed in light of the other elements, in other words, integrated. For example, there is an interwoven relationship between what the student should be able to do (course objectives) and how this is going to be evaluated (methods of evaluation). Furthermore the objectives must have a clear relationship to the subject or content. The course outline of record should reflect a quality in the course sufficient to attain the objectives."</a:t>
            </a:r>
          </a:p>
          <a:p>
            <a:pPr marL="914400" lvl="3" indent="0">
              <a:buNone/>
            </a:pPr>
            <a:endParaRPr lang="en-US" sz="1600" i="1" dirty="0" smtClean="0"/>
          </a:p>
          <a:p>
            <a:pPr marL="914400" lvl="3" indent="0">
              <a:buNone/>
            </a:pPr>
            <a:r>
              <a:rPr lang="en-US" sz="1600" i="1" dirty="0" smtClean="0"/>
              <a:t>-- </a:t>
            </a:r>
            <a:r>
              <a:rPr lang="en-US" sz="1600" dirty="0"/>
              <a:t>From</a:t>
            </a:r>
            <a:r>
              <a:rPr lang="en-US" sz="1600" i="1" dirty="0"/>
              <a:t> "The Course Outline of Record: A Curriculum Reference Guide," The </a:t>
            </a:r>
            <a:r>
              <a:rPr lang="en-US" sz="1600" i="1" dirty="0" smtClean="0"/>
              <a:t>Academic </a:t>
            </a:r>
            <a:r>
              <a:rPr lang="en-US" sz="1600" i="1" dirty="0"/>
              <a:t>Senate for California Community Colleges, 2008</a:t>
            </a:r>
            <a:endParaRPr lang="en-US" sz="1600" dirty="0"/>
          </a:p>
          <a:p>
            <a:endParaRPr lang="en-US" dirty="0"/>
          </a:p>
        </p:txBody>
      </p:sp>
      <p:sp>
        <p:nvSpPr>
          <p:cNvPr id="4" name="Slide Number Placeholder 3"/>
          <p:cNvSpPr>
            <a:spLocks noGrp="1"/>
          </p:cNvSpPr>
          <p:nvPr>
            <p:ph type="sldNum" sz="quarter" idx="15"/>
          </p:nvPr>
        </p:nvSpPr>
        <p:spPr/>
        <p:txBody>
          <a:bodyPr/>
          <a:lstStyle/>
          <a:p>
            <a:fld id="{CBC2B05A-DFE7-484A-B1AA-A2078CF13B96}" type="slidenum">
              <a:rPr lang="en-US" smtClean="0"/>
              <a:t>2</a:t>
            </a:fld>
            <a:endParaRPr lang="en-US"/>
          </a:p>
        </p:txBody>
      </p:sp>
      <p:pic>
        <p:nvPicPr>
          <p:cNvPr id="2052"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29540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668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pPr algn="ctr"/>
            <a:r>
              <a:rPr lang="en-US" dirty="0" smtClean="0"/>
              <a:t>References</a:t>
            </a:r>
            <a:endParaRPr lang="en-US" dirty="0"/>
          </a:p>
        </p:txBody>
      </p:sp>
      <p:sp>
        <p:nvSpPr>
          <p:cNvPr id="4" name="Content Placeholder 3"/>
          <p:cNvSpPr>
            <a:spLocks noGrp="1"/>
          </p:cNvSpPr>
          <p:nvPr>
            <p:ph sz="quarter" idx="1"/>
          </p:nvPr>
        </p:nvSpPr>
        <p:spPr>
          <a:xfrm>
            <a:off x="685800" y="1066800"/>
            <a:ext cx="7467600" cy="2740152"/>
          </a:xfrm>
        </p:spPr>
        <p:txBody>
          <a:bodyPr>
            <a:normAutofit/>
          </a:bodyPr>
          <a:lstStyle/>
          <a:p>
            <a:pPr>
              <a:spcAft>
                <a:spcPts val="1200"/>
              </a:spcAft>
            </a:pPr>
            <a:r>
              <a:rPr lang="en-US" sz="1600" dirty="0"/>
              <a:t>California Community Colleges, Chancellor's Office. </a:t>
            </a:r>
            <a:r>
              <a:rPr lang="en-US" sz="1600" u="sng" dirty="0"/>
              <a:t>Credit Course Repetition Guidelines</a:t>
            </a:r>
            <a:r>
              <a:rPr lang="en-US" sz="1600" dirty="0"/>
              <a:t>. July 2013.</a:t>
            </a:r>
          </a:p>
          <a:p>
            <a:pPr>
              <a:spcAft>
                <a:spcPts val="1200"/>
              </a:spcAft>
            </a:pPr>
            <a:r>
              <a:rPr lang="en-US" sz="1600" dirty="0"/>
              <a:t>The Academic Senate, California Community Colleges. </a:t>
            </a:r>
            <a:r>
              <a:rPr lang="en-US" sz="1600" u="sng" dirty="0"/>
              <a:t>The Course Outline of Record: A Curriculum Reference Guide</a:t>
            </a:r>
            <a:r>
              <a:rPr lang="en-US" sz="1600" dirty="0"/>
              <a:t>. 2008.</a:t>
            </a:r>
          </a:p>
          <a:p>
            <a:r>
              <a:rPr lang="en-US" sz="1600" dirty="0"/>
              <a:t>California Community Colleges, Chancellor's Office. </a:t>
            </a:r>
            <a:r>
              <a:rPr lang="en-US" sz="1600" u="sng" dirty="0"/>
              <a:t>Program and Course Approval Handbook</a:t>
            </a:r>
            <a:r>
              <a:rPr lang="en-US" sz="1600" dirty="0"/>
              <a:t>. July 2013</a:t>
            </a:r>
            <a:r>
              <a:rPr lang="en-US" sz="1600" dirty="0" smtClean="0"/>
              <a:t>.</a:t>
            </a:r>
          </a:p>
          <a:p>
            <a:pPr>
              <a:spcBef>
                <a:spcPts val="1200"/>
              </a:spcBef>
            </a:pPr>
            <a:r>
              <a:rPr lang="en-US" sz="1600" dirty="0"/>
              <a:t>California Code of Regulations, Title 5 – Education, Division 6 California Community </a:t>
            </a:r>
            <a:r>
              <a:rPr lang="en-US" sz="1600" dirty="0" smtClean="0"/>
              <a:t>Colleges</a:t>
            </a:r>
          </a:p>
          <a:p>
            <a:pPr>
              <a:spcBef>
                <a:spcPts val="1200"/>
              </a:spcBef>
            </a:pPr>
            <a:endParaRPr lang="en-US" sz="1600" dirty="0"/>
          </a:p>
          <a:p>
            <a:endParaRPr lang="en-US" sz="1600" dirty="0"/>
          </a:p>
        </p:txBody>
      </p:sp>
      <p:sp>
        <p:nvSpPr>
          <p:cNvPr id="6" name="Slide Number Placeholder 5"/>
          <p:cNvSpPr>
            <a:spLocks noGrp="1"/>
          </p:cNvSpPr>
          <p:nvPr>
            <p:ph type="sldNum" sz="quarter" idx="15"/>
          </p:nvPr>
        </p:nvSpPr>
        <p:spPr/>
        <p:txBody>
          <a:bodyPr/>
          <a:lstStyle/>
          <a:p>
            <a:fld id="{CBC2B05A-DFE7-484A-B1AA-A2078CF13B96}" type="slidenum">
              <a:rPr lang="en-US" smtClean="0"/>
              <a:t>20</a:t>
            </a:fld>
            <a:endParaRPr lang="en-US"/>
          </a:p>
        </p:txBody>
      </p:sp>
      <p:pic>
        <p:nvPicPr>
          <p:cNvPr id="7"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598" y="4291984"/>
            <a:ext cx="1848002" cy="2660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4572000"/>
            <a:ext cx="8077200" cy="2046714"/>
          </a:xfrm>
          <a:prstGeom prst="rect">
            <a:avLst/>
          </a:prstGeom>
        </p:spPr>
        <p:txBody>
          <a:bodyPr wrap="square">
            <a:spAutoFit/>
          </a:bodyPr>
          <a:lstStyle/>
          <a:p>
            <a:pPr marL="285750" indent="-285750">
              <a:spcAft>
                <a:spcPts val="600"/>
              </a:spcAft>
              <a:buClr>
                <a:srgbClr val="C00000"/>
              </a:buClr>
              <a:buFont typeface="Courier New" pitchFamily="49" charset="0"/>
              <a:buChar char="o"/>
            </a:pPr>
            <a:r>
              <a:rPr lang="en-US" sz="1600" dirty="0" smtClean="0"/>
              <a:t>Palomar College Curriculum </a:t>
            </a:r>
            <a:r>
              <a:rPr lang="en-US" sz="1600" dirty="0" smtClean="0">
                <a:hlinkClick r:id="rId3"/>
              </a:rPr>
              <a:t>http://www2.palomar.edu/pages/curriculum/ </a:t>
            </a:r>
            <a:endParaRPr lang="en-US" sz="1600" dirty="0" smtClean="0"/>
          </a:p>
          <a:p>
            <a:pPr marL="285750" indent="-285750">
              <a:spcAft>
                <a:spcPts val="600"/>
              </a:spcAft>
              <a:buClr>
                <a:srgbClr val="C00000"/>
              </a:buClr>
              <a:buFont typeface="Courier New" pitchFamily="49" charset="0"/>
              <a:buChar char="o"/>
            </a:pPr>
            <a:r>
              <a:rPr lang="en-US" sz="1600" dirty="0" smtClean="0"/>
              <a:t>California </a:t>
            </a:r>
            <a:r>
              <a:rPr lang="en-US" sz="1600" dirty="0"/>
              <a:t>Community Colleges Chancellor’s Office, Academic Affairs, Curriculum and Instruction Unit </a:t>
            </a:r>
            <a:r>
              <a:rPr lang="en-US" sz="1600" dirty="0" smtClean="0">
                <a:hlinkClick r:id="rId4"/>
              </a:rPr>
              <a:t>http</a:t>
            </a:r>
            <a:r>
              <a:rPr lang="en-US" sz="1600" dirty="0">
                <a:hlinkClick r:id="rId4"/>
              </a:rPr>
              <a:t>://</a:t>
            </a:r>
            <a:r>
              <a:rPr lang="en-US" sz="1600" dirty="0" smtClean="0">
                <a:hlinkClick r:id="rId4"/>
              </a:rPr>
              <a:t>extranet.cccco.edu/Divisions/AcademicAffairs/CurriculumandInstructionUnit.aspx</a:t>
            </a:r>
            <a:endParaRPr lang="en-US" sz="1600" dirty="0" smtClean="0"/>
          </a:p>
          <a:p>
            <a:pPr marL="285750" indent="-285750">
              <a:spcAft>
                <a:spcPts val="600"/>
              </a:spcAft>
              <a:buClr>
                <a:srgbClr val="C00000"/>
              </a:buClr>
              <a:buFont typeface="Courier New" pitchFamily="49" charset="0"/>
              <a:buChar char="o"/>
            </a:pPr>
            <a:r>
              <a:rPr lang="en-US" sz="1600" dirty="0" smtClean="0"/>
              <a:t>Academic </a:t>
            </a:r>
            <a:r>
              <a:rPr lang="en-US" sz="1600" dirty="0"/>
              <a:t>Senate for California Community Colleges </a:t>
            </a:r>
            <a:r>
              <a:rPr lang="en-US" sz="1600" dirty="0">
                <a:hlinkClick r:id="rId5"/>
              </a:rPr>
              <a:t>http://</a:t>
            </a:r>
            <a:r>
              <a:rPr lang="en-US" sz="1600" dirty="0" smtClean="0">
                <a:hlinkClick r:id="rId5"/>
              </a:rPr>
              <a:t>asccc.org/</a:t>
            </a:r>
            <a:endParaRPr lang="en-US" sz="1600" dirty="0" smtClean="0"/>
          </a:p>
          <a:p>
            <a:pPr marL="285750" indent="-285750">
              <a:spcAft>
                <a:spcPts val="600"/>
              </a:spcAft>
              <a:buClr>
                <a:srgbClr val="C00000"/>
              </a:buClr>
              <a:buFont typeface="Courier New" pitchFamily="49" charset="0"/>
              <a:buChar char="o"/>
            </a:pPr>
            <a:r>
              <a:rPr lang="en-US" sz="1600" dirty="0" smtClean="0"/>
              <a:t>Title </a:t>
            </a:r>
            <a:r>
              <a:rPr lang="en-US" sz="1600" dirty="0"/>
              <a:t>5 </a:t>
            </a:r>
            <a:r>
              <a:rPr lang="en-US" sz="1600" dirty="0">
                <a:hlinkClick r:id="rId6"/>
              </a:rPr>
              <a:t>http://extranet.cccco.edu/Divisions/Legal/Resources.aspx</a:t>
            </a:r>
            <a:endParaRPr lang="en-US" sz="1600" dirty="0"/>
          </a:p>
        </p:txBody>
      </p:sp>
      <p:sp>
        <p:nvSpPr>
          <p:cNvPr id="8" name="Title 1"/>
          <p:cNvSpPr txBox="1">
            <a:spLocks/>
          </p:cNvSpPr>
          <p:nvPr/>
        </p:nvSpPr>
        <p:spPr>
          <a:xfrm>
            <a:off x="609600" y="3718030"/>
            <a:ext cx="7467600" cy="571500"/>
          </a:xfrm>
          <a:prstGeom prst="rect">
            <a:avLst/>
          </a:prstGeom>
        </p:spPr>
        <p:txBody>
          <a:bodyPr vert="horz" anchor="t" anchorCtr="0">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dirty="0" smtClean="0"/>
              <a:t>Useful Links</a:t>
            </a:r>
            <a:endParaRPr lang="en-US" dirty="0"/>
          </a:p>
        </p:txBody>
      </p:sp>
      <p:pic>
        <p:nvPicPr>
          <p:cNvPr id="9"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76200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8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pPr algn="ctr"/>
            <a:r>
              <a:rPr lang="en-US" dirty="0" smtClean="0"/>
              <a:t>Purpose of the Course Outline of Record</a:t>
            </a:r>
            <a:endParaRPr lang="en-US" dirty="0"/>
          </a:p>
        </p:txBody>
      </p:sp>
      <p:sp>
        <p:nvSpPr>
          <p:cNvPr id="3" name="Content Placeholder 2"/>
          <p:cNvSpPr>
            <a:spLocks noGrp="1"/>
          </p:cNvSpPr>
          <p:nvPr>
            <p:ph sz="quarter" idx="1"/>
          </p:nvPr>
        </p:nvSpPr>
        <p:spPr/>
        <p:txBody>
          <a:bodyPr>
            <a:normAutofit/>
          </a:bodyPr>
          <a:lstStyle/>
          <a:p>
            <a:r>
              <a:rPr lang="en-US" sz="1900" dirty="0" smtClean="0"/>
              <a:t>The course outline of record (COR) is a legal document that must contain certain required elements that are outlined in  §55002 of Title 5.</a:t>
            </a:r>
          </a:p>
          <a:p>
            <a:pPr>
              <a:spcBef>
                <a:spcPts val="1200"/>
              </a:spcBef>
            </a:pPr>
            <a:r>
              <a:rPr lang="en-US" sz="1900" dirty="0" smtClean="0"/>
              <a:t>The COR serves as a legal contract between the faculty, student and the college.</a:t>
            </a:r>
          </a:p>
          <a:p>
            <a:pPr>
              <a:lnSpc>
                <a:spcPct val="150000"/>
              </a:lnSpc>
            </a:pPr>
            <a:r>
              <a:rPr lang="en-US" sz="1900" dirty="0" smtClean="0"/>
              <a:t>The COR ensures rigor and establishes consistency.</a:t>
            </a:r>
          </a:p>
          <a:p>
            <a:r>
              <a:rPr lang="en-US" sz="1900" dirty="0" smtClean="0"/>
              <a:t>The COR serves as a </a:t>
            </a:r>
            <a:r>
              <a:rPr lang="en-US" sz="1900" dirty="0"/>
              <a:t>f</a:t>
            </a:r>
            <a:r>
              <a:rPr lang="en-US" sz="1900" dirty="0" smtClean="0"/>
              <a:t>oundation for articulation agreements and C-ID numbers.</a:t>
            </a:r>
          </a:p>
          <a:p>
            <a:pPr>
              <a:spcBef>
                <a:spcPts val="1200"/>
              </a:spcBef>
            </a:pPr>
            <a:r>
              <a:rPr lang="en-US" sz="1900" dirty="0" smtClean="0"/>
              <a:t>The COR clearly lays out the expected content and learning objectives for a course for use by any faculty member.</a:t>
            </a:r>
            <a:endParaRPr lang="en-US" sz="1900" dirty="0"/>
          </a:p>
        </p:txBody>
      </p:sp>
      <p:sp>
        <p:nvSpPr>
          <p:cNvPr id="6" name="Slide Number Placeholder 5"/>
          <p:cNvSpPr>
            <a:spLocks noGrp="1"/>
          </p:cNvSpPr>
          <p:nvPr>
            <p:ph type="sldNum" sz="quarter" idx="15"/>
          </p:nvPr>
        </p:nvSpPr>
        <p:spPr/>
        <p:txBody>
          <a:bodyPr/>
          <a:lstStyle/>
          <a:p>
            <a:fld id="{CBC2B05A-DFE7-484A-B1AA-A2078CF13B96}" type="slidenum">
              <a:rPr lang="en-US" smtClean="0"/>
              <a:t>3</a:t>
            </a:fld>
            <a:endParaRPr lang="en-US"/>
          </a:p>
        </p:txBody>
      </p:sp>
      <p:pic>
        <p:nvPicPr>
          <p:cNvPr id="7"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7398" y="129540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91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pPr algn="ctr"/>
            <a:r>
              <a:rPr lang="en-US" dirty="0"/>
              <a:t>Planning The Course Outline of Record</a:t>
            </a:r>
          </a:p>
        </p:txBody>
      </p:sp>
      <p:sp>
        <p:nvSpPr>
          <p:cNvPr id="3" name="Content Placeholder 2"/>
          <p:cNvSpPr>
            <a:spLocks noGrp="1"/>
          </p:cNvSpPr>
          <p:nvPr>
            <p:ph sz="quarter" idx="1"/>
          </p:nvPr>
        </p:nvSpPr>
        <p:spPr/>
        <p:txBody>
          <a:bodyPr>
            <a:normAutofit/>
          </a:bodyPr>
          <a:lstStyle/>
          <a:p>
            <a:pPr>
              <a:lnSpc>
                <a:spcPct val="150000"/>
              </a:lnSpc>
            </a:pPr>
            <a:r>
              <a:rPr lang="en-US" sz="2000" dirty="0" smtClean="0"/>
              <a:t>Begin with a holistic vision of the course to be proposed.</a:t>
            </a:r>
          </a:p>
          <a:p>
            <a:pPr>
              <a:lnSpc>
                <a:spcPct val="150000"/>
              </a:lnSpc>
            </a:pPr>
            <a:r>
              <a:rPr lang="en-US" sz="2000" dirty="0" smtClean="0"/>
              <a:t>Determine whether there is a need or rationale.</a:t>
            </a:r>
          </a:p>
          <a:p>
            <a:pPr>
              <a:lnSpc>
                <a:spcPct val="150000"/>
              </a:lnSpc>
              <a:spcBef>
                <a:spcPts val="0"/>
              </a:spcBef>
            </a:pPr>
            <a:r>
              <a:rPr lang="en-US" sz="2000" dirty="0" smtClean="0"/>
              <a:t>How is the course appropriate to Palomar’s mission?</a:t>
            </a:r>
          </a:p>
          <a:p>
            <a:pPr lvl="1">
              <a:spcBef>
                <a:spcPts val="0"/>
              </a:spcBef>
            </a:pPr>
            <a:r>
              <a:rPr lang="en-US" sz="2000" dirty="0" smtClean="0"/>
              <a:t>Transfer</a:t>
            </a:r>
          </a:p>
          <a:p>
            <a:pPr lvl="1"/>
            <a:r>
              <a:rPr lang="en-US" sz="2000" dirty="0" smtClean="0"/>
              <a:t>General Education</a:t>
            </a:r>
          </a:p>
          <a:p>
            <a:pPr lvl="1"/>
            <a:r>
              <a:rPr lang="en-US" sz="2000" dirty="0" smtClean="0"/>
              <a:t>Basic Skills</a:t>
            </a:r>
          </a:p>
          <a:p>
            <a:pPr lvl="1"/>
            <a:r>
              <a:rPr lang="en-US" sz="2000" dirty="0" smtClean="0"/>
              <a:t>Career and Technical Training</a:t>
            </a:r>
          </a:p>
          <a:p>
            <a:pPr>
              <a:spcBef>
                <a:spcPts val="1200"/>
              </a:spcBef>
            </a:pPr>
            <a:r>
              <a:rPr lang="en-US" sz="2000" dirty="0" smtClean="0"/>
              <a:t>The COR must reflect a quality of the course to attain the objectives.</a:t>
            </a:r>
            <a:endParaRPr lang="en-US" sz="2000" dirty="0"/>
          </a:p>
        </p:txBody>
      </p:sp>
      <p:sp>
        <p:nvSpPr>
          <p:cNvPr id="4" name="Slide Number Placeholder 3"/>
          <p:cNvSpPr>
            <a:spLocks noGrp="1"/>
          </p:cNvSpPr>
          <p:nvPr>
            <p:ph type="sldNum" sz="quarter" idx="15"/>
          </p:nvPr>
        </p:nvSpPr>
        <p:spPr/>
        <p:txBody>
          <a:bodyPr/>
          <a:lstStyle/>
          <a:p>
            <a:fld id="{CBC2B05A-DFE7-484A-B1AA-A2078CF13B96}" type="slidenum">
              <a:rPr lang="en-US" smtClean="0"/>
              <a:t>4</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29540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05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chor="t" anchorCtr="0">
            <a:normAutofit/>
          </a:bodyPr>
          <a:lstStyle/>
          <a:p>
            <a:pPr algn="ctr"/>
            <a:r>
              <a:rPr lang="en-US" dirty="0" smtClean="0"/>
              <a:t>Planning The Course Outline of Record</a:t>
            </a:r>
            <a:endParaRPr lang="en-US" dirty="0"/>
          </a:p>
        </p:txBody>
      </p:sp>
      <p:sp>
        <p:nvSpPr>
          <p:cNvPr id="3" name="Content Placeholder 2"/>
          <p:cNvSpPr>
            <a:spLocks noGrp="1"/>
          </p:cNvSpPr>
          <p:nvPr>
            <p:ph sz="quarter" idx="1"/>
          </p:nvPr>
        </p:nvSpPr>
        <p:spPr/>
        <p:txBody>
          <a:bodyPr/>
          <a:lstStyle/>
          <a:p>
            <a:pPr>
              <a:spcAft>
                <a:spcPts val="1200"/>
              </a:spcAft>
            </a:pPr>
            <a:r>
              <a:rPr lang="en-US" sz="2000" dirty="0" smtClean="0"/>
              <a:t>The COR should be integrated, with each element reinforcing the purpose of the other elements in the course outline.</a:t>
            </a:r>
          </a:p>
          <a:p>
            <a:pPr>
              <a:spcAft>
                <a:spcPts val="1200"/>
              </a:spcAft>
            </a:pPr>
            <a:r>
              <a:rPr lang="en-US" sz="2000" dirty="0" smtClean="0"/>
              <a:t>There should be a linked relationship between the objectives and methods of evaluation.</a:t>
            </a:r>
          </a:p>
          <a:p>
            <a:pPr>
              <a:spcAft>
                <a:spcPts val="1200"/>
              </a:spcAft>
            </a:pPr>
            <a:r>
              <a:rPr lang="en-US" sz="2000" dirty="0" smtClean="0"/>
              <a:t>SLO’s should </a:t>
            </a:r>
            <a:r>
              <a:rPr lang="en-US" sz="2000" dirty="0" smtClean="0"/>
              <a:t>clearly connect to the objectives.</a:t>
            </a:r>
          </a:p>
          <a:p>
            <a:pPr>
              <a:spcAft>
                <a:spcPts val="1200"/>
              </a:spcAft>
            </a:pPr>
            <a:r>
              <a:rPr lang="en-US" sz="2000" dirty="0"/>
              <a:t>O</a:t>
            </a:r>
            <a:r>
              <a:rPr lang="en-US" sz="2000" dirty="0" smtClean="0"/>
              <a:t>bjectives </a:t>
            </a:r>
            <a:r>
              <a:rPr lang="en-US" sz="2000" dirty="0" smtClean="0"/>
              <a:t>should be clearly connected to the content.</a:t>
            </a:r>
          </a:p>
          <a:p>
            <a:r>
              <a:rPr lang="en-US" sz="2000" dirty="0" smtClean="0"/>
              <a:t>The course outline must be rigorous and effective in integrating the required components of critical thinking, problem solving, written communication skills, college-level skills, and vocabulary throughout</a:t>
            </a:r>
          </a:p>
          <a:p>
            <a:endParaRPr lang="en-US" dirty="0"/>
          </a:p>
        </p:txBody>
      </p:sp>
      <p:sp>
        <p:nvSpPr>
          <p:cNvPr id="5" name="Slide Number Placeholder 4"/>
          <p:cNvSpPr>
            <a:spLocks noGrp="1"/>
          </p:cNvSpPr>
          <p:nvPr>
            <p:ph type="sldNum" sz="quarter" idx="15"/>
          </p:nvPr>
        </p:nvSpPr>
        <p:spPr/>
        <p:txBody>
          <a:bodyPr/>
          <a:lstStyle/>
          <a:p>
            <a:fld id="{CBC2B05A-DFE7-484A-B1AA-A2078CF13B96}" type="slidenum">
              <a:rPr lang="en-US" smtClean="0"/>
              <a:t>5</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7398" y="125791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415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467600" cy="1143000"/>
          </a:xfrm>
        </p:spPr>
        <p:txBody>
          <a:bodyPr anchor="t" anchorCtr="0">
            <a:normAutofit/>
          </a:bodyPr>
          <a:lstStyle/>
          <a:p>
            <a:pPr algn="ctr"/>
            <a:r>
              <a:rPr lang="en-US" dirty="0" smtClean="0"/>
              <a:t>Course Outline of Record </a:t>
            </a:r>
            <a:r>
              <a:rPr lang="en-US" dirty="0"/>
              <a:t>M</a:t>
            </a:r>
            <a:r>
              <a:rPr lang="en-US" dirty="0" smtClean="0"/>
              <a:t>ust Contain all Elements</a:t>
            </a:r>
            <a:endParaRPr lang="en-US" dirty="0"/>
          </a:p>
        </p:txBody>
      </p:sp>
      <p:sp>
        <p:nvSpPr>
          <p:cNvPr id="3" name="Content Placeholder 2"/>
          <p:cNvSpPr>
            <a:spLocks noGrp="1"/>
          </p:cNvSpPr>
          <p:nvPr>
            <p:ph sz="quarter" idx="1"/>
          </p:nvPr>
        </p:nvSpPr>
        <p:spPr>
          <a:xfrm>
            <a:off x="685800" y="1447800"/>
            <a:ext cx="7696200" cy="4495800"/>
          </a:xfrm>
        </p:spPr>
        <p:txBody>
          <a:bodyPr>
            <a:noAutofit/>
          </a:bodyPr>
          <a:lstStyle/>
          <a:p>
            <a:pPr>
              <a:lnSpc>
                <a:spcPct val="160000"/>
              </a:lnSpc>
            </a:pPr>
            <a:r>
              <a:rPr lang="en-US" sz="1600" dirty="0" smtClean="0"/>
              <a:t>Unit Value</a:t>
            </a:r>
          </a:p>
          <a:p>
            <a:pPr>
              <a:lnSpc>
                <a:spcPct val="160000"/>
              </a:lnSpc>
            </a:pPr>
            <a:r>
              <a:rPr lang="en-US" sz="1600" dirty="0" smtClean="0"/>
              <a:t>Contact Hours</a:t>
            </a:r>
          </a:p>
          <a:p>
            <a:r>
              <a:rPr lang="en-US" sz="1600" dirty="0" smtClean="0"/>
              <a:t>Prerequisites, Corequisites or Advisories on Recommended Preparation (if applicable)</a:t>
            </a:r>
          </a:p>
          <a:p>
            <a:pPr>
              <a:lnSpc>
                <a:spcPct val="160000"/>
              </a:lnSpc>
            </a:pPr>
            <a:r>
              <a:rPr lang="en-US" sz="1600" dirty="0" smtClean="0"/>
              <a:t>Catalog Description</a:t>
            </a:r>
          </a:p>
          <a:p>
            <a:pPr>
              <a:lnSpc>
                <a:spcPct val="160000"/>
              </a:lnSpc>
            </a:pPr>
            <a:r>
              <a:rPr lang="en-US" sz="1600" dirty="0" smtClean="0"/>
              <a:t>Objectives</a:t>
            </a:r>
          </a:p>
          <a:p>
            <a:pPr>
              <a:lnSpc>
                <a:spcPct val="160000"/>
              </a:lnSpc>
            </a:pPr>
            <a:r>
              <a:rPr lang="en-US" sz="1600" dirty="0" smtClean="0"/>
              <a:t>Methods of Instruction</a:t>
            </a:r>
            <a:endParaRPr lang="en-US" sz="1600" dirty="0"/>
          </a:p>
          <a:p>
            <a:pPr>
              <a:lnSpc>
                <a:spcPct val="160000"/>
              </a:lnSpc>
            </a:pPr>
            <a:r>
              <a:rPr lang="en-US" sz="1600" dirty="0" smtClean="0"/>
              <a:t>Content in terms of Specific Body of Knowledge</a:t>
            </a:r>
          </a:p>
          <a:p>
            <a:r>
              <a:rPr lang="en-US" sz="1600" dirty="0" smtClean="0"/>
              <a:t>Examples of Required </a:t>
            </a:r>
            <a:r>
              <a:rPr lang="en-US" sz="1600" dirty="0"/>
              <a:t>R</a:t>
            </a:r>
            <a:r>
              <a:rPr lang="en-US" sz="1600" dirty="0" smtClean="0"/>
              <a:t>eading, Writing, Outside, and Critical Thinking Assignments</a:t>
            </a:r>
          </a:p>
          <a:p>
            <a:pPr>
              <a:lnSpc>
                <a:spcPct val="160000"/>
              </a:lnSpc>
            </a:pPr>
            <a:r>
              <a:rPr lang="en-US" sz="1600" dirty="0" smtClean="0"/>
              <a:t>Methods of Evaluation</a:t>
            </a:r>
            <a:endParaRPr lang="en-US" sz="1600" dirty="0"/>
          </a:p>
        </p:txBody>
      </p:sp>
      <p:sp>
        <p:nvSpPr>
          <p:cNvPr id="5" name="Slide Number Placeholder 4"/>
          <p:cNvSpPr>
            <a:spLocks noGrp="1"/>
          </p:cNvSpPr>
          <p:nvPr>
            <p:ph type="sldNum" sz="quarter" idx="15"/>
          </p:nvPr>
        </p:nvSpPr>
        <p:spPr/>
        <p:txBody>
          <a:bodyPr/>
          <a:lstStyle/>
          <a:p>
            <a:fld id="{CBC2B05A-DFE7-484A-B1AA-A2078CF13B96}" type="slidenum">
              <a:rPr lang="en-US" smtClean="0"/>
              <a:t>6</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14300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803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2819400"/>
            <a:ext cx="7391400" cy="2286000"/>
          </a:xfrm>
        </p:spPr>
        <p:txBody>
          <a:bodyPr anchor="ctr" anchorCtr="0"/>
          <a:lstStyle/>
          <a:p>
            <a:r>
              <a:rPr lang="en-US" dirty="0" smtClean="0"/>
              <a:t>Elements of the Integrated</a:t>
            </a:r>
            <a:br>
              <a:rPr lang="en-US" dirty="0" smtClean="0"/>
            </a:br>
            <a:r>
              <a:rPr lang="en-US" dirty="0" smtClean="0"/>
              <a:t>Course Outline of Record</a:t>
            </a:r>
            <a:endParaRPr lang="en-US" dirty="0"/>
          </a:p>
        </p:txBody>
      </p:sp>
    </p:spTree>
    <p:extLst>
      <p:ext uri="{BB962C8B-B14F-4D97-AF65-F5344CB8AC3E}">
        <p14:creationId xmlns:p14="http://schemas.microsoft.com/office/powerpoint/2010/main" val="1321270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467600" cy="838200"/>
          </a:xfrm>
        </p:spPr>
        <p:txBody>
          <a:bodyPr anchor="t" anchorCtr="0"/>
          <a:lstStyle/>
          <a:p>
            <a:pPr algn="ctr"/>
            <a:r>
              <a:rPr lang="en-US" dirty="0" smtClean="0"/>
              <a:t>Need/Justification/Goals Statement</a:t>
            </a:r>
            <a:endParaRPr lang="en-US" dirty="0"/>
          </a:p>
        </p:txBody>
      </p:sp>
      <p:sp>
        <p:nvSpPr>
          <p:cNvPr id="3" name="Content Placeholder 2"/>
          <p:cNvSpPr>
            <a:spLocks noGrp="1"/>
          </p:cNvSpPr>
          <p:nvPr>
            <p:ph sz="quarter" idx="1"/>
          </p:nvPr>
        </p:nvSpPr>
        <p:spPr>
          <a:xfrm>
            <a:off x="609600" y="1146048"/>
            <a:ext cx="7543800" cy="5407152"/>
          </a:xfrm>
        </p:spPr>
        <p:txBody>
          <a:bodyPr>
            <a:normAutofit fontScale="77500" lnSpcReduction="20000"/>
          </a:bodyPr>
          <a:lstStyle/>
          <a:p>
            <a:pPr>
              <a:lnSpc>
                <a:spcPct val="160000"/>
              </a:lnSpc>
            </a:pPr>
            <a:r>
              <a:rPr lang="en-US" sz="2000" dirty="0" smtClean="0"/>
              <a:t>This statement is submitted directly to the Chancellor’s Office.</a:t>
            </a:r>
          </a:p>
          <a:p>
            <a:pPr>
              <a:lnSpc>
                <a:spcPct val="110000"/>
              </a:lnSpc>
            </a:pPr>
            <a:r>
              <a:rPr lang="en-US" sz="2000" dirty="0" smtClean="0"/>
              <a:t>It must be appropriate to the California Community Colleges Mission. </a:t>
            </a:r>
            <a:r>
              <a:rPr lang="en-US" sz="1800" i="1" dirty="0" smtClean="0"/>
              <a:t>(California Education Code §66010.4)</a:t>
            </a:r>
          </a:p>
          <a:p>
            <a:pPr lvl="1">
              <a:lnSpc>
                <a:spcPct val="110000"/>
              </a:lnSpc>
              <a:spcBef>
                <a:spcPts val="600"/>
              </a:spcBef>
            </a:pPr>
            <a:r>
              <a:rPr lang="en-US" sz="2000" dirty="0" smtClean="0"/>
              <a:t>Lower division academic instruction (GE/Transfer)</a:t>
            </a:r>
          </a:p>
          <a:p>
            <a:pPr lvl="1">
              <a:lnSpc>
                <a:spcPct val="110000"/>
              </a:lnSpc>
            </a:pPr>
            <a:r>
              <a:rPr lang="en-US" sz="2000" dirty="0" smtClean="0"/>
              <a:t>Lower division vocational instruction (Career and Technical Education)</a:t>
            </a:r>
          </a:p>
          <a:p>
            <a:pPr lvl="1">
              <a:lnSpc>
                <a:spcPct val="110000"/>
              </a:lnSpc>
            </a:pPr>
            <a:r>
              <a:rPr lang="en-US" sz="2000" dirty="0" smtClean="0"/>
              <a:t>Basic skills</a:t>
            </a:r>
          </a:p>
          <a:p>
            <a:pPr>
              <a:lnSpc>
                <a:spcPct val="160000"/>
              </a:lnSpc>
            </a:pPr>
            <a:r>
              <a:rPr lang="en-US" sz="2000" dirty="0" smtClean="0"/>
              <a:t>The purpose of the course should be clearly stated.</a:t>
            </a:r>
          </a:p>
          <a:p>
            <a:pPr lvl="1">
              <a:lnSpc>
                <a:spcPct val="120000"/>
              </a:lnSpc>
            </a:pPr>
            <a:r>
              <a:rPr lang="en-US" sz="2000" dirty="0" smtClean="0"/>
              <a:t>For transfer:</a:t>
            </a:r>
          </a:p>
          <a:p>
            <a:pPr lvl="2">
              <a:lnSpc>
                <a:spcPct val="120000"/>
              </a:lnSpc>
            </a:pPr>
            <a:r>
              <a:rPr lang="en-US" sz="2000" dirty="0" smtClean="0"/>
              <a:t>Preparation for the major</a:t>
            </a:r>
          </a:p>
          <a:p>
            <a:pPr lvl="2">
              <a:lnSpc>
                <a:spcPct val="120000"/>
              </a:lnSpc>
            </a:pPr>
            <a:r>
              <a:rPr lang="en-US" sz="2000" dirty="0" smtClean="0"/>
              <a:t>Core requirement for a certificate or degree</a:t>
            </a:r>
          </a:p>
          <a:p>
            <a:pPr lvl="2">
              <a:lnSpc>
                <a:spcPct val="120000"/>
              </a:lnSpc>
            </a:pPr>
            <a:r>
              <a:rPr lang="en-US" sz="2000" dirty="0"/>
              <a:t>E</a:t>
            </a:r>
            <a:r>
              <a:rPr lang="en-US" sz="2000" dirty="0" smtClean="0"/>
              <a:t>lective</a:t>
            </a:r>
          </a:p>
          <a:p>
            <a:pPr lvl="2">
              <a:lnSpc>
                <a:spcPct val="120000"/>
              </a:lnSpc>
            </a:pPr>
            <a:r>
              <a:rPr lang="en-US" sz="2000" dirty="0" smtClean="0"/>
              <a:t>General education</a:t>
            </a:r>
          </a:p>
          <a:p>
            <a:pPr lvl="1">
              <a:lnSpc>
                <a:spcPct val="120000"/>
              </a:lnSpc>
            </a:pPr>
            <a:r>
              <a:rPr lang="en-US" sz="2000" dirty="0" smtClean="0"/>
              <a:t>Basic Skills</a:t>
            </a:r>
          </a:p>
          <a:p>
            <a:pPr lvl="1">
              <a:lnSpc>
                <a:spcPct val="120000"/>
              </a:lnSpc>
            </a:pPr>
            <a:r>
              <a:rPr lang="en-US" sz="2000" dirty="0" smtClean="0"/>
              <a:t>For career </a:t>
            </a:r>
            <a:r>
              <a:rPr lang="en-US" sz="2000" dirty="0"/>
              <a:t>t</a:t>
            </a:r>
            <a:r>
              <a:rPr lang="en-US" sz="2000" dirty="0" smtClean="0"/>
              <a:t>echnical:</a:t>
            </a:r>
          </a:p>
          <a:p>
            <a:pPr lvl="2">
              <a:lnSpc>
                <a:spcPct val="120000"/>
              </a:lnSpc>
            </a:pPr>
            <a:r>
              <a:rPr lang="en-US" sz="2000" dirty="0" smtClean="0"/>
              <a:t>Workforce or labor market needs</a:t>
            </a:r>
          </a:p>
          <a:p>
            <a:pPr lvl="2">
              <a:lnSpc>
                <a:spcPct val="120000"/>
              </a:lnSpc>
              <a:spcAft>
                <a:spcPts val="600"/>
              </a:spcAft>
            </a:pPr>
            <a:r>
              <a:rPr lang="en-US" sz="2000" dirty="0" smtClean="0"/>
              <a:t>Advisory committee input</a:t>
            </a:r>
          </a:p>
          <a:p>
            <a:pPr>
              <a:lnSpc>
                <a:spcPct val="110000"/>
              </a:lnSpc>
            </a:pPr>
            <a:r>
              <a:rPr lang="en-US" sz="2000" dirty="0" smtClean="0"/>
              <a:t>If standalone, the course’s role in the college curriculum must be justified.</a:t>
            </a:r>
          </a:p>
          <a:p>
            <a:endParaRPr lang="en-US" dirty="0"/>
          </a:p>
        </p:txBody>
      </p:sp>
      <p:sp>
        <p:nvSpPr>
          <p:cNvPr id="5" name="Slide Number Placeholder 4"/>
          <p:cNvSpPr>
            <a:spLocks noGrp="1"/>
          </p:cNvSpPr>
          <p:nvPr>
            <p:ph type="sldNum" sz="quarter" idx="15"/>
          </p:nvPr>
        </p:nvSpPr>
        <p:spPr/>
        <p:txBody>
          <a:bodyPr/>
          <a:lstStyle/>
          <a:p>
            <a:fld id="{CBC2B05A-DFE7-484A-B1AA-A2078CF13B96}" type="slidenum">
              <a:rPr lang="en-US" smtClean="0"/>
              <a:t>8</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762000"/>
            <a:ext cx="1848002" cy="2660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41721"/>
            <a:ext cx="28575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012" y="4191000"/>
            <a:ext cx="2847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5029200"/>
            <a:ext cx="28575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51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914400"/>
          </a:xfrm>
        </p:spPr>
        <p:txBody>
          <a:bodyPr anchor="t" anchorCtr="0"/>
          <a:lstStyle/>
          <a:p>
            <a:pPr algn="ctr"/>
            <a:r>
              <a:rPr lang="en-US" dirty="0" smtClean="0"/>
              <a:t>Units and Contact hours</a:t>
            </a:r>
            <a:endParaRPr lang="en-US" dirty="0"/>
          </a:p>
        </p:txBody>
      </p:sp>
      <p:sp>
        <p:nvSpPr>
          <p:cNvPr id="3" name="Content Placeholder 2"/>
          <p:cNvSpPr>
            <a:spLocks noGrp="1"/>
          </p:cNvSpPr>
          <p:nvPr>
            <p:ph sz="quarter" idx="1"/>
          </p:nvPr>
        </p:nvSpPr>
        <p:spPr>
          <a:xfrm>
            <a:off x="609600" y="1219200"/>
            <a:ext cx="7543800" cy="5178552"/>
          </a:xfrm>
        </p:spPr>
        <p:txBody>
          <a:bodyPr>
            <a:normAutofit lnSpcReduction="10000"/>
          </a:bodyPr>
          <a:lstStyle/>
          <a:p>
            <a:pPr>
              <a:lnSpc>
                <a:spcPct val="120000"/>
              </a:lnSpc>
            </a:pPr>
            <a:r>
              <a:rPr lang="en-US" sz="1800" dirty="0" smtClean="0"/>
              <a:t>One credit hour or unit should encompass no fewer than 48 hours of coursework (includes both in class and out-of-class time for student).</a:t>
            </a:r>
          </a:p>
          <a:p>
            <a:pPr>
              <a:lnSpc>
                <a:spcPct val="110000"/>
              </a:lnSpc>
            </a:pPr>
            <a:r>
              <a:rPr lang="en-US" sz="1800" dirty="0" smtClean="0"/>
              <a:t>The course outline of record should justify or validate these hours relative to the units being awarded.</a:t>
            </a:r>
          </a:p>
          <a:p>
            <a:pPr>
              <a:lnSpc>
                <a:spcPct val="110000"/>
              </a:lnSpc>
            </a:pPr>
            <a:r>
              <a:rPr lang="en-US" sz="1800" dirty="0" smtClean="0"/>
              <a:t>Articulation agreements and other external factors may need to be considered.</a:t>
            </a:r>
          </a:p>
          <a:p>
            <a:pPr>
              <a:lnSpc>
                <a:spcPct val="110000"/>
              </a:lnSpc>
            </a:pPr>
            <a:r>
              <a:rPr lang="en-US" sz="1800" dirty="0" smtClean="0"/>
              <a:t>While examples often rely upon using the traditional 3 hours per week to determine a unit, the credit hour or unit is more appropriately defined by hours per course, which more easily allows for alternative term lengths.</a:t>
            </a:r>
          </a:p>
          <a:p>
            <a:pPr>
              <a:lnSpc>
                <a:spcPct val="120000"/>
              </a:lnSpc>
            </a:pPr>
            <a:r>
              <a:rPr lang="en-US" sz="1800" dirty="0" smtClean="0"/>
              <a:t>A course outline of record that is well integrated will have built a solid case for the number of units being awarded for the learning being achieved by the successful student.</a:t>
            </a:r>
          </a:p>
          <a:p>
            <a:pPr>
              <a:lnSpc>
                <a:spcPct val="110000"/>
              </a:lnSpc>
            </a:pPr>
            <a:r>
              <a:rPr lang="en-US" sz="1800" dirty="0" smtClean="0"/>
              <a:t>A course requires a minimum of three hours of student work per week, including class time for each unit of credit.</a:t>
            </a:r>
          </a:p>
        </p:txBody>
      </p:sp>
      <p:sp>
        <p:nvSpPr>
          <p:cNvPr id="5" name="Slide Number Placeholder 4"/>
          <p:cNvSpPr>
            <a:spLocks noGrp="1"/>
          </p:cNvSpPr>
          <p:nvPr>
            <p:ph type="sldNum" sz="quarter" idx="15"/>
          </p:nvPr>
        </p:nvSpPr>
        <p:spPr/>
        <p:txBody>
          <a:bodyPr/>
          <a:lstStyle/>
          <a:p>
            <a:fld id="{CBC2B05A-DFE7-484A-B1AA-A2078CF13B96}" type="slidenum">
              <a:rPr lang="en-US" smtClean="0"/>
              <a:t>9</a:t>
            </a:fld>
            <a:endParaRPr lang="en-US"/>
          </a:p>
        </p:txBody>
      </p:sp>
      <p:pic>
        <p:nvPicPr>
          <p:cNvPr id="6" name="Picture 4" descr="C:\Users\cdeloatch\AppData\Local\Microsoft\Windows\Temporary Internet Files\Content.IE5\PXUR0FCM\MC9000268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762000"/>
            <a:ext cx="1848002" cy="2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1505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4">
      <a:dk1>
        <a:sysClr val="windowText" lastClr="000000"/>
      </a:dk1>
      <a:lt1>
        <a:sysClr val="window" lastClr="FFFFFF"/>
      </a:lt1>
      <a:dk2>
        <a:srgbClr val="575F6D"/>
      </a:dk2>
      <a:lt2>
        <a:srgbClr val="FFF39D"/>
      </a:lt2>
      <a:accent1>
        <a:srgbClr val="B11A3B"/>
      </a:accent1>
      <a:accent2>
        <a:srgbClr val="7598D9"/>
      </a:accent2>
      <a:accent3>
        <a:srgbClr val="B11A3B"/>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1312</TotalTime>
  <Words>1438</Words>
  <Application>Microsoft Office PowerPoint</Application>
  <PresentationFormat>On-screen Show (4:3)</PresentationFormat>
  <Paragraphs>158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Oriel</vt:lpstr>
      <vt:lpstr>Curriculum Orientation and Training</vt:lpstr>
      <vt:lpstr>A Word About the Course Outline of Record</vt:lpstr>
      <vt:lpstr>Purpose of the Course Outline of Record</vt:lpstr>
      <vt:lpstr>Planning The Course Outline of Record</vt:lpstr>
      <vt:lpstr>Planning The Course Outline of Record</vt:lpstr>
      <vt:lpstr>Course Outline of Record Must Contain all Elements</vt:lpstr>
      <vt:lpstr>Elements of the Integrated Course Outline of Record</vt:lpstr>
      <vt:lpstr>Need/Justification/Goals Statement</vt:lpstr>
      <vt:lpstr>Units and Contact hours</vt:lpstr>
      <vt:lpstr>Prerequisites, Corequisites and Advisories for Recommended Preparation</vt:lpstr>
      <vt:lpstr>Catalog Description</vt:lpstr>
      <vt:lpstr>Course Objectives</vt:lpstr>
      <vt:lpstr>Bloom’s Taxonomy</vt:lpstr>
      <vt:lpstr>Bloom’s Taxonomy</vt:lpstr>
      <vt:lpstr>Content in Terms of Specific Body of Knowledge</vt:lpstr>
      <vt:lpstr>Methods of Instruction</vt:lpstr>
      <vt:lpstr>Required Textbooks &amp; Other Instructional Materials</vt:lpstr>
      <vt:lpstr>Assignments and/or Other Activities</vt:lpstr>
      <vt:lpstr>Methods of Evaluation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dc:title>
  <dc:creator>isimage</dc:creator>
  <cp:lastModifiedBy>Administrator</cp:lastModifiedBy>
  <cp:revision>92</cp:revision>
  <cp:lastPrinted>2013-08-28T18:22:23Z</cp:lastPrinted>
  <dcterms:created xsi:type="dcterms:W3CDTF">2013-07-30T18:07:53Z</dcterms:created>
  <dcterms:modified xsi:type="dcterms:W3CDTF">2015-08-30T23:53:12Z</dcterms:modified>
</cp:coreProperties>
</file>