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741" r:id="rId2"/>
    <p:sldId id="1075" r:id="rId3"/>
    <p:sldId id="1076" r:id="rId4"/>
    <p:sldId id="1099" r:id="rId5"/>
    <p:sldId id="1031" r:id="rId6"/>
    <p:sldId id="1041" r:id="rId7"/>
    <p:sldId id="1098" r:id="rId8"/>
    <p:sldId id="1042" r:id="rId9"/>
    <p:sldId id="1096" r:id="rId10"/>
    <p:sldId id="1097" r:id="rId11"/>
    <p:sldId id="1103" r:id="rId12"/>
    <p:sldId id="1038" r:id="rId13"/>
    <p:sldId id="1048" r:id="rId14"/>
    <p:sldId id="1043" r:id="rId15"/>
    <p:sldId id="1044" r:id="rId16"/>
    <p:sldId id="1045" r:id="rId17"/>
    <p:sldId id="1047" r:id="rId18"/>
    <p:sldId id="1039" r:id="rId19"/>
    <p:sldId id="1095" r:id="rId20"/>
    <p:sldId id="1088" r:id="rId21"/>
    <p:sldId id="1089" r:id="rId22"/>
    <p:sldId id="1090" r:id="rId23"/>
    <p:sldId id="1084" r:id="rId24"/>
    <p:sldId id="1017" r:id="rId25"/>
    <p:sldId id="1037" r:id="rId26"/>
    <p:sldId id="1026" r:id="rId27"/>
    <p:sldId id="1101" r:id="rId28"/>
    <p:sldId id="1100" r:id="rId29"/>
    <p:sldId id="1055" r:id="rId30"/>
    <p:sldId id="110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3486A8-AD29-4C8F-A5B6-4B54D6C06A31}">
          <p14:sldIdLst>
            <p14:sldId id="741"/>
            <p14:sldId id="1075"/>
            <p14:sldId id="1076"/>
            <p14:sldId id="1099"/>
            <p14:sldId id="1031"/>
            <p14:sldId id="1041"/>
            <p14:sldId id="1098"/>
            <p14:sldId id="1042"/>
            <p14:sldId id="1096"/>
            <p14:sldId id="1097"/>
            <p14:sldId id="1103"/>
            <p14:sldId id="1038"/>
            <p14:sldId id="1048"/>
            <p14:sldId id="1043"/>
            <p14:sldId id="1044"/>
            <p14:sldId id="1045"/>
            <p14:sldId id="1047"/>
            <p14:sldId id="1039"/>
            <p14:sldId id="1095"/>
            <p14:sldId id="1088"/>
            <p14:sldId id="1089"/>
            <p14:sldId id="1090"/>
            <p14:sldId id="1084"/>
            <p14:sldId id="1017"/>
            <p14:sldId id="1037"/>
            <p14:sldId id="1026"/>
            <p14:sldId id="1101"/>
            <p14:sldId id="1100"/>
            <p14:sldId id="1055"/>
            <p14:sldId id="1102"/>
          </p14:sldIdLst>
        </p14:section>
      </p14:sectionLst>
    </p:ext>
    <p:ext uri="{EFAFB233-063F-42B5-8137-9DF3F51BA10A}">
      <p15:sldGuideLst xmlns:p15="http://schemas.microsoft.com/office/powerpoint/2012/main">
        <p15:guide id="1" orient="horz" pos="2496">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shell" initials="LS" lastIdx="1" clrIdx="0"/>
  <p:cmAuthor id="1" name="kbooth" initials="k"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3399"/>
    <a:srgbClr val="1D5782"/>
    <a:srgbClr val="737373"/>
    <a:srgbClr val="0A2E73"/>
    <a:srgbClr val="F1B83D"/>
    <a:srgbClr val="FFF4CA"/>
    <a:srgbClr val="A29E00"/>
    <a:srgbClr val="CC6600"/>
    <a:srgbClr val="F4B93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01" autoAdjust="0"/>
    <p:restoredTop sz="94837" autoAdjust="0"/>
  </p:normalViewPr>
  <p:slideViewPr>
    <p:cSldViewPr>
      <p:cViewPr varScale="1">
        <p:scale>
          <a:sx n="97" d="100"/>
          <a:sy n="97" d="100"/>
        </p:scale>
        <p:origin x="701" y="62"/>
      </p:cViewPr>
      <p:guideLst>
        <p:guide orient="horz" pos="2496"/>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976"/>
    </p:cViewPr>
  </p:sorterViewPr>
  <p:notesViewPr>
    <p:cSldViewPr>
      <p:cViewPr varScale="1">
        <p:scale>
          <a:sx n="87" d="100"/>
          <a:sy n="87" d="100"/>
        </p:scale>
        <p:origin x="2946"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solidFill>
                  <a:srgbClr val="1575BB"/>
                </a:solidFill>
              </a:rPr>
              <a:t>California’s Job Openings by Education</a:t>
            </a:r>
            <a:r>
              <a:rPr lang="en-US" sz="1400" baseline="0" dirty="0">
                <a:solidFill>
                  <a:srgbClr val="1575BB"/>
                </a:solidFill>
              </a:rPr>
              <a:t> Level </a:t>
            </a:r>
          </a:p>
          <a:p>
            <a:pPr>
              <a:defRPr sz="1400"/>
            </a:pPr>
            <a:r>
              <a:rPr lang="en-US" sz="1400" b="0" baseline="0" dirty="0">
                <a:solidFill>
                  <a:srgbClr val="1575BB"/>
                </a:solidFill>
              </a:rPr>
              <a:t>2015-2025</a:t>
            </a:r>
            <a:endParaRPr lang="en-US" sz="1400" b="0" dirty="0">
              <a:solidFill>
                <a:srgbClr val="1575BB"/>
              </a:solidFill>
            </a:endParaRPr>
          </a:p>
        </c:rich>
      </c:tx>
      <c:layout>
        <c:manualLayout>
          <c:xMode val="edge"/>
          <c:yMode val="edge"/>
          <c:x val="0.16677749064876579"/>
          <c:y val="1.76615382234659E-3"/>
        </c:manualLayout>
      </c:layout>
      <c:overlay val="0"/>
    </c:title>
    <c:autoTitleDeleted val="0"/>
    <c:plotArea>
      <c:layout>
        <c:manualLayout>
          <c:layoutTarget val="inner"/>
          <c:xMode val="edge"/>
          <c:yMode val="edge"/>
          <c:x val="0.107985837958377"/>
          <c:y val="0.199246840833638"/>
          <c:w val="0.54378971168480394"/>
          <c:h val="0.55033099665534302"/>
        </c:manualLayout>
      </c:layout>
      <c:barChart>
        <c:barDir val="col"/>
        <c:grouping val="percentStacked"/>
        <c:varyColors val="0"/>
        <c:ser>
          <c:idx val="0"/>
          <c:order val="0"/>
          <c:tx>
            <c:strRef>
              <c:f>Analysis!$A$17</c:f>
              <c:strCache>
                <c:ptCount val="1"/>
                <c:pt idx="0">
                  <c:v>HS Diploma or less</c:v>
                </c:pt>
              </c:strCache>
            </c:strRef>
          </c:tx>
          <c:spPr>
            <a:solidFill>
              <a:srgbClr val="1575BB"/>
            </a:solidFill>
            <a:effectLst>
              <a:innerShdw blurRad="63500" dist="50800" dir="2700000">
                <a:prstClr val="black">
                  <a:alpha val="50000"/>
                </a:prstClr>
              </a:innerShdw>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Analysis!$C$17</c:f>
              <c:numCache>
                <c:formatCode>0%</c:formatCode>
                <c:ptCount val="1"/>
                <c:pt idx="0">
                  <c:v>0.34297061159650599</c:v>
                </c:pt>
              </c:numCache>
            </c:numRef>
          </c:val>
          <c:extLst xmlns:c16r2="http://schemas.microsoft.com/office/drawing/2015/06/chart">
            <c:ext xmlns:c16="http://schemas.microsoft.com/office/drawing/2014/chart" uri="{C3380CC4-5D6E-409C-BE32-E72D297353CC}">
              <c16:uniqueId val="{00000000-8A6D-4E99-A2E9-EE35A56CA525}"/>
            </c:ext>
          </c:extLst>
        </c:ser>
        <c:ser>
          <c:idx val="1"/>
          <c:order val="1"/>
          <c:tx>
            <c:strRef>
              <c:f>Analysis!$A$18</c:f>
              <c:strCache>
                <c:ptCount val="1"/>
                <c:pt idx="0">
                  <c:v>Some college or Associate's degree</c:v>
                </c:pt>
              </c:strCache>
            </c:strRef>
          </c:tx>
          <c:spPr>
            <a:solidFill>
              <a:srgbClr val="F39F41"/>
            </a:solidFill>
            <a:effectLst>
              <a:innerShdw blurRad="63500" dist="50800" dir="2700000">
                <a:prstClr val="black">
                  <a:alpha val="50000"/>
                </a:prstClr>
              </a:innerShdw>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Analysis!$C$18</c:f>
              <c:numCache>
                <c:formatCode>0%</c:formatCode>
                <c:ptCount val="1"/>
                <c:pt idx="0">
                  <c:v>0.304209690230342</c:v>
                </c:pt>
              </c:numCache>
            </c:numRef>
          </c:val>
          <c:extLst xmlns:c16r2="http://schemas.microsoft.com/office/drawing/2015/06/chart">
            <c:ext xmlns:c16="http://schemas.microsoft.com/office/drawing/2014/chart" uri="{C3380CC4-5D6E-409C-BE32-E72D297353CC}">
              <c16:uniqueId val="{00000001-8A6D-4E99-A2E9-EE35A56CA525}"/>
            </c:ext>
          </c:extLst>
        </c:ser>
        <c:ser>
          <c:idx val="2"/>
          <c:order val="2"/>
          <c:tx>
            <c:strRef>
              <c:f>Analysis!$A$19</c:f>
              <c:strCache>
                <c:ptCount val="1"/>
                <c:pt idx="0">
                  <c:v>Bachelor's degee or higher</c:v>
                </c:pt>
              </c:strCache>
            </c:strRef>
          </c:tx>
          <c:spPr>
            <a:solidFill>
              <a:srgbClr val="99C25D"/>
            </a:solidFill>
            <a:effectLst>
              <a:innerShdw blurRad="63500" dist="50800" dir="2700000">
                <a:prstClr val="black">
                  <a:alpha val="50000"/>
                </a:prstClr>
              </a:innerShdw>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Analysis!$C$19</c:f>
              <c:numCache>
                <c:formatCode>0%</c:formatCode>
                <c:ptCount val="1"/>
                <c:pt idx="0">
                  <c:v>0.35281969817315401</c:v>
                </c:pt>
              </c:numCache>
            </c:numRef>
          </c:val>
          <c:extLst xmlns:c16r2="http://schemas.microsoft.com/office/drawing/2015/06/chart">
            <c:ext xmlns:c16="http://schemas.microsoft.com/office/drawing/2014/chart" uri="{C3380CC4-5D6E-409C-BE32-E72D297353CC}">
              <c16:uniqueId val="{00000002-8A6D-4E99-A2E9-EE35A56CA525}"/>
            </c:ext>
          </c:extLst>
        </c:ser>
        <c:dLbls>
          <c:showLegendKey val="0"/>
          <c:showVal val="0"/>
          <c:showCatName val="0"/>
          <c:showSerName val="0"/>
          <c:showPercent val="0"/>
          <c:showBubbleSize val="0"/>
        </c:dLbls>
        <c:gapWidth val="36"/>
        <c:overlap val="100"/>
        <c:axId val="327623504"/>
        <c:axId val="327622720"/>
      </c:barChart>
      <c:catAx>
        <c:axId val="327623504"/>
        <c:scaling>
          <c:orientation val="minMax"/>
        </c:scaling>
        <c:delete val="1"/>
        <c:axPos val="b"/>
        <c:majorTickMark val="out"/>
        <c:minorTickMark val="none"/>
        <c:tickLblPos val="none"/>
        <c:crossAx val="327622720"/>
        <c:crosses val="autoZero"/>
        <c:auto val="1"/>
        <c:lblAlgn val="ctr"/>
        <c:lblOffset val="100"/>
        <c:noMultiLvlLbl val="0"/>
      </c:catAx>
      <c:valAx>
        <c:axId val="327622720"/>
        <c:scaling>
          <c:orientation val="minMax"/>
        </c:scaling>
        <c:delete val="0"/>
        <c:axPos val="l"/>
        <c:majorGridlines/>
        <c:numFmt formatCode="0%" sourceLinked="1"/>
        <c:majorTickMark val="out"/>
        <c:minorTickMark val="none"/>
        <c:tickLblPos val="nextTo"/>
        <c:crossAx val="327623504"/>
        <c:crosses val="autoZero"/>
        <c:crossBetween val="between"/>
      </c:valAx>
    </c:plotArea>
    <c:legend>
      <c:legendPos val="t"/>
      <c:layout>
        <c:manualLayout>
          <c:xMode val="edge"/>
          <c:yMode val="edge"/>
          <c:x val="4.5045053033456101E-4"/>
          <c:y val="0.12668283186456"/>
          <c:w val="0.97136386441630296"/>
          <c:h val="3.9918131094540302E-2"/>
        </c:manualLayout>
      </c:layout>
      <c:overlay val="0"/>
    </c:legend>
    <c:plotVisOnly val="1"/>
    <c:dispBlanksAs val="gap"/>
    <c:showDLblsOverMax val="0"/>
  </c:chart>
  <c:spPr>
    <a:solidFill>
      <a:schemeClr val="bg1"/>
    </a:solidFill>
    <a:ln>
      <a:solidFill>
        <a:schemeClr val="tx1"/>
      </a:solidFill>
    </a:ln>
    <a:effectLst>
      <a:outerShdw blurRad="50800" dist="38100" dir="5400000" algn="t" rotWithShape="0">
        <a:prstClr val="black">
          <a:alpha val="40000"/>
        </a:prstClr>
      </a:outerShdw>
      <a:softEdge rad="31750"/>
    </a:effectLst>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0.58419</cdr:x>
      <cdr:y>0.39598</cdr:y>
    </cdr:from>
    <cdr:to>
      <cdr:x>0.62715</cdr:x>
      <cdr:y>0.55665</cdr:y>
    </cdr:to>
    <cdr:sp macro="" textlink="">
      <cdr:nvSpPr>
        <cdr:cNvPr id="2" name="Right Brace 1"/>
        <cdr:cNvSpPr/>
      </cdr:nvSpPr>
      <cdr:spPr>
        <a:xfrm xmlns:a="http://schemas.openxmlformats.org/drawingml/2006/main">
          <a:off x="3238501" y="2278141"/>
          <a:ext cx="238125" cy="924320"/>
        </a:xfrm>
        <a:prstGeom xmlns:a="http://schemas.openxmlformats.org/drawingml/2006/main" prst="rightBrac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0.65979</cdr:x>
      <cdr:y>0.41201</cdr:y>
    </cdr:from>
    <cdr:to>
      <cdr:x>0.92096</cdr:x>
      <cdr:y>0.62763</cdr:y>
    </cdr:to>
    <cdr:sp macro="" textlink="">
      <cdr:nvSpPr>
        <cdr:cNvPr id="3" name="TextBox 2"/>
        <cdr:cNvSpPr txBox="1"/>
      </cdr:nvSpPr>
      <cdr:spPr>
        <a:xfrm xmlns:a="http://schemas.openxmlformats.org/drawingml/2006/main">
          <a:off x="3132531" y="2023479"/>
          <a:ext cx="1239974" cy="10589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1.9 million job</a:t>
          </a:r>
          <a:r>
            <a:rPr lang="en-US" sz="1100" baseline="0" dirty="0"/>
            <a:t> openings will require some college or an Associate's degree</a:t>
          </a:r>
          <a:endParaRPr lang="en-US" sz="1100" dirty="0"/>
        </a:p>
      </cdr:txBody>
    </cdr:sp>
  </cdr:relSizeAnchor>
  <cdr:relSizeAnchor xmlns:cdr="http://schemas.openxmlformats.org/drawingml/2006/chartDrawing">
    <cdr:from>
      <cdr:x>0.09794</cdr:x>
      <cdr:y>0.77159</cdr:y>
    </cdr:from>
    <cdr:to>
      <cdr:x>0.79725</cdr:x>
      <cdr:y>0.90728</cdr:y>
    </cdr:to>
    <cdr:sp macro="" textlink="">
      <cdr:nvSpPr>
        <cdr:cNvPr id="4" name="TextBox 3"/>
        <cdr:cNvSpPr txBox="1"/>
      </cdr:nvSpPr>
      <cdr:spPr>
        <a:xfrm xmlns:a="http://schemas.openxmlformats.org/drawingml/2006/main">
          <a:off x="542935" y="4439034"/>
          <a:ext cx="3876665" cy="7806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a:t>Data source: Georgetown University Center on Education and the Workforce, "Recover: Job Growth</a:t>
          </a:r>
          <a:r>
            <a:rPr lang="en-US" sz="900" baseline="0" dirty="0"/>
            <a:t> and Education Requirements Through 2020," State Report, June 2013.</a:t>
          </a:r>
        </a:p>
        <a:p xmlns:a="http://schemas.openxmlformats.org/drawingml/2006/main">
          <a:r>
            <a:rPr lang="en-US" sz="900" baseline="0" dirty="0"/>
            <a:t>Analysis: Collaborative Economics</a:t>
          </a:r>
          <a:endParaRPr lang="en-US"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45" y="0"/>
            <a:ext cx="3038475" cy="465138"/>
          </a:xfrm>
          <a:prstGeom prst="rect">
            <a:avLst/>
          </a:prstGeom>
        </p:spPr>
        <p:txBody>
          <a:bodyPr vert="horz" lIns="91427" tIns="45713" rIns="91427" bIns="45713" rtlCol="0"/>
          <a:lstStyle>
            <a:lvl1pPr algn="r">
              <a:defRPr sz="1200"/>
            </a:lvl1pPr>
          </a:lstStyle>
          <a:p>
            <a:fld id="{B7A7D354-2902-5C4F-BB0F-FCF1ED10C9F1}" type="datetime1">
              <a:rPr lang="en-US" smtClean="0"/>
              <a:t>8/10/2017</a:t>
            </a:fld>
            <a:endParaRPr lang="en-US" dirty="0"/>
          </a:p>
        </p:txBody>
      </p:sp>
      <p:sp>
        <p:nvSpPr>
          <p:cNvPr id="4" name="Footer Placeholder 3"/>
          <p:cNvSpPr>
            <a:spLocks noGrp="1"/>
          </p:cNvSpPr>
          <p:nvPr>
            <p:ph type="ftr" sz="quarter" idx="2"/>
          </p:nvPr>
        </p:nvSpPr>
        <p:spPr>
          <a:xfrm>
            <a:off x="8" y="8829681"/>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829681"/>
            <a:ext cx="3038475" cy="465138"/>
          </a:xfrm>
          <a:prstGeom prst="rect">
            <a:avLst/>
          </a:prstGeom>
        </p:spPr>
        <p:txBody>
          <a:bodyPr vert="horz" lIns="91427" tIns="45713" rIns="91427" bIns="45713" rtlCol="0" anchor="b"/>
          <a:lstStyle>
            <a:lvl1pPr algn="r">
              <a:defRPr sz="1200"/>
            </a:lvl1pPr>
          </a:lstStyle>
          <a:p>
            <a:fld id="{DCE71FCD-C6B4-45BD-BEB5-05C0A35AADB2}" type="slidenum">
              <a:rPr lang="en-US" smtClean="0"/>
              <a:pPr/>
              <a:t>‹#›</a:t>
            </a:fld>
            <a:endParaRPr lang="en-US" dirty="0"/>
          </a:p>
        </p:txBody>
      </p:sp>
    </p:spTree>
    <p:extLst>
      <p:ext uri="{BB962C8B-B14F-4D97-AF65-F5344CB8AC3E}">
        <p14:creationId xmlns:p14="http://schemas.microsoft.com/office/powerpoint/2010/main" val="179673182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44" y="0"/>
            <a:ext cx="3037840" cy="464820"/>
          </a:xfrm>
          <a:prstGeom prst="rect">
            <a:avLst/>
          </a:prstGeom>
        </p:spPr>
        <p:txBody>
          <a:bodyPr vert="horz" lIns="93164" tIns="46582" rIns="93164" bIns="46582" rtlCol="0"/>
          <a:lstStyle>
            <a:lvl1pPr algn="r">
              <a:defRPr sz="1200"/>
            </a:lvl1pPr>
          </a:lstStyle>
          <a:p>
            <a:fld id="{D5767ADA-6C85-E044-B56C-C62B13C8DC27}" type="datetime1">
              <a:rPr lang="en-US" smtClean="0"/>
              <a:t>8/10/2017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6"/>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3"/>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4" y="8829973"/>
            <a:ext cx="3037840" cy="464820"/>
          </a:xfrm>
          <a:prstGeom prst="rect">
            <a:avLst/>
          </a:prstGeom>
        </p:spPr>
        <p:txBody>
          <a:bodyPr vert="horz" lIns="93164" tIns="46582" rIns="93164" bIns="46582" rtlCol="0" anchor="b"/>
          <a:lstStyle>
            <a:lvl1pPr algn="r">
              <a:defRPr sz="1200"/>
            </a:lvl1pPr>
          </a:lstStyle>
          <a:p>
            <a:fld id="{0455CB8E-2A67-4E50-A214-E38EA17E9A4C}" type="slidenum">
              <a:rPr lang="en-US" smtClean="0"/>
              <a:pPr/>
              <a:t>‹#›</a:t>
            </a:fld>
            <a:endParaRPr lang="en-US" dirty="0"/>
          </a:p>
        </p:txBody>
      </p:sp>
    </p:spTree>
    <p:extLst>
      <p:ext uri="{BB962C8B-B14F-4D97-AF65-F5344CB8AC3E}">
        <p14:creationId xmlns:p14="http://schemas.microsoft.com/office/powerpoint/2010/main" val="18702256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5CB8E-2A67-4E50-A214-E38EA17E9A4C}" type="slidenum">
              <a:rPr lang="en-US" smtClean="0"/>
              <a:pPr/>
              <a:t>1</a:t>
            </a:fld>
            <a:endParaRPr lang="en-US" dirty="0"/>
          </a:p>
        </p:txBody>
      </p:sp>
      <p:sp>
        <p:nvSpPr>
          <p:cNvPr id="5" name="Date Placeholder 4"/>
          <p:cNvSpPr>
            <a:spLocks noGrp="1"/>
          </p:cNvSpPr>
          <p:nvPr>
            <p:ph type="dt" idx="11"/>
          </p:nvPr>
        </p:nvSpPr>
        <p:spPr/>
        <p:txBody>
          <a:bodyPr/>
          <a:lstStyle/>
          <a:p>
            <a:fld id="{792812AA-2967-DE47-AABE-CE673111F076}" type="datetime1">
              <a:rPr lang="en-US" smtClean="0"/>
              <a:t>8/10/2017</a:t>
            </a:fld>
            <a:endParaRPr lang="en-US" dirty="0"/>
          </a:p>
        </p:txBody>
      </p:sp>
    </p:spTree>
    <p:extLst>
      <p:ext uri="{BB962C8B-B14F-4D97-AF65-F5344CB8AC3E}">
        <p14:creationId xmlns:p14="http://schemas.microsoft.com/office/powerpoint/2010/main" val="191516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5767ADA-6C85-E044-B56C-C62B13C8DC27}" type="datetime1">
              <a:rPr lang="en-US" smtClean="0"/>
              <a:t>8/10/2017</a:t>
            </a:fld>
            <a:endParaRPr lang="en-US" dirty="0"/>
          </a:p>
        </p:txBody>
      </p:sp>
      <p:sp>
        <p:nvSpPr>
          <p:cNvPr id="5" name="Slide Number Placeholder 4"/>
          <p:cNvSpPr>
            <a:spLocks noGrp="1"/>
          </p:cNvSpPr>
          <p:nvPr>
            <p:ph type="sldNum" sz="quarter" idx="11"/>
          </p:nvPr>
        </p:nvSpPr>
        <p:spPr/>
        <p:txBody>
          <a:bodyPr/>
          <a:lstStyle/>
          <a:p>
            <a:fld id="{0455CB8E-2A67-4E50-A214-E38EA17E9A4C}" type="slidenum">
              <a:rPr lang="en-US" smtClean="0"/>
              <a:pPr/>
              <a:t>5</a:t>
            </a:fld>
            <a:endParaRPr lang="en-US" dirty="0"/>
          </a:p>
        </p:txBody>
      </p:sp>
    </p:spTree>
    <p:extLst>
      <p:ext uri="{BB962C8B-B14F-4D97-AF65-F5344CB8AC3E}">
        <p14:creationId xmlns:p14="http://schemas.microsoft.com/office/powerpoint/2010/main" val="231041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5767ADA-6C85-E044-B56C-C62B13C8DC27}" type="datetime1">
              <a:rPr lang="en-US" smtClean="0"/>
              <a:t>8/10/2017</a:t>
            </a:fld>
            <a:endParaRPr lang="en-US" dirty="0"/>
          </a:p>
        </p:txBody>
      </p:sp>
      <p:sp>
        <p:nvSpPr>
          <p:cNvPr id="5" name="Slide Number Placeholder 4"/>
          <p:cNvSpPr>
            <a:spLocks noGrp="1"/>
          </p:cNvSpPr>
          <p:nvPr>
            <p:ph type="sldNum" sz="quarter" idx="11"/>
          </p:nvPr>
        </p:nvSpPr>
        <p:spPr/>
        <p:txBody>
          <a:bodyPr/>
          <a:lstStyle/>
          <a:p>
            <a:fld id="{0455CB8E-2A67-4E50-A214-E38EA17E9A4C}" type="slidenum">
              <a:rPr lang="en-US" smtClean="0"/>
              <a:pPr/>
              <a:t>6</a:t>
            </a:fld>
            <a:endParaRPr lang="en-US" dirty="0"/>
          </a:p>
        </p:txBody>
      </p:sp>
    </p:spTree>
    <p:extLst>
      <p:ext uri="{BB962C8B-B14F-4D97-AF65-F5344CB8AC3E}">
        <p14:creationId xmlns:p14="http://schemas.microsoft.com/office/powerpoint/2010/main" val="257955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0638" y="739775"/>
            <a:ext cx="4867275" cy="3651250"/>
          </a:xfrm>
        </p:spPr>
      </p:sp>
      <p:sp>
        <p:nvSpPr>
          <p:cNvPr id="3" name="Notes Placeholder 2"/>
          <p:cNvSpPr>
            <a:spLocks noGrp="1"/>
          </p:cNvSpPr>
          <p:nvPr>
            <p:ph type="body" idx="1"/>
          </p:nvPr>
        </p:nvSpPr>
        <p:spPr/>
        <p:txBody>
          <a:bodyPr numCol="1"/>
          <a:lstStyle/>
          <a:p>
            <a:endParaRPr lang="en-US" dirty="0"/>
          </a:p>
        </p:txBody>
      </p:sp>
      <p:sp>
        <p:nvSpPr>
          <p:cNvPr id="4" name="Slide Number Placeholder 3"/>
          <p:cNvSpPr>
            <a:spLocks noGrp="1"/>
          </p:cNvSpPr>
          <p:nvPr>
            <p:ph type="sldNum" sz="quarter" idx="10"/>
          </p:nvPr>
        </p:nvSpPr>
        <p:spPr/>
        <p:txBody>
          <a:bodyPr numCol="1"/>
          <a:lstStyle/>
          <a:p>
            <a:pPr lvl="0"/>
            <a:fld id="{C26562CA-00F0-46B8-BAEE-E4B1E2954F1F}" type="slidenum">
              <a:rPr lang="en-US" smtClean="0"/>
              <a:pPr lvl="0"/>
              <a:t>12</a:t>
            </a:fld>
            <a:endParaRPr lang="en-US" dirty="0"/>
          </a:p>
        </p:txBody>
      </p:sp>
    </p:spTree>
    <p:extLst>
      <p:ext uri="{BB962C8B-B14F-4D97-AF65-F5344CB8AC3E}">
        <p14:creationId xmlns:p14="http://schemas.microsoft.com/office/powerpoint/2010/main" val="2932523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5767ADA-6C85-E044-B56C-C62B13C8DC27}" type="datetime1">
              <a:rPr lang="en-US" smtClean="0"/>
              <a:t>8/10/2017</a:t>
            </a:fld>
            <a:endParaRPr lang="en-US" dirty="0"/>
          </a:p>
        </p:txBody>
      </p:sp>
      <p:sp>
        <p:nvSpPr>
          <p:cNvPr id="5" name="Slide Number Placeholder 4"/>
          <p:cNvSpPr>
            <a:spLocks noGrp="1"/>
          </p:cNvSpPr>
          <p:nvPr>
            <p:ph type="sldNum" sz="quarter" idx="11"/>
          </p:nvPr>
        </p:nvSpPr>
        <p:spPr/>
        <p:txBody>
          <a:bodyPr/>
          <a:lstStyle/>
          <a:p>
            <a:fld id="{0455CB8E-2A67-4E50-A214-E38EA17E9A4C}" type="slidenum">
              <a:rPr lang="en-US" smtClean="0"/>
              <a:pPr/>
              <a:t>18</a:t>
            </a:fld>
            <a:endParaRPr lang="en-US" dirty="0"/>
          </a:p>
        </p:txBody>
      </p:sp>
    </p:spTree>
    <p:extLst>
      <p:ext uri="{BB962C8B-B14F-4D97-AF65-F5344CB8AC3E}">
        <p14:creationId xmlns:p14="http://schemas.microsoft.com/office/powerpoint/2010/main" val="303185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a:t>
            </a:r>
            <a:r>
              <a:rPr lang="en-US" baseline="0" dirty="0"/>
              <a:t> available to answer detailed data questions</a:t>
            </a:r>
            <a:endParaRPr lang="en-US" dirty="0"/>
          </a:p>
        </p:txBody>
      </p:sp>
      <p:sp>
        <p:nvSpPr>
          <p:cNvPr id="4" name="Date Placeholder 3"/>
          <p:cNvSpPr>
            <a:spLocks noGrp="1"/>
          </p:cNvSpPr>
          <p:nvPr>
            <p:ph type="dt" idx="10"/>
          </p:nvPr>
        </p:nvSpPr>
        <p:spPr/>
        <p:txBody>
          <a:bodyPr/>
          <a:lstStyle/>
          <a:p>
            <a:fld id="{D5767ADA-6C85-E044-B56C-C62B13C8DC27}" type="datetime1">
              <a:rPr lang="en-US" smtClean="0"/>
              <a:t>8/10/2017</a:t>
            </a:fld>
            <a:endParaRPr lang="en-US" dirty="0"/>
          </a:p>
        </p:txBody>
      </p:sp>
      <p:sp>
        <p:nvSpPr>
          <p:cNvPr id="5" name="Slide Number Placeholder 4"/>
          <p:cNvSpPr>
            <a:spLocks noGrp="1"/>
          </p:cNvSpPr>
          <p:nvPr>
            <p:ph type="sldNum" sz="quarter" idx="11"/>
          </p:nvPr>
        </p:nvSpPr>
        <p:spPr/>
        <p:txBody>
          <a:bodyPr/>
          <a:lstStyle/>
          <a:p>
            <a:fld id="{0455CB8E-2A67-4E50-A214-E38EA17E9A4C}" type="slidenum">
              <a:rPr lang="en-US" smtClean="0"/>
              <a:pPr/>
              <a:t>24</a:t>
            </a:fld>
            <a:endParaRPr lang="en-US" dirty="0"/>
          </a:p>
        </p:txBody>
      </p:sp>
    </p:spTree>
    <p:extLst>
      <p:ext uri="{BB962C8B-B14F-4D97-AF65-F5344CB8AC3E}">
        <p14:creationId xmlns:p14="http://schemas.microsoft.com/office/powerpoint/2010/main" val="150364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RP</a:t>
            </a:r>
            <a:r>
              <a:rPr lang="en-US" baseline="0" dirty="0"/>
              <a:t> available to answer detailed data questions</a:t>
            </a:r>
            <a:endParaRPr lang="en-US" dirty="0"/>
          </a:p>
        </p:txBody>
      </p:sp>
      <p:sp>
        <p:nvSpPr>
          <p:cNvPr id="4" name="Date Placeholder 3"/>
          <p:cNvSpPr>
            <a:spLocks noGrp="1"/>
          </p:cNvSpPr>
          <p:nvPr>
            <p:ph type="dt" idx="10"/>
          </p:nvPr>
        </p:nvSpPr>
        <p:spPr/>
        <p:txBody>
          <a:bodyPr/>
          <a:lstStyle/>
          <a:p>
            <a:fld id="{D5767ADA-6C85-E044-B56C-C62B13C8DC27}" type="datetime1">
              <a:rPr lang="en-US" smtClean="0"/>
              <a:t>8/10/2017</a:t>
            </a:fld>
            <a:endParaRPr lang="en-US" dirty="0"/>
          </a:p>
        </p:txBody>
      </p:sp>
      <p:sp>
        <p:nvSpPr>
          <p:cNvPr id="5" name="Slide Number Placeholder 4"/>
          <p:cNvSpPr>
            <a:spLocks noGrp="1"/>
          </p:cNvSpPr>
          <p:nvPr>
            <p:ph type="sldNum" sz="quarter" idx="11"/>
          </p:nvPr>
        </p:nvSpPr>
        <p:spPr/>
        <p:txBody>
          <a:bodyPr/>
          <a:lstStyle/>
          <a:p>
            <a:fld id="{0455CB8E-2A67-4E50-A214-E38EA17E9A4C}" type="slidenum">
              <a:rPr lang="en-US" smtClean="0"/>
              <a:pPr/>
              <a:t>25</a:t>
            </a:fld>
            <a:endParaRPr lang="en-US" dirty="0"/>
          </a:p>
        </p:txBody>
      </p:sp>
    </p:spTree>
    <p:extLst>
      <p:ext uri="{BB962C8B-B14F-4D97-AF65-F5344CB8AC3E}">
        <p14:creationId xmlns:p14="http://schemas.microsoft.com/office/powerpoint/2010/main" val="2711830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US" dirty="0"/>
          </a:p>
        </p:txBody>
      </p:sp>
      <p:sp>
        <p:nvSpPr>
          <p:cNvPr id="4" name="Date Placeholder 3"/>
          <p:cNvSpPr>
            <a:spLocks noGrp="1"/>
          </p:cNvSpPr>
          <p:nvPr>
            <p:ph type="dt" idx="10"/>
          </p:nvPr>
        </p:nvSpPr>
        <p:spPr/>
        <p:txBody>
          <a:bodyPr numCol="1"/>
          <a:lstStyle/>
          <a:p>
            <a:fld id="{D5767ADA-6C85-E044-B56C-C62B13C8DC27}" type="datetime1">
              <a:rPr lang="en-US" smtClean="0"/>
              <a:t>8/10/2017</a:t>
            </a:fld>
            <a:endParaRPr lang="en-US" dirty="0"/>
          </a:p>
        </p:txBody>
      </p:sp>
      <p:sp>
        <p:nvSpPr>
          <p:cNvPr id="5" name="Slide Number Placeholder 4"/>
          <p:cNvSpPr>
            <a:spLocks noGrp="1"/>
          </p:cNvSpPr>
          <p:nvPr>
            <p:ph type="sldNum" sz="quarter" idx="11"/>
          </p:nvPr>
        </p:nvSpPr>
        <p:spPr/>
        <p:txBody>
          <a:bodyPr numCol="1"/>
          <a:lstStyle/>
          <a:p>
            <a:fld id="{0455CB8E-2A67-4E50-A214-E38EA17E9A4C}" type="slidenum">
              <a:rPr lang="en-US" smtClean="0"/>
              <a:pPr/>
              <a:t>26</a:t>
            </a:fld>
            <a:endParaRPr lang="en-US" dirty="0"/>
          </a:p>
        </p:txBody>
      </p:sp>
    </p:spTree>
    <p:extLst>
      <p:ext uri="{BB962C8B-B14F-4D97-AF65-F5344CB8AC3E}">
        <p14:creationId xmlns:p14="http://schemas.microsoft.com/office/powerpoint/2010/main" val="377719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8/10/2017</a:t>
            </a:fld>
            <a:endParaRPr lang="en-US" dirty="0"/>
          </a:p>
        </p:txBody>
      </p:sp>
      <p:sp>
        <p:nvSpPr>
          <p:cNvPr id="5" name="Footer Placeholder 4"/>
          <p:cNvSpPr>
            <a:spLocks noGrp="1"/>
          </p:cNvSpPr>
          <p:nvPr>
            <p:ph type="ftr" sz="quarter" idx="11"/>
          </p:nvPr>
        </p:nvSpPr>
        <p:spPr/>
        <p:txBody>
          <a:bodyPr/>
          <a:lstStyle/>
          <a:p>
            <a:pPr>
              <a:spcBef>
                <a:spcPts val="300"/>
              </a:spcBef>
            </a:pPr>
            <a:r>
              <a:rPr lang="en-US" b="1" smtClean="0">
                <a:solidFill>
                  <a:srgbClr val="F1B83D"/>
                </a:solidFill>
              </a:rPr>
              <a:t>California Community Colleges – Chancellor’s Office  | 113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300182416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8/10/2017</a:t>
            </a:fld>
            <a:endParaRPr lang="en-US" dirty="0"/>
          </a:p>
        </p:txBody>
      </p:sp>
      <p:sp>
        <p:nvSpPr>
          <p:cNvPr id="5" name="Footer Placeholder 4"/>
          <p:cNvSpPr>
            <a:spLocks noGrp="1"/>
          </p:cNvSpPr>
          <p:nvPr>
            <p:ph type="ftr" sz="quarter" idx="11"/>
          </p:nvPr>
        </p:nvSpPr>
        <p:spPr/>
        <p:txBody>
          <a:bodyPr/>
          <a:lstStyle/>
          <a:p>
            <a:pPr>
              <a:spcBef>
                <a:spcPts val="300"/>
              </a:spcBef>
            </a:pPr>
            <a:r>
              <a:rPr lang="en-US" b="1" smtClean="0">
                <a:solidFill>
                  <a:srgbClr val="F1B83D"/>
                </a:solidFill>
              </a:rPr>
              <a:t>California Community Colleges – Chancellor’s Office  | 113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30731830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8/10/2017</a:t>
            </a:fld>
            <a:endParaRPr lang="en-US" dirty="0"/>
          </a:p>
        </p:txBody>
      </p:sp>
      <p:sp>
        <p:nvSpPr>
          <p:cNvPr id="5" name="Footer Placeholder 4"/>
          <p:cNvSpPr>
            <a:spLocks noGrp="1"/>
          </p:cNvSpPr>
          <p:nvPr>
            <p:ph type="ftr" sz="quarter" idx="11"/>
          </p:nvPr>
        </p:nvSpPr>
        <p:spPr/>
        <p:txBody>
          <a:bodyPr/>
          <a:lstStyle/>
          <a:p>
            <a:pPr>
              <a:spcBef>
                <a:spcPts val="300"/>
              </a:spcBef>
            </a:pPr>
            <a:r>
              <a:rPr lang="en-US" b="1" smtClean="0">
                <a:solidFill>
                  <a:srgbClr val="F1B83D"/>
                </a:solidFill>
              </a:rPr>
              <a:t>California Community Colleges – Chancellor’s Office  | 113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255898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8/10/2017</a:t>
            </a:fld>
            <a:endParaRPr lang="en-US" dirty="0"/>
          </a:p>
        </p:txBody>
      </p:sp>
      <p:sp>
        <p:nvSpPr>
          <p:cNvPr id="5" name="Footer Placeholder 4"/>
          <p:cNvSpPr>
            <a:spLocks noGrp="1"/>
          </p:cNvSpPr>
          <p:nvPr>
            <p:ph type="ftr" sz="quarter" idx="11"/>
          </p:nvPr>
        </p:nvSpPr>
        <p:spPr/>
        <p:txBody>
          <a:bodyPr/>
          <a:lstStyle/>
          <a:p>
            <a:pPr>
              <a:spcBef>
                <a:spcPts val="300"/>
              </a:spcBef>
            </a:pPr>
            <a:r>
              <a:rPr lang="en-US" b="1" smtClean="0">
                <a:solidFill>
                  <a:srgbClr val="F1B83D"/>
                </a:solidFill>
              </a:rPr>
              <a:t>California Community Colleges – Chancellor’s Office  | 113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368956581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8/10/2017</a:t>
            </a:fld>
            <a:endParaRPr lang="en-US" dirty="0"/>
          </a:p>
        </p:txBody>
      </p:sp>
      <p:sp>
        <p:nvSpPr>
          <p:cNvPr id="5" name="Footer Placeholder 4"/>
          <p:cNvSpPr>
            <a:spLocks noGrp="1"/>
          </p:cNvSpPr>
          <p:nvPr>
            <p:ph type="ftr" sz="quarter" idx="11"/>
          </p:nvPr>
        </p:nvSpPr>
        <p:spPr/>
        <p:txBody>
          <a:bodyPr/>
          <a:lstStyle/>
          <a:p>
            <a:pPr>
              <a:spcBef>
                <a:spcPts val="300"/>
              </a:spcBef>
            </a:pPr>
            <a:r>
              <a:rPr lang="en-US" b="1" smtClean="0">
                <a:solidFill>
                  <a:srgbClr val="F1B83D"/>
                </a:solidFill>
              </a:rPr>
              <a:t>California Community Colleges – Chancellor’s Office  | 113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927079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8/10/2017</a:t>
            </a:fld>
            <a:endParaRPr lang="en-US" dirty="0"/>
          </a:p>
        </p:txBody>
      </p:sp>
      <p:sp>
        <p:nvSpPr>
          <p:cNvPr id="5" name="Footer Placeholder 4"/>
          <p:cNvSpPr>
            <a:spLocks noGrp="1"/>
          </p:cNvSpPr>
          <p:nvPr>
            <p:ph type="ftr" sz="quarter" idx="11"/>
          </p:nvPr>
        </p:nvSpPr>
        <p:spPr/>
        <p:txBody>
          <a:bodyPr/>
          <a:lstStyle/>
          <a:p>
            <a:pPr>
              <a:spcBef>
                <a:spcPts val="300"/>
              </a:spcBef>
            </a:pPr>
            <a:r>
              <a:rPr lang="en-US" b="1" smtClean="0">
                <a:solidFill>
                  <a:srgbClr val="F1B83D"/>
                </a:solidFill>
              </a:rPr>
              <a:t>California Community Colleges – Chancellor’s Office  | 113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82951253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534810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2649278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553214"/>
            <a:ext cx="9144000" cy="365125"/>
          </a:xfrm>
        </p:spPr>
        <p:txBody>
          <a:bodyPr/>
          <a:lstStyle>
            <a:lvl1pPr>
              <a:defRPr>
                <a:solidFill>
                  <a:schemeClr val="accent3"/>
                </a:solidFill>
              </a:defRPr>
            </a:lvl1pPr>
          </a:lstStyle>
          <a:p>
            <a:r>
              <a:rPr lang="en-US" dirty="0"/>
              <a:t>California Community Colleges – Chancellor’s Office  | 113 Colleges  |  72 Districts  |  2.6 Million Students</a:t>
            </a:r>
          </a:p>
        </p:txBody>
      </p:sp>
      <p:sp>
        <p:nvSpPr>
          <p:cNvPr id="6" name="Slide Number Placeholder 5"/>
          <p:cNvSpPr>
            <a:spLocks noGrp="1"/>
          </p:cNvSpPr>
          <p:nvPr>
            <p:ph type="sldNum" sz="quarter" idx="12"/>
          </p:nvPr>
        </p:nvSpPr>
        <p:spPr>
          <a:xfrm>
            <a:off x="8763006" y="6629400"/>
            <a:ext cx="381001" cy="228600"/>
          </a:xfrm>
          <a:prstGeom prst="rect">
            <a:avLst/>
          </a:prstGeom>
        </p:spPr>
        <p:txBody>
          <a:bodyPr/>
          <a:lstStyle>
            <a:lvl1pPr>
              <a:defRPr sz="900">
                <a:solidFill>
                  <a:schemeClr val="accent3">
                    <a:lumMod val="60000"/>
                    <a:lumOff val="40000"/>
                  </a:schemeClr>
                </a:solidFill>
              </a:defRPr>
            </a:lvl1pPr>
          </a:lstStyle>
          <a:p>
            <a:fld id="{43051941-4126-4597-8895-D29A2A3BA6C5}" type="slidenum">
              <a:rPr lang="en-US" smtClean="0"/>
              <a:pPr/>
              <a:t>‹#›</a:t>
            </a:fld>
            <a:endParaRPr lang="en-US" dirty="0"/>
          </a:p>
        </p:txBody>
      </p:sp>
      <p:pic>
        <p:nvPicPr>
          <p:cNvPr id="7" name="Picture 6"/>
          <p:cNvPicPr>
            <a:picLocks noChangeAspect="1"/>
          </p:cNvPicPr>
          <p:nvPr/>
        </p:nvPicPr>
        <p:blipFill>
          <a:blip r:embed="rId2" cstate="email">
            <a:lum bright="70000" contrast="-70000"/>
            <a:extLst>
              <a:ext uri="{28A0092B-C50C-407E-A947-70E740481C1C}">
                <a14:useLocalDpi xmlns:a14="http://schemas.microsoft.com/office/drawing/2010/main" val="0"/>
              </a:ext>
            </a:extLst>
          </a:blip>
          <a:stretch>
            <a:fillRect/>
          </a:stretch>
        </p:blipFill>
        <p:spPr>
          <a:xfrm>
            <a:off x="381000" y="3574959"/>
            <a:ext cx="2476500" cy="2476500"/>
          </a:xfrm>
          <a:prstGeom prst="rect">
            <a:avLst/>
          </a:prstGeom>
        </p:spPr>
      </p:pic>
      <p:sp>
        <p:nvSpPr>
          <p:cNvPr id="2" name="Title 1"/>
          <p:cNvSpPr>
            <a:spLocks noGrp="1"/>
          </p:cNvSpPr>
          <p:nvPr>
            <p:ph type="ctrTitle" hasCustomPrompt="1"/>
          </p:nvPr>
        </p:nvSpPr>
        <p:spPr>
          <a:xfrm>
            <a:off x="685800" y="1905014"/>
            <a:ext cx="7772400" cy="1470025"/>
          </a:xfrm>
        </p:spPr>
        <p:txBody>
          <a:bodyPr>
            <a:normAutofit/>
          </a:bodyPr>
          <a:lstStyle>
            <a:lvl1pPr algn="ctr">
              <a:defRPr sz="4000" baseline="0"/>
            </a:lvl1pPr>
          </a:lstStyle>
          <a:p>
            <a:r>
              <a:rPr lang="en-US" dirty="0"/>
              <a:t>TITLE OF PRESENTATION</a:t>
            </a:r>
          </a:p>
        </p:txBody>
      </p:sp>
      <p:sp>
        <p:nvSpPr>
          <p:cNvPr id="9" name="Rectangle 8"/>
          <p:cNvSpPr/>
          <p:nvPr/>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3"/>
          <a:stretch>
            <a:fillRect/>
          </a:stretch>
        </p:blipFill>
        <p:spPr>
          <a:xfrm>
            <a:off x="5948369" y="3876794"/>
            <a:ext cx="3005137" cy="1995338"/>
          </a:xfrm>
          <a:prstGeom prst="rect">
            <a:avLst/>
          </a:prstGeom>
        </p:spPr>
      </p:pic>
    </p:spTree>
    <p:extLst>
      <p:ext uri="{BB962C8B-B14F-4D97-AF65-F5344CB8AC3E}">
        <p14:creationId xmlns:p14="http://schemas.microsoft.com/office/powerpoint/2010/main" val="2690914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8/10/2017</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113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84207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8/10/2017</a:t>
            </a:fld>
            <a:endParaRPr lang="en-US" dirty="0"/>
          </a:p>
        </p:txBody>
      </p:sp>
      <p:sp>
        <p:nvSpPr>
          <p:cNvPr id="5" name="Footer Placeholder 4"/>
          <p:cNvSpPr>
            <a:spLocks noGrp="1"/>
          </p:cNvSpPr>
          <p:nvPr>
            <p:ph type="ftr" sz="quarter" idx="11"/>
          </p:nvPr>
        </p:nvSpPr>
        <p:spPr/>
        <p:txBody>
          <a:bodyPr/>
          <a:lstStyle/>
          <a:p>
            <a:r>
              <a:rPr lang="en-US" smtClean="0"/>
              <a:t>California Community Colleges – Chancellor’s Office  | 113 Colleges  |  72 Districts  |  2.6 Million Students</a:t>
            </a:r>
            <a:endParaRPr lang="en-US" dirty="0"/>
          </a:p>
        </p:txBody>
      </p:sp>
      <p:sp>
        <p:nvSpPr>
          <p:cNvPr id="6" name="Slide Number Placeholder 5"/>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7819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8/10/2017</a:t>
            </a:fld>
            <a:endParaRPr lang="en-US" dirty="0"/>
          </a:p>
        </p:txBody>
      </p:sp>
      <p:sp>
        <p:nvSpPr>
          <p:cNvPr id="6" name="Footer Placeholder 5"/>
          <p:cNvSpPr>
            <a:spLocks noGrp="1"/>
          </p:cNvSpPr>
          <p:nvPr>
            <p:ph type="ftr" sz="quarter" idx="11"/>
          </p:nvPr>
        </p:nvSpPr>
        <p:spPr/>
        <p:txBody>
          <a:bodyPr/>
          <a:lstStyle/>
          <a:p>
            <a:r>
              <a:rPr lang="en-US" smtClean="0"/>
              <a:t>California Community Colleges – Chancellor’s Office  | 113 Colleges  |  72 Districts  |  2.6 Million Students</a:t>
            </a:r>
            <a:endParaRPr lang="en-US" dirty="0"/>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81290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8/10/2017</a:t>
            </a:fld>
            <a:endParaRPr lang="en-US" dirty="0"/>
          </a:p>
        </p:txBody>
      </p:sp>
      <p:sp>
        <p:nvSpPr>
          <p:cNvPr id="8" name="Footer Placeholder 7"/>
          <p:cNvSpPr>
            <a:spLocks noGrp="1"/>
          </p:cNvSpPr>
          <p:nvPr>
            <p:ph type="ftr" sz="quarter" idx="11"/>
          </p:nvPr>
        </p:nvSpPr>
        <p:spPr/>
        <p:txBody>
          <a:bodyPr/>
          <a:lstStyle/>
          <a:p>
            <a:r>
              <a:rPr lang="en-US" smtClean="0"/>
              <a:t>California Community Colleges – Chancellor’s Office  | 113 Colleges  |  72 Districts  |  2.6 Million Students</a:t>
            </a:r>
            <a:endParaRPr lang="en-US" dirty="0"/>
          </a:p>
        </p:txBody>
      </p:sp>
      <p:sp>
        <p:nvSpPr>
          <p:cNvPr id="9" name="Slide Number Placeholder 8"/>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420251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8/10/2017</a:t>
            </a:fld>
            <a:endParaRPr lang="en-US" dirty="0"/>
          </a:p>
        </p:txBody>
      </p:sp>
      <p:sp>
        <p:nvSpPr>
          <p:cNvPr id="4" name="Footer Placeholder 3"/>
          <p:cNvSpPr>
            <a:spLocks noGrp="1"/>
          </p:cNvSpPr>
          <p:nvPr>
            <p:ph type="ftr" sz="quarter" idx="11"/>
          </p:nvPr>
        </p:nvSpPr>
        <p:spPr/>
        <p:txBody>
          <a:bodyPr/>
          <a:lstStyle/>
          <a:p>
            <a:r>
              <a:rPr lang="en-US" smtClean="0"/>
              <a:t>California Community Colleges – Chancellor’s Office  | 113 Colleges  |  72 Districts  |  2.6 Million Students</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240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8/10/2017</a:t>
            </a:fld>
            <a:endParaRPr lang="en-US" dirty="0"/>
          </a:p>
        </p:txBody>
      </p:sp>
      <p:sp>
        <p:nvSpPr>
          <p:cNvPr id="3" name="Footer Placeholder 2"/>
          <p:cNvSpPr>
            <a:spLocks noGrp="1"/>
          </p:cNvSpPr>
          <p:nvPr>
            <p:ph type="ftr" sz="quarter" idx="11"/>
          </p:nvPr>
        </p:nvSpPr>
        <p:spPr/>
        <p:txBody>
          <a:bodyPr/>
          <a:lstStyle/>
          <a:p>
            <a:r>
              <a:rPr lang="en-US" smtClean="0"/>
              <a:t>California Community Colleges – Chancellor’s Office  | 113 Colleges  |  72 Districts  |  2.1 Million Students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4154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422620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314720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8/10/2017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spcBef>
                <a:spcPts val="300"/>
              </a:spcBef>
            </a:pPr>
            <a:r>
              <a:rPr lang="en-US" b="1" smtClean="0">
                <a:solidFill>
                  <a:srgbClr val="F1B83D"/>
                </a:solidFill>
              </a:rPr>
              <a:t>California Community Colleges – Chancellor’s Office  | 113 Colleges  |  72 Districts  |  2.6 Million Students</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3051941-4126-4597-8895-D29A2A3BA6C5}" type="slidenum">
              <a:rPr lang="en-US" smtClean="0"/>
              <a:pPr/>
              <a:t>‹#›</a:t>
            </a:fld>
            <a:endParaRPr lang="en-US" dirty="0"/>
          </a:p>
        </p:txBody>
      </p:sp>
    </p:spTree>
    <p:extLst>
      <p:ext uri="{BB962C8B-B14F-4D97-AF65-F5344CB8AC3E}">
        <p14:creationId xmlns:p14="http://schemas.microsoft.com/office/powerpoint/2010/main" val="12236176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doingwhatmatters.cccco.edu/portals/6/docs/sw/2016_11%20Workforce_Task_Force_Implementation%20Recommendations%20Version%201.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oingwhatmatters.cccco.edu/StrongWorkforce/LMILibrary.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alpassplus.org/launchboard/SnapShotReports.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datamart.cccco.edu/" TargetMode="External"/><Relationship Id="rId2" Type="http://schemas.openxmlformats.org/officeDocument/2006/relationships/hyperlink" Target="http://www.coeccc.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alpassplus.org/Launchboard/Home.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oingwhatmatters.cccco.edu/StrongWorkforce.aspx" TargetMode="External"/><Relationship Id="rId2" Type="http://schemas.openxmlformats.org/officeDocument/2006/relationships/hyperlink" Target="https://www2.palomar.edu/pages/ctee/department-links/strong-workfor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sgarland@palomar.edu" TargetMode="External"/><Relationship Id="rId2" Type="http://schemas.openxmlformats.org/officeDocument/2006/relationships/hyperlink" Target="mailto:mfritch@palomar.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California Community Colleges – Chancellor’s Office  | 113 Colleges  |  72 Districts  |  2.1 Million Students</a:t>
            </a:r>
          </a:p>
        </p:txBody>
      </p:sp>
      <p:sp>
        <p:nvSpPr>
          <p:cNvPr id="3" name="Slide Number Placeholder 2"/>
          <p:cNvSpPr>
            <a:spLocks noGrp="1"/>
          </p:cNvSpPr>
          <p:nvPr>
            <p:ph type="sldNum" sz="quarter" idx="12"/>
          </p:nvPr>
        </p:nvSpPr>
        <p:spPr/>
        <p:txBody>
          <a:bodyPr/>
          <a:lstStyle/>
          <a:p>
            <a:fld id="{43051941-4126-4597-8895-D29A2A3BA6C5}" type="slidenum">
              <a:rPr lang="en-US" smtClean="0"/>
              <a:pPr/>
              <a:t>1</a:t>
            </a:fld>
            <a:endParaRPr lang="en-US" dirty="0"/>
          </a:p>
        </p:txBody>
      </p:sp>
      <p:sp>
        <p:nvSpPr>
          <p:cNvPr id="7" name="TextBox 6"/>
          <p:cNvSpPr txBox="1"/>
          <p:nvPr/>
        </p:nvSpPr>
        <p:spPr>
          <a:xfrm>
            <a:off x="685800" y="1767767"/>
            <a:ext cx="5867400" cy="4339650"/>
          </a:xfrm>
          <a:prstGeom prst="rect">
            <a:avLst/>
          </a:prstGeom>
          <a:noFill/>
        </p:spPr>
        <p:txBody>
          <a:bodyPr wrap="square" rtlCol="0">
            <a:spAutoFit/>
          </a:bodyPr>
          <a:lstStyle/>
          <a:p>
            <a:r>
              <a:rPr lang="en-US" sz="4800" b="1" dirty="0">
                <a:solidFill>
                  <a:srgbClr val="002060"/>
                </a:solidFill>
                <a:latin typeface="Adobe Gothic Std B" panose="020B0800000000000000" pitchFamily="34" charset="-128"/>
                <a:ea typeface="Adobe Gothic Std B" panose="020B0800000000000000" pitchFamily="34" charset="-128"/>
              </a:rPr>
              <a:t>Strong Workforce </a:t>
            </a:r>
            <a:r>
              <a:rPr lang="en-US" sz="4800" b="1" dirty="0" smtClean="0">
                <a:solidFill>
                  <a:srgbClr val="002060"/>
                </a:solidFill>
                <a:latin typeface="Adobe Gothic Std B" panose="020B0800000000000000" pitchFamily="34" charset="-128"/>
                <a:ea typeface="Adobe Gothic Std B" panose="020B0800000000000000" pitchFamily="34" charset="-128"/>
              </a:rPr>
              <a:t>Program Overview</a:t>
            </a:r>
          </a:p>
          <a:p>
            <a:r>
              <a:rPr lang="en-US" sz="4800" b="1" dirty="0" smtClean="0">
                <a:solidFill>
                  <a:srgbClr val="002060"/>
                </a:solidFill>
                <a:latin typeface="Adobe Gothic Std B" panose="020B0800000000000000" pitchFamily="34" charset="-128"/>
                <a:ea typeface="Adobe Gothic Std B" panose="020B0800000000000000" pitchFamily="34" charset="-128"/>
              </a:rPr>
              <a:t>Fall 2017 Plenary </a:t>
            </a:r>
          </a:p>
          <a:p>
            <a:endParaRPr lang="en-US" sz="4800" b="1" dirty="0">
              <a:solidFill>
                <a:srgbClr val="002060"/>
              </a:solidFill>
              <a:latin typeface="Adobe Gothic Std B" panose="020B0800000000000000" pitchFamily="34" charset="-128"/>
              <a:ea typeface="Adobe Gothic Std B" panose="020B0800000000000000" pitchFamily="34" charset="-128"/>
            </a:endParaRPr>
          </a:p>
          <a:p>
            <a:endParaRPr lang="en-US" sz="4800" b="1" dirty="0">
              <a:solidFill>
                <a:srgbClr val="002060"/>
              </a:solidFill>
              <a:latin typeface="Adobe Gothic Std B" panose="020B0800000000000000" pitchFamily="34" charset="-128"/>
              <a:ea typeface="Adobe Gothic Std B" panose="020B0800000000000000" pitchFamily="34" charset="-128"/>
            </a:endParaRPr>
          </a:p>
          <a:p>
            <a:r>
              <a:rPr lang="en-US" b="1" dirty="0" smtClean="0">
                <a:solidFill>
                  <a:srgbClr val="002060"/>
                </a:solidFill>
                <a:latin typeface="Adobe Gothic Std B" panose="020B0800000000000000" pitchFamily="34" charset="-128"/>
                <a:ea typeface="Adobe Gothic Std B" panose="020B0800000000000000" pitchFamily="34" charset="-128"/>
              </a:rPr>
              <a:t>Margie Fritch, CTEE Dean</a:t>
            </a:r>
          </a:p>
          <a:p>
            <a:r>
              <a:rPr lang="en-US" b="1" dirty="0" smtClean="0">
                <a:solidFill>
                  <a:srgbClr val="002060"/>
                </a:solidFill>
                <a:latin typeface="Adobe Gothic Std B" panose="020B0800000000000000" pitchFamily="34" charset="-128"/>
                <a:ea typeface="Adobe Gothic Std B" panose="020B0800000000000000" pitchFamily="34" charset="-128"/>
              </a:rPr>
              <a:t>Susan Garland, Sr. Grants Administrative Specialist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4216"/>
            <a:ext cx="2857500" cy="1733550"/>
          </a:xfrm>
          <a:prstGeom prst="rect">
            <a:avLst/>
          </a:prstGeom>
        </p:spPr>
      </p:pic>
    </p:spTree>
    <p:extLst>
      <p:ext uri="{BB962C8B-B14F-4D97-AF65-F5344CB8AC3E}">
        <p14:creationId xmlns:p14="http://schemas.microsoft.com/office/powerpoint/2010/main" val="1608135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Outcomes</a:t>
            </a:r>
            <a:endParaRPr lang="en-US" dirty="0"/>
          </a:p>
        </p:txBody>
      </p:sp>
      <p:sp>
        <p:nvSpPr>
          <p:cNvPr id="3" name="Content Placeholder 2"/>
          <p:cNvSpPr>
            <a:spLocks noGrp="1"/>
          </p:cNvSpPr>
          <p:nvPr>
            <p:ph idx="1"/>
          </p:nvPr>
        </p:nvSpPr>
        <p:spPr>
          <a:xfrm>
            <a:off x="533400" y="1524000"/>
            <a:ext cx="6423913" cy="4517363"/>
          </a:xfrm>
        </p:spPr>
        <p:txBody>
          <a:bodyPr>
            <a:normAutofit/>
          </a:bodyPr>
          <a:lstStyle/>
          <a:p>
            <a:r>
              <a:rPr lang="en-US" sz="2400" dirty="0"/>
              <a:t>Made progress within a program</a:t>
            </a:r>
          </a:p>
          <a:p>
            <a:r>
              <a:rPr lang="en-US" sz="2400" dirty="0"/>
              <a:t>Earned a certificate or degree</a:t>
            </a:r>
          </a:p>
          <a:p>
            <a:r>
              <a:rPr lang="en-US" sz="2400" dirty="0"/>
              <a:t>Transferred to a four-year institution</a:t>
            </a:r>
          </a:p>
          <a:p>
            <a:r>
              <a:rPr lang="en-US" sz="2400" dirty="0"/>
              <a:t>Secured employment</a:t>
            </a:r>
          </a:p>
          <a:p>
            <a:r>
              <a:rPr lang="en-US" sz="2400" dirty="0"/>
              <a:t>Achieved positive earning outcomes</a:t>
            </a:r>
          </a:p>
          <a:p>
            <a:r>
              <a:rPr lang="en-US" sz="2400" dirty="0" smtClean="0"/>
              <a:t>Extra points are awarded for economically disadvantaged students who attain these outcomes</a:t>
            </a:r>
            <a:endParaRPr lang="en-US" sz="2400" dirty="0"/>
          </a:p>
        </p:txBody>
      </p:sp>
      <p:sp>
        <p:nvSpPr>
          <p:cNvPr id="4" name="Footer Placeholder 3"/>
          <p:cNvSpPr>
            <a:spLocks noGrp="1"/>
          </p:cNvSpPr>
          <p:nvPr>
            <p:ph type="ftr" sz="quarter" idx="11"/>
          </p:nvPr>
        </p:nvSpPr>
        <p:spPr/>
        <p:txBody>
          <a:bodyPr/>
          <a:lstStyle/>
          <a:p>
            <a:r>
              <a:rPr lang="en-US" dirty="0" smtClean="0"/>
              <a:t>California Community Colleges – Chancellor’s Office  | 113 Colleges  |  72 Districts  |  2.6 Million Students</a:t>
            </a:r>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10</a:t>
            </a:fld>
            <a:endParaRPr lang="en-US" dirty="0"/>
          </a:p>
        </p:txBody>
      </p:sp>
    </p:spTree>
    <p:extLst>
      <p:ext uri="{BB962C8B-B14F-4D97-AF65-F5344CB8AC3E}">
        <p14:creationId xmlns:p14="http://schemas.microsoft.com/office/powerpoint/2010/main" val="185060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SAN DIEGO/IMPERIAL REGIONAL PRIORITY SECTORS</a:t>
            </a:r>
            <a:endParaRPr lang="en-US" dirty="0"/>
          </a:p>
        </p:txBody>
      </p:sp>
      <p:sp>
        <p:nvSpPr>
          <p:cNvPr id="4" name="Footer Placeholder 3"/>
          <p:cNvSpPr>
            <a:spLocks noGrp="1"/>
          </p:cNvSpPr>
          <p:nvPr>
            <p:ph type="ftr" sz="quarter" idx="11"/>
          </p:nvPr>
        </p:nvSpPr>
        <p:spPr/>
        <p:txBody>
          <a:bodyPr/>
          <a:lstStyle/>
          <a:p>
            <a:r>
              <a:rPr lang="en-US" smtClean="0"/>
              <a:t>California Community Colleges – Chancellor’s Office  | 113 Colleges  |  72 Districts  |  2.6 Million Students</a:t>
            </a:r>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11</a:t>
            </a:fld>
            <a:endParaRPr lang="en-US" dirty="0"/>
          </a:p>
        </p:txBody>
      </p:sp>
      <p:sp>
        <p:nvSpPr>
          <p:cNvPr id="7" name="Content Placeholder 6"/>
          <p:cNvSpPr>
            <a:spLocks noGrp="1"/>
          </p:cNvSpPr>
          <p:nvPr>
            <p:ph idx="1"/>
          </p:nvPr>
        </p:nvSpPr>
        <p:spPr/>
        <p:txBody>
          <a:bodyPr/>
          <a:lstStyle/>
          <a:p>
            <a:pPr fontAlgn="ctr"/>
            <a:r>
              <a:rPr lang="en-US" sz="2800" b="1" dirty="0"/>
              <a:t>ADVANCED MANUFACTURING                              </a:t>
            </a:r>
            <a:endParaRPr lang="en-US" sz="2800" dirty="0"/>
          </a:p>
          <a:p>
            <a:pPr fontAlgn="ctr"/>
            <a:r>
              <a:rPr lang="en-US" sz="2800" b="1" dirty="0"/>
              <a:t>HEALTH</a:t>
            </a:r>
            <a:endParaRPr lang="en-US" sz="2800" dirty="0"/>
          </a:p>
          <a:p>
            <a:pPr fontAlgn="ctr"/>
            <a:r>
              <a:rPr lang="en-US" sz="2800" b="1" dirty="0"/>
              <a:t>ICT/DIGITAL MEDIA</a:t>
            </a:r>
            <a:endParaRPr lang="en-US" sz="2800" dirty="0"/>
          </a:p>
          <a:p>
            <a:pPr fontAlgn="b"/>
            <a:r>
              <a:rPr lang="en-US" sz="2800" b="1" dirty="0"/>
              <a:t>ADVANCED TRANSPORTATION AND RENEWABLE ENERGY</a:t>
            </a:r>
            <a:endParaRPr lang="en-US" sz="2800" dirty="0"/>
          </a:p>
          <a:p>
            <a:pPr fontAlgn="b"/>
            <a:r>
              <a:rPr lang="en-US" sz="2800" b="1" dirty="0"/>
              <a:t>LIFE SCIENCE/BIOTECHNOLOGY</a:t>
            </a:r>
            <a:endParaRPr lang="en-US" sz="2800" dirty="0"/>
          </a:p>
          <a:p>
            <a:endParaRPr lang="en-US" dirty="0"/>
          </a:p>
        </p:txBody>
      </p:sp>
    </p:spTree>
    <p:extLst>
      <p:ext uri="{BB962C8B-B14F-4D97-AF65-F5344CB8AC3E}">
        <p14:creationId xmlns:p14="http://schemas.microsoft.com/office/powerpoint/2010/main" val="301808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600" y="244498"/>
            <a:ext cx="9144000" cy="1142639"/>
          </a:xfrm>
          <a:prstGeom prst="rect">
            <a:avLst/>
          </a:prstGeom>
        </p:spPr>
        <p:txBody>
          <a:bodyPr numCol="1"/>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34"/>
                <a:ea typeface="Arial Unicode MS" pitchFamily="2"/>
                <a:cs typeface="Arial Unicode MS" pitchFamily="2"/>
              </a:defRPr>
            </a:lvl1pPr>
          </a:lstStyle>
          <a:p>
            <a:pPr algn="l"/>
            <a:r>
              <a:rPr lang="en-US" sz="3200" b="1" dirty="0">
                <a:solidFill>
                  <a:schemeClr val="accent3"/>
                </a:solidFill>
              </a:rPr>
              <a:t>Focus for the Funds</a:t>
            </a:r>
          </a:p>
        </p:txBody>
      </p:sp>
      <p:sp>
        <p:nvSpPr>
          <p:cNvPr id="3" name="Title 1"/>
          <p:cNvSpPr txBox="1">
            <a:spLocks/>
          </p:cNvSpPr>
          <p:nvPr/>
        </p:nvSpPr>
        <p:spPr>
          <a:xfrm>
            <a:off x="418997" y="1893093"/>
            <a:ext cx="4811684" cy="3821907"/>
          </a:xfrm>
          <a:prstGeom prst="rect">
            <a:avLst/>
          </a:prstGeom>
          <a:solidFill>
            <a:schemeClr val="bg1"/>
          </a:solidFill>
        </p:spPr>
        <p:txBody>
          <a:bodyPr numCol="1">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34"/>
                <a:ea typeface="Arial Unicode MS" pitchFamily="2"/>
                <a:cs typeface="Arial Unicode MS" pitchFamily="2"/>
              </a:defRPr>
            </a:lvl1pPr>
          </a:lstStyle>
          <a:p>
            <a:pPr marL="457200" indent="-457200" algn="l">
              <a:lnSpc>
                <a:spcPct val="150000"/>
              </a:lnSpc>
              <a:buFont typeface="Arial" panose="020B0604020202020204" pitchFamily="34" charset="0"/>
              <a:buChar char="•"/>
            </a:pPr>
            <a:r>
              <a:rPr lang="en-US" sz="2500" b="1" dirty="0"/>
              <a:t>Increase </a:t>
            </a:r>
            <a:r>
              <a:rPr lang="en-US" sz="2500" b="1" u="sng" dirty="0"/>
              <a:t>quantity</a:t>
            </a:r>
            <a:r>
              <a:rPr lang="en-US" sz="2500" b="1" dirty="0"/>
              <a:t> of CTE</a:t>
            </a:r>
          </a:p>
          <a:p>
            <a:pPr marL="457200" indent="-457200" algn="l">
              <a:lnSpc>
                <a:spcPct val="150000"/>
              </a:lnSpc>
              <a:buFont typeface="Arial" panose="020B0604020202020204" pitchFamily="34" charset="0"/>
              <a:buChar char="•"/>
            </a:pPr>
            <a:endParaRPr lang="en-US" sz="2500" b="1" dirty="0"/>
          </a:p>
          <a:p>
            <a:pPr marL="457200" indent="-457200" algn="l">
              <a:lnSpc>
                <a:spcPct val="150000"/>
              </a:lnSpc>
              <a:buFont typeface="Arial" panose="020B0604020202020204" pitchFamily="34" charset="0"/>
              <a:buChar char="•"/>
            </a:pPr>
            <a:endParaRPr lang="en-US" sz="2500" b="1" dirty="0"/>
          </a:p>
          <a:p>
            <a:pPr marL="457200" indent="-457200" algn="l">
              <a:lnSpc>
                <a:spcPct val="150000"/>
              </a:lnSpc>
              <a:buFont typeface="Arial" panose="020B0604020202020204" pitchFamily="34" charset="0"/>
              <a:buChar char="•"/>
            </a:pPr>
            <a:endParaRPr lang="en-US" sz="2500" b="1" dirty="0"/>
          </a:p>
          <a:p>
            <a:pPr marL="457200" indent="-457200" algn="l">
              <a:lnSpc>
                <a:spcPct val="150000"/>
              </a:lnSpc>
              <a:buFont typeface="Arial" panose="020B0604020202020204" pitchFamily="34" charset="0"/>
              <a:buChar char="•"/>
            </a:pPr>
            <a:r>
              <a:rPr lang="en-US" sz="2500" b="1" dirty="0"/>
              <a:t>Improve </a:t>
            </a:r>
            <a:r>
              <a:rPr lang="en-US" sz="2500" b="1" u="sng" dirty="0"/>
              <a:t>quality</a:t>
            </a:r>
            <a:r>
              <a:rPr lang="en-US" sz="2500" b="1" dirty="0"/>
              <a:t> of CTE</a:t>
            </a:r>
          </a:p>
          <a:p>
            <a:pPr marL="457200" indent="-457200" algn="l">
              <a:lnSpc>
                <a:spcPct val="150000"/>
              </a:lnSpc>
              <a:buFont typeface="Arial" panose="020B0604020202020204" pitchFamily="34" charset="0"/>
              <a:buChar char="•"/>
            </a:pPr>
            <a:endParaRPr lang="en-US" sz="2500" b="1" dirty="0"/>
          </a:p>
        </p:txBody>
      </p:sp>
      <p:sp>
        <p:nvSpPr>
          <p:cNvPr id="4" name="TextBox 3"/>
          <p:cNvSpPr txBox="1"/>
          <p:nvPr/>
        </p:nvSpPr>
        <p:spPr>
          <a:xfrm>
            <a:off x="5211630" y="2070504"/>
            <a:ext cx="3551369" cy="1569660"/>
          </a:xfrm>
          <a:prstGeom prst="rect">
            <a:avLst/>
          </a:prstGeom>
          <a:noFill/>
        </p:spPr>
        <p:txBody>
          <a:bodyPr wrap="square" numCol="1" rtlCol="0">
            <a:spAutoFit/>
          </a:bodyPr>
          <a:lstStyle/>
          <a:p>
            <a:r>
              <a:rPr lang="en-US" sz="2400" dirty="0"/>
              <a:t>More enrollments in programs leading to high-demand, high wage jobs</a:t>
            </a:r>
          </a:p>
        </p:txBody>
      </p:sp>
      <p:cxnSp>
        <p:nvCxnSpPr>
          <p:cNvPr id="8" name="Straight Arrow Connector 7"/>
          <p:cNvCxnSpPr/>
          <p:nvPr/>
        </p:nvCxnSpPr>
        <p:spPr>
          <a:xfrm>
            <a:off x="4362450" y="2318238"/>
            <a:ext cx="4987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49436" y="4572000"/>
            <a:ext cx="4987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70764" y="4047645"/>
            <a:ext cx="4149436" cy="1938992"/>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t>More students complete/transfer</a:t>
            </a:r>
          </a:p>
          <a:p>
            <a:pPr marL="285750" indent="-285750">
              <a:buFont typeface="Arial" panose="020B0604020202020204" pitchFamily="34" charset="0"/>
              <a:buChar char="•"/>
            </a:pPr>
            <a:r>
              <a:rPr lang="en-US" sz="2400" dirty="0"/>
              <a:t>More students employed</a:t>
            </a:r>
          </a:p>
          <a:p>
            <a:pPr marL="285750" indent="-285750">
              <a:buFont typeface="Arial" panose="020B0604020202020204" pitchFamily="34" charset="0"/>
              <a:buChar char="•"/>
            </a:pPr>
            <a:r>
              <a:rPr lang="en-US" sz="2400" dirty="0"/>
              <a:t>More students improving their earnings</a:t>
            </a:r>
          </a:p>
        </p:txBody>
      </p:sp>
      <p:sp>
        <p:nvSpPr>
          <p:cNvPr id="10" name="Footer Placeholder 3"/>
          <p:cNvSpPr>
            <a:spLocks noGrp="1"/>
          </p:cNvSpPr>
          <p:nvPr>
            <p:ph type="ftr" sz="quarter" idx="11"/>
          </p:nvPr>
        </p:nvSpPr>
        <p:spPr/>
        <p:txBody>
          <a:bodyPr/>
          <a:lstStyle/>
          <a:p>
            <a:r>
              <a:rPr lang="en-US" dirty="0"/>
              <a:t>California Community Colleges – Chancellor’s Office  | 113 Colleges  |  72 Districts  |  2.1 Million Students</a:t>
            </a:r>
          </a:p>
        </p:txBody>
      </p:sp>
    </p:spTree>
    <p:extLst>
      <p:ext uri="{BB962C8B-B14F-4D97-AF65-F5344CB8AC3E}">
        <p14:creationId xmlns:p14="http://schemas.microsoft.com/office/powerpoint/2010/main" val="129240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9">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p:cTn id="21"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9">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p:cTn id="27"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229600" cy="944562"/>
          </a:xfrm>
        </p:spPr>
        <p:txBody>
          <a:bodyPr>
            <a:normAutofit/>
          </a:bodyPr>
          <a:lstStyle/>
          <a:p>
            <a:r>
              <a:rPr lang="en-US" dirty="0">
                <a:solidFill>
                  <a:schemeClr val="accent3"/>
                </a:solidFill>
              </a:rPr>
              <a:t>Plan Elements</a:t>
            </a:r>
          </a:p>
        </p:txBody>
      </p:sp>
      <p:sp>
        <p:nvSpPr>
          <p:cNvPr id="3" name="Content Placeholder 2"/>
          <p:cNvSpPr>
            <a:spLocks noGrp="1"/>
          </p:cNvSpPr>
          <p:nvPr>
            <p:ph idx="1"/>
          </p:nvPr>
        </p:nvSpPr>
        <p:spPr>
          <a:xfrm>
            <a:off x="457200" y="1219200"/>
            <a:ext cx="8534400" cy="5105400"/>
          </a:xfrm>
        </p:spPr>
        <p:txBody>
          <a:bodyPr>
            <a:normAutofit lnSpcReduction="10000"/>
          </a:bodyPr>
          <a:lstStyle/>
          <a:p>
            <a:endParaRPr lang="en-US" dirty="0"/>
          </a:p>
          <a:p>
            <a:r>
              <a:rPr lang="en-US" dirty="0" smtClean="0"/>
              <a:t>Increase </a:t>
            </a:r>
            <a:r>
              <a:rPr lang="en-US" dirty="0"/>
              <a:t>the </a:t>
            </a:r>
            <a:r>
              <a:rPr lang="en-US" b="1" dirty="0"/>
              <a:t>number</a:t>
            </a:r>
            <a:r>
              <a:rPr lang="en-US" dirty="0"/>
              <a:t> of students in </a:t>
            </a:r>
            <a:r>
              <a:rPr lang="en-US" b="1" dirty="0"/>
              <a:t>quality</a:t>
            </a:r>
            <a:r>
              <a:rPr lang="en-US" dirty="0"/>
              <a:t> CTE courses, programs, and pathways that will achieve successful workforce outcomes.</a:t>
            </a:r>
          </a:p>
          <a:p>
            <a:endParaRPr lang="en-US" dirty="0"/>
          </a:p>
          <a:p>
            <a:r>
              <a:rPr lang="en-US" dirty="0" smtClean="0"/>
              <a:t>Invest </a:t>
            </a:r>
            <a:r>
              <a:rPr lang="en-US" dirty="0"/>
              <a:t>in </a:t>
            </a:r>
            <a:r>
              <a:rPr lang="en-US" b="1" dirty="0"/>
              <a:t>new or emerging </a:t>
            </a:r>
            <a:r>
              <a:rPr lang="en-US" dirty="0"/>
              <a:t>CTE courses, programs, and pathways that </a:t>
            </a:r>
            <a:r>
              <a:rPr lang="en-US" dirty="0" smtClean="0"/>
              <a:t>address a regional labor market need and may </a:t>
            </a:r>
            <a:r>
              <a:rPr lang="en-US" dirty="0"/>
              <a:t>become operative in subsequent years and are likely to lead to successful workforce outcomes.</a:t>
            </a:r>
          </a:p>
          <a:p>
            <a:endParaRPr lang="en-US" dirty="0"/>
          </a:p>
          <a:p>
            <a:r>
              <a:rPr lang="en-US" dirty="0" smtClean="0"/>
              <a:t>Address </a:t>
            </a:r>
            <a:r>
              <a:rPr lang="en-US" dirty="0"/>
              <a:t>Strong Workforce Task Force recommendations. </a:t>
            </a:r>
          </a:p>
          <a:p>
            <a:endParaRPr lang="en-US" dirty="0"/>
          </a:p>
          <a:p>
            <a:r>
              <a:rPr lang="en-US" dirty="0" smtClean="0"/>
              <a:t>Provide </a:t>
            </a:r>
            <a:r>
              <a:rPr lang="en-US" b="1" dirty="0"/>
              <a:t>evidence of </a:t>
            </a:r>
            <a:r>
              <a:rPr lang="en-US" b="1" dirty="0" smtClean="0"/>
              <a:t>regional demand </a:t>
            </a:r>
            <a:r>
              <a:rPr lang="en-US" dirty="0"/>
              <a:t>for workers within the funded CTE Program(s) AND</a:t>
            </a:r>
          </a:p>
          <a:p>
            <a:pPr lvl="1">
              <a:buFont typeface="Courier New" panose="02070309020205020404" pitchFamily="49" charset="0"/>
              <a:buChar char="o"/>
            </a:pPr>
            <a:r>
              <a:rPr lang="en-US" dirty="0"/>
              <a:t>Identify geography and occupations targeted</a:t>
            </a:r>
          </a:p>
          <a:p>
            <a:pPr lvl="1">
              <a:buFont typeface="Courier New" panose="02070309020205020404" pitchFamily="49" charset="0"/>
              <a:buChar char="o"/>
            </a:pPr>
            <a:r>
              <a:rPr lang="en-US" dirty="0"/>
              <a:t>Identify labor market demand and supply </a:t>
            </a:r>
            <a:r>
              <a:rPr lang="en-US" b="1" dirty="0"/>
              <a:t>gap</a:t>
            </a:r>
          </a:p>
          <a:p>
            <a:pPr lvl="1">
              <a:buFont typeface="Courier New" panose="02070309020205020404" pitchFamily="49" charset="0"/>
              <a:buChar char="o"/>
            </a:pPr>
            <a:r>
              <a:rPr lang="en-US" dirty="0"/>
              <a:t>Cite </a:t>
            </a:r>
            <a:r>
              <a:rPr lang="en-US" b="1" dirty="0"/>
              <a:t>source</a:t>
            </a:r>
            <a:r>
              <a:rPr lang="en-US" dirty="0"/>
              <a:t> of labor market information</a:t>
            </a:r>
          </a:p>
        </p:txBody>
      </p:sp>
      <p:sp>
        <p:nvSpPr>
          <p:cNvPr id="4" name="Footer Placeholder 3"/>
          <p:cNvSpPr>
            <a:spLocks noGrp="1"/>
          </p:cNvSpPr>
          <p:nvPr>
            <p:ph type="ftr" sz="quarter" idx="11"/>
          </p:nvPr>
        </p:nvSpPr>
        <p:spPr>
          <a:xfrm>
            <a:off x="0" y="6531064"/>
            <a:ext cx="9144000" cy="365125"/>
          </a:xfrm>
        </p:spPr>
        <p:txBody>
          <a:bodyPr/>
          <a:lstStyle/>
          <a:p>
            <a:r>
              <a:rPr lang="en-US" dirty="0"/>
              <a:t>California Community Colleges – Chancellor’s Office  | 113 Colleges  |  72 Districts  |  2.1 Million Students</a:t>
            </a:r>
          </a:p>
        </p:txBody>
      </p:sp>
    </p:spTree>
    <p:extLst>
      <p:ext uri="{BB962C8B-B14F-4D97-AF65-F5344CB8AC3E}">
        <p14:creationId xmlns:p14="http://schemas.microsoft.com/office/powerpoint/2010/main" val="139113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488" y="228600"/>
            <a:ext cx="7842312" cy="784071"/>
          </a:xfrm>
        </p:spPr>
        <p:txBody>
          <a:bodyPr>
            <a:noAutofit/>
          </a:bodyPr>
          <a:lstStyle/>
          <a:p>
            <a:pPr>
              <a:lnSpc>
                <a:spcPct val="80000"/>
              </a:lnSpc>
            </a:pPr>
            <a:r>
              <a:rPr lang="en-US" dirty="0">
                <a:solidFill>
                  <a:schemeClr val="accent3"/>
                </a:solidFill>
              </a:rPr>
              <a:t>Guidelines, Definitions &amp; Reasonable Standards</a:t>
            </a:r>
          </a:p>
        </p:txBody>
      </p:sp>
      <p:sp>
        <p:nvSpPr>
          <p:cNvPr id="3" name="Content Placeholder 2"/>
          <p:cNvSpPr>
            <a:spLocks noGrp="1"/>
          </p:cNvSpPr>
          <p:nvPr>
            <p:ph idx="1"/>
          </p:nvPr>
        </p:nvSpPr>
        <p:spPr>
          <a:xfrm>
            <a:off x="457200" y="1417638"/>
            <a:ext cx="8229600" cy="4525963"/>
          </a:xfrm>
        </p:spPr>
        <p:txBody>
          <a:bodyPr>
            <a:normAutofit/>
          </a:bodyPr>
          <a:lstStyle/>
          <a:p>
            <a:pPr marL="0" indent="0">
              <a:buNone/>
            </a:pPr>
            <a:r>
              <a:rPr lang="en-US" sz="2400" b="1" dirty="0"/>
              <a:t>No Supplanting</a:t>
            </a:r>
          </a:p>
          <a:p>
            <a:pPr marL="0" indent="0">
              <a:buNone/>
            </a:pPr>
            <a:endParaRPr lang="en-US" dirty="0"/>
          </a:p>
          <a:p>
            <a:r>
              <a:rPr lang="en-US" dirty="0"/>
              <a:t>This shall not be interpreted to mean that a participating community college district is prohibited from eliminating or altering existing programs.</a:t>
            </a:r>
          </a:p>
          <a:p>
            <a:endParaRPr lang="en-US" dirty="0"/>
          </a:p>
          <a:p>
            <a:r>
              <a:rPr lang="en-US" dirty="0"/>
              <a:t>However, the </a:t>
            </a:r>
            <a:r>
              <a:rPr lang="en-US" b="1" dirty="0"/>
              <a:t>percentage of full-time equivalent students enrolled in CTE courses shall not be reduced </a:t>
            </a:r>
            <a:r>
              <a:rPr lang="en-US" dirty="0"/>
              <a:t>from the percentage computed for the 2015–16 fiscal year.</a:t>
            </a:r>
          </a:p>
        </p:txBody>
      </p:sp>
      <p:sp>
        <p:nvSpPr>
          <p:cNvPr id="4" name="Footer Placeholder 3"/>
          <p:cNvSpPr>
            <a:spLocks noGrp="1"/>
          </p:cNvSpPr>
          <p:nvPr>
            <p:ph type="ftr" sz="quarter" idx="11"/>
          </p:nvPr>
        </p:nvSpPr>
        <p:spPr>
          <a:xfrm>
            <a:off x="0" y="6531064"/>
            <a:ext cx="9144000" cy="365125"/>
          </a:xfrm>
        </p:spPr>
        <p:txBody>
          <a:bodyPr/>
          <a:lstStyle/>
          <a:p>
            <a:r>
              <a:rPr lang="en-US" dirty="0"/>
              <a:t>California Community Colleges – Chancellor’s Office  | 113 Colleges  |  72 Districts  |  2.1 Million Students</a:t>
            </a:r>
          </a:p>
        </p:txBody>
      </p:sp>
    </p:spTree>
    <p:extLst>
      <p:ext uri="{BB962C8B-B14F-4D97-AF65-F5344CB8AC3E}">
        <p14:creationId xmlns:p14="http://schemas.microsoft.com/office/powerpoint/2010/main" val="402692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2" cy="808038"/>
          </a:xfrm>
        </p:spPr>
        <p:txBody>
          <a:bodyPr>
            <a:normAutofit fontScale="90000"/>
          </a:bodyPr>
          <a:lstStyle/>
          <a:p>
            <a:pPr>
              <a:lnSpc>
                <a:spcPct val="80000"/>
              </a:lnSpc>
            </a:pPr>
            <a:r>
              <a:rPr lang="en-US" dirty="0">
                <a:solidFill>
                  <a:schemeClr val="accent3"/>
                </a:solidFill>
              </a:rPr>
              <a:t>Guidelines, Definitions &amp; Reasonable Standards</a:t>
            </a:r>
          </a:p>
        </p:txBody>
      </p:sp>
      <p:sp>
        <p:nvSpPr>
          <p:cNvPr id="3" name="Content Placeholder 2"/>
          <p:cNvSpPr>
            <a:spLocks noGrp="1"/>
          </p:cNvSpPr>
          <p:nvPr>
            <p:ph idx="1"/>
          </p:nvPr>
        </p:nvSpPr>
        <p:spPr>
          <a:xfrm>
            <a:off x="457200" y="1417638"/>
            <a:ext cx="8229600" cy="4525963"/>
          </a:xfrm>
        </p:spPr>
        <p:txBody>
          <a:bodyPr>
            <a:normAutofit fontScale="77500" lnSpcReduction="20000"/>
          </a:bodyPr>
          <a:lstStyle/>
          <a:p>
            <a:pPr marL="0" indent="0">
              <a:buNone/>
            </a:pPr>
            <a:endParaRPr lang="en-US" sz="2800" b="1" dirty="0" smtClean="0"/>
          </a:p>
          <a:p>
            <a:pPr marL="0" indent="0">
              <a:buNone/>
            </a:pPr>
            <a:r>
              <a:rPr lang="en-US" sz="2800" b="1" dirty="0" smtClean="0"/>
              <a:t>Funding </a:t>
            </a:r>
            <a:r>
              <a:rPr lang="en-US" sz="2800" b="1" dirty="0"/>
              <a:t>CTE Only</a:t>
            </a:r>
          </a:p>
          <a:p>
            <a:pPr marL="0" indent="0">
              <a:buNone/>
            </a:pPr>
            <a:endParaRPr lang="en-US" sz="2800" b="1" dirty="0"/>
          </a:p>
          <a:p>
            <a:pPr marL="0" indent="0">
              <a:buNone/>
            </a:pPr>
            <a:r>
              <a:rPr lang="en-US" sz="2800" dirty="0"/>
              <a:t>Funds expended must show a direct benefit to the requirements of the Strong Workforce Program:</a:t>
            </a:r>
          </a:p>
          <a:p>
            <a:pPr marL="0" indent="0">
              <a:buNone/>
            </a:pPr>
            <a:endParaRPr lang="en-US" sz="2800" dirty="0"/>
          </a:p>
          <a:p>
            <a:r>
              <a:rPr lang="en-US" sz="2800" dirty="0"/>
              <a:t>Increase the </a:t>
            </a:r>
            <a:r>
              <a:rPr lang="en-US" sz="2800" b="1" dirty="0"/>
              <a:t>number</a:t>
            </a:r>
            <a:r>
              <a:rPr lang="en-US" sz="2800" dirty="0"/>
              <a:t> of enrollments or </a:t>
            </a:r>
            <a:r>
              <a:rPr lang="en-US" sz="2800" b="1" dirty="0"/>
              <a:t>quality</a:t>
            </a:r>
            <a:r>
              <a:rPr lang="en-US" sz="2800" dirty="0"/>
              <a:t> of CTE courses, programs, and pathways.</a:t>
            </a:r>
            <a:endParaRPr lang="en-US" sz="2800" i="1" dirty="0"/>
          </a:p>
          <a:p>
            <a:r>
              <a:rPr lang="en-US" sz="2800" dirty="0"/>
              <a:t>Address the </a:t>
            </a:r>
            <a:r>
              <a:rPr lang="en-US" sz="2800" b="1" dirty="0"/>
              <a:t>recommendations</a:t>
            </a:r>
            <a:r>
              <a:rPr lang="en-US" sz="2800" dirty="0"/>
              <a:t> of the Strong Workforce Task Force r</a:t>
            </a:r>
            <a:r>
              <a:rPr lang="en-US" sz="2800" dirty="0" smtClean="0"/>
              <a:t>eport.</a:t>
            </a:r>
          </a:p>
          <a:p>
            <a:pPr marL="0" indent="0">
              <a:buNone/>
            </a:pPr>
            <a:r>
              <a:rPr lang="en-US" sz="2800" dirty="0">
                <a:hlinkClick r:id="rId2"/>
              </a:rPr>
              <a:t> </a:t>
            </a:r>
            <a:r>
              <a:rPr lang="en-US" sz="2800" dirty="0" smtClean="0">
                <a:hlinkClick r:id="rId2"/>
              </a:rPr>
              <a:t>http</a:t>
            </a:r>
            <a:r>
              <a:rPr lang="en-US" dirty="0" smtClean="0">
                <a:hlinkClick r:id="rId2"/>
              </a:rPr>
              <a:t>://doingwhatmatters.cccco.edu/portals/6/docs/sw/2016_11%20Workforce_Task_Force_Implementation%20Recommendations%20Version%201.pdf</a:t>
            </a:r>
            <a:endParaRPr lang="en-US" dirty="0"/>
          </a:p>
        </p:txBody>
      </p:sp>
      <p:sp>
        <p:nvSpPr>
          <p:cNvPr id="4" name="Footer Placeholder 3"/>
          <p:cNvSpPr>
            <a:spLocks noGrp="1"/>
          </p:cNvSpPr>
          <p:nvPr>
            <p:ph type="ftr" sz="quarter" idx="11"/>
          </p:nvPr>
        </p:nvSpPr>
        <p:spPr>
          <a:xfrm>
            <a:off x="0" y="6531064"/>
            <a:ext cx="9144000" cy="365125"/>
          </a:xfrm>
        </p:spPr>
        <p:txBody>
          <a:bodyPr/>
          <a:lstStyle/>
          <a:p>
            <a:r>
              <a:rPr lang="en-US" dirty="0"/>
              <a:t>California Community Colleges – Chancellor’s Office  | 113 Colleges  |  72 Districts  |  2.1 Million Students</a:t>
            </a:r>
          </a:p>
        </p:txBody>
      </p:sp>
    </p:spTree>
    <p:extLst>
      <p:ext uri="{BB962C8B-B14F-4D97-AF65-F5344CB8AC3E}">
        <p14:creationId xmlns:p14="http://schemas.microsoft.com/office/powerpoint/2010/main" val="92228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80000"/>
              </a:lnSpc>
            </a:pPr>
            <a:r>
              <a:rPr lang="en-US" dirty="0">
                <a:solidFill>
                  <a:schemeClr val="accent3"/>
                </a:solidFill>
              </a:rPr>
              <a:t>Guidelines, Definitions &amp; Reasonable Standards</a:t>
            </a:r>
          </a:p>
        </p:txBody>
      </p:sp>
      <p:sp>
        <p:nvSpPr>
          <p:cNvPr id="3" name="Content Placeholder 2"/>
          <p:cNvSpPr>
            <a:spLocks noGrp="1"/>
          </p:cNvSpPr>
          <p:nvPr>
            <p:ph idx="1"/>
          </p:nvPr>
        </p:nvSpPr>
        <p:spPr/>
        <p:txBody>
          <a:bodyPr>
            <a:normAutofit/>
          </a:bodyPr>
          <a:lstStyle/>
          <a:p>
            <a:pPr marL="0" indent="0">
              <a:buNone/>
            </a:pPr>
            <a:r>
              <a:rPr lang="en-US" b="1" dirty="0"/>
              <a:t>Duplication of Effort</a:t>
            </a:r>
          </a:p>
          <a:p>
            <a:pPr marL="0" indent="0">
              <a:buNone/>
            </a:pPr>
            <a:endParaRPr lang="en-US" b="1" dirty="0"/>
          </a:p>
          <a:p>
            <a:pPr marL="0" indent="0">
              <a:lnSpc>
                <a:spcPct val="90000"/>
              </a:lnSpc>
              <a:buNone/>
            </a:pPr>
            <a:r>
              <a:rPr lang="en-US" dirty="0"/>
              <a:t>Activities funded shall be informed by, aligned with, and expand upon the activities of existing workforce and education regional partnerships, including:</a:t>
            </a:r>
          </a:p>
          <a:p>
            <a:pPr marL="0" indent="0">
              <a:lnSpc>
                <a:spcPct val="90000"/>
              </a:lnSpc>
              <a:buNone/>
            </a:pPr>
            <a:endParaRPr lang="en-US" dirty="0"/>
          </a:p>
          <a:p>
            <a:pPr>
              <a:lnSpc>
                <a:spcPct val="90000"/>
              </a:lnSpc>
              <a:spcBef>
                <a:spcPts val="0"/>
              </a:spcBef>
            </a:pPr>
            <a:r>
              <a:rPr lang="en-US" dirty="0"/>
              <a:t>Workforce Innovation and Opportunity </a:t>
            </a:r>
            <a:r>
              <a:rPr lang="en-US" dirty="0" smtClean="0"/>
              <a:t>Act (WIOA)</a:t>
            </a:r>
            <a:endParaRPr lang="en-US" dirty="0"/>
          </a:p>
          <a:p>
            <a:pPr>
              <a:lnSpc>
                <a:spcPct val="90000"/>
              </a:lnSpc>
              <a:spcBef>
                <a:spcPts val="0"/>
              </a:spcBef>
            </a:pPr>
            <a:r>
              <a:rPr lang="en-US" dirty="0"/>
              <a:t>Adult Education Block Grant </a:t>
            </a:r>
            <a:r>
              <a:rPr lang="en-US" dirty="0" smtClean="0"/>
              <a:t>consortia (AEBG)</a:t>
            </a:r>
            <a:endParaRPr lang="en-US" dirty="0"/>
          </a:p>
          <a:p>
            <a:pPr>
              <a:lnSpc>
                <a:spcPct val="90000"/>
              </a:lnSpc>
              <a:spcBef>
                <a:spcPts val="0"/>
              </a:spcBef>
            </a:pPr>
            <a:r>
              <a:rPr lang="en-US" dirty="0"/>
              <a:t>K-12 </a:t>
            </a:r>
            <a:r>
              <a:rPr lang="en-US" dirty="0" smtClean="0"/>
              <a:t>CTE programs (CCPT)</a:t>
            </a:r>
            <a:endParaRPr lang="en-US" dirty="0"/>
          </a:p>
        </p:txBody>
      </p:sp>
      <p:sp>
        <p:nvSpPr>
          <p:cNvPr id="4" name="Footer Placeholder 3"/>
          <p:cNvSpPr>
            <a:spLocks noGrp="1"/>
          </p:cNvSpPr>
          <p:nvPr>
            <p:ph type="ftr" sz="quarter" idx="11"/>
          </p:nvPr>
        </p:nvSpPr>
        <p:spPr>
          <a:xfrm>
            <a:off x="0" y="6531064"/>
            <a:ext cx="9144000" cy="365125"/>
          </a:xfrm>
        </p:spPr>
        <p:txBody>
          <a:bodyPr/>
          <a:lstStyle/>
          <a:p>
            <a:r>
              <a:rPr lang="en-US" dirty="0"/>
              <a:t>California Community Colleges – Chancellor’s Office  | 113 Colleges  |  72 Districts  |  2.1 Million Students</a:t>
            </a:r>
          </a:p>
        </p:txBody>
      </p:sp>
    </p:spTree>
    <p:extLst>
      <p:ext uri="{BB962C8B-B14F-4D97-AF65-F5344CB8AC3E}">
        <p14:creationId xmlns:p14="http://schemas.microsoft.com/office/powerpoint/2010/main" val="58470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248401" cy="990600"/>
          </a:xfrm>
        </p:spPr>
        <p:txBody>
          <a:bodyPr>
            <a:normAutofit fontScale="90000"/>
          </a:bodyPr>
          <a:lstStyle/>
          <a:p>
            <a:pPr lvl="0">
              <a:spcBef>
                <a:spcPts val="1000"/>
              </a:spcBef>
              <a:buClr>
                <a:srgbClr val="E84C22"/>
              </a:buClr>
              <a:buSzPct val="80000"/>
            </a:pPr>
            <a:r>
              <a:rPr lang="en-US" dirty="0">
                <a:solidFill>
                  <a:schemeClr val="accent3"/>
                </a:solidFill>
              </a:rPr>
              <a:t>Guidelines, Definitions &amp; Reasonable </a:t>
            </a:r>
            <a:r>
              <a:rPr lang="en-US" dirty="0" smtClean="0">
                <a:solidFill>
                  <a:schemeClr val="accent3"/>
                </a:solidFill>
              </a:rPr>
              <a:t>Standards</a:t>
            </a:r>
            <a:br>
              <a:rPr lang="en-US" dirty="0" smtClean="0">
                <a:solidFill>
                  <a:schemeClr val="accent3"/>
                </a:solidFill>
              </a:rPr>
            </a:br>
            <a:r>
              <a:rPr lang="en-US" dirty="0" smtClean="0">
                <a:solidFill>
                  <a:schemeClr val="accent3"/>
                </a:solidFill>
              </a:rPr>
              <a:t/>
            </a:r>
            <a:br>
              <a:rPr lang="en-US" dirty="0" smtClean="0">
                <a:solidFill>
                  <a:schemeClr val="accent3"/>
                </a:solidFill>
              </a:rPr>
            </a:br>
            <a:r>
              <a:rPr lang="en-US" sz="2000" b="1" dirty="0" smtClean="0">
                <a:solidFill>
                  <a:prstClr val="black">
                    <a:lumMod val="75000"/>
                    <a:lumOff val="25000"/>
                  </a:prstClr>
                </a:solidFill>
                <a:ea typeface="+mn-ea"/>
                <a:cs typeface="+mn-cs"/>
              </a:rPr>
              <a:t>District </a:t>
            </a:r>
            <a:r>
              <a:rPr lang="en-US" sz="2000" b="1" dirty="0">
                <a:solidFill>
                  <a:prstClr val="black">
                    <a:lumMod val="75000"/>
                    <a:lumOff val="25000"/>
                  </a:prstClr>
                </a:solidFill>
                <a:ea typeface="+mn-ea"/>
                <a:cs typeface="+mn-cs"/>
              </a:rPr>
              <a:t>Procedures</a:t>
            </a:r>
            <a:r>
              <a:rPr lang="en-US" sz="1800" b="1" dirty="0">
                <a:solidFill>
                  <a:prstClr val="black">
                    <a:lumMod val="75000"/>
                    <a:lumOff val="25000"/>
                  </a:prstClr>
                </a:solidFill>
                <a:ea typeface="+mn-ea"/>
                <a:cs typeface="+mn-cs"/>
              </a:rPr>
              <a:t/>
            </a:r>
            <a:br>
              <a:rPr lang="en-US" sz="1800" b="1" dirty="0">
                <a:solidFill>
                  <a:prstClr val="black">
                    <a:lumMod val="75000"/>
                    <a:lumOff val="25000"/>
                  </a:prstClr>
                </a:solidFill>
                <a:ea typeface="+mn-ea"/>
                <a:cs typeface="+mn-cs"/>
              </a:rPr>
            </a:br>
            <a:r>
              <a:rPr lang="en-US" sz="1800" dirty="0">
                <a:solidFill>
                  <a:prstClr val="black">
                    <a:lumMod val="75000"/>
                    <a:lumOff val="25000"/>
                  </a:prstClr>
                </a:solidFill>
                <a:ea typeface="+mn-ea"/>
                <a:cs typeface="+mn-cs"/>
              </a:rPr>
              <a:t/>
            </a:r>
            <a:br>
              <a:rPr lang="en-US" sz="1800" dirty="0">
                <a:solidFill>
                  <a:prstClr val="black">
                    <a:lumMod val="75000"/>
                    <a:lumOff val="25000"/>
                  </a:prstClr>
                </a:solidFill>
                <a:ea typeface="+mn-ea"/>
                <a:cs typeface="+mn-cs"/>
              </a:rPr>
            </a:br>
            <a:r>
              <a:rPr lang="en-US" sz="1800" dirty="0">
                <a:solidFill>
                  <a:prstClr val="black">
                    <a:lumMod val="75000"/>
                    <a:lumOff val="25000"/>
                  </a:prstClr>
                </a:solidFill>
                <a:ea typeface="+mn-ea"/>
                <a:cs typeface="+mn-cs"/>
              </a:rPr>
              <a:t>All fiscal policy and program procedures adopted by the applicable Community College District shall be followed when expending local and regional allocations.</a:t>
            </a:r>
            <a:br>
              <a:rPr lang="en-US" sz="1800" dirty="0">
                <a:solidFill>
                  <a:prstClr val="black">
                    <a:lumMod val="75000"/>
                    <a:lumOff val="25000"/>
                  </a:prstClr>
                </a:solidFill>
                <a:ea typeface="+mn-ea"/>
                <a:cs typeface="+mn-cs"/>
              </a:rPr>
            </a:br>
            <a:endParaRPr lang="en-US" dirty="0">
              <a:solidFill>
                <a:schemeClr val="accent3"/>
              </a:solidFill>
            </a:endParaRPr>
          </a:p>
        </p:txBody>
      </p:sp>
      <p:sp>
        <p:nvSpPr>
          <p:cNvPr id="3" name="Content Placeholder 2"/>
          <p:cNvSpPr>
            <a:spLocks noGrp="1"/>
          </p:cNvSpPr>
          <p:nvPr>
            <p:ph idx="1"/>
          </p:nvPr>
        </p:nvSpPr>
        <p:spPr>
          <a:xfrm>
            <a:off x="609600" y="3200400"/>
            <a:ext cx="7772400" cy="2895600"/>
          </a:xfrm>
        </p:spPr>
        <p:txBody>
          <a:bodyPr>
            <a:normAutofit/>
          </a:bodyPr>
          <a:lstStyle/>
          <a:p>
            <a:pPr marL="0" indent="0">
              <a:buNone/>
            </a:pPr>
            <a:r>
              <a:rPr lang="en-US" b="1" dirty="0"/>
              <a:t>Non-Allowable Activities</a:t>
            </a:r>
          </a:p>
          <a:p>
            <a:pPr>
              <a:lnSpc>
                <a:spcPct val="80000"/>
              </a:lnSpc>
            </a:pPr>
            <a:r>
              <a:rPr lang="en-US" dirty="0"/>
              <a:t>Entertainment</a:t>
            </a:r>
          </a:p>
          <a:p>
            <a:pPr>
              <a:lnSpc>
                <a:spcPct val="80000"/>
              </a:lnSpc>
            </a:pPr>
            <a:r>
              <a:rPr lang="en-US" dirty="0"/>
              <a:t>Alcoholic Beverages</a:t>
            </a:r>
          </a:p>
          <a:p>
            <a:pPr>
              <a:lnSpc>
                <a:spcPct val="80000"/>
              </a:lnSpc>
            </a:pPr>
            <a:r>
              <a:rPr lang="en-US" dirty="0"/>
              <a:t>Contingency (Rainy Day Funds)</a:t>
            </a:r>
          </a:p>
          <a:p>
            <a:pPr>
              <a:lnSpc>
                <a:spcPct val="80000"/>
              </a:lnSpc>
            </a:pPr>
            <a:r>
              <a:rPr lang="en-US" dirty="0"/>
              <a:t>Goods and Services for Personal Use</a:t>
            </a:r>
          </a:p>
          <a:p>
            <a:pPr>
              <a:lnSpc>
                <a:spcPct val="80000"/>
              </a:lnSpc>
            </a:pPr>
            <a:r>
              <a:rPr lang="en-US" dirty="0"/>
              <a:t>Lobbying</a:t>
            </a:r>
          </a:p>
          <a:p>
            <a:pPr>
              <a:lnSpc>
                <a:spcPct val="80000"/>
              </a:lnSpc>
            </a:pPr>
            <a:r>
              <a:rPr lang="en-US" dirty="0"/>
              <a:t>Contributions or Donations</a:t>
            </a:r>
          </a:p>
          <a:p>
            <a:pPr marL="0" indent="0">
              <a:lnSpc>
                <a:spcPct val="80000"/>
              </a:lnSpc>
              <a:buNone/>
            </a:pPr>
            <a:endParaRPr lang="en-US" b="1" dirty="0"/>
          </a:p>
        </p:txBody>
      </p:sp>
      <p:sp>
        <p:nvSpPr>
          <p:cNvPr id="4" name="Footer Placeholder 3"/>
          <p:cNvSpPr>
            <a:spLocks noGrp="1"/>
          </p:cNvSpPr>
          <p:nvPr>
            <p:ph type="ftr" sz="quarter" idx="11"/>
          </p:nvPr>
        </p:nvSpPr>
        <p:spPr>
          <a:xfrm>
            <a:off x="0" y="6531064"/>
            <a:ext cx="9144000" cy="365125"/>
          </a:xfrm>
        </p:spPr>
        <p:txBody>
          <a:bodyPr/>
          <a:lstStyle/>
          <a:p>
            <a:r>
              <a:rPr lang="en-US" dirty="0"/>
              <a:t>California Community Colleges – Chancellor’s Office  | 113 Colleges  |  72 Districts  |  2.1 Million Students</a:t>
            </a:r>
          </a:p>
        </p:txBody>
      </p:sp>
    </p:spTree>
    <p:extLst>
      <p:ext uri="{BB962C8B-B14F-4D97-AF65-F5344CB8AC3E}">
        <p14:creationId xmlns:p14="http://schemas.microsoft.com/office/powerpoint/2010/main" val="138390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228600"/>
            <a:ext cx="6324600" cy="533400"/>
          </a:xfrm>
        </p:spPr>
        <p:txBody>
          <a:bodyPr>
            <a:normAutofit fontScale="90000"/>
          </a:bodyPr>
          <a:lstStyle/>
          <a:p>
            <a:pPr>
              <a:buNone/>
            </a:pPr>
            <a:r>
              <a:rPr lang="en-US" sz="3100" dirty="0" smtClean="0">
                <a:solidFill>
                  <a:schemeClr val="accent3"/>
                </a:solidFill>
              </a:rPr>
              <a:t>Need Supporting Evidence</a:t>
            </a:r>
            <a:r>
              <a:rPr lang="en-US" sz="2800" dirty="0" smtClean="0">
                <a:solidFill>
                  <a:schemeClr val="accent3"/>
                </a:solidFill>
              </a:rPr>
              <a:t/>
            </a:r>
            <a:br>
              <a:rPr lang="en-US" sz="2800" dirty="0" smtClean="0">
                <a:solidFill>
                  <a:schemeClr val="accent3"/>
                </a:solidFill>
              </a:rPr>
            </a:br>
            <a:r>
              <a:rPr lang="en-US" sz="2800" dirty="0" smtClean="0">
                <a:solidFill>
                  <a:schemeClr val="accent3"/>
                </a:solidFill>
              </a:rPr>
              <a:t/>
            </a:r>
            <a:br>
              <a:rPr lang="en-US" sz="2800" dirty="0" smtClean="0">
                <a:solidFill>
                  <a:schemeClr val="accent3"/>
                </a:solidFill>
              </a:rPr>
            </a:br>
            <a:r>
              <a:rPr lang="en-US" sz="2200" dirty="0" smtClean="0">
                <a:solidFill>
                  <a:schemeClr val="accent3"/>
                </a:solidFill>
              </a:rPr>
              <a:t>Valid </a:t>
            </a:r>
            <a:r>
              <a:rPr lang="en-US" sz="2200" dirty="0">
                <a:solidFill>
                  <a:schemeClr val="accent3"/>
                </a:solidFill>
              </a:rPr>
              <a:t>Sources of Labor Market </a:t>
            </a:r>
            <a:r>
              <a:rPr lang="en-US" sz="2200" dirty="0" smtClean="0">
                <a:solidFill>
                  <a:schemeClr val="accent3"/>
                </a:solidFill>
              </a:rPr>
              <a:t>Information</a:t>
            </a:r>
            <a:endParaRPr lang="en-US" sz="2200" b="1" dirty="0">
              <a:solidFill>
                <a:schemeClr val="accent3"/>
              </a:solidFill>
            </a:endParaRPr>
          </a:p>
        </p:txBody>
      </p:sp>
      <p:sp>
        <p:nvSpPr>
          <p:cNvPr id="3" name="Content Placeholder 2"/>
          <p:cNvSpPr>
            <a:spLocks noGrp="1"/>
          </p:cNvSpPr>
          <p:nvPr>
            <p:ph idx="1"/>
          </p:nvPr>
        </p:nvSpPr>
        <p:spPr>
          <a:xfrm>
            <a:off x="457380" y="1524000"/>
            <a:ext cx="8077020" cy="4876800"/>
          </a:xfrm>
          <a:solidFill>
            <a:schemeClr val="bg1"/>
          </a:solidFill>
        </p:spPr>
        <p:txBody>
          <a:bodyPr>
            <a:normAutofit fontScale="47500" lnSpcReduction="20000"/>
          </a:bodyPr>
          <a:lstStyle/>
          <a:p>
            <a:pPr marL="0" indent="0">
              <a:buNone/>
            </a:pPr>
            <a:r>
              <a:rPr lang="en-US" sz="3400" b="1" dirty="0">
                <a:solidFill>
                  <a:srgbClr val="1C1C1C"/>
                </a:solidFill>
                <a:ea typeface="ＭＳ Ｐゴシック" pitchFamily="34" charset="-128"/>
              </a:rPr>
              <a:t>Use information that has already been compiled</a:t>
            </a:r>
          </a:p>
          <a:p>
            <a:pPr marL="0" indent="0">
              <a:buNone/>
            </a:pPr>
            <a:r>
              <a:rPr lang="en-US" sz="3400" dirty="0">
                <a:solidFill>
                  <a:srgbClr val="1C1C1C"/>
                </a:solidFill>
                <a:ea typeface="ＭＳ Ｐゴシック" pitchFamily="34" charset="-128"/>
              </a:rPr>
              <a:t>Emphasis is on reviewing available data and using it to target investments</a:t>
            </a:r>
          </a:p>
          <a:p>
            <a:pPr marL="0" indent="0">
              <a:buNone/>
            </a:pPr>
            <a:endParaRPr lang="en-US" sz="3400" dirty="0">
              <a:solidFill>
                <a:srgbClr val="1C1C1C"/>
              </a:solidFill>
              <a:ea typeface="ＭＳ Ｐゴシック" pitchFamily="34" charset="-128"/>
            </a:endParaRPr>
          </a:p>
          <a:p>
            <a:pPr marL="0" indent="0">
              <a:buNone/>
            </a:pPr>
            <a:r>
              <a:rPr lang="en-US" sz="3400" dirty="0">
                <a:solidFill>
                  <a:srgbClr val="1C1C1C"/>
                </a:solidFill>
                <a:ea typeface="ＭＳ Ｐゴシック" pitchFamily="34" charset="-128"/>
              </a:rPr>
              <a:t>1) Use data that was </a:t>
            </a:r>
            <a:r>
              <a:rPr lang="en-US" sz="3400" b="1" i="1" u="sng" dirty="0">
                <a:solidFill>
                  <a:srgbClr val="6600CC"/>
                </a:solidFill>
                <a:ea typeface="ＭＳ Ｐゴシック" pitchFamily="34" charset="-128"/>
              </a:rPr>
              <a:t>validated within the last two years</a:t>
            </a:r>
          </a:p>
          <a:p>
            <a:r>
              <a:rPr lang="en-US" dirty="0"/>
              <a:t>Validated </a:t>
            </a:r>
            <a:r>
              <a:rPr lang="en-US" sz="2200" b="1" dirty="0"/>
              <a:t>local or regional</a:t>
            </a:r>
            <a:r>
              <a:rPr lang="en-US" dirty="0"/>
              <a:t> employer input through an employer survey or advisory</a:t>
            </a:r>
          </a:p>
          <a:p>
            <a:r>
              <a:rPr lang="en-US" sz="2200" b="1" dirty="0"/>
              <a:t>Regional</a:t>
            </a:r>
            <a:r>
              <a:rPr lang="en-US" dirty="0"/>
              <a:t> program approval process</a:t>
            </a:r>
          </a:p>
          <a:p>
            <a:r>
              <a:rPr lang="en-US" dirty="0"/>
              <a:t>Prior </a:t>
            </a:r>
            <a:r>
              <a:rPr lang="en-US" b="1" dirty="0"/>
              <a:t>regional</a:t>
            </a:r>
            <a:r>
              <a:rPr lang="en-US" dirty="0"/>
              <a:t> planning process </a:t>
            </a:r>
          </a:p>
          <a:p>
            <a:r>
              <a:rPr lang="en-US" dirty="0"/>
              <a:t>Local biannual program review</a:t>
            </a:r>
          </a:p>
          <a:p>
            <a:endParaRPr lang="en-US" dirty="0">
              <a:solidFill>
                <a:srgbClr val="1C1C1C"/>
              </a:solidFill>
              <a:ea typeface="ＭＳ Ｐゴシック" pitchFamily="34" charset="-128"/>
            </a:endParaRPr>
          </a:p>
          <a:p>
            <a:pPr marL="0" indent="0">
              <a:buNone/>
            </a:pPr>
            <a:r>
              <a:rPr lang="en-US" sz="3400" dirty="0">
                <a:solidFill>
                  <a:srgbClr val="1C1C1C"/>
                </a:solidFill>
                <a:ea typeface="ＭＳ Ｐゴシック" pitchFamily="34" charset="-128"/>
              </a:rPr>
              <a:t>2) Find data in a report in the LMI Resource Library </a:t>
            </a:r>
          </a:p>
          <a:p>
            <a:pPr marL="400050" lvl="1" indent="0">
              <a:buNone/>
            </a:pPr>
            <a:r>
              <a:rPr lang="en-US" i="1" dirty="0">
                <a:solidFill>
                  <a:srgbClr val="1C1C1C"/>
                </a:solidFill>
                <a:ea typeface="ＭＳ Ｐゴシック" pitchFamily="34" charset="-128"/>
              </a:rPr>
              <a:t>Filter by sector and region to obtain reports and data</a:t>
            </a:r>
          </a:p>
          <a:p>
            <a:pPr marL="457200" indent="0">
              <a:spcAft>
                <a:spcPts val="1200"/>
              </a:spcAft>
              <a:buNone/>
            </a:pPr>
            <a:r>
              <a:rPr lang="en-US" sz="2900" dirty="0">
                <a:solidFill>
                  <a:srgbClr val="E1EE7E">
                    <a:lumMod val="50000"/>
                  </a:srgbClr>
                </a:solidFill>
                <a:hlinkClick r:id="rId3"/>
              </a:rPr>
              <a:t>doingwhatmatters.cccco.edu/StrongWorkforce/LMILibrary.aspx</a:t>
            </a:r>
            <a:endParaRPr lang="en-US" sz="2900" dirty="0">
              <a:solidFill>
                <a:srgbClr val="E1EE7E">
                  <a:lumMod val="50000"/>
                </a:srgbClr>
              </a:solidFill>
            </a:endParaRPr>
          </a:p>
          <a:p>
            <a:pPr marL="0" indent="0">
              <a:buNone/>
            </a:pPr>
            <a:r>
              <a:rPr lang="en-US" dirty="0">
                <a:solidFill>
                  <a:srgbClr val="1C1C1C"/>
                </a:solidFill>
                <a:ea typeface="ＭＳ Ｐゴシック" pitchFamily="34" charset="-128"/>
              </a:rPr>
              <a:t>3</a:t>
            </a:r>
            <a:r>
              <a:rPr lang="en-US" sz="3400" dirty="0">
                <a:solidFill>
                  <a:srgbClr val="1C1C1C"/>
                </a:solidFill>
                <a:ea typeface="ＭＳ Ｐゴシック" pitchFamily="34" charset="-128"/>
              </a:rPr>
              <a:t>) Demonstrate living wage attainment</a:t>
            </a:r>
          </a:p>
          <a:p>
            <a:pPr marL="400050" lvl="1" indent="0">
              <a:buNone/>
            </a:pPr>
            <a:r>
              <a:rPr lang="en-US" i="1" dirty="0">
                <a:solidFill>
                  <a:srgbClr val="1C1C1C"/>
                </a:solidFill>
                <a:ea typeface="ＭＳ Ｐゴシック" pitchFamily="34" charset="-128"/>
              </a:rPr>
              <a:t>Programs where at least 50% of students earned a living wage</a:t>
            </a:r>
          </a:p>
          <a:p>
            <a:pPr marL="457200" indent="0">
              <a:spcAft>
                <a:spcPts val="1200"/>
              </a:spcAft>
              <a:buNone/>
            </a:pPr>
            <a:r>
              <a:rPr lang="en-US" sz="2900" dirty="0">
                <a:solidFill>
                  <a:srgbClr val="E1EE7E">
                    <a:lumMod val="50000"/>
                  </a:srgbClr>
                </a:solidFill>
                <a:hlinkClick r:id="rId4"/>
              </a:rPr>
              <a:t>https://www.calpassplus.org/LaunchBoard/SWP.aspx </a:t>
            </a:r>
            <a:endParaRPr lang="en-US" sz="2900" dirty="0">
              <a:solidFill>
                <a:srgbClr val="E1EE7E">
                  <a:lumMod val="50000"/>
                </a:srgbClr>
              </a:solidFill>
            </a:endParaRPr>
          </a:p>
          <a:p>
            <a:pPr marL="457200" indent="0">
              <a:spcAft>
                <a:spcPts val="1200"/>
              </a:spcAft>
              <a:buNone/>
            </a:pPr>
            <a:endParaRPr lang="en-US" sz="2900" dirty="0">
              <a:solidFill>
                <a:srgbClr val="E1EE7E">
                  <a:lumMod val="50000"/>
                </a:srgbClr>
              </a:solidFill>
            </a:endParaRPr>
          </a:p>
          <a:p>
            <a:pPr marL="457200" indent="0">
              <a:spcAft>
                <a:spcPts val="1200"/>
              </a:spcAft>
              <a:buNone/>
            </a:pPr>
            <a:endParaRPr lang="en-US" sz="2900" dirty="0">
              <a:solidFill>
                <a:srgbClr val="E1EE7E">
                  <a:lumMod val="50000"/>
                </a:srgbClr>
              </a:solidFill>
            </a:endParaRPr>
          </a:p>
          <a:p>
            <a:pPr marL="0" indent="0">
              <a:buNone/>
            </a:pPr>
            <a:endParaRPr lang="en-US" sz="2000" dirty="0"/>
          </a:p>
        </p:txBody>
      </p:sp>
      <p:sp>
        <p:nvSpPr>
          <p:cNvPr id="4" name="Footer Placeholder 3"/>
          <p:cNvSpPr>
            <a:spLocks noGrp="1"/>
          </p:cNvSpPr>
          <p:nvPr>
            <p:ph type="ftr" sz="quarter" idx="11"/>
          </p:nvPr>
        </p:nvSpPr>
        <p:spPr>
          <a:xfrm>
            <a:off x="0" y="6531064"/>
            <a:ext cx="9144000" cy="365125"/>
          </a:xfrm>
        </p:spPr>
        <p:txBody>
          <a:bodyPr/>
          <a:lstStyle/>
          <a:p>
            <a:r>
              <a:rPr lang="en-US" dirty="0"/>
              <a:t>California Community Colleges – Chancellor’s Office  | 113 Colleges  |  72 Districts  |  2.1 Million Students</a:t>
            </a:r>
          </a:p>
        </p:txBody>
      </p:sp>
    </p:spTree>
    <p:extLst>
      <p:ext uri="{BB962C8B-B14F-4D97-AF65-F5344CB8AC3E}">
        <p14:creationId xmlns:p14="http://schemas.microsoft.com/office/powerpoint/2010/main" val="90695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1C1C1C"/>
                </a:solidFill>
                <a:ea typeface="ＭＳ Ｐゴシック" pitchFamily="34" charset="-128"/>
              </a:rPr>
              <a:t>Centers </a:t>
            </a:r>
            <a:r>
              <a:rPr lang="en-US" sz="2800" dirty="0">
                <a:solidFill>
                  <a:srgbClr val="1C1C1C"/>
                </a:solidFill>
                <a:ea typeface="ＭＳ Ｐゴシック" pitchFamily="34" charset="-128"/>
              </a:rPr>
              <a:t>Of Excellence (COE</a:t>
            </a:r>
            <a:r>
              <a:rPr lang="en-US" sz="2800" dirty="0" smtClean="0">
                <a:solidFill>
                  <a:srgbClr val="1C1C1C"/>
                </a:solidFill>
                <a:ea typeface="ＭＳ Ｐゴシック" pitchFamily="34" charset="-128"/>
              </a:rPr>
              <a:t>)</a:t>
            </a:r>
          </a:p>
          <a:p>
            <a:pPr marL="0" indent="0">
              <a:buNone/>
            </a:pPr>
            <a:r>
              <a:rPr lang="en-US" sz="2800" dirty="0">
                <a:solidFill>
                  <a:srgbClr val="1C1C1C"/>
                </a:solidFill>
                <a:ea typeface="ＭＳ Ｐゴシック" pitchFamily="34" charset="-128"/>
              </a:rPr>
              <a:t> </a:t>
            </a:r>
            <a:r>
              <a:rPr lang="en-US" sz="2800" dirty="0" smtClean="0">
                <a:solidFill>
                  <a:srgbClr val="1C1C1C"/>
                </a:solidFill>
                <a:ea typeface="ＭＳ Ｐゴシック" pitchFamily="34" charset="-128"/>
              </a:rPr>
              <a:t>   </a:t>
            </a:r>
            <a:r>
              <a:rPr lang="en-US" sz="2800" dirty="0">
                <a:solidFill>
                  <a:srgbClr val="1C1C1C"/>
                </a:solidFill>
                <a:ea typeface="ＭＳ Ｐゴシック" pitchFamily="34" charset="-128"/>
                <a:hlinkClick r:id="rId2"/>
              </a:rPr>
              <a:t>http://www.coeccc.net/</a:t>
            </a:r>
            <a:endParaRPr lang="en-US" sz="2800" dirty="0">
              <a:solidFill>
                <a:srgbClr val="1C1C1C"/>
              </a:solidFill>
              <a:ea typeface="ＭＳ Ｐゴシック" pitchFamily="34" charset="-128"/>
            </a:endParaRPr>
          </a:p>
          <a:p>
            <a:r>
              <a:rPr lang="en-US" sz="2800" dirty="0" smtClean="0"/>
              <a:t>Data Mart</a:t>
            </a:r>
            <a:r>
              <a:rPr lang="en-US" sz="2800" dirty="0"/>
              <a:t> </a:t>
            </a:r>
            <a:r>
              <a:rPr lang="en-US" sz="2800" dirty="0" smtClean="0">
                <a:hlinkClick r:id="rId3"/>
              </a:rPr>
              <a:t>http://datamart.cccco.edu/</a:t>
            </a:r>
            <a:endParaRPr lang="en-US" sz="2800" dirty="0"/>
          </a:p>
        </p:txBody>
      </p:sp>
      <p:sp>
        <p:nvSpPr>
          <p:cNvPr id="4" name="Footer Placeholder 3"/>
          <p:cNvSpPr>
            <a:spLocks noGrp="1"/>
          </p:cNvSpPr>
          <p:nvPr>
            <p:ph type="ftr" sz="quarter" idx="11"/>
          </p:nvPr>
        </p:nvSpPr>
        <p:spPr/>
        <p:txBody>
          <a:bodyPr/>
          <a:lstStyle/>
          <a:p>
            <a:r>
              <a:rPr lang="en-US" dirty="0" smtClean="0"/>
              <a:t>California Community Colleges – Chancellor’s Office  | 113 Colleges  |  72 Districts  |  2.6 Million Students</a:t>
            </a:r>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19</a:t>
            </a:fld>
            <a:endParaRPr lang="en-US" dirty="0"/>
          </a:p>
        </p:txBody>
      </p:sp>
    </p:spTree>
    <p:extLst>
      <p:ext uri="{BB962C8B-B14F-4D97-AF65-F5344CB8AC3E}">
        <p14:creationId xmlns:p14="http://schemas.microsoft.com/office/powerpoint/2010/main" val="402945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570"/>
            <a:ext cx="6230006" cy="1208690"/>
          </a:xfrm>
        </p:spPr>
        <p:txBody>
          <a:bodyPr>
            <a:normAutofit/>
          </a:bodyPr>
          <a:lstStyle/>
          <a:p>
            <a:r>
              <a:rPr lang="en-US" dirty="0">
                <a:solidFill>
                  <a:schemeClr val="accent3"/>
                </a:solidFill>
              </a:rPr>
              <a:t>A Call for More and Better CTE Through Innovation</a:t>
            </a:r>
          </a:p>
        </p:txBody>
      </p:sp>
      <p:sp>
        <p:nvSpPr>
          <p:cNvPr id="3" name="Content Placeholder 2"/>
          <p:cNvSpPr>
            <a:spLocks noGrp="1"/>
          </p:cNvSpPr>
          <p:nvPr>
            <p:ph idx="1"/>
          </p:nvPr>
        </p:nvSpPr>
        <p:spPr>
          <a:xfrm>
            <a:off x="152399" y="1337163"/>
            <a:ext cx="4167631" cy="4911237"/>
          </a:xfrm>
          <a:ln>
            <a:solidFill>
              <a:schemeClr val="accent1"/>
            </a:solidFill>
          </a:ln>
        </p:spPr>
        <p:txBody>
          <a:bodyPr>
            <a:normAutofit/>
          </a:bodyPr>
          <a:lstStyle/>
          <a:p>
            <a:pPr marL="0" indent="0">
              <a:buNone/>
            </a:pPr>
            <a:r>
              <a:rPr lang="en-US" dirty="0"/>
              <a:t>Strategic thinking produces innovations in Career Technical Education (CTE) processes, curriculum and the student experience that can deliver a strong workforce at the speed of business.</a:t>
            </a:r>
          </a:p>
          <a:p>
            <a:pPr marL="0" indent="0">
              <a:buNone/>
            </a:pPr>
            <a:endParaRPr lang="en-US" dirty="0"/>
          </a:p>
        </p:txBody>
      </p:sp>
      <p:sp>
        <p:nvSpPr>
          <p:cNvPr id="4" name="Footer Placeholder 3"/>
          <p:cNvSpPr>
            <a:spLocks noGrp="1"/>
          </p:cNvSpPr>
          <p:nvPr>
            <p:ph type="ftr" sz="quarter" idx="11"/>
          </p:nvPr>
        </p:nvSpPr>
        <p:spPr/>
        <p:txBody>
          <a:bodyPr/>
          <a:lstStyle/>
          <a:p>
            <a:r>
              <a:rPr lang="en-US" dirty="0"/>
              <a:t>California Community Colleges – Chancellor’s Office  | 113 Colleges  |  72 Districts  |  2.6 Million Students</a:t>
            </a:r>
          </a:p>
        </p:txBody>
      </p:sp>
      <p:sp>
        <p:nvSpPr>
          <p:cNvPr id="5" name="Slide Number Placeholder 4"/>
          <p:cNvSpPr>
            <a:spLocks noGrp="1"/>
          </p:cNvSpPr>
          <p:nvPr>
            <p:ph type="sldNum" sz="quarter" idx="12"/>
          </p:nvPr>
        </p:nvSpPr>
        <p:spPr/>
        <p:txBody>
          <a:bodyPr/>
          <a:lstStyle/>
          <a:p>
            <a:fld id="{43051941-4126-4597-8895-D29A2A3BA6C5}" type="slidenum">
              <a:rPr lang="en-US" smtClean="0"/>
              <a:pPr/>
              <a:t>2</a:t>
            </a:fld>
            <a:endParaRPr lang="en-US" dirty="0"/>
          </a:p>
        </p:txBody>
      </p:sp>
      <p:graphicFrame>
        <p:nvGraphicFramePr>
          <p:cNvPr id="6" name="Chart 5"/>
          <p:cNvGraphicFramePr/>
          <p:nvPr>
            <p:extLst>
              <p:ext uri="{D42A27DB-BD31-4B8C-83A1-F6EECF244321}">
                <p14:modId xmlns:p14="http://schemas.microsoft.com/office/powerpoint/2010/main" val="2820404219"/>
              </p:ext>
            </p:extLst>
          </p:nvPr>
        </p:nvGraphicFramePr>
        <p:xfrm>
          <a:off x="4320031" y="1337163"/>
          <a:ext cx="4747769" cy="4911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689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00" y="1295400"/>
            <a:ext cx="9372600" cy="5609092"/>
          </a:xfrm>
          <a:prstGeom prst="rect">
            <a:avLst/>
          </a:prstGeom>
        </p:spPr>
      </p:pic>
      <p:sp>
        <p:nvSpPr>
          <p:cNvPr id="5" name="Title 1"/>
          <p:cNvSpPr>
            <a:spLocks noGrp="1"/>
          </p:cNvSpPr>
          <p:nvPr>
            <p:ph type="title"/>
          </p:nvPr>
        </p:nvSpPr>
        <p:spPr/>
        <p:txBody>
          <a:bodyPr>
            <a:normAutofit/>
          </a:bodyPr>
          <a:lstStyle/>
          <a:p>
            <a:r>
              <a:rPr lang="en-US" sz="3800" dirty="0">
                <a:solidFill>
                  <a:schemeClr val="accent3"/>
                </a:solidFill>
              </a:rPr>
              <a:t>LMI: Labor </a:t>
            </a:r>
            <a:r>
              <a:rPr lang="en-US" sz="3800" dirty="0" smtClean="0">
                <a:solidFill>
                  <a:schemeClr val="accent3"/>
                </a:solidFill>
              </a:rPr>
              <a:t>Market</a:t>
            </a:r>
            <a:r>
              <a:rPr lang="en-US" sz="3800" dirty="0">
                <a:solidFill>
                  <a:schemeClr val="accent3"/>
                </a:solidFill>
              </a:rPr>
              <a:t> </a:t>
            </a:r>
            <a:r>
              <a:rPr lang="en-US" sz="3800" dirty="0" smtClean="0">
                <a:solidFill>
                  <a:schemeClr val="accent3"/>
                </a:solidFill>
              </a:rPr>
              <a:t>from COE</a:t>
            </a:r>
            <a:endParaRPr lang="en-US" sz="3800" dirty="0">
              <a:solidFill>
                <a:schemeClr val="accent3"/>
              </a:solidFill>
            </a:endParaRPr>
          </a:p>
        </p:txBody>
      </p:sp>
    </p:spTree>
    <p:extLst>
      <p:ext uri="{BB962C8B-B14F-4D97-AF65-F5344CB8AC3E}">
        <p14:creationId xmlns:p14="http://schemas.microsoft.com/office/powerpoint/2010/main" val="331102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074" t="27428"/>
          <a:stretch/>
        </p:blipFill>
        <p:spPr>
          <a:xfrm>
            <a:off x="228600" y="1295400"/>
            <a:ext cx="8915400" cy="473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495800" y="2133600"/>
            <a:ext cx="2285999" cy="457200"/>
          </a:xfrm>
          <a:prstGeom prst="ellipse">
            <a:avLst/>
          </a:prstGeom>
          <a:noFill/>
          <a:ln w="57150" cap="flat" cmpd="sng" algn="ctr">
            <a:solidFill>
              <a:srgbClr val="FF0000"/>
            </a:solidFill>
            <a:prstDash val="solid"/>
          </a:ln>
          <a:effectLst/>
        </p:spPr>
        <p:txBody>
          <a:bodyPr numCol="1" rtlCol="0" anchor="ctr"/>
          <a:lstStyle/>
          <a:p>
            <a:pPr marL="0" marR="0" lvl="0" indent="0" algn="ctr" defTabSz="914400" eaLnBrk="1"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Title 1"/>
          <p:cNvSpPr txBox="1">
            <a:spLocks/>
          </p:cNvSpPr>
          <p:nvPr/>
        </p:nvSpPr>
        <p:spPr>
          <a:xfrm>
            <a:off x="1066800" y="221486"/>
            <a:ext cx="7842312" cy="963259"/>
          </a:xfrm>
          <a:prstGeom prst="rect">
            <a:avLst/>
          </a:prstGeom>
        </p:spPr>
        <p:txBody>
          <a:bodyPr numCol="1"/>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a:solidFill>
                  <a:schemeClr val="accent3"/>
                </a:solidFill>
              </a:rPr>
              <a:t>Explore the Labor Market Library</a:t>
            </a:r>
          </a:p>
        </p:txBody>
      </p:sp>
      <p:sp>
        <p:nvSpPr>
          <p:cNvPr id="6" name="Footer Placeholder 3"/>
          <p:cNvSpPr>
            <a:spLocks noGrp="1"/>
          </p:cNvSpPr>
          <p:nvPr>
            <p:ph type="ftr" sz="quarter" idx="11"/>
          </p:nvPr>
        </p:nvSpPr>
        <p:spPr/>
        <p:txBody>
          <a:bodyPr numCol="1"/>
          <a:lstStyle/>
          <a:p>
            <a:r>
              <a:rPr lang="en-US" dirty="0"/>
              <a:t>California Community Colleges – Chancellor’s Office  | 113 Colleges  |  72 Districts  |  2.1 Million Students</a:t>
            </a:r>
          </a:p>
        </p:txBody>
      </p:sp>
    </p:spTree>
    <p:extLst>
      <p:ext uri="{BB962C8B-B14F-4D97-AF65-F5344CB8AC3E}">
        <p14:creationId xmlns:p14="http://schemas.microsoft.com/office/powerpoint/2010/main" val="278999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0" y="221486"/>
            <a:ext cx="7842312" cy="963259"/>
          </a:xfrm>
          <a:prstGeom prst="rect">
            <a:avLst/>
          </a:prstGeom>
        </p:spPr>
        <p:txBody>
          <a:bodyPr numCol="1"/>
          <a:lstStyle>
            <a:lvl1pPr algn="l" defTabSz="914400" rtl="0" eaLnBrk="1" latinLnBrk="0" hangingPunct="1">
              <a:spcBef>
                <a:spcPct val="0"/>
              </a:spcBef>
              <a:buNone/>
              <a:defRPr sz="3000" b="1" kern="1200" baseline="0">
                <a:solidFill>
                  <a:schemeClr val="tx1"/>
                </a:solidFill>
                <a:latin typeface="+mj-lt"/>
                <a:ea typeface="+mj-ea"/>
                <a:cs typeface="+mj-cs"/>
              </a:defRPr>
            </a:lvl1pPr>
          </a:lstStyle>
          <a:p>
            <a:r>
              <a:rPr lang="en-US" dirty="0">
                <a:solidFill>
                  <a:schemeClr val="accent3"/>
                </a:solidFill>
              </a:rPr>
              <a:t>Find Evidence in the Labor Market Library</a:t>
            </a:r>
          </a:p>
        </p:txBody>
      </p:sp>
      <p:sp>
        <p:nvSpPr>
          <p:cNvPr id="6" name="Footer Placeholder 3"/>
          <p:cNvSpPr>
            <a:spLocks noGrp="1"/>
          </p:cNvSpPr>
          <p:nvPr>
            <p:ph type="ftr" sz="quarter" idx="11"/>
          </p:nvPr>
        </p:nvSpPr>
        <p:spPr>
          <a:xfrm>
            <a:off x="0" y="6531064"/>
            <a:ext cx="9144000" cy="365125"/>
          </a:xfrm>
        </p:spPr>
        <p:txBody>
          <a:bodyPr numCol="1"/>
          <a:lstStyle/>
          <a:p>
            <a:r>
              <a:rPr lang="en-US" dirty="0"/>
              <a:t>California Community Colleges – Chancellor’s Office  | 113 Colleges  |  72 Districts  |  2.1 Million Students</a:t>
            </a:r>
          </a:p>
        </p:txBody>
      </p:sp>
      <p:pic>
        <p:nvPicPr>
          <p:cNvPr id="5" name="Picture 4"/>
          <p:cNvPicPr>
            <a:picLocks noChangeAspect="1"/>
          </p:cNvPicPr>
          <p:nvPr/>
        </p:nvPicPr>
        <p:blipFill rotWithShape="1">
          <a:blip r:embed="rId2"/>
          <a:srcRect l="20626" t="13629" r="21429" b="6491"/>
          <a:stretch/>
        </p:blipFill>
        <p:spPr>
          <a:xfrm>
            <a:off x="1066800" y="1156331"/>
            <a:ext cx="6052477" cy="5214763"/>
          </a:xfrm>
          <a:prstGeom prst="rect">
            <a:avLst/>
          </a:prstGeom>
        </p:spPr>
      </p:pic>
    </p:spTree>
    <p:extLst>
      <p:ext uri="{BB962C8B-B14F-4D97-AF65-F5344CB8AC3E}">
        <p14:creationId xmlns:p14="http://schemas.microsoft.com/office/powerpoint/2010/main" val="6845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LMI: Livable Wage</a:t>
            </a:r>
            <a:endParaRPr lang="en-US" dirty="0">
              <a:solidFill>
                <a:schemeClr val="accent3"/>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5800" y="1524000"/>
            <a:ext cx="5251720" cy="38736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656228"/>
            <a:ext cx="4648200" cy="1121037"/>
          </a:xfrm>
          <a:prstGeom prst="rect">
            <a:avLst/>
          </a:prstGeom>
        </p:spPr>
      </p:pic>
      <p:sp>
        <p:nvSpPr>
          <p:cNvPr id="7" name="TextBox 6"/>
          <p:cNvSpPr txBox="1"/>
          <p:nvPr/>
        </p:nvSpPr>
        <p:spPr>
          <a:xfrm>
            <a:off x="6400800" y="3007229"/>
            <a:ext cx="2057400" cy="1200329"/>
          </a:xfrm>
          <a:prstGeom prst="rect">
            <a:avLst/>
          </a:prstGeom>
          <a:noFill/>
        </p:spPr>
        <p:txBody>
          <a:bodyPr wrap="square" rtlCol="0">
            <a:spAutoFit/>
          </a:bodyPr>
          <a:lstStyle/>
          <a:p>
            <a:pPr algn="ctr"/>
            <a:r>
              <a:rPr lang="en-US" sz="2400" b="1" dirty="0" smtClean="0">
                <a:solidFill>
                  <a:srgbClr val="FF0000"/>
                </a:solidFill>
              </a:rPr>
              <a:t>Needs Password </a:t>
            </a:r>
          </a:p>
          <a:p>
            <a:pPr algn="ctr"/>
            <a:r>
              <a:rPr lang="en-US" sz="2400" b="1" dirty="0" smtClean="0">
                <a:solidFill>
                  <a:srgbClr val="FF0000"/>
                </a:solidFill>
              </a:rPr>
              <a:t>and Login</a:t>
            </a:r>
            <a:endParaRPr lang="en-US" sz="2400" b="1" dirty="0">
              <a:solidFill>
                <a:srgbClr val="FF0000"/>
              </a:solidFill>
            </a:endParaRPr>
          </a:p>
        </p:txBody>
      </p:sp>
    </p:spTree>
    <p:extLst>
      <p:ext uri="{BB962C8B-B14F-4D97-AF65-F5344CB8AC3E}">
        <p14:creationId xmlns:p14="http://schemas.microsoft.com/office/powerpoint/2010/main" val="106273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0"/>
            <a:ext cx="8001000" cy="1142639"/>
          </a:xfrm>
        </p:spPr>
        <p:txBody>
          <a:bodyPr>
            <a:normAutofit/>
          </a:bodyPr>
          <a:lstStyle/>
          <a:p>
            <a:r>
              <a:rPr lang="en-US" sz="2800" dirty="0">
                <a:solidFill>
                  <a:schemeClr val="accent3"/>
                </a:solidFill>
              </a:rPr>
              <a:t>Strong Workforce Program Metrics</a:t>
            </a:r>
            <a:endParaRPr lang="en-US" sz="2800" b="1" dirty="0">
              <a:solidFill>
                <a:schemeClr val="accent3"/>
              </a:solidFill>
            </a:endParaRPr>
          </a:p>
        </p:txBody>
      </p:sp>
      <p:sp>
        <p:nvSpPr>
          <p:cNvPr id="4" name="Footer Placeholder 3"/>
          <p:cNvSpPr>
            <a:spLocks noGrp="1"/>
          </p:cNvSpPr>
          <p:nvPr>
            <p:ph type="ftr" sz="quarter" idx="11"/>
          </p:nvPr>
        </p:nvSpPr>
        <p:spPr>
          <a:xfrm>
            <a:off x="0" y="6531064"/>
            <a:ext cx="9144000" cy="365125"/>
          </a:xfrm>
        </p:spPr>
        <p:txBody>
          <a:bodyPr/>
          <a:lstStyle/>
          <a:p>
            <a:r>
              <a:rPr lang="en-US" dirty="0"/>
              <a:t>California Community Colleges – Chancellor’s Office  | 113 Colleges  |  72 Districts  |  2.1 Million Students</a:t>
            </a:r>
          </a:p>
        </p:txBody>
      </p:sp>
      <p:sp>
        <p:nvSpPr>
          <p:cNvPr id="6" name="Content Placeholder 2"/>
          <p:cNvSpPr txBox="1">
            <a:spLocks/>
          </p:cNvSpPr>
          <p:nvPr/>
        </p:nvSpPr>
        <p:spPr>
          <a:xfrm>
            <a:off x="457380" y="1371600"/>
            <a:ext cx="8000820" cy="5029200"/>
          </a:xfrm>
          <a:prstGeom prst="rect">
            <a:avLst/>
          </a:prstGeom>
          <a:noFill/>
        </p:spPr>
        <p:txBody>
          <a:bodyPr vert="horz" lIns="91440" tIns="45720" rIns="91440" bIns="45720" numCol="1"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400" b="1" dirty="0"/>
              <a:t>Size of CTE Programs (“more”)  </a:t>
            </a:r>
          </a:p>
          <a:p>
            <a:pPr marL="0" indent="0">
              <a:buFont typeface="Arial" pitchFamily="34" charset="0"/>
              <a:buNone/>
            </a:pPr>
            <a:r>
              <a:rPr lang="en-US" sz="3400" i="1" dirty="0"/>
              <a:t>required for all programs</a:t>
            </a:r>
          </a:p>
          <a:p>
            <a:r>
              <a:rPr lang="en-US" sz="3400" dirty="0"/>
              <a:t>Enrollments</a:t>
            </a:r>
          </a:p>
          <a:p>
            <a:endParaRPr lang="en-US" sz="3400" dirty="0"/>
          </a:p>
          <a:p>
            <a:pPr marL="0" indent="0">
              <a:buFont typeface="Arial" pitchFamily="34" charset="0"/>
              <a:buNone/>
            </a:pPr>
            <a:r>
              <a:rPr lang="en-US" sz="3400" b="1" dirty="0"/>
              <a:t>Outcomes for CTE Programs (“better”)</a:t>
            </a:r>
          </a:p>
          <a:p>
            <a:pPr marL="0" indent="0">
              <a:buFont typeface="Arial" pitchFamily="34" charset="0"/>
              <a:buNone/>
            </a:pPr>
            <a:r>
              <a:rPr lang="en-US" sz="3400" i="1" dirty="0"/>
              <a:t>pick only those metrics that are relevant for your investment</a:t>
            </a:r>
          </a:p>
          <a:p>
            <a:r>
              <a:rPr lang="en-US" sz="3400" dirty="0"/>
              <a:t>Completion</a:t>
            </a:r>
          </a:p>
          <a:p>
            <a:r>
              <a:rPr lang="en-US" sz="3400" dirty="0"/>
              <a:t>Transfer</a:t>
            </a:r>
          </a:p>
          <a:p>
            <a:r>
              <a:rPr lang="en-US" sz="3400" dirty="0"/>
              <a:t>Employment </a:t>
            </a:r>
          </a:p>
          <a:p>
            <a:r>
              <a:rPr lang="en-US" sz="3400" dirty="0"/>
              <a:t>Employment in field of study</a:t>
            </a:r>
          </a:p>
          <a:p>
            <a:r>
              <a:rPr lang="en-US" sz="3400" dirty="0"/>
              <a:t>Second quarter earnings</a:t>
            </a:r>
          </a:p>
          <a:p>
            <a:r>
              <a:rPr lang="en-US" sz="3400" dirty="0"/>
              <a:t>Median change in earnings</a:t>
            </a:r>
          </a:p>
          <a:p>
            <a:r>
              <a:rPr lang="en-US" sz="3400" dirty="0"/>
              <a:t>Proportion of students who attained a living wage</a:t>
            </a:r>
          </a:p>
          <a:p>
            <a:endParaRPr lang="en-US" sz="2800" dirty="0"/>
          </a:p>
          <a:p>
            <a:pPr marL="0" indent="0">
              <a:buFont typeface="Arial" pitchFamily="34" charset="0"/>
              <a:buNone/>
            </a:pPr>
            <a:endParaRPr lang="en-US" sz="2000" dirty="0"/>
          </a:p>
        </p:txBody>
      </p:sp>
    </p:spTree>
    <p:extLst>
      <p:ext uri="{BB962C8B-B14F-4D97-AF65-F5344CB8AC3E}">
        <p14:creationId xmlns:p14="http://schemas.microsoft.com/office/powerpoint/2010/main" val="17555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randombar(horizontal)">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randombar(horizontal)">
                                      <p:cBhvr>
                                        <p:cTn id="17" dur="500"/>
                                        <p:tgtEl>
                                          <p:spTgt spid="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randombar(horizontal)">
                                      <p:cBhvr>
                                        <p:cTn id="22" dur="500"/>
                                        <p:tgtEl>
                                          <p:spTgt spid="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randombar(horizontal)">
                                      <p:cBhvr>
                                        <p:cTn id="27" dur="500"/>
                                        <p:tgtEl>
                                          <p:spTgt spid="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37" dur="500"/>
                                        <p:tgtEl>
                                          <p:spTgt spid="6">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
                                            <p:txEl>
                                              <p:pRg st="12" end="12"/>
                                            </p:txEl>
                                          </p:spTgt>
                                        </p:tgtEl>
                                        <p:attrNameLst>
                                          <p:attrName>style.visibility</p:attrName>
                                        </p:attrNameLst>
                                      </p:cBhvr>
                                      <p:to>
                                        <p:strVal val="visible"/>
                                      </p:to>
                                    </p:set>
                                    <p:animEffect transition="in" filter="randombar(horizontal)">
                                      <p:cBhvr>
                                        <p:cTn id="42"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0"/>
            <a:ext cx="8001000" cy="1142639"/>
          </a:xfrm>
        </p:spPr>
        <p:txBody>
          <a:bodyPr>
            <a:normAutofit/>
          </a:bodyPr>
          <a:lstStyle/>
          <a:p>
            <a:r>
              <a:rPr lang="en-US" sz="2800" dirty="0">
                <a:solidFill>
                  <a:schemeClr val="accent3"/>
                </a:solidFill>
              </a:rPr>
              <a:t>Strong Workforce Program Metrics</a:t>
            </a:r>
            <a:endParaRPr lang="en-US" sz="2800" b="1" dirty="0">
              <a:solidFill>
                <a:schemeClr val="accent3"/>
              </a:solidFill>
            </a:endParaRPr>
          </a:p>
        </p:txBody>
      </p:sp>
      <p:sp>
        <p:nvSpPr>
          <p:cNvPr id="4" name="Footer Placeholder 3"/>
          <p:cNvSpPr>
            <a:spLocks noGrp="1"/>
          </p:cNvSpPr>
          <p:nvPr>
            <p:ph type="ftr" sz="quarter" idx="11"/>
          </p:nvPr>
        </p:nvSpPr>
        <p:spPr>
          <a:xfrm>
            <a:off x="0" y="6531064"/>
            <a:ext cx="9144000" cy="365125"/>
          </a:xfrm>
        </p:spPr>
        <p:txBody>
          <a:bodyPr/>
          <a:lstStyle/>
          <a:p>
            <a:r>
              <a:rPr lang="en-US" dirty="0"/>
              <a:t>California Community Colleges – Chancellor’s Office  | 113 Colleges  |  72 Districts  |  2.1 Million Students</a:t>
            </a:r>
          </a:p>
        </p:txBody>
      </p:sp>
      <p:sp>
        <p:nvSpPr>
          <p:cNvPr id="6" name="Content Placeholder 2"/>
          <p:cNvSpPr txBox="1">
            <a:spLocks/>
          </p:cNvSpPr>
          <p:nvPr/>
        </p:nvSpPr>
        <p:spPr>
          <a:xfrm>
            <a:off x="457380" y="1600200"/>
            <a:ext cx="8000820" cy="4572000"/>
          </a:xfrm>
          <a:prstGeom prst="rect">
            <a:avLst/>
          </a:prstGeom>
          <a:noFill/>
        </p:spPr>
        <p:txBody>
          <a:bodyPr vert="horz" lIns="91440" tIns="45720" rIns="91440" bIns="45720" numCol="1"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400" dirty="0"/>
              <a:t>Colleges should not compile this information on their own</a:t>
            </a:r>
            <a:r>
              <a:rPr lang="en-US" sz="3400" dirty="0" smtClean="0"/>
              <a:t>. Information has already been complied.</a:t>
            </a:r>
            <a:endParaRPr lang="en-US" sz="3400" dirty="0"/>
          </a:p>
          <a:p>
            <a:endParaRPr lang="en-US" sz="3400" dirty="0"/>
          </a:p>
          <a:p>
            <a:r>
              <a:rPr lang="en-US" sz="3400" dirty="0"/>
              <a:t>All data points have been </a:t>
            </a:r>
            <a:r>
              <a:rPr lang="en-US" sz="3400" b="1" dirty="0"/>
              <a:t>pre-populated on the LaunchBoard Strong Workforce Program tab</a:t>
            </a:r>
            <a:r>
              <a:rPr lang="en-US" sz="3400" dirty="0"/>
              <a:t>, with benchmarking information.</a:t>
            </a:r>
          </a:p>
          <a:p>
            <a:endParaRPr lang="en-US" sz="3400" dirty="0"/>
          </a:p>
          <a:p>
            <a:r>
              <a:rPr lang="en-US" sz="3400" dirty="0"/>
              <a:t>The source of the information is the data that colleges upload to the Chancellor’s Office for MIS reporting, the Chancellor’s Office match to the state wage file, and CTE Outcomes Survey data.</a:t>
            </a:r>
          </a:p>
          <a:p>
            <a:pPr marL="0" indent="0">
              <a:buFont typeface="Arial" pitchFamily="34" charset="0"/>
              <a:buNone/>
            </a:pPr>
            <a:endParaRPr lang="en-US" sz="3400" b="1" dirty="0"/>
          </a:p>
          <a:p>
            <a:pPr marL="0" indent="0">
              <a:buFont typeface="Arial" pitchFamily="34" charset="0"/>
              <a:buNone/>
            </a:pPr>
            <a:endParaRPr lang="en-US" sz="3400" dirty="0"/>
          </a:p>
          <a:p>
            <a:endParaRPr lang="en-US" sz="2800" dirty="0"/>
          </a:p>
          <a:p>
            <a:pPr marL="0" indent="0">
              <a:buFont typeface="Arial" pitchFamily="34" charset="0"/>
              <a:buNone/>
            </a:pPr>
            <a:endParaRPr lang="en-US" sz="2000" dirty="0"/>
          </a:p>
        </p:txBody>
      </p:sp>
    </p:spTree>
    <p:extLst>
      <p:ext uri="{BB962C8B-B14F-4D97-AF65-F5344CB8AC3E}">
        <p14:creationId xmlns:p14="http://schemas.microsoft.com/office/powerpoint/2010/main" val="268474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457199"/>
            <a:ext cx="5867400" cy="228601"/>
          </a:xfrm>
        </p:spPr>
        <p:txBody>
          <a:bodyPr numCol="1">
            <a:normAutofit fontScale="90000"/>
          </a:bodyPr>
          <a:lstStyle/>
          <a:p>
            <a:pPr>
              <a:buNone/>
            </a:pPr>
            <a:r>
              <a:rPr lang="en-US" sz="2800" dirty="0">
                <a:solidFill>
                  <a:schemeClr val="accent3"/>
                </a:solidFill>
              </a:rPr>
              <a:t>LaunchBoard SWP Metrics </a:t>
            </a:r>
            <a:r>
              <a:rPr lang="en-US" sz="2800" dirty="0" smtClean="0">
                <a:solidFill>
                  <a:schemeClr val="accent3"/>
                </a:solidFill>
              </a:rPr>
              <a:t>Tab</a:t>
            </a:r>
            <a:br>
              <a:rPr lang="en-US" sz="2800" dirty="0" smtClean="0">
                <a:solidFill>
                  <a:schemeClr val="accent3"/>
                </a:solidFill>
              </a:rPr>
            </a:br>
            <a:endParaRPr lang="en-US" sz="2800" b="1" dirty="0">
              <a:solidFill>
                <a:schemeClr val="accent3"/>
              </a:solidFill>
            </a:endParaRPr>
          </a:p>
        </p:txBody>
      </p:sp>
      <p:sp>
        <p:nvSpPr>
          <p:cNvPr id="4" name="Footer Placeholder 3"/>
          <p:cNvSpPr>
            <a:spLocks noGrp="1"/>
          </p:cNvSpPr>
          <p:nvPr>
            <p:ph type="ftr" sz="quarter" idx="11"/>
          </p:nvPr>
        </p:nvSpPr>
        <p:spPr>
          <a:xfrm>
            <a:off x="0" y="6531064"/>
            <a:ext cx="9144000" cy="365125"/>
          </a:xfrm>
        </p:spPr>
        <p:txBody>
          <a:bodyPr numCol="1"/>
          <a:lstStyle/>
          <a:p>
            <a:r>
              <a:rPr lang="en-US" dirty="0"/>
              <a:t>California Community Colleges – Chancellor’s Office  | 113 Colleges  |  72 Districts  |  2.1 Million Students</a:t>
            </a:r>
          </a:p>
        </p:txBody>
      </p:sp>
      <p:pic>
        <p:nvPicPr>
          <p:cNvPr id="2" name="Picture 1"/>
          <p:cNvPicPr>
            <a:picLocks noChangeAspect="1"/>
          </p:cNvPicPr>
          <p:nvPr/>
        </p:nvPicPr>
        <p:blipFill rotWithShape="1">
          <a:blip r:embed="rId3"/>
          <a:srcRect l="25102" t="18763" r="30953" b="12847"/>
          <a:stretch/>
        </p:blipFill>
        <p:spPr>
          <a:xfrm>
            <a:off x="1447800" y="838200"/>
            <a:ext cx="5358934" cy="5093757"/>
          </a:xfrm>
          <a:prstGeom prst="rect">
            <a:avLst/>
          </a:prstGeom>
        </p:spPr>
      </p:pic>
    </p:spTree>
    <p:extLst>
      <p:ext uri="{BB962C8B-B14F-4D97-AF65-F5344CB8AC3E}">
        <p14:creationId xmlns:p14="http://schemas.microsoft.com/office/powerpoint/2010/main" val="37289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6" y="304800"/>
            <a:ext cx="6261270" cy="1752600"/>
          </a:xfrm>
        </p:spPr>
        <p:txBody>
          <a:bodyPr>
            <a:normAutofit fontScale="90000"/>
          </a:bodyPr>
          <a:lstStyle/>
          <a:p>
            <a:r>
              <a:rPr lang="en-US" sz="2000" dirty="0"/>
              <a:t>The CTE </a:t>
            </a:r>
            <a:r>
              <a:rPr lang="en-US" sz="2000" dirty="0" err="1"/>
              <a:t>LaunchBoard</a:t>
            </a:r>
            <a:r>
              <a:rPr lang="en-US" sz="2000" dirty="0"/>
              <a:t>, a statewide data system supported by the California Community Colleges Chancellor’s Office and hosted by Cal-PASS Plus, provides data to California community colleges and their feeder K-12 school districts on the effectiveness of CTE programs. This information is intended to facilitate local, regional and statewide conversations about how to improve student transitions from K-12 to college and on to the workforce.</a:t>
            </a:r>
            <a:r>
              <a:rPr lang="en-US" dirty="0"/>
              <a:t/>
            </a:r>
            <a:br>
              <a:rPr lang="en-US" dirty="0"/>
            </a:br>
            <a:r>
              <a:rPr lang="en-US" dirty="0"/>
              <a:t/>
            </a:r>
            <a:br>
              <a:rPr lang="en-US" dirty="0"/>
            </a:br>
            <a:r>
              <a:rPr lang="en-US" dirty="0" smtClean="0"/>
              <a:t/>
            </a:r>
            <a:br>
              <a:rPr lang="en-US" dirty="0" smtClean="0"/>
            </a:br>
            <a:r>
              <a:rPr lang="en-US" dirty="0" smtClean="0"/>
              <a:t>Additional </a:t>
            </a:r>
            <a:r>
              <a:rPr lang="en-US" dirty="0" err="1" smtClean="0"/>
              <a:t>LaunchBoard</a:t>
            </a:r>
            <a:r>
              <a:rPr lang="en-US" dirty="0" smtClean="0"/>
              <a:t> Information will be presented at plenary session on Friday from 12-12:50 in room H-104</a:t>
            </a:r>
            <a:endParaRPr lang="en-US" dirty="0"/>
          </a:p>
        </p:txBody>
      </p:sp>
      <p:sp>
        <p:nvSpPr>
          <p:cNvPr id="3" name="Content Placeholder 2"/>
          <p:cNvSpPr>
            <a:spLocks noGrp="1"/>
          </p:cNvSpPr>
          <p:nvPr>
            <p:ph idx="1"/>
          </p:nvPr>
        </p:nvSpPr>
        <p:spPr>
          <a:xfrm>
            <a:off x="504496" y="2608668"/>
            <a:ext cx="6374256" cy="3627568"/>
          </a:xfrm>
        </p:spPr>
        <p:txBody>
          <a:bodyPr/>
          <a:lstStyle/>
          <a:p>
            <a:r>
              <a:rPr lang="en-US" dirty="0" smtClean="0"/>
              <a:t>Cal-Pass login access  available at the following link:</a:t>
            </a:r>
          </a:p>
          <a:p>
            <a:r>
              <a:rPr lang="en-US" dirty="0" smtClean="0">
                <a:hlinkClick r:id="rId2"/>
              </a:rPr>
              <a:t>https://www.calpassplus.org/Launchboard/Home.aspx</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California Community Colleges – Chancellor’s Office  | 113 Colleges  |  72 Districts  |  2.6 Million Students</a:t>
            </a:r>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27</a:t>
            </a:fld>
            <a:endParaRPr lang="en-US" dirty="0"/>
          </a:p>
        </p:txBody>
      </p:sp>
    </p:spTree>
    <p:extLst>
      <p:ext uri="{BB962C8B-B14F-4D97-AF65-F5344CB8AC3E}">
        <p14:creationId xmlns:p14="http://schemas.microsoft.com/office/powerpoint/2010/main" val="2399501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609600"/>
            <a:ext cx="6423912" cy="685800"/>
          </a:xfrm>
        </p:spPr>
        <p:txBody>
          <a:bodyPr/>
          <a:lstStyle/>
          <a:p>
            <a:r>
              <a:rPr lang="en-US" dirty="0" smtClean="0"/>
              <a:t>PALOMAR’S PROCESS</a:t>
            </a:r>
            <a:endParaRPr lang="en-US" dirty="0"/>
          </a:p>
        </p:txBody>
      </p:sp>
      <p:sp>
        <p:nvSpPr>
          <p:cNvPr id="3" name="Content Placeholder 2"/>
          <p:cNvSpPr>
            <a:spLocks noGrp="1"/>
          </p:cNvSpPr>
          <p:nvPr>
            <p:ph idx="1"/>
          </p:nvPr>
        </p:nvSpPr>
        <p:spPr>
          <a:xfrm>
            <a:off x="609599" y="1600200"/>
            <a:ext cx="6347714" cy="4441163"/>
          </a:xfrm>
        </p:spPr>
        <p:txBody>
          <a:bodyPr>
            <a:normAutofit fontScale="92500"/>
          </a:bodyPr>
          <a:lstStyle/>
          <a:p>
            <a:r>
              <a:rPr lang="en-US" dirty="0" smtClean="0"/>
              <a:t>APPLICANTS MUST ATTEND PLENARY OR WORKSHOP TRAINING</a:t>
            </a:r>
          </a:p>
          <a:p>
            <a:r>
              <a:rPr lang="en-US" dirty="0" smtClean="0"/>
              <a:t>SUBMIT ONE PAGE PROJECT PROPOSAL</a:t>
            </a:r>
          </a:p>
          <a:p>
            <a:r>
              <a:rPr lang="en-US" dirty="0" smtClean="0"/>
              <a:t>SWP COMMITTEE REVIEWS PROPOSAL</a:t>
            </a:r>
          </a:p>
          <a:p>
            <a:r>
              <a:rPr lang="en-US" dirty="0" smtClean="0"/>
              <a:t>SWP COMMITTEE IS COMPRISED OF CROSS SECTION OF THE PALOMAR COLLEGE COMMUNITY INCLUDING FACULTY, IS, FACILITIES, IRP, STUDENT SERVICES AND FISCAL</a:t>
            </a:r>
          </a:p>
          <a:p>
            <a:r>
              <a:rPr lang="en-US" dirty="0" smtClean="0"/>
              <a:t>COMMITTEE SELECTED PROPOSALS SUBMIT ADDITIONAL INFORMATION </a:t>
            </a:r>
          </a:p>
          <a:p>
            <a:r>
              <a:rPr lang="en-US" dirty="0" smtClean="0"/>
              <a:t>FUNDING SUMMARY TO EXECUTIVE COUNCIL FOR APPROVAL</a:t>
            </a:r>
          </a:p>
          <a:p>
            <a:r>
              <a:rPr lang="en-US" dirty="0" smtClean="0"/>
              <a:t>APPROVED APPLICATIONS UPLOADED TO SWP SYSTEM</a:t>
            </a:r>
          </a:p>
          <a:p>
            <a:r>
              <a:rPr lang="en-US" dirty="0" smtClean="0"/>
              <a:t>APPROVED PROGRAMS NOTIFIED-MOST LIKELY 02/01/2018</a:t>
            </a:r>
            <a:endParaRPr lang="en-US" dirty="0"/>
          </a:p>
        </p:txBody>
      </p:sp>
      <p:sp>
        <p:nvSpPr>
          <p:cNvPr id="4" name="Footer Placeholder 3"/>
          <p:cNvSpPr>
            <a:spLocks noGrp="1"/>
          </p:cNvSpPr>
          <p:nvPr>
            <p:ph type="ftr" sz="quarter" idx="11"/>
          </p:nvPr>
        </p:nvSpPr>
        <p:spPr/>
        <p:txBody>
          <a:bodyPr/>
          <a:lstStyle/>
          <a:p>
            <a:r>
              <a:rPr lang="en-US" smtClean="0"/>
              <a:t>California Community Colleges – Chancellor’s Office  | 113 Colleges  |  72 Districts  |  2.6 Million Students</a:t>
            </a:r>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28</a:t>
            </a:fld>
            <a:endParaRPr lang="en-US" dirty="0"/>
          </a:p>
        </p:txBody>
      </p:sp>
    </p:spTree>
    <p:extLst>
      <p:ext uri="{BB962C8B-B14F-4D97-AF65-F5344CB8AC3E}">
        <p14:creationId xmlns:p14="http://schemas.microsoft.com/office/powerpoint/2010/main" val="3476620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6800" y="304800"/>
            <a:ext cx="4495800" cy="824716"/>
          </a:xfrm>
        </p:spPr>
        <p:txBody>
          <a:bodyPr numCol="1"/>
          <a:lstStyle/>
          <a:p>
            <a:pPr>
              <a:buNone/>
            </a:pPr>
            <a:r>
              <a:rPr lang="en-US" sz="3200" dirty="0">
                <a:solidFill>
                  <a:schemeClr val="accent3"/>
                </a:solidFill>
              </a:rPr>
              <a:t>Stay Up to Date</a:t>
            </a:r>
            <a:endParaRPr lang="en-US" sz="3200" b="1" dirty="0">
              <a:solidFill>
                <a:schemeClr val="accent3"/>
              </a:solidFill>
            </a:endParaRPr>
          </a:p>
        </p:txBody>
      </p:sp>
      <p:sp>
        <p:nvSpPr>
          <p:cNvPr id="3" name="Content Placeholder 2"/>
          <p:cNvSpPr>
            <a:spLocks noGrp="1"/>
          </p:cNvSpPr>
          <p:nvPr>
            <p:ph idx="1"/>
          </p:nvPr>
        </p:nvSpPr>
        <p:spPr>
          <a:xfrm>
            <a:off x="381000" y="1066801"/>
            <a:ext cx="8229240" cy="5464264"/>
          </a:xfrm>
          <a:solidFill>
            <a:schemeClr val="bg1"/>
          </a:solidFill>
        </p:spPr>
        <p:txBody>
          <a:bodyPr numCol="1">
            <a:normAutofit/>
          </a:bodyPr>
          <a:lstStyle/>
          <a:p>
            <a:pPr marL="0" lvl="0" indent="0">
              <a:buNone/>
            </a:pPr>
            <a:r>
              <a:rPr lang="en-US" sz="2800" dirty="0" smtClean="0"/>
              <a:t>All worksheets, links, PPT presentations will be available on Strong Workforce tab on CTEE website.</a:t>
            </a:r>
          </a:p>
          <a:p>
            <a:pPr marL="0" lvl="0" indent="0">
              <a:buNone/>
            </a:pPr>
            <a:r>
              <a:rPr lang="en-US" sz="2000" dirty="0" smtClean="0">
                <a:hlinkClick r:id="rId2"/>
              </a:rPr>
              <a:t>https://www2.palomar.edu/pages/ctee/department-links/strong-workforce/</a:t>
            </a:r>
            <a:endParaRPr lang="en-US" sz="2000" dirty="0" smtClean="0"/>
          </a:p>
          <a:p>
            <a:pPr marL="0" lvl="0" indent="0">
              <a:buNone/>
            </a:pPr>
            <a:endParaRPr lang="en-US" sz="2000" dirty="0" smtClean="0"/>
          </a:p>
          <a:p>
            <a:pPr marL="0" lvl="0" indent="0">
              <a:buNone/>
            </a:pPr>
            <a:r>
              <a:rPr lang="en-US" sz="2400" dirty="0" smtClean="0"/>
              <a:t>Additionally, check </a:t>
            </a:r>
            <a:r>
              <a:rPr lang="en-US" sz="2400" dirty="0"/>
              <a:t>back on the </a:t>
            </a:r>
            <a:r>
              <a:rPr lang="en-US" sz="2400" dirty="0" smtClean="0"/>
              <a:t>Doing What Matters/Strong </a:t>
            </a:r>
            <a:r>
              <a:rPr lang="en-US" sz="2400" dirty="0"/>
              <a:t>Workforce Program site for updates and additional resources.</a:t>
            </a:r>
          </a:p>
          <a:p>
            <a:pPr marL="0" lvl="0" indent="0">
              <a:buNone/>
            </a:pPr>
            <a:endParaRPr lang="en-US" sz="2800" dirty="0"/>
          </a:p>
          <a:p>
            <a:pPr marL="0" lvl="0" indent="0" algn="ctr">
              <a:buNone/>
            </a:pPr>
            <a:r>
              <a:rPr lang="en-US" sz="2000" dirty="0">
                <a:hlinkClick r:id="rId3"/>
              </a:rPr>
              <a:t>http://doingwhatmatters.cccco.edu/StrongWorkforce.aspx</a:t>
            </a:r>
            <a:endParaRPr lang="en-US" sz="2000" dirty="0"/>
          </a:p>
          <a:p>
            <a:pPr marL="0" lvl="0" indent="0">
              <a:buNone/>
            </a:pPr>
            <a:endParaRPr lang="en-US" sz="2000" dirty="0"/>
          </a:p>
        </p:txBody>
      </p:sp>
      <p:sp>
        <p:nvSpPr>
          <p:cNvPr id="4" name="Footer Placeholder 3"/>
          <p:cNvSpPr>
            <a:spLocks noGrp="1"/>
          </p:cNvSpPr>
          <p:nvPr>
            <p:ph type="ftr" sz="quarter" idx="11"/>
          </p:nvPr>
        </p:nvSpPr>
        <p:spPr>
          <a:xfrm>
            <a:off x="0" y="6531064"/>
            <a:ext cx="9144000" cy="365125"/>
          </a:xfrm>
        </p:spPr>
        <p:txBody>
          <a:bodyPr numCol="1"/>
          <a:lstStyle/>
          <a:p>
            <a:r>
              <a:rPr lang="en-US" dirty="0"/>
              <a:t>California Community Colleges – Chancellor’s Office  | 113 Colleges  |  72 Districts  |  2.1 Million Students</a:t>
            </a:r>
          </a:p>
        </p:txBody>
      </p:sp>
    </p:spTree>
    <p:extLst>
      <p:ext uri="{BB962C8B-B14F-4D97-AF65-F5344CB8AC3E}">
        <p14:creationId xmlns:p14="http://schemas.microsoft.com/office/powerpoint/2010/main" val="28108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43000" y="304800"/>
            <a:ext cx="7451834"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3"/>
          <p:cNvSpPr>
            <a:spLocks noGrp="1"/>
          </p:cNvSpPr>
          <p:nvPr>
            <p:ph type="ftr" sz="quarter" idx="11"/>
          </p:nvPr>
        </p:nvSpPr>
        <p:spPr/>
        <p:txBody>
          <a:bodyPr numCol="1"/>
          <a:lstStyle/>
          <a:p>
            <a:r>
              <a:rPr lang="en-US" dirty="0"/>
              <a:t>California Community Colleges – Chancellor’s Office  | 113 Colleges  |  72 Districts  |  2.1 Million Students</a:t>
            </a:r>
          </a:p>
        </p:txBody>
      </p:sp>
    </p:spTree>
    <p:extLst>
      <p:ext uri="{BB962C8B-B14F-4D97-AF65-F5344CB8AC3E}">
        <p14:creationId xmlns:p14="http://schemas.microsoft.com/office/powerpoint/2010/main" val="315059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7391401" cy="4191000"/>
          </a:xfrm>
        </p:spPr>
        <p:txBody>
          <a:bodyPr>
            <a:normAutofit/>
          </a:bodyPr>
          <a:lstStyle/>
          <a:p>
            <a:pPr algn="ctr"/>
            <a:r>
              <a:rPr lang="en-US" sz="6000" dirty="0" smtClean="0"/>
              <a:t>QUESTIONS</a:t>
            </a:r>
            <a:br>
              <a:rPr lang="en-US" sz="6000" dirty="0" smtClean="0"/>
            </a:br>
            <a:r>
              <a:rPr lang="en-US" sz="8900" dirty="0"/>
              <a:t>?</a:t>
            </a:r>
          </a:p>
        </p:txBody>
      </p:sp>
      <p:sp>
        <p:nvSpPr>
          <p:cNvPr id="3" name="Content Placeholder 2"/>
          <p:cNvSpPr>
            <a:spLocks noGrp="1"/>
          </p:cNvSpPr>
          <p:nvPr>
            <p:ph idx="1"/>
          </p:nvPr>
        </p:nvSpPr>
        <p:spPr>
          <a:xfrm>
            <a:off x="609599" y="4724400"/>
            <a:ext cx="6347714" cy="1316963"/>
          </a:xfrm>
        </p:spPr>
        <p:txBody>
          <a:bodyPr/>
          <a:lstStyle/>
          <a:p>
            <a:pPr marL="0" indent="0">
              <a:buNone/>
            </a:pPr>
            <a:r>
              <a:rPr lang="en-US" dirty="0" smtClean="0"/>
              <a:t>Margie Fritch, CTEE Dean, </a:t>
            </a:r>
            <a:r>
              <a:rPr lang="en-US" dirty="0" smtClean="0">
                <a:hlinkClick r:id="rId2"/>
              </a:rPr>
              <a:t>mfritch@palomar.edu</a:t>
            </a:r>
            <a:endParaRPr lang="en-US" dirty="0" smtClean="0"/>
          </a:p>
          <a:p>
            <a:pPr marL="0" indent="0">
              <a:buNone/>
            </a:pPr>
            <a:r>
              <a:rPr lang="en-US" dirty="0" smtClean="0"/>
              <a:t>Susan Garland, Senior Grants Administrative Specialist x3047 </a:t>
            </a:r>
            <a:r>
              <a:rPr lang="en-US" dirty="0" smtClean="0">
                <a:hlinkClick r:id="rId3"/>
              </a:rPr>
              <a:t>sgarland@palomar.edu</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California Community Colleges – Chancellor’s Office  | 113 Colleges  |  72 Districts  |  2.6 Million Students</a:t>
            </a:r>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30</a:t>
            </a:fld>
            <a:endParaRPr lang="en-US" dirty="0"/>
          </a:p>
        </p:txBody>
      </p:sp>
    </p:spTree>
    <p:extLst>
      <p:ext uri="{BB962C8B-B14F-4D97-AF65-F5344CB8AC3E}">
        <p14:creationId xmlns:p14="http://schemas.microsoft.com/office/powerpoint/2010/main" val="136803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STRONG WORKFORCE TASK FORCE RECOMMENDATIONS</a:t>
            </a:r>
            <a:endParaRPr lang="en-US" sz="2800" dirty="0"/>
          </a:p>
        </p:txBody>
      </p:sp>
      <p:sp>
        <p:nvSpPr>
          <p:cNvPr id="3" name="Content Placeholder 2"/>
          <p:cNvSpPr>
            <a:spLocks noGrp="1"/>
          </p:cNvSpPr>
          <p:nvPr>
            <p:ph idx="1"/>
          </p:nvPr>
        </p:nvSpPr>
        <p:spPr/>
        <p:txBody>
          <a:bodyPr>
            <a:normAutofit/>
          </a:bodyPr>
          <a:lstStyle/>
          <a:p>
            <a:pPr marL="0" indent="0">
              <a:buNone/>
            </a:pPr>
            <a:r>
              <a:rPr lang="en-US" sz="2000" b="1" dirty="0" smtClean="0"/>
              <a:t>Student Success</a:t>
            </a:r>
          </a:p>
          <a:p>
            <a:pPr marL="0" indent="0">
              <a:buNone/>
            </a:pPr>
            <a:r>
              <a:rPr lang="en-US" sz="2000" b="1" dirty="0" smtClean="0"/>
              <a:t>Career Pathway</a:t>
            </a:r>
          </a:p>
          <a:p>
            <a:pPr marL="0" indent="0">
              <a:buNone/>
            </a:pPr>
            <a:r>
              <a:rPr lang="en-US" sz="2000" b="1" dirty="0" smtClean="0"/>
              <a:t>Workforce Data and Outcomes</a:t>
            </a:r>
          </a:p>
          <a:p>
            <a:pPr marL="0" indent="0">
              <a:buNone/>
            </a:pPr>
            <a:r>
              <a:rPr lang="en-US" sz="2000" b="1" dirty="0" smtClean="0"/>
              <a:t>Curriculum</a:t>
            </a:r>
          </a:p>
          <a:p>
            <a:pPr marL="0" indent="0">
              <a:buNone/>
            </a:pPr>
            <a:r>
              <a:rPr lang="en-US" sz="2000" b="1" dirty="0" smtClean="0"/>
              <a:t>CTE Faculty</a:t>
            </a:r>
          </a:p>
          <a:p>
            <a:pPr marL="0" indent="0">
              <a:buNone/>
            </a:pPr>
            <a:r>
              <a:rPr lang="en-US" sz="2000" b="1" dirty="0" smtClean="0"/>
              <a:t>Regional Coordination</a:t>
            </a:r>
          </a:p>
          <a:p>
            <a:pPr marL="0" indent="0">
              <a:buNone/>
            </a:pPr>
            <a:r>
              <a:rPr lang="en-US" sz="2000" b="1" dirty="0" smtClean="0"/>
              <a:t>Funding</a:t>
            </a:r>
            <a:endParaRPr lang="en-US" sz="2000" b="1" dirty="0"/>
          </a:p>
        </p:txBody>
      </p:sp>
      <p:sp>
        <p:nvSpPr>
          <p:cNvPr id="4" name="Footer Placeholder 3"/>
          <p:cNvSpPr>
            <a:spLocks noGrp="1"/>
          </p:cNvSpPr>
          <p:nvPr>
            <p:ph type="ftr" sz="quarter" idx="11"/>
          </p:nvPr>
        </p:nvSpPr>
        <p:spPr/>
        <p:txBody>
          <a:bodyPr/>
          <a:lstStyle/>
          <a:p>
            <a:r>
              <a:rPr lang="en-US" smtClean="0"/>
              <a:t>California Community Colleges – Chancellor’s Office  | 113 Colleges  |  72 Districts  |  2.6 Million Students</a:t>
            </a:r>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4</a:t>
            </a:fld>
            <a:endParaRPr lang="en-US" dirty="0"/>
          </a:p>
        </p:txBody>
      </p:sp>
    </p:spTree>
    <p:extLst>
      <p:ext uri="{BB962C8B-B14F-4D97-AF65-F5344CB8AC3E}">
        <p14:creationId xmlns:p14="http://schemas.microsoft.com/office/powerpoint/2010/main" val="1567604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81000"/>
            <a:ext cx="5867400" cy="990600"/>
          </a:xfrm>
        </p:spPr>
        <p:txBody>
          <a:bodyPr>
            <a:normAutofit/>
          </a:bodyPr>
          <a:lstStyle/>
          <a:p>
            <a:pPr>
              <a:buNone/>
            </a:pPr>
            <a:r>
              <a:rPr lang="en-US" sz="3200" dirty="0">
                <a:solidFill>
                  <a:schemeClr val="accent3"/>
                </a:solidFill>
              </a:rPr>
              <a:t>A Different Funding Approach</a:t>
            </a:r>
            <a:endParaRPr lang="en-US" sz="3200" b="1" dirty="0">
              <a:solidFill>
                <a:schemeClr val="accent3"/>
              </a:solidFill>
            </a:endParaRPr>
          </a:p>
        </p:txBody>
      </p:sp>
      <p:sp>
        <p:nvSpPr>
          <p:cNvPr id="3" name="Content Placeholder 2"/>
          <p:cNvSpPr>
            <a:spLocks noGrp="1"/>
          </p:cNvSpPr>
          <p:nvPr>
            <p:ph idx="1"/>
          </p:nvPr>
        </p:nvSpPr>
        <p:spPr>
          <a:xfrm>
            <a:off x="457200" y="1676400"/>
            <a:ext cx="8229240" cy="4343400"/>
          </a:xfrm>
          <a:solidFill>
            <a:schemeClr val="bg1"/>
          </a:solidFill>
        </p:spPr>
        <p:txBody>
          <a:bodyPr>
            <a:normAutofit lnSpcReduction="10000"/>
          </a:bodyPr>
          <a:lstStyle/>
          <a:p>
            <a:pPr marL="0" indent="0">
              <a:buNone/>
            </a:pPr>
            <a:endParaRPr lang="en-US" sz="3400" dirty="0">
              <a:solidFill>
                <a:srgbClr val="1C1C1C"/>
              </a:solidFill>
              <a:ea typeface="ＭＳ Ｐゴシック" pitchFamily="34" charset="-128"/>
            </a:endParaRPr>
          </a:p>
          <a:p>
            <a:r>
              <a:rPr lang="en-US" sz="3400" dirty="0">
                <a:solidFill>
                  <a:srgbClr val="1C1C1C"/>
                </a:solidFill>
                <a:ea typeface="ＭＳ Ｐゴシック" pitchFamily="34" charset="-128"/>
              </a:rPr>
              <a:t>Focus on outcomes rather than activities</a:t>
            </a:r>
          </a:p>
          <a:p>
            <a:endParaRPr lang="en-US" sz="3400" dirty="0">
              <a:solidFill>
                <a:srgbClr val="1C1C1C"/>
              </a:solidFill>
              <a:ea typeface="ＭＳ Ｐゴシック" pitchFamily="34" charset="-128"/>
            </a:endParaRPr>
          </a:p>
          <a:p>
            <a:r>
              <a:rPr lang="en-US" sz="3400" dirty="0">
                <a:solidFill>
                  <a:srgbClr val="1C1C1C"/>
                </a:solidFill>
                <a:ea typeface="ＭＳ Ｐゴシック" pitchFamily="34" charset="-128"/>
              </a:rPr>
              <a:t>Emphasis on innovation and risk-taking so colleges can be more responsive to </a:t>
            </a:r>
            <a:r>
              <a:rPr lang="en-US" sz="3400" dirty="0" smtClean="0">
                <a:solidFill>
                  <a:srgbClr val="1C1C1C"/>
                </a:solidFill>
                <a:ea typeface="ＭＳ Ｐゴシック" pitchFamily="34" charset="-128"/>
              </a:rPr>
              <a:t>regional labor </a:t>
            </a:r>
            <a:r>
              <a:rPr lang="en-US" sz="3400" dirty="0">
                <a:solidFill>
                  <a:srgbClr val="1C1C1C"/>
                </a:solidFill>
                <a:ea typeface="ＭＳ Ｐゴシック" pitchFamily="34" charset="-128"/>
              </a:rPr>
              <a:t>market conditions and student outcomes</a:t>
            </a:r>
          </a:p>
          <a:p>
            <a:pPr marL="0" indent="0">
              <a:buNone/>
            </a:pPr>
            <a:endParaRPr lang="en-US" sz="3400" dirty="0">
              <a:solidFill>
                <a:srgbClr val="1C1C1C"/>
              </a:solidFill>
              <a:ea typeface="ＭＳ Ｐゴシック" pitchFamily="34" charset="-128"/>
            </a:endParaRPr>
          </a:p>
          <a:p>
            <a:pPr marL="0" indent="0">
              <a:buNone/>
            </a:pPr>
            <a:endParaRPr lang="en-US" dirty="0"/>
          </a:p>
          <a:p>
            <a:pPr marL="457200" indent="0">
              <a:spcAft>
                <a:spcPts val="1200"/>
              </a:spcAft>
              <a:buNone/>
            </a:pPr>
            <a:endParaRPr lang="en-US" sz="2900" dirty="0">
              <a:solidFill>
                <a:srgbClr val="E1EE7E">
                  <a:lumMod val="50000"/>
                </a:srgbClr>
              </a:solidFill>
            </a:endParaRPr>
          </a:p>
          <a:p>
            <a:pPr marL="457200" indent="0">
              <a:spcAft>
                <a:spcPts val="1200"/>
              </a:spcAft>
              <a:buNone/>
            </a:pPr>
            <a:endParaRPr lang="en-US" sz="2900" dirty="0">
              <a:solidFill>
                <a:srgbClr val="E1EE7E">
                  <a:lumMod val="50000"/>
                </a:srgbClr>
              </a:solidFill>
            </a:endParaRPr>
          </a:p>
          <a:p>
            <a:pPr marL="0" indent="0">
              <a:buNone/>
            </a:pPr>
            <a:endParaRPr lang="en-US" sz="2000" dirty="0"/>
          </a:p>
        </p:txBody>
      </p:sp>
      <p:sp>
        <p:nvSpPr>
          <p:cNvPr id="4" name="Footer Placeholder 3"/>
          <p:cNvSpPr>
            <a:spLocks noGrp="1"/>
          </p:cNvSpPr>
          <p:nvPr>
            <p:ph type="ftr" sz="quarter" idx="11"/>
          </p:nvPr>
        </p:nvSpPr>
        <p:spPr>
          <a:xfrm>
            <a:off x="0" y="6531064"/>
            <a:ext cx="9144000" cy="365125"/>
          </a:xfrm>
        </p:spPr>
        <p:txBody>
          <a:bodyPr/>
          <a:lstStyle/>
          <a:p>
            <a:r>
              <a:rPr lang="en-US" dirty="0"/>
              <a:t>California Community Colleges – Chancellor’s Office  | 113 Colleges  |  72 Districts  |  2.1 Million Students</a:t>
            </a:r>
          </a:p>
        </p:txBody>
      </p:sp>
    </p:spTree>
    <p:extLst>
      <p:ext uri="{BB962C8B-B14F-4D97-AF65-F5344CB8AC3E}">
        <p14:creationId xmlns:p14="http://schemas.microsoft.com/office/powerpoint/2010/main" val="370604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0"/>
            <a:ext cx="8001000" cy="1142639"/>
          </a:xfrm>
        </p:spPr>
        <p:txBody>
          <a:bodyPr>
            <a:normAutofit/>
          </a:bodyPr>
          <a:lstStyle/>
          <a:p>
            <a:pPr>
              <a:buNone/>
            </a:pPr>
            <a:r>
              <a:rPr lang="en-US" sz="2800" dirty="0">
                <a:solidFill>
                  <a:schemeClr val="accent3"/>
                </a:solidFill>
              </a:rPr>
              <a:t>A Different Distribution Approach</a:t>
            </a:r>
            <a:endParaRPr lang="en-US" sz="2800" b="1" dirty="0">
              <a:solidFill>
                <a:schemeClr val="accent3"/>
              </a:solidFill>
            </a:endParaRPr>
          </a:p>
        </p:txBody>
      </p:sp>
      <p:sp>
        <p:nvSpPr>
          <p:cNvPr id="3" name="Content Placeholder 2"/>
          <p:cNvSpPr>
            <a:spLocks noGrp="1"/>
          </p:cNvSpPr>
          <p:nvPr>
            <p:ph idx="1"/>
          </p:nvPr>
        </p:nvSpPr>
        <p:spPr>
          <a:xfrm>
            <a:off x="457380" y="1665151"/>
            <a:ext cx="8229240" cy="4343400"/>
          </a:xfrm>
          <a:solidFill>
            <a:schemeClr val="bg1"/>
          </a:solidFill>
        </p:spPr>
        <p:txBody>
          <a:bodyPr>
            <a:normAutofit fontScale="92500" lnSpcReduction="20000"/>
          </a:bodyPr>
          <a:lstStyle/>
          <a:p>
            <a:r>
              <a:rPr lang="en-US" sz="3800" dirty="0">
                <a:solidFill>
                  <a:srgbClr val="1C1C1C"/>
                </a:solidFill>
                <a:ea typeface="ＭＳ Ｐゴシック" pitchFamily="34" charset="-128"/>
              </a:rPr>
              <a:t>Funds are ongoing and have been allocated to districts based on </a:t>
            </a:r>
            <a:r>
              <a:rPr lang="en-US" sz="3800" dirty="0" smtClean="0">
                <a:solidFill>
                  <a:srgbClr val="1C1C1C"/>
                </a:solidFill>
                <a:ea typeface="ＭＳ Ｐゴシック" pitchFamily="34" charset="-128"/>
              </a:rPr>
              <a:t>local and regional labor </a:t>
            </a:r>
            <a:r>
              <a:rPr lang="en-US" sz="3800" dirty="0">
                <a:solidFill>
                  <a:srgbClr val="1C1C1C"/>
                </a:solidFill>
                <a:ea typeface="ＭＳ Ｐゴシック" pitchFamily="34" charset="-128"/>
              </a:rPr>
              <a:t>market </a:t>
            </a:r>
            <a:r>
              <a:rPr lang="en-US" sz="3800" dirty="0" smtClean="0">
                <a:solidFill>
                  <a:srgbClr val="1C1C1C"/>
                </a:solidFill>
                <a:ea typeface="ＭＳ Ｐゴシック" pitchFamily="34" charset="-128"/>
              </a:rPr>
              <a:t>needs, CTE enrollments</a:t>
            </a:r>
            <a:r>
              <a:rPr lang="en-US" sz="3800" dirty="0">
                <a:solidFill>
                  <a:srgbClr val="1C1C1C"/>
                </a:solidFill>
                <a:ea typeface="ＭＳ Ｐゴシック" pitchFamily="34" charset="-128"/>
              </a:rPr>
              <a:t>, and student </a:t>
            </a:r>
            <a:r>
              <a:rPr lang="en-US" sz="3800" dirty="0" smtClean="0">
                <a:solidFill>
                  <a:srgbClr val="1C1C1C"/>
                </a:solidFill>
                <a:ea typeface="ＭＳ Ｐゴシック" pitchFamily="34" charset="-128"/>
              </a:rPr>
              <a:t>outcomes. </a:t>
            </a:r>
          </a:p>
          <a:p>
            <a:r>
              <a:rPr lang="en-US" sz="3800" dirty="0" smtClean="0">
                <a:solidFill>
                  <a:srgbClr val="1C1C1C"/>
                </a:solidFill>
                <a:ea typeface="ＭＳ Ｐゴシック" pitchFamily="34" charset="-128"/>
              </a:rPr>
              <a:t>Plans </a:t>
            </a:r>
            <a:r>
              <a:rPr lang="en-US" sz="3800" dirty="0">
                <a:solidFill>
                  <a:srgbClr val="1C1C1C"/>
                </a:solidFill>
                <a:ea typeface="ＭＳ Ｐゴシック" pitchFamily="34" charset="-128"/>
              </a:rPr>
              <a:t>and budgets are very simple, focusing on proof of </a:t>
            </a:r>
            <a:r>
              <a:rPr lang="en-US" sz="3800" dirty="0" smtClean="0">
                <a:solidFill>
                  <a:srgbClr val="1C1C1C"/>
                </a:solidFill>
                <a:ea typeface="ＭＳ Ｐゴシック" pitchFamily="34" charset="-128"/>
              </a:rPr>
              <a:t>regional labor </a:t>
            </a:r>
            <a:r>
              <a:rPr lang="en-US" sz="3800" dirty="0">
                <a:solidFill>
                  <a:srgbClr val="1C1C1C"/>
                </a:solidFill>
                <a:ea typeface="ＭＳ Ｐゴシック" pitchFamily="34" charset="-128"/>
              </a:rPr>
              <a:t>market need and projections regarding how student outcomes will change</a:t>
            </a:r>
            <a:r>
              <a:rPr lang="en-US" sz="3800" dirty="0" smtClean="0">
                <a:solidFill>
                  <a:srgbClr val="1C1C1C"/>
                </a:solidFill>
                <a:ea typeface="ＭＳ Ｐゴシック" pitchFamily="34" charset="-128"/>
              </a:rPr>
              <a:t>.</a:t>
            </a:r>
            <a:r>
              <a:rPr lang="en-US" sz="3800" dirty="0"/>
              <a:t> </a:t>
            </a:r>
            <a:endParaRPr lang="en-US" sz="3800" dirty="0" smtClean="0"/>
          </a:p>
          <a:p>
            <a:pPr marL="0" indent="0">
              <a:buNone/>
            </a:pPr>
            <a:endParaRPr lang="en-US" sz="3400" dirty="0">
              <a:solidFill>
                <a:srgbClr val="1C1C1C"/>
              </a:solidFill>
              <a:ea typeface="ＭＳ Ｐゴシック" pitchFamily="34" charset="-128"/>
            </a:endParaRPr>
          </a:p>
          <a:p>
            <a:pPr marL="0" indent="0">
              <a:buNone/>
            </a:pPr>
            <a:endParaRPr lang="en-US" dirty="0"/>
          </a:p>
          <a:p>
            <a:pPr marL="457200" indent="0">
              <a:spcAft>
                <a:spcPts val="1200"/>
              </a:spcAft>
              <a:buNone/>
            </a:pPr>
            <a:endParaRPr lang="en-US" sz="2900" dirty="0">
              <a:solidFill>
                <a:srgbClr val="E1EE7E">
                  <a:lumMod val="50000"/>
                </a:srgbClr>
              </a:solidFill>
            </a:endParaRPr>
          </a:p>
          <a:p>
            <a:pPr marL="457200" indent="0">
              <a:spcAft>
                <a:spcPts val="1200"/>
              </a:spcAft>
              <a:buNone/>
            </a:pPr>
            <a:endParaRPr lang="en-US" sz="2900" dirty="0">
              <a:solidFill>
                <a:srgbClr val="E1EE7E">
                  <a:lumMod val="50000"/>
                </a:srgbClr>
              </a:solidFill>
            </a:endParaRPr>
          </a:p>
          <a:p>
            <a:pPr marL="0" indent="0">
              <a:buNone/>
            </a:pPr>
            <a:endParaRPr lang="en-US" sz="2000" dirty="0"/>
          </a:p>
        </p:txBody>
      </p:sp>
      <p:sp>
        <p:nvSpPr>
          <p:cNvPr id="4" name="Footer Placeholder 3"/>
          <p:cNvSpPr>
            <a:spLocks noGrp="1"/>
          </p:cNvSpPr>
          <p:nvPr>
            <p:ph type="ftr" sz="quarter" idx="11"/>
          </p:nvPr>
        </p:nvSpPr>
        <p:spPr>
          <a:xfrm>
            <a:off x="0" y="6531064"/>
            <a:ext cx="9144000" cy="365125"/>
          </a:xfrm>
        </p:spPr>
        <p:txBody>
          <a:bodyPr/>
          <a:lstStyle/>
          <a:p>
            <a:r>
              <a:rPr lang="en-US" dirty="0"/>
              <a:t>California Community Colleges – Chancellor’s Office  | 113 Colleges  |  72 Districts  |  2.1 Million Students</a:t>
            </a:r>
          </a:p>
        </p:txBody>
      </p:sp>
    </p:spTree>
    <p:extLst>
      <p:ext uri="{BB962C8B-B14F-4D97-AF65-F5344CB8AC3E}">
        <p14:creationId xmlns:p14="http://schemas.microsoft.com/office/powerpoint/2010/main" val="200698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Incentive Portion</a:t>
            </a:r>
            <a:endParaRPr lang="en-US" dirty="0"/>
          </a:p>
        </p:txBody>
      </p:sp>
      <p:sp>
        <p:nvSpPr>
          <p:cNvPr id="3" name="Content Placeholder 2"/>
          <p:cNvSpPr>
            <a:spLocks noGrp="1"/>
          </p:cNvSpPr>
          <p:nvPr>
            <p:ph idx="1"/>
          </p:nvPr>
        </p:nvSpPr>
        <p:spPr/>
        <p:txBody>
          <a:bodyPr>
            <a:normAutofit fontScale="85000" lnSpcReduction="10000"/>
          </a:bodyPr>
          <a:lstStyle/>
          <a:p>
            <a:pPr lvl="0"/>
            <a:r>
              <a:rPr lang="en-US" sz="2600" dirty="0">
                <a:solidFill>
                  <a:srgbClr val="000000"/>
                </a:solidFill>
              </a:rPr>
              <a:t>Eighty-three percent of the Strong Workforce Program funding is based on the proportion of full-time equivalent students (FTES) in CTE programs, regional unemployment rates, and regional job openings. </a:t>
            </a:r>
            <a:endParaRPr lang="en-US" sz="2600" dirty="0" smtClean="0">
              <a:solidFill>
                <a:srgbClr val="000000"/>
              </a:solidFill>
            </a:endParaRPr>
          </a:p>
          <a:p>
            <a:pPr lvl="0"/>
            <a:r>
              <a:rPr lang="en-US" sz="2600" dirty="0" smtClean="0">
                <a:solidFill>
                  <a:srgbClr val="000000"/>
                </a:solidFill>
              </a:rPr>
              <a:t>In </a:t>
            </a:r>
            <a:r>
              <a:rPr lang="en-US" sz="2600" dirty="0">
                <a:solidFill>
                  <a:srgbClr val="000000"/>
                </a:solidFill>
              </a:rPr>
              <a:t>addition, the legislation stipulates that 17% of the Strong Workforce Program funding should be distributed using an </a:t>
            </a:r>
            <a:r>
              <a:rPr lang="en-US" sz="2600" dirty="0" smtClean="0">
                <a:solidFill>
                  <a:srgbClr val="000000"/>
                </a:solidFill>
              </a:rPr>
              <a:t>incentive-based </a:t>
            </a:r>
            <a:r>
              <a:rPr lang="en-US" sz="2600" dirty="0">
                <a:solidFill>
                  <a:srgbClr val="000000"/>
                </a:solidFill>
              </a:rPr>
              <a:t>funding model that aligns with the progress, completion, and employment measures established under the Workforce Innovation and Opportunity Act (WIOA).</a:t>
            </a:r>
            <a:endParaRPr lang="en-US" sz="2600" dirty="0">
              <a:solidFill>
                <a:srgbClr val="1C1C1C"/>
              </a:solidFill>
              <a:ea typeface="ＭＳ Ｐゴシック" pitchFamily="34" charset="-128"/>
            </a:endParaRPr>
          </a:p>
          <a:p>
            <a:endParaRPr lang="en-US" dirty="0"/>
          </a:p>
        </p:txBody>
      </p:sp>
      <p:sp>
        <p:nvSpPr>
          <p:cNvPr id="4" name="Footer Placeholder 3"/>
          <p:cNvSpPr>
            <a:spLocks noGrp="1"/>
          </p:cNvSpPr>
          <p:nvPr>
            <p:ph type="ftr" sz="quarter" idx="11"/>
          </p:nvPr>
        </p:nvSpPr>
        <p:spPr/>
        <p:txBody>
          <a:bodyPr/>
          <a:lstStyle/>
          <a:p>
            <a:r>
              <a:rPr lang="en-US" smtClean="0"/>
              <a:t>California Community Colleges – Chancellor’s Office  | 113 Colleges  |  72 Districts  |  2.6 Million Students</a:t>
            </a:r>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7</a:t>
            </a:fld>
            <a:endParaRPr lang="en-US" dirty="0"/>
          </a:p>
        </p:txBody>
      </p:sp>
    </p:spTree>
    <p:extLst>
      <p:ext uri="{BB962C8B-B14F-4D97-AF65-F5344CB8AC3E}">
        <p14:creationId xmlns:p14="http://schemas.microsoft.com/office/powerpoint/2010/main" val="30983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229600" cy="1143000"/>
          </a:xfrm>
        </p:spPr>
        <p:txBody>
          <a:bodyPr>
            <a:normAutofit fontScale="90000"/>
          </a:bodyPr>
          <a:lstStyle/>
          <a:p>
            <a:r>
              <a:rPr lang="en-US" dirty="0">
                <a:solidFill>
                  <a:schemeClr val="accent3"/>
                </a:solidFill>
              </a:rPr>
              <a:t>Allocation Model</a:t>
            </a:r>
            <a:br>
              <a:rPr lang="en-US" dirty="0">
                <a:solidFill>
                  <a:schemeClr val="accent3"/>
                </a:solidFill>
              </a:rPr>
            </a:br>
            <a:endParaRPr lang="en-US" dirty="0">
              <a:solidFill>
                <a:schemeClr val="accent3"/>
              </a:solidFill>
            </a:endParaRPr>
          </a:p>
        </p:txBody>
      </p:sp>
      <p:sp>
        <p:nvSpPr>
          <p:cNvPr id="4" name="Footer Placeholder 3"/>
          <p:cNvSpPr>
            <a:spLocks noGrp="1"/>
          </p:cNvSpPr>
          <p:nvPr>
            <p:ph type="ftr" sz="quarter" idx="11"/>
          </p:nvPr>
        </p:nvSpPr>
        <p:spPr>
          <a:xfrm>
            <a:off x="0" y="6531064"/>
            <a:ext cx="9144000" cy="365125"/>
          </a:xfrm>
        </p:spPr>
        <p:txBody>
          <a:bodyPr/>
          <a:lstStyle/>
          <a:p>
            <a:r>
              <a:rPr lang="en-US" dirty="0"/>
              <a:t>California Community Colleges – Chancellor’s Office  | 113 Colleges  |  72 Districts  |  2.1 Million Students</a:t>
            </a:r>
          </a:p>
        </p:txBody>
      </p:sp>
      <p:pic>
        <p:nvPicPr>
          <p:cNvPr id="6" name="Picture 5"/>
          <p:cNvPicPr>
            <a:picLocks noChangeAspect="1"/>
          </p:cNvPicPr>
          <p:nvPr/>
        </p:nvPicPr>
        <p:blipFill rotWithShape="1">
          <a:blip r:embed="rId2"/>
          <a:srcRect b="11482"/>
          <a:stretch/>
        </p:blipFill>
        <p:spPr>
          <a:xfrm>
            <a:off x="609600" y="2057400"/>
            <a:ext cx="8041509" cy="3505200"/>
          </a:xfrm>
          <a:prstGeom prst="rect">
            <a:avLst/>
          </a:prstGeom>
        </p:spPr>
      </p:pic>
    </p:spTree>
    <p:extLst>
      <p:ext uri="{BB962C8B-B14F-4D97-AF65-F5344CB8AC3E}">
        <p14:creationId xmlns:p14="http://schemas.microsoft.com/office/powerpoint/2010/main" val="2304088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Workforce Outcomes</a:t>
            </a:r>
            <a:endParaRPr lang="en-US" dirty="0"/>
          </a:p>
        </p:txBody>
      </p:sp>
      <p:sp>
        <p:nvSpPr>
          <p:cNvPr id="3" name="Content Placeholder 2"/>
          <p:cNvSpPr>
            <a:spLocks noGrp="1"/>
          </p:cNvSpPr>
          <p:nvPr>
            <p:ph idx="1"/>
          </p:nvPr>
        </p:nvSpPr>
        <p:spPr/>
        <p:txBody>
          <a:bodyPr>
            <a:normAutofit fontScale="85000" lnSpcReduction="10000"/>
          </a:bodyPr>
          <a:lstStyle/>
          <a:p>
            <a:r>
              <a:rPr lang="en-US" sz="2600" dirty="0" smtClean="0"/>
              <a:t>Our approximate allocation of $2.1M is subject to the 17% incentive portion</a:t>
            </a:r>
          </a:p>
          <a:p>
            <a:r>
              <a:rPr lang="en-US" sz="2600" dirty="0"/>
              <a:t>Strong Workforce Program incentive funding rewards colleges and regions that </a:t>
            </a:r>
            <a:r>
              <a:rPr lang="en-US" sz="2600" dirty="0" smtClean="0"/>
              <a:t>strengthen career </a:t>
            </a:r>
            <a:r>
              <a:rPr lang="en-US" sz="2600" dirty="0"/>
              <a:t>and technical education (CTE) programs through regional collaboration and </a:t>
            </a:r>
            <a:r>
              <a:rPr lang="en-US" sz="2600" dirty="0" smtClean="0"/>
              <a:t>by preparing </a:t>
            </a:r>
            <a:r>
              <a:rPr lang="en-US" sz="2600" dirty="0"/>
              <a:t>more students for </a:t>
            </a:r>
            <a:r>
              <a:rPr lang="en-US" sz="3000" b="1" dirty="0">
                <a:solidFill>
                  <a:srgbClr val="6600CC"/>
                </a:solidFill>
              </a:rPr>
              <a:t>high-demand, high-wage </a:t>
            </a:r>
            <a:r>
              <a:rPr lang="en-US" sz="3000" b="1" dirty="0" smtClean="0">
                <a:solidFill>
                  <a:srgbClr val="6600CC"/>
                </a:solidFill>
              </a:rPr>
              <a:t>jobs</a:t>
            </a:r>
          </a:p>
          <a:p>
            <a:r>
              <a:rPr lang="en-US" sz="2600" dirty="0" smtClean="0"/>
              <a:t>Using a points system, colleges and regions receive additional funding for every CTE student who:</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California Community Colleges – Chancellor’s Office  | 113 Colleges  |  72 Districts  |  2.6 Million Students</a:t>
            </a:r>
            <a:endParaRPr lang="en-US" dirty="0"/>
          </a:p>
        </p:txBody>
      </p:sp>
      <p:sp>
        <p:nvSpPr>
          <p:cNvPr id="5" name="Slide Number Placeholder 4"/>
          <p:cNvSpPr>
            <a:spLocks noGrp="1"/>
          </p:cNvSpPr>
          <p:nvPr>
            <p:ph type="sldNum" sz="quarter" idx="12"/>
          </p:nvPr>
        </p:nvSpPr>
        <p:spPr/>
        <p:txBody>
          <a:bodyPr/>
          <a:lstStyle/>
          <a:p>
            <a:fld id="{43051941-4126-4597-8895-D29A2A3BA6C5}" type="slidenum">
              <a:rPr lang="en-US" smtClean="0"/>
              <a:pPr/>
              <a:t>9</a:t>
            </a:fld>
            <a:endParaRPr lang="en-US" dirty="0"/>
          </a:p>
        </p:txBody>
      </p:sp>
    </p:spTree>
    <p:extLst>
      <p:ext uri="{BB962C8B-B14F-4D97-AF65-F5344CB8AC3E}">
        <p14:creationId xmlns:p14="http://schemas.microsoft.com/office/powerpoint/2010/main" val="147407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89627</TotalTime>
  <Words>1720</Words>
  <Application>Microsoft Office PowerPoint</Application>
  <PresentationFormat>On-screen Show (4:3)</PresentationFormat>
  <Paragraphs>237</Paragraphs>
  <Slides>30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 Unicode MS</vt:lpstr>
      <vt:lpstr>ＭＳ Ｐゴシック</vt:lpstr>
      <vt:lpstr>Adobe Gothic Std B</vt:lpstr>
      <vt:lpstr>Arial</vt:lpstr>
      <vt:lpstr>Calibri</vt:lpstr>
      <vt:lpstr>Courier New</vt:lpstr>
      <vt:lpstr>Trebuchet MS</vt:lpstr>
      <vt:lpstr>Wingdings 3</vt:lpstr>
      <vt:lpstr>Facet</vt:lpstr>
      <vt:lpstr>PowerPoint Presentation</vt:lpstr>
      <vt:lpstr>A Call for More and Better CTE Through Innovation</vt:lpstr>
      <vt:lpstr>PowerPoint Presentation</vt:lpstr>
      <vt:lpstr>STRONG WORKFORCE TASK FORCE RECOMMENDATIONS</vt:lpstr>
      <vt:lpstr>A Different Funding Approach</vt:lpstr>
      <vt:lpstr>A Different Distribution Approach</vt:lpstr>
      <vt:lpstr>The Incentive Portion</vt:lpstr>
      <vt:lpstr>Allocation Model </vt:lpstr>
      <vt:lpstr>Successful Workforce Outcomes</vt:lpstr>
      <vt:lpstr>Positive Outcomes</vt:lpstr>
      <vt:lpstr>SAN DIEGO/IMPERIAL REGIONAL PRIORITY SECTORS</vt:lpstr>
      <vt:lpstr>PowerPoint Presentation</vt:lpstr>
      <vt:lpstr>Plan Elements</vt:lpstr>
      <vt:lpstr>Guidelines, Definitions &amp; Reasonable Standards</vt:lpstr>
      <vt:lpstr>Guidelines, Definitions &amp; Reasonable Standards</vt:lpstr>
      <vt:lpstr>Guidelines, Definitions &amp; Reasonable Standards</vt:lpstr>
      <vt:lpstr>Guidelines, Definitions &amp; Reasonable Standards  District Procedures  All fiscal policy and program procedures adopted by the applicable Community College District shall be followed when expending local and regional allocations. </vt:lpstr>
      <vt:lpstr>Need Supporting Evidence  Valid Sources of Labor Market Information</vt:lpstr>
      <vt:lpstr>ADDITIONAL RESOURCES</vt:lpstr>
      <vt:lpstr>LMI: Labor Market from COE</vt:lpstr>
      <vt:lpstr>PowerPoint Presentation</vt:lpstr>
      <vt:lpstr>PowerPoint Presentation</vt:lpstr>
      <vt:lpstr>LMI: Livable Wage</vt:lpstr>
      <vt:lpstr>Strong Workforce Program Metrics</vt:lpstr>
      <vt:lpstr>Strong Workforce Program Metrics</vt:lpstr>
      <vt:lpstr>LaunchBoard SWP Metrics Tab </vt:lpstr>
      <vt:lpstr>The CTE LaunchBoard, a statewide data system supported by the California Community Colleges Chancellor’s Office and hosted by Cal-PASS Plus, provides data to California community colleges and their feeder K-12 school districts on the effectiveness of CTE programs. This information is intended to facilitate local, regional and statewide conversations about how to improve student transitions from K-12 to college and on to the workforce.   Additional LaunchBoard Information will be presented at plenary session on Friday from 12-12:50 in room H-104</vt:lpstr>
      <vt:lpstr>PALOMAR’S PROCESS</vt:lpstr>
      <vt:lpstr>Stay Up to Date</vt:lpstr>
      <vt:lpstr>QUESTIONS ?</vt:lpstr>
    </vt:vector>
  </TitlesOfParts>
  <Company>Chancellor's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College Contribution to Jobs and the Economy</dc:title>
  <dc:creator>Ton-Quinlivan, Van</dc:creator>
  <cp:lastModifiedBy>Garland, Susan</cp:lastModifiedBy>
  <cp:revision>1741</cp:revision>
  <cp:lastPrinted>2017-08-10T21:03:26Z</cp:lastPrinted>
  <dcterms:created xsi:type="dcterms:W3CDTF">2013-09-30T16:52:52Z</dcterms:created>
  <dcterms:modified xsi:type="dcterms:W3CDTF">2017-08-10T21:19:19Z</dcterms:modified>
</cp:coreProperties>
</file>