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1" r:id="rId2"/>
    <p:sldId id="262" r:id="rId3"/>
    <p:sldId id="261" r:id="rId4"/>
    <p:sldId id="332" r:id="rId5"/>
    <p:sldId id="331" r:id="rId6"/>
    <p:sldId id="282" r:id="rId7"/>
    <p:sldId id="283" r:id="rId8"/>
    <p:sldId id="284" r:id="rId9"/>
    <p:sldId id="285" r:id="rId10"/>
    <p:sldId id="293" r:id="rId11"/>
    <p:sldId id="294" r:id="rId12"/>
    <p:sldId id="296" r:id="rId13"/>
    <p:sldId id="290" r:id="rId14"/>
    <p:sldId id="291" r:id="rId15"/>
    <p:sldId id="292" r:id="rId16"/>
    <p:sldId id="295" r:id="rId17"/>
    <p:sldId id="328" r:id="rId18"/>
    <p:sldId id="329" r:id="rId19"/>
    <p:sldId id="330" r:id="rId20"/>
    <p:sldId id="286" r:id="rId21"/>
    <p:sldId id="287" r:id="rId22"/>
    <p:sldId id="288" r:id="rId23"/>
    <p:sldId id="289"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108" d="100"/>
          <a:sy n="108" d="100"/>
        </p:scale>
        <p:origin x="61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74BBE-5933-4D8A-B797-C00A82812D32}" type="datetimeFigureOut">
              <a:rPr lang="en-US"/>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F7174-B046-40F8-8D1A-9284FF85A354}" type="slidenum">
              <a:rPr lang="en-US"/>
              <a:t>‹#›</a:t>
            </a:fld>
            <a:endParaRPr lang="en-US"/>
          </a:p>
        </p:txBody>
      </p:sp>
    </p:spTree>
    <p:extLst>
      <p:ext uri="{BB962C8B-B14F-4D97-AF65-F5344CB8AC3E}">
        <p14:creationId xmlns:p14="http://schemas.microsoft.com/office/powerpoint/2010/main" val="24711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9F7174-B046-40F8-8D1A-9284FF85A354}" type="slidenum">
              <a:rPr lang="en-US"/>
              <a:t>1</a:t>
            </a:fld>
            <a:endParaRPr lang="en-US"/>
          </a:p>
        </p:txBody>
      </p:sp>
    </p:spTree>
    <p:extLst>
      <p:ext uri="{BB962C8B-B14F-4D97-AF65-F5344CB8AC3E}">
        <p14:creationId xmlns:p14="http://schemas.microsoft.com/office/powerpoint/2010/main" val="236506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Jamar</a:t>
            </a:r>
          </a:p>
        </p:txBody>
      </p:sp>
      <p:sp>
        <p:nvSpPr>
          <p:cNvPr id="4" name="Slide Number Placeholder 3"/>
          <p:cNvSpPr>
            <a:spLocks noGrp="1"/>
          </p:cNvSpPr>
          <p:nvPr>
            <p:ph type="sldNum" sz="quarter" idx="5"/>
          </p:nvPr>
        </p:nvSpPr>
        <p:spPr/>
        <p:txBody>
          <a:bodyPr/>
          <a:lstStyle/>
          <a:p>
            <a:fld id="{CC9F7174-B046-40F8-8D1A-9284FF85A354}" type="slidenum">
              <a:rPr lang="en-US"/>
              <a:t>2</a:t>
            </a:fld>
            <a:endParaRPr lang="en-US"/>
          </a:p>
        </p:txBody>
      </p:sp>
    </p:spTree>
    <p:extLst>
      <p:ext uri="{BB962C8B-B14F-4D97-AF65-F5344CB8AC3E}">
        <p14:creationId xmlns:p14="http://schemas.microsoft.com/office/powerpoint/2010/main" val="347172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Janet</a:t>
            </a:r>
          </a:p>
        </p:txBody>
      </p:sp>
      <p:sp>
        <p:nvSpPr>
          <p:cNvPr id="4" name="Slide Number Placeholder 3"/>
          <p:cNvSpPr>
            <a:spLocks noGrp="1"/>
          </p:cNvSpPr>
          <p:nvPr>
            <p:ph type="sldNum" sz="quarter" idx="5"/>
          </p:nvPr>
        </p:nvSpPr>
        <p:spPr/>
        <p:txBody>
          <a:bodyPr/>
          <a:lstStyle/>
          <a:p>
            <a:fld id="{CC9F7174-B046-40F8-8D1A-9284FF85A354}" type="slidenum">
              <a:rPr lang="en-US"/>
              <a:t>3</a:t>
            </a:fld>
            <a:endParaRPr lang="en-US"/>
          </a:p>
        </p:txBody>
      </p:sp>
    </p:spTree>
    <p:extLst>
      <p:ext uri="{BB962C8B-B14F-4D97-AF65-F5344CB8AC3E}">
        <p14:creationId xmlns:p14="http://schemas.microsoft.com/office/powerpoint/2010/main" val="206985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Janet</a:t>
            </a:r>
          </a:p>
        </p:txBody>
      </p:sp>
      <p:sp>
        <p:nvSpPr>
          <p:cNvPr id="4" name="Slide Number Placeholder 3"/>
          <p:cNvSpPr>
            <a:spLocks noGrp="1"/>
          </p:cNvSpPr>
          <p:nvPr>
            <p:ph type="sldNum" sz="quarter" idx="5"/>
          </p:nvPr>
        </p:nvSpPr>
        <p:spPr/>
        <p:txBody>
          <a:bodyPr/>
          <a:lstStyle/>
          <a:p>
            <a:fld id="{CC9F7174-B046-40F8-8D1A-9284FF85A354}" type="slidenum">
              <a:rPr lang="en-US"/>
              <a:t>4</a:t>
            </a:fld>
            <a:endParaRPr lang="en-US"/>
          </a:p>
        </p:txBody>
      </p:sp>
    </p:spTree>
    <p:extLst>
      <p:ext uri="{BB962C8B-B14F-4D97-AF65-F5344CB8AC3E}">
        <p14:creationId xmlns:p14="http://schemas.microsoft.com/office/powerpoint/2010/main" val="41353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F7174-B046-40F8-8D1A-9284FF85A354}" type="slidenum">
              <a:rPr lang="en-US" smtClean="0"/>
              <a:t>5</a:t>
            </a:fld>
            <a:endParaRPr lang="en-US"/>
          </a:p>
        </p:txBody>
      </p:sp>
    </p:spTree>
    <p:extLst>
      <p:ext uri="{BB962C8B-B14F-4D97-AF65-F5344CB8AC3E}">
        <p14:creationId xmlns:p14="http://schemas.microsoft.com/office/powerpoint/2010/main" val="49895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The JST is accepted by more than 2,300 colleges https://www.acenet.edu/Documents/Joint-Services-Transcript-Brochure.pdf</a:t>
            </a:r>
          </a:p>
          <a:p>
            <a:r>
              <a:rPr lang="en-US" dirty="0"/>
              <a:t>and universities. l Electronic JSTs are free. l Stakeholders (service members, veterans, colleges, and universities) can create JST accounts and receive transcripts at https://jst.doded.mil/jst.</a:t>
            </a:r>
          </a:p>
        </p:txBody>
      </p:sp>
      <p:sp>
        <p:nvSpPr>
          <p:cNvPr id="4" name="Slide Number Placeholder 3"/>
          <p:cNvSpPr>
            <a:spLocks noGrp="1"/>
          </p:cNvSpPr>
          <p:nvPr>
            <p:ph type="sldNum" sz="quarter" idx="5"/>
          </p:nvPr>
        </p:nvSpPr>
        <p:spPr/>
        <p:txBody>
          <a:bodyPr/>
          <a:lstStyle/>
          <a:p>
            <a:fld id="{CC9F7174-B046-40F8-8D1A-9284FF85A354}" type="slidenum">
              <a:rPr lang="en-US" smtClean="0"/>
              <a:t>11</a:t>
            </a:fld>
            <a:endParaRPr lang="en-US"/>
          </a:p>
        </p:txBody>
      </p:sp>
    </p:spTree>
    <p:extLst>
      <p:ext uri="{BB962C8B-B14F-4D97-AF65-F5344CB8AC3E}">
        <p14:creationId xmlns:p14="http://schemas.microsoft.com/office/powerpoint/2010/main" val="94047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Jamar</a:t>
            </a:r>
          </a:p>
        </p:txBody>
      </p:sp>
      <p:sp>
        <p:nvSpPr>
          <p:cNvPr id="4" name="Slide Number Placeholder 3"/>
          <p:cNvSpPr>
            <a:spLocks noGrp="1"/>
          </p:cNvSpPr>
          <p:nvPr>
            <p:ph type="sldNum" sz="quarter" idx="5"/>
          </p:nvPr>
        </p:nvSpPr>
        <p:spPr/>
        <p:txBody>
          <a:bodyPr/>
          <a:lstStyle/>
          <a:p>
            <a:fld id="{CC9F7174-B046-40F8-8D1A-9284FF85A354}" type="slidenum">
              <a:rPr lang="en-US"/>
              <a:t>24</a:t>
            </a:fld>
            <a:endParaRPr lang="en-US"/>
          </a:p>
        </p:txBody>
      </p:sp>
    </p:spTree>
    <p:extLst>
      <p:ext uri="{BB962C8B-B14F-4D97-AF65-F5344CB8AC3E}">
        <p14:creationId xmlns:p14="http://schemas.microsoft.com/office/powerpoint/2010/main" val="3029791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118803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625B-CB41-4471-92F7-CF574CE25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76534D-09E9-4793-9EF8-1DAC116EB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DF316-512F-4E66-AAC7-220858649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DCECDB-AA92-4FA6-AA70-EC1C2E88F851}"/>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6" name="Footer Placeholder 5">
            <a:extLst>
              <a:ext uri="{FF2B5EF4-FFF2-40B4-BE49-F238E27FC236}">
                <a16:creationId xmlns:a16="http://schemas.microsoft.com/office/drawing/2014/main" id="{347B300C-EB1F-4FA0-8296-6AD508513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F4C9B-AC05-4DC0-8A58-834AC7E1B3FD}"/>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264725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5916-6673-4666-8F4D-03F238542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2768E-3DB7-4191-977A-A28B546DA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A75F01-FA60-40B1-8DAA-58D317B6B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24F2-2A54-4620-8A47-738C8792F383}"/>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6" name="Footer Placeholder 5">
            <a:extLst>
              <a:ext uri="{FF2B5EF4-FFF2-40B4-BE49-F238E27FC236}">
                <a16:creationId xmlns:a16="http://schemas.microsoft.com/office/drawing/2014/main" id="{7FD91977-5D50-46A5-9B28-3ED99D632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D6F0D-95F9-43CA-A867-DC0D7318959A}"/>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57992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E6AE-4A6A-4525-8B52-4F096C49F4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7BA39B-FFFE-4F58-9FE4-8106393DC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B2F18-F378-4D13-82EE-308F7AF91FA9}"/>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5" name="Footer Placeholder 4">
            <a:extLst>
              <a:ext uri="{FF2B5EF4-FFF2-40B4-BE49-F238E27FC236}">
                <a16:creationId xmlns:a16="http://schemas.microsoft.com/office/drawing/2014/main" id="{E4589BDE-744A-4445-A137-D563006B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8605C-7DAC-487B-B5AD-12A2C76D1C0D}"/>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22315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D2BB2-1014-406C-B7CA-635E9B9316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9D42B-6B17-40C2-A39C-DE4747713B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28C34-B370-4543-B2B0-A069876ECB46}"/>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5" name="Footer Placeholder 4">
            <a:extLst>
              <a:ext uri="{FF2B5EF4-FFF2-40B4-BE49-F238E27FC236}">
                <a16:creationId xmlns:a16="http://schemas.microsoft.com/office/drawing/2014/main" id="{1B192077-5360-4F91-9397-E9E2169AE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BBD27-8815-4BB5-A236-E982F78230BB}"/>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38064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1376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155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Master text styles (Remember to add alt text to all imported graphics and images.)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326238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56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Master text styles (Remember to add alt text to all imported graphics and images.)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283792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6EEF-5CD9-4370-8986-0D6973CD7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DC1CDC-675A-4243-8C38-A42CCF2F0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23D03-8785-474F-8217-8EEC9465C6A2}"/>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5" name="Footer Placeholder 4">
            <a:extLst>
              <a:ext uri="{FF2B5EF4-FFF2-40B4-BE49-F238E27FC236}">
                <a16:creationId xmlns:a16="http://schemas.microsoft.com/office/drawing/2014/main" id="{728257D9-47C9-4B0A-8CC9-587744197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9C78C-2E88-4090-AFBD-1D113B56CC63}"/>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60628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3A58-0A5E-4DB3-9076-DAA5EB635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FB76B-B6D8-4E19-99BB-72DCF87939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D0987-CE18-4A8D-9050-E33E953D50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FFC21-EFA7-4283-AC1B-FA26C50845E5}"/>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6" name="Footer Placeholder 5">
            <a:extLst>
              <a:ext uri="{FF2B5EF4-FFF2-40B4-BE49-F238E27FC236}">
                <a16:creationId xmlns:a16="http://schemas.microsoft.com/office/drawing/2014/main" id="{19D940DF-1A86-49B9-8127-483F4F5B3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C0182-2938-40D7-BD9F-7DD250CE6D6D}"/>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269557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5B28-A22B-467F-9AA8-DFA0A54E1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D97988-5EDB-4842-821D-81C8F728A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FE662-568D-494A-8BD0-0B8389E3C4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EAAC4B-9695-4B95-AE9C-2FC492E5A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6A25B-BA6C-4F5E-8FE7-EDEAC5339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A86FCA-4C7E-4947-B03C-48300B1C3D3F}"/>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8" name="Footer Placeholder 7">
            <a:extLst>
              <a:ext uri="{FF2B5EF4-FFF2-40B4-BE49-F238E27FC236}">
                <a16:creationId xmlns:a16="http://schemas.microsoft.com/office/drawing/2014/main" id="{29870644-26B3-4ABB-8E6C-DBBF18F34D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12503-37D3-43F7-A907-F4E2388688F8}"/>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249827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AB95-1C29-413D-802F-D3315A8A3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AAE051-9CF4-4144-930A-14469A673F69}"/>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4" name="Footer Placeholder 3">
            <a:extLst>
              <a:ext uri="{FF2B5EF4-FFF2-40B4-BE49-F238E27FC236}">
                <a16:creationId xmlns:a16="http://schemas.microsoft.com/office/drawing/2014/main" id="{979296A2-27C8-4BA2-B3A6-270C9FCAA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8911D1-C4A5-4C6E-8875-CF33578836E5}"/>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352521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83A67-ACA5-488B-AB99-E2F2324D5388}"/>
              </a:ext>
            </a:extLst>
          </p:cNvPr>
          <p:cNvSpPr>
            <a:spLocks noGrp="1"/>
          </p:cNvSpPr>
          <p:nvPr>
            <p:ph type="dt" sz="half" idx="10"/>
          </p:nvPr>
        </p:nvSpPr>
        <p:spPr/>
        <p:txBody>
          <a:bodyPr/>
          <a:lstStyle/>
          <a:p>
            <a:fld id="{F6F08C60-F2C1-4189-A5C1-8AE90CF85947}" type="datetimeFigureOut">
              <a:rPr lang="en-US" smtClean="0"/>
              <a:t>3/11/2021</a:t>
            </a:fld>
            <a:endParaRPr lang="en-US"/>
          </a:p>
        </p:txBody>
      </p:sp>
      <p:sp>
        <p:nvSpPr>
          <p:cNvPr id="3" name="Footer Placeholder 2">
            <a:extLst>
              <a:ext uri="{FF2B5EF4-FFF2-40B4-BE49-F238E27FC236}">
                <a16:creationId xmlns:a16="http://schemas.microsoft.com/office/drawing/2014/main" id="{1BFE145F-B8F4-439C-BEEA-38AF87DA2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F0916-ADAF-47C5-9A6C-71E4C5128054}"/>
              </a:ext>
            </a:extLst>
          </p:cNvPr>
          <p:cNvSpPr>
            <a:spLocks noGrp="1"/>
          </p:cNvSpPr>
          <p:nvPr>
            <p:ph type="sldNum" sz="quarter" idx="12"/>
          </p:nvPr>
        </p:nvSpPr>
        <p:spPr/>
        <p:txBody>
          <a:bodyPr/>
          <a:lstStyle/>
          <a:p>
            <a:fld id="{679207A1-BF8C-41F5-A2C7-47D77A0D7996}" type="slidenum">
              <a:rPr lang="en-US" smtClean="0"/>
              <a:t>‹#›</a:t>
            </a:fld>
            <a:endParaRPr lang="en-US"/>
          </a:p>
        </p:txBody>
      </p:sp>
    </p:spTree>
    <p:extLst>
      <p:ext uri="{BB962C8B-B14F-4D97-AF65-F5344CB8AC3E}">
        <p14:creationId xmlns:p14="http://schemas.microsoft.com/office/powerpoint/2010/main" val="351199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7E91E-F59D-418B-BBB0-CD6BB5BAB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B7E172-BAEE-435C-807E-004DBE2DC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467FB-8AB6-4A4F-BF51-5D2814F2F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08C60-F2C1-4189-A5C1-8AE90CF85947}" type="datetimeFigureOut">
              <a:rPr lang="en-US" smtClean="0"/>
              <a:t>3/11/2021</a:t>
            </a:fld>
            <a:endParaRPr lang="en-US"/>
          </a:p>
        </p:txBody>
      </p:sp>
      <p:sp>
        <p:nvSpPr>
          <p:cNvPr id="5" name="Footer Placeholder 4">
            <a:extLst>
              <a:ext uri="{FF2B5EF4-FFF2-40B4-BE49-F238E27FC236}">
                <a16:creationId xmlns:a16="http://schemas.microsoft.com/office/drawing/2014/main" id="{33643B58-8356-49EC-ABFA-FD0FA477D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EF7E85-3148-4743-9618-88C2A7924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07A1-BF8C-41F5-A2C7-47D77A0D7996}" type="slidenum">
              <a:rPr lang="en-US" smtClean="0"/>
              <a:t>‹#›</a:t>
            </a:fld>
            <a:endParaRPr lang="en-US"/>
          </a:p>
        </p:txBody>
      </p:sp>
    </p:spTree>
    <p:extLst>
      <p:ext uri="{BB962C8B-B14F-4D97-AF65-F5344CB8AC3E}">
        <p14:creationId xmlns:p14="http://schemas.microsoft.com/office/powerpoint/2010/main" val="8766142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enet.edu/Documents/Joint-Services-Transcript-Brochure.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acenet.edu/Programs-Services/Pages/Credit-Transcripts/Military-Guide-Online.aspx"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time_continue=5&amp;v=lwY7mHybsl4" TargetMode="External"/><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time_continue=2&amp;v=OtElnTjz3Mc"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enet.edu/Programs-Services/Pages/Credit-Transcripts/Military-Guide-Online.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mailto:peggy.campo@norcocollege.ed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Terence.Nelson@norcocolleg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urldefense.com/v3/__https:/govt.westlaw.com/calregs/Document/IAE7881A8C3ED4DD3B4F2194E32E06B23?viewType=FullText&amp;listSource=Search&amp;originationContext=Search*Result&amp;transitionType=SearchItem&amp;contextData=(sc.Search)&amp;navigationPath=Search*2fv1*2fresults*2fnavigation*2fi0ad62d2e00000171505fa7a9aef5a974*3fNav*3dREGULATION_PUBLICVIEW*26fragmentIdentifier*3dIAE7881A8C3ED4DD3B4F2194E32E06B23*26startIndex*3d1*26transitionType*3dSearchItem*26contextData*3d*2528sc.Default*2529*26originationContext*3dSearch*2520Result&amp;list=REGULATION_PUBLICVIEW&amp;rank=1&amp;t_T1=5&amp;t_T2=55050&amp;t_S1=CA*ADC*s__;KyUlJSUlJSUlJSUlJSUlJSUlJSUrKw!!A-B3JKCz!QakoVuJy9I1oZck7OQiELpRMuCE-pIZGQbpT73GX4lfoxQKPoGywbe7cMLHbHJ6fpQ$"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urldefense.com/v3/__https:/govt.westlaw.com/calregs/Document/IAE7881A8C3ED4DD3B4F2194E32E06B23?viewType=FullText&amp;listSource=Search&amp;originationContext=Search*Result&amp;transitionType=SearchItem&amp;contextData=(sc.Search)&amp;navigationPath=Search*2fv1*2fresults*2fnavigation*2fi0ad62d2e00000171505fa7a9aef5a974*3fNav*3dREGULATION_PUBLICVIEW*26fragmentIdentifier*3dIAE7881A8C3ED4DD3B4F2194E32E06B23*26startIndex*3d1*26transitionType*3dSearchItem*26contextData*3d*2528sc.Default*2529*26originationContext*3dSearch*2520Result&amp;list=REGULATION_PUBLICVIEW&amp;rank=1&amp;t_T1=5&amp;t_T2=55050&amp;t_S1=CA*ADC*s__;KyUlJSUlJSUlJSUlJSUlJSUlJSUrKw!!A-B3JKCz!QakoVuJy9I1oZck7OQiELpRMuCE-pIZGQbpT73GX4lfoxQKPoGywbe7cMLHbHJ6fpQ$"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news.readysetcareer.org/stories/cte-pathways-for-veterans-through-credit-for-prior-learning-map-and-the-iedrc-college-collaborative/" TargetMode="Externa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4092607" y="2219418"/>
            <a:ext cx="8007658" cy="2760955"/>
          </a:xfrm>
        </p:spPr>
        <p:txBody>
          <a:bodyPr>
            <a:normAutofit/>
          </a:bodyPr>
          <a:lstStyle/>
          <a:p>
            <a:pPr fontAlgn="base">
              <a:spcBef>
                <a:spcPts val="0"/>
              </a:spcBef>
            </a:pPr>
            <a:r>
              <a:rPr lang="en-US" sz="3200" b="1" i="0" dirty="0">
                <a:solidFill>
                  <a:srgbClr val="201F1E"/>
                </a:solidFill>
                <a:effectLst/>
                <a:latin typeface="Segoe UI" panose="020B0502040204020203" pitchFamily="34" charset="0"/>
              </a:rPr>
              <a:t>Formal Military Training and CPL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effectLst/>
                <a:latin typeface="Calibri"/>
                <a:ea typeface="Calibri" panose="020F0502020204030204" pitchFamily="34" charset="0"/>
                <a:cs typeface="Calibri"/>
              </a:rPr>
              <a:t>Date: </a:t>
            </a:r>
            <a:r>
              <a:rPr lang="en-US" sz="2000" dirty="0">
                <a:solidFill>
                  <a:srgbClr val="000000"/>
                </a:solidFill>
                <a:latin typeface="Calibri"/>
                <a:ea typeface="Calibri" panose="020F0502020204030204" pitchFamily="34" charset="0"/>
                <a:cs typeface="Calibri"/>
              </a:rPr>
              <a:t>March</a:t>
            </a:r>
            <a:r>
              <a:rPr lang="en-US" sz="2000" dirty="0">
                <a:solidFill>
                  <a:srgbClr val="000000"/>
                </a:solidFill>
                <a:effectLst/>
                <a:latin typeface="Calibri"/>
                <a:ea typeface="Calibri" panose="020F0502020204030204" pitchFamily="34" charset="0"/>
                <a:cs typeface="Calibri"/>
              </a:rPr>
              <a:t> </a:t>
            </a:r>
            <a:r>
              <a:rPr lang="en-US" sz="2000" dirty="0">
                <a:solidFill>
                  <a:srgbClr val="000000"/>
                </a:solidFill>
                <a:latin typeface="Calibri"/>
                <a:ea typeface="Calibri" panose="020F0502020204030204" pitchFamily="34" charset="0"/>
                <a:cs typeface="Calibri"/>
              </a:rPr>
              <a:t>11</a:t>
            </a:r>
            <a:r>
              <a:rPr lang="en-US" sz="2000" dirty="0">
                <a:solidFill>
                  <a:srgbClr val="000000"/>
                </a:solidFill>
                <a:effectLst/>
                <a:latin typeface="Calibri"/>
                <a:ea typeface="Calibri" panose="020F0502020204030204" pitchFamily="34" charset="0"/>
                <a:cs typeface="Calibri"/>
              </a:rPr>
              <a:t>, 2021</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a:ea typeface="Calibri" panose="020F0502020204030204" pitchFamily="34" charset="0"/>
                <a:cs typeface="Times New Roman"/>
              </a:rPr>
              <a:t>Time: 12:00am – 1:00pm</a:t>
            </a:r>
            <a:r>
              <a:rPr lang="en-US" sz="2000" dirty="0">
                <a:solidFill>
                  <a:srgbClr val="000000"/>
                </a:solidFill>
                <a:effectLst/>
                <a:latin typeface="Calibri"/>
                <a:ea typeface="Calibri" panose="020F0502020204030204" pitchFamily="34" charset="0"/>
                <a:cs typeface="Calibri"/>
              </a:rPr>
              <a:t> </a:t>
            </a:r>
            <a:br>
              <a:rPr lang="en-US" sz="2000" dirty="0">
                <a:solidFill>
                  <a:srgbClr val="000000"/>
                </a:solidFill>
                <a:effectLst/>
                <a:latin typeface="Calibri"/>
                <a:ea typeface="Calibri" panose="020F0502020204030204" pitchFamily="34" charset="0"/>
                <a:cs typeface="Calibri"/>
              </a:rPr>
            </a:br>
            <a:br>
              <a:rPr lang="en-US" sz="2000" dirty="0">
                <a:effectLst/>
                <a:latin typeface="Calibri" panose="020F0502020204030204" pitchFamily="34" charset="0"/>
                <a:ea typeface="Calibri" panose="020F0502020204030204" pitchFamily="34" charset="0"/>
                <a:cs typeface="Calibri"/>
              </a:rPr>
            </a:br>
            <a:r>
              <a:rPr lang="en-US" sz="2000" dirty="0">
                <a:solidFill>
                  <a:srgbClr val="000000"/>
                </a:solidFill>
                <a:latin typeface="Calibri"/>
                <a:ea typeface="Calibri" panose="020F0502020204030204" pitchFamily="34" charset="0"/>
                <a:cs typeface="Calibri"/>
              </a:rPr>
              <a:t>Peggy Campo, Professor Anatomy and Physiology Norco College, MAP Faculty Lead</a:t>
            </a:r>
            <a:br>
              <a:rPr lang="en-US" sz="2000" dirty="0">
                <a:solidFill>
                  <a:srgbClr val="000000"/>
                </a:solidFill>
                <a:latin typeface="Calibri"/>
                <a:ea typeface="Calibri" panose="020F0502020204030204" pitchFamily="34" charset="0"/>
                <a:cs typeface="Calibri"/>
              </a:rPr>
            </a:br>
            <a:r>
              <a:rPr lang="en-US" sz="2000" dirty="0">
                <a:solidFill>
                  <a:schemeClr val="tx1"/>
                </a:solidFill>
                <a:latin typeface="+mn-lt"/>
              </a:rPr>
              <a:t>Terence C Nelson, MEd MS, Counseling Faculty and MAP Project Regional Lead </a:t>
            </a:r>
            <a:endParaRPr lang="en-US" sz="2000" dirty="0">
              <a:latin typeface="+mn-lt"/>
            </a:endParaRPr>
          </a:p>
        </p:txBody>
      </p:sp>
      <p:pic>
        <p:nvPicPr>
          <p:cNvPr id="4" name="Picture 3">
            <a:extLst>
              <a:ext uri="{FF2B5EF4-FFF2-40B4-BE49-F238E27FC236}">
                <a16:creationId xmlns:a16="http://schemas.microsoft.com/office/drawing/2014/main" id="{17CCC6F5-D93A-49ED-A452-E92577CA2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440" y="1507937"/>
            <a:ext cx="2229867" cy="931525"/>
          </a:xfrm>
          <a:prstGeom prst="rect">
            <a:avLst/>
          </a:prstGeom>
        </p:spPr>
      </p:pic>
      <p:pic>
        <p:nvPicPr>
          <p:cNvPr id="5" name="Picture 4">
            <a:extLst>
              <a:ext uri="{FF2B5EF4-FFF2-40B4-BE49-F238E27FC236}">
                <a16:creationId xmlns:a16="http://schemas.microsoft.com/office/drawing/2014/main" id="{AC2AC002-0ADA-4986-8856-78917DD4C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975" y="3997065"/>
            <a:ext cx="2016710" cy="1289531"/>
          </a:xfrm>
          <a:prstGeom prst="rect">
            <a:avLst/>
          </a:prstGeom>
        </p:spPr>
      </p:pic>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01AC-59FD-434F-BF06-99A8898C891A}"/>
              </a:ext>
            </a:extLst>
          </p:cNvPr>
          <p:cNvSpPr>
            <a:spLocks noGrp="1"/>
          </p:cNvSpPr>
          <p:nvPr>
            <p:ph type="title"/>
          </p:nvPr>
        </p:nvSpPr>
        <p:spPr/>
        <p:txBody>
          <a:bodyPr>
            <a:normAutofit/>
          </a:bodyPr>
          <a:lstStyle/>
          <a:p>
            <a:r>
              <a:rPr lang="en-US" sz="4400" dirty="0"/>
              <a:t>The Joint Serviced Transcript (JST)</a:t>
            </a:r>
          </a:p>
        </p:txBody>
      </p:sp>
      <p:sp>
        <p:nvSpPr>
          <p:cNvPr id="3" name="Content Placeholder 2">
            <a:extLst>
              <a:ext uri="{FF2B5EF4-FFF2-40B4-BE49-F238E27FC236}">
                <a16:creationId xmlns:a16="http://schemas.microsoft.com/office/drawing/2014/main" id="{AAD7BFFE-C5C3-4628-BD4F-E48F85F7E9C8}"/>
              </a:ext>
            </a:extLst>
          </p:cNvPr>
          <p:cNvSpPr>
            <a:spLocks noGrp="1"/>
          </p:cNvSpPr>
          <p:nvPr>
            <p:ph sz="half" idx="1"/>
          </p:nvPr>
        </p:nvSpPr>
        <p:spPr/>
        <p:txBody>
          <a:bodyPr/>
          <a:lstStyle/>
          <a:p>
            <a:r>
              <a:rPr lang="en-US" dirty="0"/>
              <a:t>The Joint Services Transcript (JST) is a synchronized transcript presenting data for the United States Army, Marine Corps, Navy, and Coast Guard. Each JST is “owned” by the service member’s or veteran’s specific service, so you will see each service’s seal with the American Council on Education (ACE) seal at the top. </a:t>
            </a:r>
          </a:p>
        </p:txBody>
      </p:sp>
      <p:pic>
        <p:nvPicPr>
          <p:cNvPr id="5" name="Picture 4">
            <a:extLst>
              <a:ext uri="{FF2B5EF4-FFF2-40B4-BE49-F238E27FC236}">
                <a16:creationId xmlns:a16="http://schemas.microsoft.com/office/drawing/2014/main" id="{D5DEFD36-30E6-4AEB-9486-0E74FD548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313" y="3888420"/>
            <a:ext cx="7386560" cy="2951363"/>
          </a:xfrm>
          <a:prstGeom prst="rect">
            <a:avLst/>
          </a:prstGeom>
        </p:spPr>
      </p:pic>
    </p:spTree>
    <p:extLst>
      <p:ext uri="{BB962C8B-B14F-4D97-AF65-F5344CB8AC3E}">
        <p14:creationId xmlns:p14="http://schemas.microsoft.com/office/powerpoint/2010/main" val="152499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1C1F-86ED-48F0-9F4C-823C4D75E0A6}"/>
              </a:ext>
            </a:extLst>
          </p:cNvPr>
          <p:cNvSpPr>
            <a:spLocks noGrp="1"/>
          </p:cNvSpPr>
          <p:nvPr>
            <p:ph type="title"/>
          </p:nvPr>
        </p:nvSpPr>
        <p:spPr/>
        <p:txBody>
          <a:bodyPr/>
          <a:lstStyle/>
          <a:p>
            <a:r>
              <a:rPr lang="en-US" dirty="0"/>
              <a:t>The JST</a:t>
            </a:r>
          </a:p>
        </p:txBody>
      </p:sp>
      <p:sp>
        <p:nvSpPr>
          <p:cNvPr id="3" name="Content Placeholder 2">
            <a:extLst>
              <a:ext uri="{FF2B5EF4-FFF2-40B4-BE49-F238E27FC236}">
                <a16:creationId xmlns:a16="http://schemas.microsoft.com/office/drawing/2014/main" id="{4BBA2847-759B-4EA8-B254-A8529412EC62}"/>
              </a:ext>
            </a:extLst>
          </p:cNvPr>
          <p:cNvSpPr>
            <a:spLocks noGrp="1"/>
          </p:cNvSpPr>
          <p:nvPr>
            <p:ph sz="half" idx="1"/>
          </p:nvPr>
        </p:nvSpPr>
        <p:spPr>
          <a:xfrm>
            <a:off x="1075038" y="1921668"/>
            <a:ext cx="10058400" cy="4851993"/>
          </a:xfrm>
        </p:spPr>
        <p:txBody>
          <a:bodyPr/>
          <a:lstStyle/>
          <a:p>
            <a:r>
              <a:rPr lang="en-US" dirty="0"/>
              <a:t>Each JST includes: </a:t>
            </a:r>
          </a:p>
          <a:p>
            <a:pPr lvl="1">
              <a:buFont typeface="Wingdings" panose="05000000000000000000" pitchFamily="2" charset="2"/>
              <a:buChar char="ü"/>
            </a:pPr>
            <a:r>
              <a:rPr lang="en-US" dirty="0"/>
              <a:t>Personal service member data </a:t>
            </a:r>
          </a:p>
          <a:p>
            <a:pPr lvl="1">
              <a:buFont typeface="Wingdings" panose="05000000000000000000" pitchFamily="2" charset="2"/>
              <a:buChar char="ü"/>
            </a:pPr>
            <a:r>
              <a:rPr lang="en-US" dirty="0"/>
              <a:t>Military course completions—all courses that have been evaluated by the American Council on Education (ACE), with full descriptions and credit recommendations </a:t>
            </a:r>
          </a:p>
          <a:p>
            <a:pPr lvl="1">
              <a:buFont typeface="Wingdings" panose="05000000000000000000" pitchFamily="2" charset="2"/>
              <a:buChar char="ü"/>
            </a:pPr>
            <a:r>
              <a:rPr lang="en-US" dirty="0"/>
              <a:t>Military occupations—full descriptions, skill levels, and credit recommendations </a:t>
            </a:r>
          </a:p>
          <a:p>
            <a:pPr lvl="1">
              <a:buFont typeface="Wingdings" panose="05000000000000000000" pitchFamily="2" charset="2"/>
              <a:buChar char="ü"/>
            </a:pPr>
            <a:r>
              <a:rPr lang="en-US" dirty="0"/>
              <a:t>College level test scores—CLEP, DSST, and NCPACE </a:t>
            </a:r>
          </a:p>
          <a:p>
            <a:pPr lvl="1">
              <a:buFont typeface="Wingdings" panose="05000000000000000000" pitchFamily="2" charset="2"/>
              <a:buChar char="ü"/>
            </a:pPr>
            <a:r>
              <a:rPr lang="en-US" dirty="0"/>
              <a:t>Other learning experiences—additional completed courses and occupations that have not been evaluated by ACE for college credit </a:t>
            </a:r>
          </a:p>
          <a:p>
            <a:pPr lvl="1">
              <a:buFont typeface="Wingdings" panose="05000000000000000000" pitchFamily="2" charset="2"/>
              <a:buChar char="ü"/>
            </a:pPr>
            <a:r>
              <a:rPr lang="en-US" dirty="0"/>
              <a:t>An academic institution courses page (not available for Army JSTs)</a:t>
            </a:r>
          </a:p>
        </p:txBody>
      </p:sp>
      <p:sp>
        <p:nvSpPr>
          <p:cNvPr id="4" name="TextBox 3">
            <a:extLst>
              <a:ext uri="{FF2B5EF4-FFF2-40B4-BE49-F238E27FC236}">
                <a16:creationId xmlns:a16="http://schemas.microsoft.com/office/drawing/2014/main" id="{86523ED3-2713-4641-AFF3-DB6ABD7DA91C}"/>
              </a:ext>
            </a:extLst>
          </p:cNvPr>
          <p:cNvSpPr txBox="1"/>
          <p:nvPr/>
        </p:nvSpPr>
        <p:spPr>
          <a:xfrm>
            <a:off x="1075038" y="6178858"/>
            <a:ext cx="9684698" cy="369332"/>
          </a:xfrm>
          <a:prstGeom prst="rect">
            <a:avLst/>
          </a:prstGeom>
          <a:noFill/>
        </p:spPr>
        <p:txBody>
          <a:bodyPr wrap="square" rtlCol="0">
            <a:spAutoFit/>
          </a:bodyPr>
          <a:lstStyle/>
          <a:p>
            <a:r>
              <a:rPr lang="en-US" dirty="0">
                <a:hlinkClick r:id="rId3"/>
              </a:rPr>
              <a:t>https://www.acenet.edu/Documents/Joint-Services-Transcript-Brochure.pdf</a:t>
            </a:r>
            <a:endParaRPr lang="en-US" dirty="0"/>
          </a:p>
        </p:txBody>
      </p:sp>
    </p:spTree>
    <p:extLst>
      <p:ext uri="{BB962C8B-B14F-4D97-AF65-F5344CB8AC3E}">
        <p14:creationId xmlns:p14="http://schemas.microsoft.com/office/powerpoint/2010/main" val="240578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05B0F-396A-469C-BD4B-150949DF1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219" y="380275"/>
            <a:ext cx="10111665" cy="6226832"/>
          </a:xfrm>
          <a:prstGeom prst="rect">
            <a:avLst/>
          </a:prstGeom>
        </p:spPr>
      </p:pic>
    </p:spTree>
    <p:extLst>
      <p:ext uri="{BB962C8B-B14F-4D97-AF65-F5344CB8AC3E}">
        <p14:creationId xmlns:p14="http://schemas.microsoft.com/office/powerpoint/2010/main" val="106454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4520-EE32-48DD-9813-F5FEF6D43A37}"/>
              </a:ext>
            </a:extLst>
          </p:cNvPr>
          <p:cNvSpPr>
            <a:spLocks noGrp="1"/>
          </p:cNvSpPr>
          <p:nvPr>
            <p:ph type="title"/>
          </p:nvPr>
        </p:nvSpPr>
        <p:spPr/>
        <p:txBody>
          <a:bodyPr>
            <a:normAutofit/>
          </a:bodyPr>
          <a:lstStyle/>
          <a:p>
            <a:r>
              <a:rPr lang="en-US" sz="4400" dirty="0"/>
              <a:t>ACE Recommendations</a:t>
            </a:r>
          </a:p>
        </p:txBody>
      </p:sp>
      <p:sp>
        <p:nvSpPr>
          <p:cNvPr id="3" name="Content Placeholder 2">
            <a:extLst>
              <a:ext uri="{FF2B5EF4-FFF2-40B4-BE49-F238E27FC236}">
                <a16:creationId xmlns:a16="http://schemas.microsoft.com/office/drawing/2014/main" id="{A9A172C9-A371-4F4D-BE66-6D2DB303AE6D}"/>
              </a:ext>
            </a:extLst>
          </p:cNvPr>
          <p:cNvSpPr>
            <a:spLocks noGrp="1"/>
          </p:cNvSpPr>
          <p:nvPr>
            <p:ph sz="half" idx="1"/>
          </p:nvPr>
        </p:nvSpPr>
        <p:spPr/>
        <p:txBody>
          <a:bodyPr/>
          <a:lstStyle/>
          <a:p>
            <a:r>
              <a:rPr lang="en-US" sz="2800" dirty="0"/>
              <a:t>Since 1945, the American Council on Education (ACE) has provided a collaborative link between the military and higher education. The ACE Military Evaluations program is funded through a contract from the Department of Defense. Through the review of military training (courses) and experiences (occupations), ACE evaluations result in college credit recommendations for members of the Armed Forces. The Military Guide, available on the ACE website, presents ACE credit recommendations for more than 23,000+ courses and 3,400+ occupations that have been evaluated since 1954. This data also populates the Joint Services Transcript (JST) for Army, Marine Corps, and Navy service members and veterans. </a:t>
            </a:r>
          </a:p>
          <a:p>
            <a:endParaRPr lang="en-US" dirty="0"/>
          </a:p>
        </p:txBody>
      </p:sp>
    </p:spTree>
    <p:extLst>
      <p:ext uri="{BB962C8B-B14F-4D97-AF65-F5344CB8AC3E}">
        <p14:creationId xmlns:p14="http://schemas.microsoft.com/office/powerpoint/2010/main" val="170200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48B-E8EE-4036-8158-C195B49110FB}"/>
              </a:ext>
            </a:extLst>
          </p:cNvPr>
          <p:cNvSpPr>
            <a:spLocks noGrp="1"/>
          </p:cNvSpPr>
          <p:nvPr>
            <p:ph type="title"/>
          </p:nvPr>
        </p:nvSpPr>
        <p:spPr/>
        <p:txBody>
          <a:bodyPr>
            <a:normAutofit/>
          </a:bodyPr>
          <a:lstStyle/>
          <a:p>
            <a:r>
              <a:rPr lang="en-US" sz="4400" dirty="0"/>
              <a:t>ACE Recommendations</a:t>
            </a:r>
          </a:p>
        </p:txBody>
      </p:sp>
      <p:sp>
        <p:nvSpPr>
          <p:cNvPr id="3" name="Content Placeholder 2">
            <a:extLst>
              <a:ext uri="{FF2B5EF4-FFF2-40B4-BE49-F238E27FC236}">
                <a16:creationId xmlns:a16="http://schemas.microsoft.com/office/drawing/2014/main" id="{90D5466B-CFAA-44BA-B97B-51CDEA93DD65}"/>
              </a:ext>
            </a:extLst>
          </p:cNvPr>
          <p:cNvSpPr>
            <a:spLocks noGrp="1"/>
          </p:cNvSpPr>
          <p:nvPr>
            <p:ph sz="half" idx="1"/>
          </p:nvPr>
        </p:nvSpPr>
        <p:spPr/>
        <p:txBody>
          <a:bodyPr>
            <a:normAutofit fontScale="92500" lnSpcReduction="10000"/>
          </a:bodyPr>
          <a:lstStyle/>
          <a:p>
            <a:r>
              <a:rPr lang="en-US" dirty="0"/>
              <a:t>An ACE military evaluation is a rigorous, hands-on process conducted by a team of teaching faculty from relevant academic disciplines, representing a diversity of colleges and universities. The team assesses and validates whether the courses or occupations have the </a:t>
            </a:r>
            <a:r>
              <a:rPr lang="en-US" b="1" dirty="0"/>
              <a:t>appropriate content, scope, and rigor </a:t>
            </a:r>
            <a:r>
              <a:rPr lang="en-US" dirty="0"/>
              <a:t>for college credit recommendations. (Actual credit transferred is solely at the discretion of the college or university.)</a:t>
            </a:r>
          </a:p>
          <a:p>
            <a:r>
              <a:rPr lang="en-US" dirty="0"/>
              <a:t>ACE does not select the courses or occupations for evaluation. </a:t>
            </a:r>
          </a:p>
          <a:p>
            <a:r>
              <a:rPr lang="en-US" dirty="0"/>
              <a:t>Recommendations are aligned into semester hours of equivalent:</a:t>
            </a:r>
          </a:p>
          <a:p>
            <a:pPr lvl="1"/>
            <a:r>
              <a:rPr lang="en-US" dirty="0"/>
              <a:t>Graduate Level</a:t>
            </a:r>
          </a:p>
          <a:p>
            <a:pPr lvl="1"/>
            <a:r>
              <a:rPr lang="en-US" dirty="0"/>
              <a:t>Upper Division </a:t>
            </a:r>
          </a:p>
          <a:p>
            <a:pPr lvl="1"/>
            <a:r>
              <a:rPr lang="en-US" dirty="0"/>
              <a:t>Lower Division </a:t>
            </a:r>
          </a:p>
          <a:p>
            <a:pPr lvl="1"/>
            <a:r>
              <a:rPr lang="en-US" dirty="0"/>
              <a:t>Vocational </a:t>
            </a:r>
          </a:p>
          <a:p>
            <a:pPr marL="0" indent="0">
              <a:buNone/>
            </a:pPr>
            <a:endParaRPr lang="en-US" dirty="0"/>
          </a:p>
        </p:txBody>
      </p:sp>
    </p:spTree>
    <p:extLst>
      <p:ext uri="{BB962C8B-B14F-4D97-AF65-F5344CB8AC3E}">
        <p14:creationId xmlns:p14="http://schemas.microsoft.com/office/powerpoint/2010/main" val="278076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FB3B-ED20-47F2-93B5-4AC8728B9900}"/>
              </a:ext>
            </a:extLst>
          </p:cNvPr>
          <p:cNvSpPr>
            <a:spLocks noGrp="1"/>
          </p:cNvSpPr>
          <p:nvPr>
            <p:ph type="title"/>
          </p:nvPr>
        </p:nvSpPr>
        <p:spPr/>
        <p:txBody>
          <a:bodyPr>
            <a:normAutofit/>
          </a:bodyPr>
          <a:lstStyle/>
          <a:p>
            <a:r>
              <a:rPr lang="en-US" sz="4400" dirty="0"/>
              <a:t>ACE Course Evaluations</a:t>
            </a:r>
          </a:p>
        </p:txBody>
      </p:sp>
      <p:sp>
        <p:nvSpPr>
          <p:cNvPr id="3" name="Content Placeholder 2">
            <a:extLst>
              <a:ext uri="{FF2B5EF4-FFF2-40B4-BE49-F238E27FC236}">
                <a16:creationId xmlns:a16="http://schemas.microsoft.com/office/drawing/2014/main" id="{74CE0F34-2290-446F-B39F-C06E4A320E21}"/>
              </a:ext>
            </a:extLst>
          </p:cNvPr>
          <p:cNvSpPr>
            <a:spLocks noGrp="1"/>
          </p:cNvSpPr>
          <p:nvPr>
            <p:ph sz="half" idx="1"/>
          </p:nvPr>
        </p:nvSpPr>
        <p:spPr/>
        <p:txBody>
          <a:bodyPr>
            <a:normAutofit fontScale="92500" lnSpcReduction="20000"/>
          </a:bodyPr>
          <a:lstStyle/>
          <a:p>
            <a:r>
              <a:rPr lang="en-US" dirty="0"/>
              <a:t>Faculty collaboration </a:t>
            </a:r>
          </a:p>
          <a:p>
            <a:pPr lvl="1"/>
            <a:r>
              <a:rPr lang="en-US" dirty="0"/>
              <a:t>100% consensus • </a:t>
            </a:r>
          </a:p>
          <a:p>
            <a:pPr lvl="1"/>
            <a:r>
              <a:rPr lang="en-US" dirty="0"/>
              <a:t>At least 3 faculty per discipline </a:t>
            </a:r>
          </a:p>
          <a:p>
            <a:pPr lvl="1"/>
            <a:r>
              <a:rPr lang="en-US" dirty="0"/>
              <a:t>Aligned subject area expertise</a:t>
            </a:r>
          </a:p>
          <a:p>
            <a:r>
              <a:rPr lang="en-US" dirty="0"/>
              <a:t>No magic elixir </a:t>
            </a:r>
          </a:p>
          <a:p>
            <a:pPr lvl="1"/>
            <a:r>
              <a:rPr lang="en-US" dirty="0"/>
              <a:t>Content, scope, and rigor </a:t>
            </a:r>
          </a:p>
          <a:p>
            <a:pPr lvl="1"/>
            <a:r>
              <a:rPr lang="en-US" dirty="0"/>
              <a:t>Learning outcomes; alignment to assessment </a:t>
            </a:r>
          </a:p>
          <a:p>
            <a:pPr lvl="1"/>
            <a:r>
              <a:rPr lang="en-US" dirty="0"/>
              <a:t>Current curriculum</a:t>
            </a:r>
          </a:p>
          <a:p>
            <a:r>
              <a:rPr lang="en-US" dirty="0"/>
              <a:t>Not always credit </a:t>
            </a:r>
          </a:p>
          <a:p>
            <a:pPr lvl="1"/>
            <a:r>
              <a:rPr lang="en-US" dirty="0"/>
              <a:t>Insufficient materials </a:t>
            </a:r>
          </a:p>
          <a:p>
            <a:pPr lvl="1"/>
            <a:r>
              <a:rPr lang="en-US" dirty="0"/>
              <a:t>Inadequate Assessments </a:t>
            </a:r>
          </a:p>
          <a:p>
            <a:pPr lvl="1"/>
            <a:r>
              <a:rPr lang="en-US" dirty="0"/>
              <a:t>Limited scope </a:t>
            </a:r>
          </a:p>
          <a:p>
            <a:pPr lvl="1"/>
            <a:r>
              <a:rPr lang="en-US" dirty="0"/>
              <a:t>Too military specific</a:t>
            </a:r>
          </a:p>
          <a:p>
            <a:pPr marL="0" indent="0">
              <a:buNone/>
            </a:pPr>
            <a:endParaRPr lang="en-US" dirty="0"/>
          </a:p>
        </p:txBody>
      </p:sp>
    </p:spTree>
    <p:extLst>
      <p:ext uri="{BB962C8B-B14F-4D97-AF65-F5344CB8AC3E}">
        <p14:creationId xmlns:p14="http://schemas.microsoft.com/office/powerpoint/2010/main" val="320741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1721-88DB-4F5A-940A-B4A15CCCE3D9}"/>
              </a:ext>
            </a:extLst>
          </p:cNvPr>
          <p:cNvSpPr>
            <a:spLocks noGrp="1"/>
          </p:cNvSpPr>
          <p:nvPr>
            <p:ph type="title"/>
          </p:nvPr>
        </p:nvSpPr>
        <p:spPr/>
        <p:txBody>
          <a:bodyPr>
            <a:normAutofit/>
          </a:bodyPr>
          <a:lstStyle/>
          <a:p>
            <a:r>
              <a:rPr lang="en-US" sz="4400" dirty="0"/>
              <a:t>The Military Guide</a:t>
            </a:r>
          </a:p>
        </p:txBody>
      </p:sp>
      <p:sp>
        <p:nvSpPr>
          <p:cNvPr id="3" name="Content Placeholder 2">
            <a:extLst>
              <a:ext uri="{FF2B5EF4-FFF2-40B4-BE49-F238E27FC236}">
                <a16:creationId xmlns:a16="http://schemas.microsoft.com/office/drawing/2014/main" id="{5FE6C02A-8894-444F-8D16-AACB4D8E029B}"/>
              </a:ext>
            </a:extLst>
          </p:cNvPr>
          <p:cNvSpPr>
            <a:spLocks noGrp="1"/>
          </p:cNvSpPr>
          <p:nvPr>
            <p:ph sz="half" idx="1"/>
          </p:nvPr>
        </p:nvSpPr>
        <p:spPr/>
        <p:txBody>
          <a:bodyPr>
            <a:normAutofit lnSpcReduction="10000"/>
          </a:bodyPr>
          <a:lstStyle/>
          <a:p>
            <a:r>
              <a:rPr lang="en-US" dirty="0"/>
              <a:t>​​​The Military Guide is the sole source of information for all military courses and occupations evaluated by the American Council on Education (ACE) from 1954 to present. ​​ACE's Military Guide presents credit recommendations and detailed summaries for formal courses and occupations offered by all branches of the military. New courses and occupations are continually being evaluated by ACE, and these entries are added to the Military Guide on a daily basis.</a:t>
            </a:r>
          </a:p>
          <a:p>
            <a:endParaRPr lang="en-US" dirty="0">
              <a:hlinkClick r:id="rId2">
                <a:extLst>
                  <a:ext uri="{A12FA001-AC4F-418D-AE19-62706E023703}">
                    <ahyp:hlinkClr xmlns:ahyp="http://schemas.microsoft.com/office/drawing/2018/hyperlinkcolor" val="tx"/>
                  </a:ext>
                </a:extLst>
              </a:hlinkClick>
            </a:endParaRPr>
          </a:p>
          <a:p>
            <a:r>
              <a:rPr lang="en-US" dirty="0">
                <a:hlinkClick r:id="rId2">
                  <a:extLst>
                    <a:ext uri="{A12FA001-AC4F-418D-AE19-62706E023703}">
                      <ahyp:hlinkClr xmlns:ahyp="http://schemas.microsoft.com/office/drawing/2018/hyperlinkcolor" val="tx"/>
                    </a:ext>
                  </a:extLst>
                </a:hlinkClick>
              </a:rPr>
              <a:t>https://www.acenet.edu/Programs-Services/Pages/Credit-Transcripts/Military-Guide-Online.aspx</a:t>
            </a:r>
            <a:endParaRPr lang="en-US" dirty="0"/>
          </a:p>
          <a:p>
            <a:endParaRPr lang="en-US" dirty="0"/>
          </a:p>
        </p:txBody>
      </p:sp>
    </p:spTree>
    <p:extLst>
      <p:ext uri="{BB962C8B-B14F-4D97-AF65-F5344CB8AC3E}">
        <p14:creationId xmlns:p14="http://schemas.microsoft.com/office/powerpoint/2010/main" val="207018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E30E-D5DC-407A-B38A-2596E0475FAC}"/>
              </a:ext>
            </a:extLst>
          </p:cNvPr>
          <p:cNvSpPr>
            <a:spLocks noGrp="1"/>
          </p:cNvSpPr>
          <p:nvPr>
            <p:ph type="title"/>
          </p:nvPr>
        </p:nvSpPr>
        <p:spPr/>
        <p:txBody>
          <a:bodyPr>
            <a:normAutofit fontScale="90000"/>
          </a:bodyPr>
          <a:lstStyle/>
          <a:p>
            <a:pPr algn="ctr"/>
            <a:r>
              <a:rPr lang="en-US" dirty="0"/>
              <a:t>​HOW TO USE THE ACE MILITARY GUIDE COURSE SEARCH </a:t>
            </a:r>
            <a:br>
              <a:rPr lang="en-US" dirty="0"/>
            </a:br>
            <a:endParaRPr lang="en-US" dirty="0"/>
          </a:p>
        </p:txBody>
      </p:sp>
      <p:pic>
        <p:nvPicPr>
          <p:cNvPr id="6" name="Content Placeholder 5">
            <a:extLst>
              <a:ext uri="{FF2B5EF4-FFF2-40B4-BE49-F238E27FC236}">
                <a16:creationId xmlns:a16="http://schemas.microsoft.com/office/drawing/2014/main" id="{6B8860B3-D562-4EFB-A280-7EC8690224E8}"/>
              </a:ext>
            </a:extLst>
          </p:cNvPr>
          <p:cNvPicPr>
            <a:picLocks noGrp="1" noChangeAspect="1"/>
          </p:cNvPicPr>
          <p:nvPr>
            <p:ph idx="1"/>
          </p:nvPr>
        </p:nvPicPr>
        <p:blipFill>
          <a:blip r:embed="rId2"/>
          <a:stretch>
            <a:fillRect/>
          </a:stretch>
        </p:blipFill>
        <p:spPr>
          <a:xfrm>
            <a:off x="2228144" y="1280680"/>
            <a:ext cx="7735712" cy="4351338"/>
          </a:xfrm>
          <a:prstGeom prst="rect">
            <a:avLst/>
          </a:prstGeom>
        </p:spPr>
      </p:pic>
      <p:sp>
        <p:nvSpPr>
          <p:cNvPr id="5" name="Content Placeholder 4">
            <a:extLst>
              <a:ext uri="{FF2B5EF4-FFF2-40B4-BE49-F238E27FC236}">
                <a16:creationId xmlns:a16="http://schemas.microsoft.com/office/drawing/2014/main" id="{53AC61FF-2496-41F1-95C7-A0B811DDFE6B}"/>
              </a:ext>
            </a:extLst>
          </p:cNvPr>
          <p:cNvSpPr>
            <a:spLocks noGrp="1"/>
          </p:cNvSpPr>
          <p:nvPr>
            <p:ph sz="half" idx="4294967295"/>
          </p:nvPr>
        </p:nvSpPr>
        <p:spPr>
          <a:xfrm>
            <a:off x="572654" y="6049819"/>
            <a:ext cx="10515601" cy="610900"/>
          </a:xfrm>
        </p:spPr>
        <p:txBody>
          <a:bodyPr>
            <a:normAutofit/>
          </a:bodyPr>
          <a:lstStyle/>
          <a:p>
            <a:r>
              <a:rPr lang="en-US" dirty="0">
                <a:hlinkClick r:id="rId3">
                  <a:extLst>
                    <a:ext uri="{A12FA001-AC4F-418D-AE19-62706E023703}">
                      <ahyp:hlinkClr xmlns:ahyp="http://schemas.microsoft.com/office/drawing/2018/hyperlinkcolor" val="tx"/>
                    </a:ext>
                  </a:extLst>
                </a:hlinkClick>
              </a:rPr>
              <a:t>https://www.youtube.com/watch?time_continue=5&amp;v=lwY7mHybsl4</a:t>
            </a:r>
            <a:endParaRPr lang="en-US" dirty="0"/>
          </a:p>
        </p:txBody>
      </p:sp>
    </p:spTree>
    <p:extLst>
      <p:ext uri="{BB962C8B-B14F-4D97-AF65-F5344CB8AC3E}">
        <p14:creationId xmlns:p14="http://schemas.microsoft.com/office/powerpoint/2010/main" val="1270209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E30E-D5DC-407A-B38A-2596E0475FAC}"/>
              </a:ext>
            </a:extLst>
          </p:cNvPr>
          <p:cNvSpPr>
            <a:spLocks noGrp="1"/>
          </p:cNvSpPr>
          <p:nvPr>
            <p:ph type="title"/>
          </p:nvPr>
        </p:nvSpPr>
        <p:spPr/>
        <p:txBody>
          <a:bodyPr>
            <a:normAutofit fontScale="90000"/>
          </a:bodyPr>
          <a:lstStyle/>
          <a:p>
            <a:pPr algn="ctr"/>
            <a:r>
              <a:rPr lang="en-US" dirty="0"/>
              <a:t>​HOW TO USE THE ACE MILITARY GUIDE OCCUPATION SEARCH </a:t>
            </a:r>
            <a:br>
              <a:rPr lang="en-US" dirty="0"/>
            </a:br>
            <a:endParaRPr lang="en-US" dirty="0"/>
          </a:p>
        </p:txBody>
      </p:sp>
      <p:sp>
        <p:nvSpPr>
          <p:cNvPr id="5" name="Content Placeholder 4">
            <a:extLst>
              <a:ext uri="{FF2B5EF4-FFF2-40B4-BE49-F238E27FC236}">
                <a16:creationId xmlns:a16="http://schemas.microsoft.com/office/drawing/2014/main" id="{53AC61FF-2496-41F1-95C7-A0B811DDFE6B}"/>
              </a:ext>
            </a:extLst>
          </p:cNvPr>
          <p:cNvSpPr>
            <a:spLocks noGrp="1"/>
          </p:cNvSpPr>
          <p:nvPr>
            <p:ph sz="half" idx="4294967295"/>
          </p:nvPr>
        </p:nvSpPr>
        <p:spPr>
          <a:xfrm>
            <a:off x="572654" y="6049819"/>
            <a:ext cx="10515601" cy="610900"/>
          </a:xfrm>
        </p:spPr>
        <p:txBody>
          <a:bodyPr>
            <a:normAutofit/>
          </a:bodyPr>
          <a:lstStyle/>
          <a:p>
            <a:r>
              <a:rPr lang="en-US" dirty="0">
                <a:hlinkClick r:id="rId2">
                  <a:extLst>
                    <a:ext uri="{A12FA001-AC4F-418D-AE19-62706E023703}">
                      <ahyp:hlinkClr xmlns:ahyp="http://schemas.microsoft.com/office/drawing/2018/hyperlinkcolor" val="tx"/>
                    </a:ext>
                  </a:extLst>
                </a:hlinkClick>
              </a:rPr>
              <a:t>https://www.youtube.com/watch?time_continue=2&amp;v=OtElnTjz3Mc</a:t>
            </a:r>
            <a:endParaRPr lang="en-US" dirty="0"/>
          </a:p>
        </p:txBody>
      </p:sp>
      <p:pic>
        <p:nvPicPr>
          <p:cNvPr id="8" name="Content Placeholder 7">
            <a:extLst>
              <a:ext uri="{FF2B5EF4-FFF2-40B4-BE49-F238E27FC236}">
                <a16:creationId xmlns:a16="http://schemas.microsoft.com/office/drawing/2014/main" id="{A7E2E12F-D2B4-4409-A5B1-44E62D42D2E1}"/>
              </a:ext>
            </a:extLst>
          </p:cNvPr>
          <p:cNvPicPr>
            <a:picLocks noGrp="1" noChangeAspect="1"/>
          </p:cNvPicPr>
          <p:nvPr>
            <p:ph idx="1"/>
          </p:nvPr>
        </p:nvPicPr>
        <p:blipFill>
          <a:blip r:embed="rId3"/>
          <a:stretch>
            <a:fillRect/>
          </a:stretch>
        </p:blipFill>
        <p:spPr>
          <a:xfrm>
            <a:off x="2228144" y="1354581"/>
            <a:ext cx="7735712" cy="4351338"/>
          </a:xfrm>
        </p:spPr>
      </p:pic>
    </p:spTree>
    <p:extLst>
      <p:ext uri="{BB962C8B-B14F-4D97-AF65-F5344CB8AC3E}">
        <p14:creationId xmlns:p14="http://schemas.microsoft.com/office/powerpoint/2010/main" val="3636578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190E6-FD6B-41BB-85D2-1C64C269CC65}"/>
              </a:ext>
            </a:extLst>
          </p:cNvPr>
          <p:cNvSpPr>
            <a:spLocks noGrp="1"/>
          </p:cNvSpPr>
          <p:nvPr>
            <p:ph type="title"/>
          </p:nvPr>
        </p:nvSpPr>
        <p:spPr/>
        <p:txBody>
          <a:bodyPr>
            <a:normAutofit/>
          </a:bodyPr>
          <a:lstStyle/>
          <a:p>
            <a:r>
              <a:rPr lang="en-US" sz="4400" dirty="0"/>
              <a:t>Breakout Session</a:t>
            </a:r>
          </a:p>
        </p:txBody>
      </p:sp>
      <p:sp>
        <p:nvSpPr>
          <p:cNvPr id="6" name="Content Placeholder 5">
            <a:extLst>
              <a:ext uri="{FF2B5EF4-FFF2-40B4-BE49-F238E27FC236}">
                <a16:creationId xmlns:a16="http://schemas.microsoft.com/office/drawing/2014/main" id="{66B91E13-14A8-424D-B63C-A014CDEEE887}"/>
              </a:ext>
            </a:extLst>
          </p:cNvPr>
          <p:cNvSpPr>
            <a:spLocks noGrp="1"/>
          </p:cNvSpPr>
          <p:nvPr>
            <p:ph sz="half" idx="1"/>
          </p:nvPr>
        </p:nvSpPr>
        <p:spPr/>
        <p:txBody>
          <a:bodyPr/>
          <a:lstStyle/>
          <a:p>
            <a:r>
              <a:rPr lang="en-US" dirty="0"/>
              <a:t>Pairs will be randomly assigned into breakout rooms.</a:t>
            </a:r>
          </a:p>
          <a:p>
            <a:r>
              <a:rPr lang="en-US" dirty="0"/>
              <a:t>Go to:</a:t>
            </a:r>
          </a:p>
          <a:p>
            <a:pPr marL="0" indent="0">
              <a:buNone/>
            </a:pPr>
            <a:r>
              <a:rPr lang="en-US" dirty="0"/>
              <a:t>	</a:t>
            </a:r>
            <a:r>
              <a:rPr lang="en-US" dirty="0">
                <a:hlinkClick r:id="rId2">
                  <a:extLst>
                    <a:ext uri="{A12FA001-AC4F-418D-AE19-62706E023703}">
                      <ahyp:hlinkClr xmlns:ahyp="http://schemas.microsoft.com/office/drawing/2018/hyperlinkcolor" val="tx"/>
                    </a:ext>
                  </a:extLst>
                </a:hlinkClick>
              </a:rPr>
              <a:t>https://www.acenet.edu/Programs-Services/Pages/Credit-Transcripts/Military-Guide-Online.aspx</a:t>
            </a:r>
            <a:endParaRPr lang="en-US" dirty="0"/>
          </a:p>
          <a:p>
            <a:endParaRPr lang="en-US" dirty="0"/>
          </a:p>
          <a:p>
            <a:r>
              <a:rPr lang="en-US" dirty="0"/>
              <a:t>Practice searching for courses or if more advanced, occupations.</a:t>
            </a:r>
          </a:p>
          <a:p>
            <a:r>
              <a:rPr lang="en-US" dirty="0"/>
              <a:t>Return in 20 minutes to share experiences.</a:t>
            </a:r>
          </a:p>
        </p:txBody>
      </p:sp>
    </p:spTree>
    <p:extLst>
      <p:ext uri="{BB962C8B-B14F-4D97-AF65-F5344CB8AC3E}">
        <p14:creationId xmlns:p14="http://schemas.microsoft.com/office/powerpoint/2010/main" val="50268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96F1-D8DF-45B9-B946-46B93140B374}"/>
              </a:ext>
            </a:extLst>
          </p:cNvPr>
          <p:cNvSpPr>
            <a:spLocks noGrp="1"/>
          </p:cNvSpPr>
          <p:nvPr>
            <p:ph type="title"/>
          </p:nvPr>
        </p:nvSpPr>
        <p:spPr/>
        <p:txBody>
          <a:bodyPr>
            <a:normAutofit/>
          </a:bodyPr>
          <a:lstStyle/>
          <a:p>
            <a:r>
              <a:rPr lang="en-US" sz="4400" dirty="0">
                <a:cs typeface="Calibri Light"/>
              </a:rPr>
              <a:t>Overview</a:t>
            </a:r>
          </a:p>
        </p:txBody>
      </p:sp>
      <p:pic>
        <p:nvPicPr>
          <p:cNvPr id="6" name="Content Placeholder 5">
            <a:extLst>
              <a:ext uri="{FF2B5EF4-FFF2-40B4-BE49-F238E27FC236}">
                <a16:creationId xmlns:a16="http://schemas.microsoft.com/office/drawing/2014/main" id="{70DC040F-BA4D-4490-A0C9-0F97307248A6}"/>
              </a:ex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048217" y="3825235"/>
            <a:ext cx="4121489" cy="3041642"/>
          </a:xfrm>
        </p:spPr>
      </p:pic>
      <p:sp>
        <p:nvSpPr>
          <p:cNvPr id="8" name="TextBox 7">
            <a:extLst>
              <a:ext uri="{FF2B5EF4-FFF2-40B4-BE49-F238E27FC236}">
                <a16:creationId xmlns:a16="http://schemas.microsoft.com/office/drawing/2014/main" id="{9CB09A40-F170-497D-AD40-6A421B58A84F}"/>
              </a:ext>
            </a:extLst>
          </p:cNvPr>
          <p:cNvSpPr txBox="1"/>
          <p:nvPr/>
        </p:nvSpPr>
        <p:spPr>
          <a:xfrm>
            <a:off x="902209" y="1617977"/>
            <a:ext cx="10387582" cy="2308324"/>
          </a:xfrm>
          <a:prstGeom prst="rect">
            <a:avLst/>
          </a:prstGeom>
          <a:noFill/>
        </p:spPr>
        <p:txBody>
          <a:bodyPr wrap="square">
            <a:spAutoFit/>
          </a:bodyPr>
          <a:lstStyle/>
          <a:p>
            <a:r>
              <a:rPr lang="en-US" sz="2400" dirty="0"/>
              <a:t>Brief Overview of Credit for Prior Learning (CPL) Policy;</a:t>
            </a:r>
          </a:p>
          <a:p>
            <a:r>
              <a:rPr lang="en-US" sz="2400" dirty="0"/>
              <a:t>Tools available: MAP and ACE Military Guide;</a:t>
            </a:r>
          </a:p>
          <a:p>
            <a:pPr algn="just"/>
            <a:r>
              <a:rPr lang="en-US" sz="2400" dirty="0"/>
              <a:t>The Joint Service Transcript (JST);</a:t>
            </a:r>
          </a:p>
          <a:p>
            <a:r>
              <a:rPr lang="en-US" sz="2400" dirty="0"/>
              <a:t>Rigorous ACE Faculty Panelist review process and gain confidence in the validity and reliability of the ACE Recommendations;</a:t>
            </a:r>
          </a:p>
          <a:p>
            <a:r>
              <a:rPr lang="en-US" sz="2400" dirty="0"/>
              <a:t>How to use the ACE Military Guide</a:t>
            </a:r>
          </a:p>
        </p:txBody>
      </p:sp>
    </p:spTree>
    <p:extLst>
      <p:ext uri="{BB962C8B-B14F-4D97-AF65-F5344CB8AC3E}">
        <p14:creationId xmlns:p14="http://schemas.microsoft.com/office/powerpoint/2010/main" val="176771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E8D3-4007-49F1-B38C-495599082CFE}"/>
              </a:ext>
            </a:extLst>
          </p:cNvPr>
          <p:cNvSpPr>
            <a:spLocks noGrp="1"/>
          </p:cNvSpPr>
          <p:nvPr>
            <p:ph type="title"/>
          </p:nvPr>
        </p:nvSpPr>
        <p:spPr/>
        <p:txBody>
          <a:bodyPr>
            <a:normAutofit fontScale="90000"/>
          </a:bodyPr>
          <a:lstStyle/>
          <a:p>
            <a:r>
              <a:rPr lang="en-US" sz="4400" dirty="0"/>
              <a:t>Military CPL at Norco College and IEDRC Colleges- Military Articulation Platform (MAP)</a:t>
            </a:r>
          </a:p>
        </p:txBody>
      </p:sp>
      <p:sp>
        <p:nvSpPr>
          <p:cNvPr id="3" name="Content Placeholder 2">
            <a:extLst>
              <a:ext uri="{FF2B5EF4-FFF2-40B4-BE49-F238E27FC236}">
                <a16:creationId xmlns:a16="http://schemas.microsoft.com/office/drawing/2014/main" id="{5FE98F31-F1DE-4C63-A0EF-AFAD5542384C}"/>
              </a:ext>
            </a:extLst>
          </p:cNvPr>
          <p:cNvSpPr>
            <a:spLocks noGrp="1"/>
          </p:cNvSpPr>
          <p:nvPr>
            <p:ph sz="half" idx="1"/>
          </p:nvPr>
        </p:nvSpPr>
        <p:spPr/>
        <p:txBody>
          <a:bodyPr>
            <a:normAutofit fontScale="92500" lnSpcReduction="10000"/>
          </a:bodyPr>
          <a:lstStyle/>
          <a:p>
            <a:pPr marL="0" indent="0">
              <a:buNone/>
            </a:pPr>
            <a:r>
              <a:rPr lang="en-US" b="1" dirty="0">
                <a:solidFill>
                  <a:schemeClr val="accent2">
                    <a:lumMod val="50000"/>
                  </a:schemeClr>
                </a:solidFill>
              </a:rPr>
              <a:t>Shorten the college path and increase access and career attainment in CTE for our veterans by:</a:t>
            </a:r>
          </a:p>
          <a:p>
            <a:pPr marL="457200" lvl="1" indent="0">
              <a:buNone/>
            </a:pPr>
            <a:r>
              <a:rPr lang="en-US" sz="2800" i="1" dirty="0"/>
              <a:t>Designing and deploying an integrated cloud-based platform that:</a:t>
            </a:r>
            <a:endParaRPr lang="en-US" sz="2800" dirty="0"/>
          </a:p>
          <a:p>
            <a:pPr lvl="2"/>
            <a:r>
              <a:rPr lang="en-US" sz="2800" dirty="0"/>
              <a:t>Connects college courses to ACE recommendations; </a:t>
            </a:r>
            <a:br>
              <a:rPr lang="en-US" sz="2800" dirty="0"/>
            </a:br>
            <a:r>
              <a:rPr lang="en-US" sz="2800" dirty="0"/>
              <a:t>so that…</a:t>
            </a:r>
          </a:p>
          <a:p>
            <a:pPr lvl="2"/>
            <a:r>
              <a:rPr lang="en-US" sz="2800" dirty="0"/>
              <a:t>Discipline faculty experts may determine appropriate articulations; and…</a:t>
            </a:r>
          </a:p>
          <a:p>
            <a:pPr lvl="2"/>
            <a:r>
              <a:rPr lang="en-US" sz="2800" dirty="0"/>
              <a:t>Make articulated units available to veterans as credit for prior learning; and…</a:t>
            </a:r>
          </a:p>
          <a:p>
            <a:pPr lvl="2"/>
            <a:r>
              <a:rPr lang="en-US" sz="2800" dirty="0"/>
              <a:t>Colleges may do outreach to regional veterans, offering specific CPL in targeted CTE programs leading to immediate employment in high wage jobs.   </a:t>
            </a:r>
          </a:p>
        </p:txBody>
      </p:sp>
      <p:sp>
        <p:nvSpPr>
          <p:cNvPr id="4" name="Date Placeholder 3">
            <a:extLst>
              <a:ext uri="{FF2B5EF4-FFF2-40B4-BE49-F238E27FC236}">
                <a16:creationId xmlns:a16="http://schemas.microsoft.com/office/drawing/2014/main" id="{E50FDDEA-37E6-4202-A8AD-8B73EBFC55FF}"/>
              </a:ext>
            </a:extLst>
          </p:cNvPr>
          <p:cNvSpPr txBox="1">
            <a:spLocks/>
          </p:cNvSpPr>
          <p:nvPr/>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97061B-DA46-4BBA-B61B-14FF2E9F2508}" type="datetimeFigureOut">
              <a:rPr lang="en-US" smtClean="0"/>
              <a:pPr/>
              <a:t>3/11/2021</a:t>
            </a:fld>
            <a:endParaRPr lang="en-US"/>
          </a:p>
        </p:txBody>
      </p:sp>
      <p:sp>
        <p:nvSpPr>
          <p:cNvPr id="5" name="Slide Number Placeholder 5">
            <a:extLst>
              <a:ext uri="{FF2B5EF4-FFF2-40B4-BE49-F238E27FC236}">
                <a16:creationId xmlns:a16="http://schemas.microsoft.com/office/drawing/2014/main" id="{27F0A118-53EA-4A35-98BF-2660DFD2AC3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42177-6FC6-46A2-B4F5-9C9358C27022}" type="slidenum">
              <a:rPr lang="en-US" smtClean="0"/>
              <a:pPr/>
              <a:t>20</a:t>
            </a:fld>
            <a:endParaRPr lang="en-US"/>
          </a:p>
        </p:txBody>
      </p:sp>
      <p:pic>
        <p:nvPicPr>
          <p:cNvPr id="6" name="Content Placeholder 6">
            <a:extLst>
              <a:ext uri="{FF2B5EF4-FFF2-40B4-BE49-F238E27FC236}">
                <a16:creationId xmlns:a16="http://schemas.microsoft.com/office/drawing/2014/main" id="{6B53D9FE-80A5-4A55-8B0D-F6007163E3C7}"/>
              </a:ext>
              <a:ext uri="{C183D7F6-B498-43B3-948B-1728B52AA6E4}">
                <adec:decorative xmlns:adec="http://schemas.microsoft.com/office/drawing/2017/decorative" val="1"/>
              </a:ext>
            </a:extLst>
          </p:cNvPr>
          <p:cNvPicPr>
            <a:picLocks noChangeAspect="1"/>
          </p:cNvPicPr>
          <p:nvPr/>
        </p:nvPicPr>
        <p:blipFill rotWithShape="1">
          <a:blip r:embed="rId2"/>
          <a:srcRect t="41585"/>
          <a:stretch/>
        </p:blipFill>
        <p:spPr>
          <a:xfrm>
            <a:off x="23394" y="6300164"/>
            <a:ext cx="12161520" cy="573559"/>
          </a:xfrm>
          <a:prstGeom prst="rect">
            <a:avLst/>
          </a:prstGeom>
        </p:spPr>
      </p:pic>
      <p:pic>
        <p:nvPicPr>
          <p:cNvPr id="7" name="Picture 6">
            <a:extLst>
              <a:ext uri="{FF2B5EF4-FFF2-40B4-BE49-F238E27FC236}">
                <a16:creationId xmlns:a16="http://schemas.microsoft.com/office/drawing/2014/main" id="{2DDC17AD-D979-45D0-A024-7FB3C9D988DF}"/>
              </a:ext>
            </a:extLst>
          </p:cNvPr>
          <p:cNvPicPr>
            <a:picLocks noChangeAspect="1"/>
          </p:cNvPicPr>
          <p:nvPr/>
        </p:nvPicPr>
        <p:blipFill>
          <a:blip r:embed="rId3"/>
          <a:stretch>
            <a:fillRect/>
          </a:stretch>
        </p:blipFill>
        <p:spPr>
          <a:xfrm>
            <a:off x="-1" y="6071982"/>
            <a:ext cx="12182475" cy="235299"/>
          </a:xfrm>
          <a:prstGeom prst="rect">
            <a:avLst/>
          </a:prstGeom>
        </p:spPr>
      </p:pic>
    </p:spTree>
    <p:extLst>
      <p:ext uri="{BB962C8B-B14F-4D97-AF65-F5344CB8AC3E}">
        <p14:creationId xmlns:p14="http://schemas.microsoft.com/office/powerpoint/2010/main" val="423019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CB1A76-F024-4E45-8B2A-031809079B09}"/>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532664"/>
            <a:ext cx="12184841" cy="5820499"/>
          </a:xfrm>
        </p:spPr>
      </p:pic>
      <p:sp>
        <p:nvSpPr>
          <p:cNvPr id="8" name="TextBox 7">
            <a:extLst>
              <a:ext uri="{FF2B5EF4-FFF2-40B4-BE49-F238E27FC236}">
                <a16:creationId xmlns:a16="http://schemas.microsoft.com/office/drawing/2014/main" id="{027FF014-F13A-43E8-B6A6-36B173872EC8}"/>
              </a:ext>
            </a:extLst>
          </p:cNvPr>
          <p:cNvSpPr txBox="1"/>
          <p:nvPr/>
        </p:nvSpPr>
        <p:spPr>
          <a:xfrm>
            <a:off x="97656" y="6445184"/>
            <a:ext cx="10173810" cy="369332"/>
          </a:xfrm>
          <a:prstGeom prst="rect">
            <a:avLst/>
          </a:prstGeom>
          <a:noFill/>
        </p:spPr>
        <p:txBody>
          <a:bodyPr wrap="square" rtlCol="0">
            <a:spAutoFit/>
          </a:bodyPr>
          <a:lstStyle/>
          <a:p>
            <a:r>
              <a:rPr lang="en-US" dirty="0"/>
              <a:t>https://militaryarticulationplatformweb.azurewebsites.net/modules/security/Login.aspx</a:t>
            </a:r>
          </a:p>
        </p:txBody>
      </p:sp>
    </p:spTree>
    <p:extLst>
      <p:ext uri="{BB962C8B-B14F-4D97-AF65-F5344CB8AC3E}">
        <p14:creationId xmlns:p14="http://schemas.microsoft.com/office/powerpoint/2010/main" val="326747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D2ABA-24DA-4DCE-A759-6AAED0F7F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6669"/>
            <a:ext cx="12192000" cy="5764661"/>
          </a:xfrm>
          <a:prstGeom prst="rect">
            <a:avLst/>
          </a:prstGeom>
        </p:spPr>
      </p:pic>
    </p:spTree>
    <p:extLst>
      <p:ext uri="{BB962C8B-B14F-4D97-AF65-F5344CB8AC3E}">
        <p14:creationId xmlns:p14="http://schemas.microsoft.com/office/powerpoint/2010/main" val="199290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9F0DC-46E1-4384-B908-CD20552A3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977"/>
            <a:ext cx="12192000" cy="5934045"/>
          </a:xfrm>
          <a:prstGeom prst="rect">
            <a:avLst/>
          </a:prstGeom>
        </p:spPr>
      </p:pic>
    </p:spTree>
    <p:extLst>
      <p:ext uri="{BB962C8B-B14F-4D97-AF65-F5344CB8AC3E}">
        <p14:creationId xmlns:p14="http://schemas.microsoft.com/office/powerpoint/2010/main" val="420897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0077-51D9-4B0A-B3CE-03D1F59B3323}"/>
              </a:ext>
            </a:extLst>
          </p:cNvPr>
          <p:cNvSpPr>
            <a:spLocks noGrp="1"/>
          </p:cNvSpPr>
          <p:nvPr>
            <p:ph type="title"/>
          </p:nvPr>
        </p:nvSpPr>
        <p:spPr/>
        <p:txBody>
          <a:bodyPr>
            <a:normAutofit/>
          </a:bodyPr>
          <a:lstStyle/>
          <a:p>
            <a:r>
              <a:rPr lang="en-US" sz="4400">
                <a:cs typeface="Calibri Light" panose="020F0302020204030204"/>
              </a:rPr>
              <a:t>Contact Information</a:t>
            </a:r>
            <a:endParaRPr lang="en-US"/>
          </a:p>
        </p:txBody>
      </p:sp>
      <p:sp>
        <p:nvSpPr>
          <p:cNvPr id="3" name="Content Placeholder 2">
            <a:extLst>
              <a:ext uri="{FF2B5EF4-FFF2-40B4-BE49-F238E27FC236}">
                <a16:creationId xmlns:a16="http://schemas.microsoft.com/office/drawing/2014/main" id="{CD5194FE-11E0-4E8D-81EA-22BD74F6EDAB}"/>
              </a:ext>
            </a:extLst>
          </p:cNvPr>
          <p:cNvSpPr>
            <a:spLocks noGrp="1"/>
          </p:cNvSpPr>
          <p:nvPr>
            <p:ph sz="half" idx="1"/>
          </p:nvPr>
        </p:nvSpPr>
        <p:spPr/>
        <p:txBody>
          <a:bodyPr vert="horz" lIns="91440" tIns="45720" rIns="91440" bIns="45720" rtlCol="0" anchor="t">
            <a:normAutofit/>
          </a:bodyPr>
          <a:lstStyle/>
          <a:p>
            <a:pPr marL="0" indent="0" algn="ctr">
              <a:buNone/>
            </a:pPr>
            <a:endParaRPr lang="en-US" dirty="0">
              <a:cs typeface="Calibri"/>
            </a:endParaRPr>
          </a:p>
          <a:p>
            <a:pPr marL="0" indent="0" algn="ctr">
              <a:buNone/>
            </a:pPr>
            <a:r>
              <a:rPr lang="en-US" dirty="0">
                <a:cs typeface="Calibri"/>
              </a:rPr>
              <a:t>Peggy Campo </a:t>
            </a:r>
            <a:r>
              <a:rPr lang="en-US" dirty="0">
                <a:ea typeface="+mn-lt"/>
                <a:cs typeface="+mn-lt"/>
              </a:rPr>
              <a:t>– </a:t>
            </a:r>
            <a:r>
              <a:rPr lang="en-US" dirty="0">
                <a:solidFill>
                  <a:srgbClr val="0563C1"/>
                </a:solidFill>
                <a:ea typeface="+mn-lt"/>
                <a:cs typeface="+mn-lt"/>
              </a:rPr>
              <a:t>P</a:t>
            </a:r>
            <a:r>
              <a:rPr lang="en-US" dirty="0">
                <a:solidFill>
                  <a:srgbClr val="0563C1"/>
                </a:solidFill>
                <a:ea typeface="+mn-lt"/>
                <a:cs typeface="+mn-lt"/>
                <a:hlinkClick r:id="rId3">
                  <a:extLst>
                    <a:ext uri="{A12FA001-AC4F-418D-AE19-62706E023703}">
                      <ahyp:hlinkClr xmlns:ahyp="http://schemas.microsoft.com/office/drawing/2018/hyperlinkcolor" val="tx"/>
                    </a:ext>
                  </a:extLst>
                </a:hlinkClick>
              </a:rPr>
              <a:t>eggy.Campo@</a:t>
            </a:r>
            <a:r>
              <a:rPr lang="en-US" dirty="0">
                <a:solidFill>
                  <a:schemeClr val="accent1">
                    <a:lumMod val="75000"/>
                  </a:schemeClr>
                </a:solidFill>
                <a:ea typeface="+mn-lt"/>
                <a:cs typeface="+mn-lt"/>
                <a:hlinkClick r:id="rId3">
                  <a:extLst>
                    <a:ext uri="{A12FA001-AC4F-418D-AE19-62706E023703}">
                      <ahyp:hlinkClr xmlns:ahyp="http://schemas.microsoft.com/office/drawing/2018/hyperlinkcolor" val="tx"/>
                    </a:ext>
                  </a:extLst>
                </a:hlinkClick>
              </a:rPr>
              <a:t>norcocollege</a:t>
            </a:r>
            <a:r>
              <a:rPr lang="en-US" dirty="0">
                <a:solidFill>
                  <a:srgbClr val="0563C1"/>
                </a:solidFill>
                <a:ea typeface="+mn-lt"/>
                <a:cs typeface="+mn-lt"/>
                <a:hlinkClick r:id="rId3">
                  <a:extLst>
                    <a:ext uri="{A12FA001-AC4F-418D-AE19-62706E023703}">
                      <ahyp:hlinkClr xmlns:ahyp="http://schemas.microsoft.com/office/drawing/2018/hyperlinkcolor" val="tx"/>
                    </a:ext>
                  </a:extLst>
                </a:hlinkClick>
              </a:rPr>
              <a:t>.edu</a:t>
            </a:r>
          </a:p>
          <a:p>
            <a:pPr marL="0" indent="0" algn="ctr">
              <a:buNone/>
            </a:pPr>
            <a:r>
              <a:rPr lang="en-US" sz="2800" dirty="0"/>
              <a:t>Terence Nelson</a:t>
            </a:r>
            <a:r>
              <a:rPr lang="en-US" dirty="0">
                <a:ea typeface="+mn-lt"/>
                <a:cs typeface="+mn-lt"/>
              </a:rPr>
              <a:t> – </a:t>
            </a:r>
            <a:r>
              <a:rPr lang="en-US" sz="2800" u="sng" dirty="0">
                <a:solidFill>
                  <a:schemeClr val="accent5">
                    <a:lumMod val="75000"/>
                  </a:schemeClr>
                </a:solidFill>
                <a:hlinkClick r:id="rId4"/>
              </a:rPr>
              <a:t>Terence.Nelson@norcocollege.edu</a:t>
            </a:r>
            <a:endParaRPr lang="en-US" sz="2800" u="sng" dirty="0">
              <a:solidFill>
                <a:schemeClr val="accent5">
                  <a:lumMod val="75000"/>
                </a:schemeClr>
              </a:solidFill>
            </a:endParaRPr>
          </a:p>
          <a:p>
            <a:pPr marL="0" indent="0" algn="ctr">
              <a:buNone/>
            </a:pPr>
            <a:endParaRPr lang="en-US" dirty="0">
              <a:ea typeface="+mn-lt"/>
              <a:cs typeface="+mn-lt"/>
              <a:hlinkClick r:id="rId3"/>
            </a:endParaRPr>
          </a:p>
          <a:p>
            <a:pPr marL="0" indent="0" algn="ctr">
              <a:buNone/>
            </a:pPr>
            <a:endParaRPr lang="en-US" dirty="0">
              <a:cs typeface="Calibri"/>
            </a:endParaRPr>
          </a:p>
          <a:p>
            <a:pPr marL="0" indent="0" algn="ctr">
              <a:buNone/>
            </a:pPr>
            <a:endParaRPr lang="en-US" dirty="0">
              <a:cs typeface="Calibri"/>
            </a:endParaRPr>
          </a:p>
          <a:p>
            <a:pPr marL="0" indent="0" algn="ctr">
              <a:buNone/>
            </a:pPr>
            <a:r>
              <a:rPr lang="en-US" sz="6000" dirty="0">
                <a:cs typeface="Calibri"/>
              </a:rPr>
              <a:t>Thank you for Attending!</a:t>
            </a:r>
          </a:p>
          <a:p>
            <a:pPr marL="0" indent="0" algn="ctr">
              <a:buNone/>
            </a:pPr>
            <a:endParaRPr lang="en-US" dirty="0">
              <a:cs typeface="Calibri"/>
            </a:endParaRPr>
          </a:p>
          <a:p>
            <a:pPr marL="0" indent="0" algn="ctr">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63541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ED609-B176-4C4B-AE1A-DC4C19B94CA5}"/>
              </a:ext>
              <a:ext uri="{C183D7F6-B498-43B3-948B-1728B52AA6E4}">
                <adec:decorative xmlns:adec="http://schemas.microsoft.com/office/drawing/2017/decorative" val="1"/>
              </a:ext>
            </a:extLst>
          </p:cNvPr>
          <p:cNvPicPr>
            <a:picLocks noChangeAspect="1"/>
          </p:cNvPicPr>
          <p:nvPr/>
        </p:nvPicPr>
        <p:blipFill rotWithShape="1">
          <a:blip r:embed="rId3"/>
          <a:srcRect t="7097" r="-2" b="8506"/>
          <a:stretch/>
        </p:blipFill>
        <p:spPr>
          <a:xfrm>
            <a:off x="-3047" y="10"/>
            <a:ext cx="12191999" cy="6857990"/>
          </a:xfrm>
          <a:prstGeom prst="rect">
            <a:avLst/>
          </a:prstGeom>
        </p:spPr>
      </p:pic>
      <p:sp>
        <p:nvSpPr>
          <p:cNvPr id="2" name="Title 1">
            <a:extLst>
              <a:ext uri="{FF2B5EF4-FFF2-40B4-BE49-F238E27FC236}">
                <a16:creationId xmlns:a16="http://schemas.microsoft.com/office/drawing/2014/main" id="{EAE38873-B458-4F4D-A7F2-20824161FE4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b="1" dirty="0">
                <a:highlight>
                  <a:srgbClr val="C0C0C0"/>
                </a:highlight>
              </a:rPr>
              <a:t>What would you like to come away with from today’s presentation?</a:t>
            </a:r>
          </a:p>
          <a:p>
            <a:pPr algn="ctr"/>
            <a:endParaRPr lang="en-US" dirty="0"/>
          </a:p>
        </p:txBody>
      </p:sp>
      <p:sp>
        <p:nvSpPr>
          <p:cNvPr id="3" name="Content Placeholder 2">
            <a:extLst>
              <a:ext uri="{FF2B5EF4-FFF2-40B4-BE49-F238E27FC236}">
                <a16:creationId xmlns:a16="http://schemas.microsoft.com/office/drawing/2014/main" id="{D9F986CC-8542-4EF6-8E3A-F9E497B887B1}"/>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Autofit/>
          </a:bodyPr>
          <a:lstStyle/>
          <a:p>
            <a:pPr algn="ctr">
              <a:buNone/>
            </a:pPr>
            <a:r>
              <a:rPr lang="en-US" sz="3600" dirty="0">
                <a:ea typeface="+mn-lt"/>
                <a:cs typeface="+mn-lt"/>
              </a:rPr>
              <a:t>Please respond to this question in the Chat</a:t>
            </a:r>
          </a:p>
          <a:p>
            <a:pPr marL="0" indent="0" algn="ctr">
              <a:buNone/>
            </a:pPr>
            <a:endParaRPr lang="en-US" sz="3600" dirty="0">
              <a:cs typeface="Calibri"/>
            </a:endParaRPr>
          </a:p>
        </p:txBody>
      </p:sp>
    </p:spTree>
    <p:extLst>
      <p:ext uri="{BB962C8B-B14F-4D97-AF65-F5344CB8AC3E}">
        <p14:creationId xmlns:p14="http://schemas.microsoft.com/office/powerpoint/2010/main" val="237885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ED609-B176-4C4B-AE1A-DC4C19B94CA5}"/>
              </a:ext>
              <a:ext uri="{C183D7F6-B498-43B3-948B-1728B52AA6E4}">
                <adec:decorative xmlns:adec="http://schemas.microsoft.com/office/drawing/2017/decorative" val="1"/>
              </a:ext>
            </a:extLst>
          </p:cNvPr>
          <p:cNvPicPr>
            <a:picLocks noChangeAspect="1"/>
          </p:cNvPicPr>
          <p:nvPr/>
        </p:nvPicPr>
        <p:blipFill rotWithShape="1">
          <a:blip r:embed="rId3"/>
          <a:srcRect t="7097" r="-2" b="8506"/>
          <a:stretch/>
        </p:blipFill>
        <p:spPr>
          <a:xfrm>
            <a:off x="-3047" y="10"/>
            <a:ext cx="12191999" cy="6857990"/>
          </a:xfrm>
          <a:prstGeom prst="rect">
            <a:avLst/>
          </a:prstGeom>
        </p:spPr>
      </p:pic>
      <p:sp>
        <p:nvSpPr>
          <p:cNvPr id="2" name="Title 1">
            <a:extLst>
              <a:ext uri="{FF2B5EF4-FFF2-40B4-BE49-F238E27FC236}">
                <a16:creationId xmlns:a16="http://schemas.microsoft.com/office/drawing/2014/main" id="{EAE38873-B458-4F4D-A7F2-20824161FE4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b="1" dirty="0">
                <a:highlight>
                  <a:srgbClr val="C0C0C0"/>
                </a:highlight>
              </a:rPr>
              <a:t>Poll: Who is here today.</a:t>
            </a:r>
            <a:endParaRPr lang="en-US" dirty="0"/>
          </a:p>
        </p:txBody>
      </p:sp>
    </p:spTree>
    <p:extLst>
      <p:ext uri="{BB962C8B-B14F-4D97-AF65-F5344CB8AC3E}">
        <p14:creationId xmlns:p14="http://schemas.microsoft.com/office/powerpoint/2010/main" val="395446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1C68-F0C8-44F4-AEF9-112A360D474D}"/>
              </a:ext>
            </a:extLst>
          </p:cNvPr>
          <p:cNvSpPr>
            <a:spLocks noGrp="1"/>
          </p:cNvSpPr>
          <p:nvPr>
            <p:ph type="title"/>
          </p:nvPr>
        </p:nvSpPr>
        <p:spPr/>
        <p:txBody>
          <a:bodyPr/>
          <a:lstStyle/>
          <a:p>
            <a:r>
              <a:rPr lang="en-US" dirty="0"/>
              <a:t>What is Credit for Prior Learning (CPL)?</a:t>
            </a:r>
          </a:p>
        </p:txBody>
      </p:sp>
      <p:sp>
        <p:nvSpPr>
          <p:cNvPr id="3" name="Content Placeholder 2">
            <a:extLst>
              <a:ext uri="{FF2B5EF4-FFF2-40B4-BE49-F238E27FC236}">
                <a16:creationId xmlns:a16="http://schemas.microsoft.com/office/drawing/2014/main" id="{8741B49E-F750-44A0-B024-9601868F168E}"/>
              </a:ext>
            </a:extLst>
          </p:cNvPr>
          <p:cNvSpPr>
            <a:spLocks noGrp="1"/>
          </p:cNvSpPr>
          <p:nvPr>
            <p:ph sz="half" idx="1"/>
          </p:nvPr>
        </p:nvSpPr>
        <p:spPr/>
        <p:txBody>
          <a:bodyPr>
            <a:normAutofit fontScale="92500" lnSpcReduction="20000"/>
          </a:bodyPr>
          <a:lstStyle/>
          <a:p>
            <a:pPr algn="l"/>
            <a:r>
              <a:rPr lang="en-US" b="0" i="0" dirty="0">
                <a:solidFill>
                  <a:srgbClr val="0A0A0A"/>
                </a:solidFill>
                <a:effectLst/>
              </a:rPr>
              <a:t>Credit for Prior Learning (CPL) is college credit awarded for validated college-level skills and knowledge gained outside of a college classroom. Students’ knowledge and skills might be gained through experiences such as:</a:t>
            </a:r>
          </a:p>
          <a:p>
            <a:pPr lvl="1"/>
            <a:r>
              <a:rPr lang="en-US" sz="2600" b="0" i="0" dirty="0">
                <a:solidFill>
                  <a:srgbClr val="0A0A0A"/>
                </a:solidFill>
                <a:effectLst/>
              </a:rPr>
              <a:t>Military training</a:t>
            </a:r>
          </a:p>
          <a:p>
            <a:pPr lvl="1"/>
            <a:r>
              <a:rPr lang="en-US" sz="2600" b="0" i="0" dirty="0">
                <a:solidFill>
                  <a:srgbClr val="0A0A0A"/>
                </a:solidFill>
                <a:effectLst/>
              </a:rPr>
              <a:t>Industry training</a:t>
            </a:r>
          </a:p>
          <a:p>
            <a:pPr lvl="1"/>
            <a:r>
              <a:rPr lang="en-US" sz="2600" b="0" i="0" dirty="0">
                <a:solidFill>
                  <a:srgbClr val="0A0A0A"/>
                </a:solidFill>
                <a:effectLst/>
              </a:rPr>
              <a:t>State/federal government training</a:t>
            </a:r>
          </a:p>
          <a:p>
            <a:pPr lvl="1"/>
            <a:r>
              <a:rPr lang="en-US" sz="2600" b="0" i="0" dirty="0">
                <a:solidFill>
                  <a:srgbClr val="0A0A0A"/>
                </a:solidFill>
                <a:effectLst/>
              </a:rPr>
              <a:t>Apprenticeships, internships, work-based learning, or other industry-based experiential learning</a:t>
            </a:r>
          </a:p>
          <a:p>
            <a:pPr lvl="1"/>
            <a:r>
              <a:rPr lang="en-US" sz="2600" b="0" i="0" dirty="0">
                <a:solidFill>
                  <a:srgbClr val="0A0A0A"/>
                </a:solidFill>
                <a:effectLst/>
              </a:rPr>
              <a:t>Validated volunteer and civic activities (e.g. Peace Corps)</a:t>
            </a:r>
          </a:p>
          <a:p>
            <a:pPr algn="l"/>
            <a:r>
              <a:rPr lang="en-US" b="0" i="0" dirty="0">
                <a:solidFill>
                  <a:srgbClr val="0A0A0A"/>
                </a:solidFill>
                <a:effectLst/>
              </a:rPr>
              <a:t>This CPL definition does not include knowledge and skills already assessed and awarded credit through formal education at regionally accredited in-state and out-of-state institutions.</a:t>
            </a:r>
          </a:p>
        </p:txBody>
      </p:sp>
    </p:spTree>
    <p:extLst>
      <p:ext uri="{BB962C8B-B14F-4D97-AF65-F5344CB8AC3E}">
        <p14:creationId xmlns:p14="http://schemas.microsoft.com/office/powerpoint/2010/main" val="230530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3696-F642-4CDA-BFCE-6CFD63B98581}"/>
              </a:ext>
            </a:extLst>
          </p:cNvPr>
          <p:cNvSpPr>
            <a:spLocks noGrp="1"/>
          </p:cNvSpPr>
          <p:nvPr>
            <p:ph type="title"/>
          </p:nvPr>
        </p:nvSpPr>
        <p:spPr/>
        <p:txBody>
          <a:bodyPr>
            <a:normAutofit/>
          </a:bodyPr>
          <a:lstStyle/>
          <a:p>
            <a:r>
              <a:rPr lang="en-US" sz="4400" dirty="0">
                <a:cs typeface="Calibri" panose="020F0502020204030204" pitchFamily="34" charset="0"/>
              </a:rPr>
              <a:t>CPL Policy Reform – A Brief Overview</a:t>
            </a:r>
            <a:endParaRPr lang="en-US" sz="4400" dirty="0"/>
          </a:p>
        </p:txBody>
      </p:sp>
      <p:sp>
        <p:nvSpPr>
          <p:cNvPr id="3" name="Content Placeholder 2">
            <a:extLst>
              <a:ext uri="{FF2B5EF4-FFF2-40B4-BE49-F238E27FC236}">
                <a16:creationId xmlns:a16="http://schemas.microsoft.com/office/drawing/2014/main" id="{2C43142D-4B41-4033-99FF-7836D68BC976}"/>
              </a:ext>
            </a:extLst>
          </p:cNvPr>
          <p:cNvSpPr>
            <a:spLocks noGrp="1"/>
          </p:cNvSpPr>
          <p:nvPr>
            <p:ph sz="half" idx="1"/>
          </p:nvPr>
        </p:nvSpPr>
        <p:spPr/>
        <p:txBody>
          <a:bodyPr>
            <a:normAutofit fontScale="92500" lnSpcReduction="10000"/>
          </a:bodyPr>
          <a:lstStyle/>
          <a:p>
            <a:r>
              <a:rPr lang="en-US" sz="2800" dirty="0">
                <a:solidFill>
                  <a:schemeClr val="accent5">
                    <a:lumMod val="50000"/>
                  </a:schemeClr>
                </a:solidFill>
                <a:cs typeface="Calibri" panose="020F0502020204030204" pitchFamily="34" charset="0"/>
              </a:rPr>
              <a:t>The Board of Governors unanimously approved an amendment to </a:t>
            </a:r>
            <a:r>
              <a:rPr lang="en-US" sz="2800" b="1" dirty="0">
                <a:solidFill>
                  <a:schemeClr val="accent5">
                    <a:lumMod val="50000"/>
                  </a:schemeClr>
                </a:solidFill>
                <a:cs typeface="Calibri" panose="020F0502020204030204" pitchFamily="34" charset="0"/>
              </a:rPr>
              <a:t>title 5 § 55050, Credit for Prior Learning</a:t>
            </a:r>
          </a:p>
          <a:p>
            <a:endParaRPr lang="en-US" sz="2800" b="1" dirty="0">
              <a:solidFill>
                <a:schemeClr val="accent5">
                  <a:lumMod val="50000"/>
                </a:schemeClr>
              </a:solidFill>
              <a:cs typeface="Calibri" panose="020F0502020204030204" pitchFamily="34" charset="0"/>
            </a:endParaRPr>
          </a:p>
          <a:p>
            <a:r>
              <a:rPr lang="en-US" sz="2800" dirty="0">
                <a:solidFill>
                  <a:schemeClr val="accent5">
                    <a:lumMod val="50000"/>
                  </a:schemeClr>
                </a:solidFill>
                <a:cs typeface="Calibri" panose="020F0502020204030204" pitchFamily="34" charset="0"/>
              </a:rPr>
              <a:t>The CPL policy is designed to help community colleges meet goals and commitments outlined in the </a:t>
            </a:r>
            <a:r>
              <a:rPr lang="en-US" sz="2800" b="1" i="1" dirty="0">
                <a:solidFill>
                  <a:schemeClr val="accent5">
                    <a:lumMod val="50000"/>
                  </a:schemeClr>
                </a:solidFill>
                <a:cs typeface="Calibri" panose="020F0502020204030204" pitchFamily="34" charset="0"/>
              </a:rPr>
              <a:t>Vision for Success</a:t>
            </a:r>
            <a:r>
              <a:rPr lang="en-US" sz="2800" dirty="0">
                <a:solidFill>
                  <a:schemeClr val="accent5">
                    <a:lumMod val="50000"/>
                  </a:schemeClr>
                </a:solidFill>
                <a:cs typeface="Calibri" panose="020F0502020204030204" pitchFamily="34" charset="0"/>
              </a:rPr>
              <a:t>, including to increase degree and certificate </a:t>
            </a:r>
            <a:r>
              <a:rPr lang="en-US" sz="2800" b="1" dirty="0">
                <a:solidFill>
                  <a:schemeClr val="accent5">
                    <a:lumMod val="50000"/>
                  </a:schemeClr>
                </a:solidFill>
                <a:cs typeface="Calibri" panose="020F0502020204030204" pitchFamily="34" charset="0"/>
              </a:rPr>
              <a:t>completion</a:t>
            </a:r>
            <a:r>
              <a:rPr lang="en-US" sz="2800" dirty="0">
                <a:solidFill>
                  <a:schemeClr val="accent5">
                    <a:lumMod val="50000"/>
                  </a:schemeClr>
                </a:solidFill>
                <a:cs typeface="Calibri" panose="020F0502020204030204" pitchFamily="34" charset="0"/>
              </a:rPr>
              <a:t>, </a:t>
            </a:r>
            <a:r>
              <a:rPr lang="en-US" sz="2800" b="1" dirty="0">
                <a:solidFill>
                  <a:schemeClr val="accent5">
                    <a:lumMod val="50000"/>
                  </a:schemeClr>
                </a:solidFill>
                <a:cs typeface="Calibri" panose="020F0502020204030204" pitchFamily="34" charset="0"/>
              </a:rPr>
              <a:t>close equity gaps</a:t>
            </a:r>
            <a:r>
              <a:rPr lang="en-US" sz="2800" dirty="0">
                <a:solidFill>
                  <a:schemeClr val="accent5">
                    <a:lumMod val="50000"/>
                  </a:schemeClr>
                </a:solidFill>
                <a:cs typeface="Calibri" panose="020F0502020204030204" pitchFamily="34" charset="0"/>
              </a:rPr>
              <a:t>, and meet California’s projected </a:t>
            </a:r>
            <a:r>
              <a:rPr lang="en-US" sz="2800" b="1" dirty="0">
                <a:solidFill>
                  <a:schemeClr val="accent5">
                    <a:lumMod val="50000"/>
                  </a:schemeClr>
                </a:solidFill>
                <a:cs typeface="Calibri" panose="020F0502020204030204" pitchFamily="34" charset="0"/>
              </a:rPr>
              <a:t>workforce demands</a:t>
            </a:r>
          </a:p>
          <a:p>
            <a:endParaRPr lang="en-US" sz="2800" b="1" dirty="0">
              <a:solidFill>
                <a:schemeClr val="accent5">
                  <a:lumMod val="50000"/>
                </a:schemeClr>
              </a:solidFill>
              <a:cs typeface="Calibri" panose="020F0502020204030204" pitchFamily="34" charset="0"/>
            </a:endParaRPr>
          </a:p>
          <a:p>
            <a:r>
              <a:rPr lang="en-US" sz="2800" dirty="0">
                <a:solidFill>
                  <a:schemeClr val="accent5">
                    <a:lumMod val="50000"/>
                  </a:schemeClr>
                </a:solidFill>
                <a:cs typeface="Calibri" panose="020F0502020204030204" pitchFamily="34" charset="0"/>
              </a:rPr>
              <a:t>Policy reforms encourage districts and colleges to provide students </a:t>
            </a:r>
            <a:r>
              <a:rPr lang="en-US" sz="2800" b="1" dirty="0">
                <a:solidFill>
                  <a:schemeClr val="accent5">
                    <a:lumMod val="50000"/>
                  </a:schemeClr>
                </a:solidFill>
                <a:cs typeface="Calibri" panose="020F0502020204030204" pitchFamily="34" charset="0"/>
              </a:rPr>
              <a:t>consistent and equitable access to CPL</a:t>
            </a:r>
            <a:r>
              <a:rPr lang="en-US" sz="2800" dirty="0">
                <a:solidFill>
                  <a:schemeClr val="accent5">
                    <a:lumMod val="50000"/>
                  </a:schemeClr>
                </a:solidFill>
                <a:cs typeface="Calibri" panose="020F0502020204030204" pitchFamily="34" charset="0"/>
              </a:rPr>
              <a:t>, to promote quality, integrity and equity in the award of credit</a:t>
            </a:r>
          </a:p>
        </p:txBody>
      </p:sp>
    </p:spTree>
    <p:extLst>
      <p:ext uri="{BB962C8B-B14F-4D97-AF65-F5344CB8AC3E}">
        <p14:creationId xmlns:p14="http://schemas.microsoft.com/office/powerpoint/2010/main" val="385454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6325-E910-4282-9F0F-D708CDDFB7A2}"/>
              </a:ext>
            </a:extLst>
          </p:cNvPr>
          <p:cNvSpPr>
            <a:spLocks noGrp="1"/>
          </p:cNvSpPr>
          <p:nvPr>
            <p:ph type="title"/>
          </p:nvPr>
        </p:nvSpPr>
        <p:spPr/>
        <p:txBody>
          <a:bodyPr>
            <a:normAutofit/>
          </a:bodyPr>
          <a:lstStyle/>
          <a:p>
            <a:r>
              <a:rPr lang="en-US" sz="4400" dirty="0"/>
              <a:t>Title 5, </a:t>
            </a:r>
            <a:r>
              <a:rPr lang="en-US" sz="4400" dirty="0">
                <a:hlinkClick r:id="rId2">
                  <a:extLst>
                    <a:ext uri="{A12FA001-AC4F-418D-AE19-62706E023703}">
                      <ahyp:hlinkClr xmlns:ahyp="http://schemas.microsoft.com/office/drawing/2018/hyperlinkcolor" val="tx"/>
                    </a:ext>
                  </a:extLst>
                </a:hlinkClick>
              </a:rPr>
              <a:t>55050 Credit for Prior Learning</a:t>
            </a:r>
            <a:endParaRPr lang="en-US" sz="4400" dirty="0"/>
          </a:p>
        </p:txBody>
      </p:sp>
      <p:sp>
        <p:nvSpPr>
          <p:cNvPr id="3" name="Content Placeholder 2">
            <a:extLst>
              <a:ext uri="{FF2B5EF4-FFF2-40B4-BE49-F238E27FC236}">
                <a16:creationId xmlns:a16="http://schemas.microsoft.com/office/drawing/2014/main" id="{2A2D4800-99CC-4423-BBAB-7AFE1085AEEE}"/>
              </a:ext>
            </a:extLst>
          </p:cNvPr>
          <p:cNvSpPr>
            <a:spLocks noGrp="1"/>
          </p:cNvSpPr>
          <p:nvPr>
            <p:ph sz="half" idx="1"/>
          </p:nvPr>
        </p:nvSpPr>
        <p:spPr/>
        <p:txBody>
          <a:bodyPr/>
          <a:lstStyle/>
          <a:p>
            <a:r>
              <a:rPr lang="en-US" sz="2800" dirty="0">
                <a:solidFill>
                  <a:schemeClr val="accent5">
                    <a:lumMod val="50000"/>
                  </a:schemeClr>
                </a:solidFill>
                <a:latin typeface="+mn-lt"/>
              </a:rPr>
              <a:t>(a) The governing board of each community college district shall adopt and publish policies pertaining to credit for prior learning. The policies shall be transparent and accessible to all stakeholders, published at least in college catalogs. Procedures for students to attain credit for prior learning shall include, but not be limited to, credit by examination, evaluation of Joint Services Transcripts, evaluation of student-created portfolios, evaluation of industry-recognized credential documentation, and standardized exams.</a:t>
            </a:r>
          </a:p>
          <a:p>
            <a:endParaRPr lang="en-US" dirty="0"/>
          </a:p>
        </p:txBody>
      </p:sp>
    </p:spTree>
    <p:extLst>
      <p:ext uri="{BB962C8B-B14F-4D97-AF65-F5344CB8AC3E}">
        <p14:creationId xmlns:p14="http://schemas.microsoft.com/office/powerpoint/2010/main" val="406057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6325-E910-4282-9F0F-D708CDDFB7A2}"/>
              </a:ext>
            </a:extLst>
          </p:cNvPr>
          <p:cNvSpPr>
            <a:spLocks noGrp="1"/>
          </p:cNvSpPr>
          <p:nvPr>
            <p:ph type="title"/>
          </p:nvPr>
        </p:nvSpPr>
        <p:spPr/>
        <p:txBody>
          <a:bodyPr>
            <a:normAutofit/>
          </a:bodyPr>
          <a:lstStyle/>
          <a:p>
            <a:r>
              <a:rPr lang="en-US" sz="4400" dirty="0"/>
              <a:t>Title 5, </a:t>
            </a:r>
            <a:r>
              <a:rPr lang="en-US" sz="4400" dirty="0">
                <a:hlinkClick r:id="rId2">
                  <a:extLst>
                    <a:ext uri="{A12FA001-AC4F-418D-AE19-62706E023703}">
                      <ahyp:hlinkClr xmlns:ahyp="http://schemas.microsoft.com/office/drawing/2018/hyperlinkcolor" val="tx"/>
                    </a:ext>
                  </a:extLst>
                </a:hlinkClick>
              </a:rPr>
              <a:t>55050 Credit for Prior Learning</a:t>
            </a:r>
            <a:endParaRPr lang="en-US" sz="4400" dirty="0"/>
          </a:p>
        </p:txBody>
      </p:sp>
      <p:sp>
        <p:nvSpPr>
          <p:cNvPr id="3" name="Content Placeholder 2">
            <a:extLst>
              <a:ext uri="{FF2B5EF4-FFF2-40B4-BE49-F238E27FC236}">
                <a16:creationId xmlns:a16="http://schemas.microsoft.com/office/drawing/2014/main" id="{2A2D4800-99CC-4423-BBAB-7AFE1085AEEE}"/>
              </a:ext>
            </a:extLst>
          </p:cNvPr>
          <p:cNvSpPr>
            <a:spLocks noGrp="1"/>
          </p:cNvSpPr>
          <p:nvPr>
            <p:ph sz="half" idx="1"/>
          </p:nvPr>
        </p:nvSpPr>
        <p:spPr/>
        <p:txBody>
          <a:bodyPr>
            <a:normAutofit fontScale="92500" lnSpcReduction="10000"/>
          </a:bodyPr>
          <a:lstStyle/>
          <a:p>
            <a:r>
              <a:rPr lang="en-US" sz="2800" dirty="0">
                <a:solidFill>
                  <a:schemeClr val="accent5">
                    <a:lumMod val="50000"/>
                  </a:schemeClr>
                </a:solidFill>
                <a:latin typeface="+mn-lt"/>
              </a:rPr>
              <a:t>(d) Credit may be awarded for prior experience or prior learning only for individually identified courses with subject matter similar to that of the individual's prior learning, and only for a course listed in the catalog of the community college. Colleges shall consider the credit recommendations of the American Council on Education pursuant to Education Code section 66025.71. Upon a student's demonstration of sufficient mastery through an examination or assessment, an award of credit should be made, if possible, to California Intersegmental General Education Transfer Curriculum, California State University General Education Breadth, and local community college general education requirements or requirements for a student's chosen program. Award of credit may be made to electives for students who do not require additional general education or program credits to meet their goals.</a:t>
            </a:r>
            <a:endParaRPr lang="en-US" dirty="0"/>
          </a:p>
        </p:txBody>
      </p:sp>
    </p:spTree>
    <p:extLst>
      <p:ext uri="{BB962C8B-B14F-4D97-AF65-F5344CB8AC3E}">
        <p14:creationId xmlns:p14="http://schemas.microsoft.com/office/powerpoint/2010/main" val="126147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DBD0-A9BF-43A6-BC0E-B763CF06FA0E}"/>
              </a:ext>
            </a:extLst>
          </p:cNvPr>
          <p:cNvSpPr>
            <a:spLocks noGrp="1"/>
          </p:cNvSpPr>
          <p:nvPr>
            <p:ph type="title"/>
          </p:nvPr>
        </p:nvSpPr>
        <p:spPr/>
        <p:txBody>
          <a:bodyPr>
            <a:normAutofit/>
          </a:bodyPr>
          <a:lstStyle/>
          <a:p>
            <a:r>
              <a:rPr lang="en-US" sz="4400" dirty="0"/>
              <a:t>First Recipient of MAP-Enabled CPL</a:t>
            </a:r>
          </a:p>
        </p:txBody>
      </p:sp>
      <p:sp>
        <p:nvSpPr>
          <p:cNvPr id="3" name="Content Placeholder 2">
            <a:extLst>
              <a:ext uri="{FF2B5EF4-FFF2-40B4-BE49-F238E27FC236}">
                <a16:creationId xmlns:a16="http://schemas.microsoft.com/office/drawing/2014/main" id="{BB13A8F7-BD36-4ACA-B60A-294E950D39C5}"/>
              </a:ext>
            </a:extLst>
          </p:cNvPr>
          <p:cNvSpPr>
            <a:spLocks noGrp="1"/>
          </p:cNvSpPr>
          <p:nvPr>
            <p:ph sz="half" idx="1"/>
          </p:nvPr>
        </p:nvSpPr>
        <p:spPr>
          <a:xfrm>
            <a:off x="1075038" y="1921669"/>
            <a:ext cx="9266826" cy="4351338"/>
          </a:xfrm>
        </p:spPr>
        <p:txBody>
          <a:bodyPr>
            <a:normAutofit fontScale="925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rPr>
              <a:t>Darrell Palmer is a Norco College student and a U.S. Army veteran who served a Tactical Satellite / Microwave Systems Operator (MOS 26Q). We are excited to report that in Spring 2020, Mr. Palmer was awarded </a:t>
            </a:r>
            <a:r>
              <a:rPr lang="en-US" altLang="en-US" sz="2800" dirty="0"/>
              <a:t>26</a:t>
            </a:r>
            <a:r>
              <a:rPr kumimoji="0" lang="en-US" altLang="en-US" sz="2800" b="0" i="0" u="none" strike="noStrike" cap="none" normalizeH="0" baseline="0" dirty="0">
                <a:ln>
                  <a:noFill/>
                </a:ln>
                <a:effectLst/>
              </a:rPr>
              <a:t> (15 from MAP) units of applicable credit towards his Digital Electronics AS degree. Because he is being granted the credit he deserves, Darrell is getting back 6 months of his life and saving thousands of dollars on student fees, textbook costs, and living expenses. We look forward to a day in the very near future when Darrell’s story will be replicated across the region and state.          </a:t>
            </a:r>
            <a:endParaRPr lang="en-US" sz="2800" dirty="0">
              <a:hlinkClick r:id="rId2">
                <a:extLst>
                  <a:ext uri="{A12FA001-AC4F-418D-AE19-62706E023703}">
                    <ahyp:hlinkClr xmlns:ahyp="http://schemas.microsoft.com/office/drawing/2018/hyperlinkcolor" val="tx"/>
                  </a:ext>
                </a:extLst>
              </a:hlinkClick>
            </a:endParaRPr>
          </a:p>
          <a:p>
            <a:pPr marL="0" indent="0">
              <a:buNone/>
            </a:pPr>
            <a:endParaRPr lang="en-US" sz="800"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US" sz="1200" dirty="0">
                <a:solidFill>
                  <a:srgbClr val="0563C1"/>
                </a:solidFill>
                <a:hlinkClick r:id="rId2">
                  <a:extLst>
                    <a:ext uri="{A12FA001-AC4F-418D-AE19-62706E023703}">
                      <ahyp:hlinkClr xmlns:ahyp="http://schemas.microsoft.com/office/drawing/2018/hyperlinkcolor" val="tx"/>
                    </a:ext>
                  </a:extLst>
                </a:hlinkClick>
              </a:rPr>
              <a:t>https://news.readysetcareer.org/stories/cte-pathways-for-veterans-through-credit-for-prior-learning-map-and-the-iedrc-college-collaborative/</a:t>
            </a:r>
            <a:endParaRPr lang="en-US" sz="1200" dirty="0"/>
          </a:p>
          <a:p>
            <a:endParaRPr lang="en-US" dirty="0"/>
          </a:p>
        </p:txBody>
      </p:sp>
      <p:pic>
        <p:nvPicPr>
          <p:cNvPr id="5" name="Picture 2">
            <a:extLst>
              <a:ext uri="{FF2B5EF4-FFF2-40B4-BE49-F238E27FC236}">
                <a16:creationId xmlns:a16="http://schemas.microsoft.com/office/drawing/2014/main" id="{DBAB3E7B-D462-4DC8-9592-BF7138E158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06" t="10336" r="6443" b="7392"/>
          <a:stretch/>
        </p:blipFill>
        <p:spPr bwMode="auto">
          <a:xfrm>
            <a:off x="10549249" y="1201443"/>
            <a:ext cx="1598482" cy="2097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7F6DDFAA-1DCB-4BEA-A0C9-A2615A32F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765" y="3429000"/>
            <a:ext cx="1621966" cy="209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90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TotalTime>
  <Words>1573</Words>
  <Application>Microsoft Office PowerPoint</Application>
  <PresentationFormat>Widescreen</PresentationFormat>
  <Paragraphs>114</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Gill Sans Ultra Bold</vt:lpstr>
      <vt:lpstr>Segoe UI</vt:lpstr>
      <vt:lpstr>Wingdings</vt:lpstr>
      <vt:lpstr>Custom Design</vt:lpstr>
      <vt:lpstr>Formal Military Training and CPL Date: March 11, 2021 Time: 12:00am – 1:00pm   Peggy Campo, Professor Anatomy and Physiology Norco College, MAP Faculty Lead Terence C Nelson, MEd MS, Counseling Faculty and MAP Project Regional Lead </vt:lpstr>
      <vt:lpstr>Overview</vt:lpstr>
      <vt:lpstr>What would you like to come away with from today’s presentation? </vt:lpstr>
      <vt:lpstr>Poll: Who is here today.</vt:lpstr>
      <vt:lpstr>What is Credit for Prior Learning (CPL)?</vt:lpstr>
      <vt:lpstr>CPL Policy Reform – A Brief Overview</vt:lpstr>
      <vt:lpstr>Title 5, 55050 Credit for Prior Learning</vt:lpstr>
      <vt:lpstr>Title 5, 55050 Credit for Prior Learning</vt:lpstr>
      <vt:lpstr>First Recipient of MAP-Enabled CPL</vt:lpstr>
      <vt:lpstr>The Joint Serviced Transcript (JST)</vt:lpstr>
      <vt:lpstr>The JST</vt:lpstr>
      <vt:lpstr>PowerPoint Presentation</vt:lpstr>
      <vt:lpstr>ACE Recommendations</vt:lpstr>
      <vt:lpstr>ACE Recommendations</vt:lpstr>
      <vt:lpstr>ACE Course Evaluations</vt:lpstr>
      <vt:lpstr>The Military Guide</vt:lpstr>
      <vt:lpstr>​HOW TO USE THE ACE MILITARY GUIDE COURSE SEARCH  </vt:lpstr>
      <vt:lpstr>​HOW TO USE THE ACE MILITARY GUIDE OCCUPATION SEARCH  </vt:lpstr>
      <vt:lpstr>Breakout Session</vt:lpstr>
      <vt:lpstr>Military CPL at Norco College and IEDRC Colleges- Military Articulation Platform (MAP)</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Campo</dc:creator>
  <cp:lastModifiedBy>Peggy Campo</cp:lastModifiedBy>
  <cp:revision>159</cp:revision>
  <dcterms:created xsi:type="dcterms:W3CDTF">2021-01-12T22:03:39Z</dcterms:created>
  <dcterms:modified xsi:type="dcterms:W3CDTF">2021-03-11T21:33:02Z</dcterms:modified>
</cp:coreProperties>
</file>