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Abril Fatface" panose="02000503000000020003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l5RsGBMDW2C1I70od8r2LoMbj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bril Fatface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19"/>
          <p:cNvCxnSpPr/>
          <p:nvPr/>
        </p:nvCxnSpPr>
        <p:spPr>
          <a:xfrm>
            <a:off x="360154" y="4495800"/>
            <a:ext cx="1037563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 rot="5400000">
            <a:off x="3712056" y="-774609"/>
            <a:ext cx="3747384" cy="9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 rot="5400000">
            <a:off x="6537410" y="1889696"/>
            <a:ext cx="5294720" cy="262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1"/>
          </p:nvPr>
        </p:nvSpPr>
        <p:spPr>
          <a:xfrm rot="5400000">
            <a:off x="1592418" y="-201436"/>
            <a:ext cx="5294720" cy="68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bril Fatface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33"/>
          <p:cNvCxnSpPr/>
          <p:nvPr/>
        </p:nvCxnSpPr>
        <p:spPr>
          <a:xfrm>
            <a:off x="360154" y="4495800"/>
            <a:ext cx="1037563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841248" y="2108362"/>
            <a:ext cx="4507926" cy="372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2"/>
          </p:nvPr>
        </p:nvSpPr>
        <p:spPr>
          <a:xfrm>
            <a:off x="5699171" y="2108362"/>
            <a:ext cx="4825948" cy="372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34"/>
          <p:cNvCxnSpPr/>
          <p:nvPr/>
        </p:nvCxnSpPr>
        <p:spPr>
          <a:xfrm>
            <a:off x="375523" y="2004012"/>
            <a:ext cx="1037563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34"/>
          <p:cNvCxnSpPr/>
          <p:nvPr/>
        </p:nvCxnSpPr>
        <p:spPr>
          <a:xfrm>
            <a:off x="5563342" y="2004012"/>
            <a:ext cx="0" cy="404869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841248" y="2900451"/>
            <a:ext cx="4438887" cy="302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3"/>
          </p:nvPr>
        </p:nvSpPr>
        <p:spPr>
          <a:xfrm>
            <a:off x="5795090" y="2114185"/>
            <a:ext cx="4485728" cy="69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4"/>
          </p:nvPr>
        </p:nvSpPr>
        <p:spPr>
          <a:xfrm>
            <a:off x="5795090" y="2900451"/>
            <a:ext cx="4485730" cy="302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35"/>
          <p:cNvCxnSpPr/>
          <p:nvPr/>
        </p:nvCxnSpPr>
        <p:spPr>
          <a:xfrm>
            <a:off x="375523" y="2004012"/>
            <a:ext cx="1037563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35"/>
          <p:cNvCxnSpPr/>
          <p:nvPr/>
        </p:nvCxnSpPr>
        <p:spPr>
          <a:xfrm>
            <a:off x="5563342" y="2004012"/>
            <a:ext cx="0" cy="404869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5870796" y="549283"/>
            <a:ext cx="4455517" cy="531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2"/>
          </p:nvPr>
        </p:nvSpPr>
        <p:spPr>
          <a:xfrm>
            <a:off x="841248" y="3296498"/>
            <a:ext cx="4603963" cy="257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>
            <a:spLocks noGrp="1"/>
          </p:cNvSpPr>
          <p:nvPr>
            <p:ph type="pic" idx="2"/>
          </p:nvPr>
        </p:nvSpPr>
        <p:spPr>
          <a:xfrm>
            <a:off x="5825952" y="552783"/>
            <a:ext cx="4663440" cy="5308268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>
            <a:off x="841249" y="3300984"/>
            <a:ext cx="4608576" cy="256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8"/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10748698" y="334928"/>
            <a:ext cx="0" cy="618814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373060" y="6047437"/>
            <a:ext cx="1037563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dmissions@palomar.edu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9" name="Google Shape;169;p1"/>
          <p:cNvCxnSpPr/>
          <p:nvPr/>
        </p:nvCxnSpPr>
        <p:spPr>
          <a:xfrm>
            <a:off x="10748698" y="334928"/>
            <a:ext cx="0" cy="618814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1"/>
          <p:cNvCxnSpPr/>
          <p:nvPr/>
        </p:nvCxnSpPr>
        <p:spPr>
          <a:xfrm>
            <a:off x="373060" y="6047437"/>
            <a:ext cx="1037563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2" name="Google Shape;172;p1" descr="A large building with a staircas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6227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4" name="Google Shape;174;p1"/>
          <p:cNvCxnSpPr/>
          <p:nvPr/>
        </p:nvCxnSpPr>
        <p:spPr>
          <a:xfrm>
            <a:off x="10748698" y="334928"/>
            <a:ext cx="0" cy="6188146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1"/>
          <p:cNvSpPr txBox="1"/>
          <p:nvPr/>
        </p:nvSpPr>
        <p:spPr>
          <a:xfrm>
            <a:off x="255639" y="1806188"/>
            <a:ext cx="2713678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Palomar Application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dirty="0">
                <a:latin typeface="Calibri"/>
                <a:cs typeface="Calibri"/>
                <a:sym typeface="Calibri"/>
              </a:rPr>
              <a:t>Workshop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3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13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p13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1715" t="13333" r="5501" b="20379"/>
          <a:stretch/>
        </p:blipFill>
        <p:spPr>
          <a:xfrm>
            <a:off x="2193716" y="1953454"/>
            <a:ext cx="7989662" cy="474486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4" name="Google Shape;304;p13"/>
          <p:cNvSpPr txBox="1"/>
          <p:nvPr/>
        </p:nvSpPr>
        <p:spPr>
          <a:xfrm>
            <a:off x="956230" y="410375"/>
            <a:ext cx="4567492" cy="52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SSN or Tax ID Number (TIN) 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9BED31-1EB1-EB89-67A1-403D6D545AE2}"/>
              </a:ext>
            </a:extLst>
          </p:cNvPr>
          <p:cNvSpPr/>
          <p:nvPr/>
        </p:nvSpPr>
        <p:spPr>
          <a:xfrm>
            <a:off x="2337786" y="5489544"/>
            <a:ext cx="7660498" cy="6360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4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14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1" name="Google Shape;311;p14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8962" t="23572" r="27177" b="7883"/>
          <a:stretch/>
        </p:blipFill>
        <p:spPr>
          <a:xfrm>
            <a:off x="117029" y="1894114"/>
            <a:ext cx="4128400" cy="487600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2" name="Google Shape;312;p14" descr="Graphical user interfa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42201" t="23686" r="29385" b="12326"/>
          <a:stretch/>
        </p:blipFill>
        <p:spPr>
          <a:xfrm>
            <a:off x="4360130" y="1894114"/>
            <a:ext cx="3931921" cy="487600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3" name="Google Shape;313;p14" descr="Graphical user interface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42172" t="25379" r="29228" b="5714"/>
          <a:stretch/>
        </p:blipFill>
        <p:spPr>
          <a:xfrm>
            <a:off x="8408243" y="1881052"/>
            <a:ext cx="3666727" cy="487600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14"/>
          <p:cNvSpPr/>
          <p:nvPr/>
        </p:nvSpPr>
        <p:spPr>
          <a:xfrm>
            <a:off x="4470480" y="4431113"/>
            <a:ext cx="1446994" cy="20620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8537383" y="3743135"/>
            <a:ext cx="985434" cy="22546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3092764" y="1155309"/>
            <a:ext cx="6766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no documents for citizenship or not started immigration process:                             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“Other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and check the “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Documents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box.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956230" y="397707"/>
            <a:ext cx="44880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Residency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5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5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4" name="Google Shape;324;p1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6545" t="23669" r="27444" b="14454"/>
          <a:stretch/>
        </p:blipFill>
        <p:spPr>
          <a:xfrm>
            <a:off x="1441977" y="1459786"/>
            <a:ext cx="5609688" cy="424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5" descr="Graphical user interface, text, application, Wor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43567" t="29663" r="34858" b="10711"/>
          <a:stretch/>
        </p:blipFill>
        <p:spPr>
          <a:xfrm>
            <a:off x="7515884" y="1459786"/>
            <a:ext cx="3417192" cy="53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5"/>
          <p:cNvSpPr/>
          <p:nvPr/>
        </p:nvSpPr>
        <p:spPr>
          <a:xfrm>
            <a:off x="3339101" y="5085708"/>
            <a:ext cx="750014" cy="18493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7681645" y="2780872"/>
            <a:ext cx="750014" cy="18493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7681645" y="4040741"/>
            <a:ext cx="750014" cy="18493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8431659" y="6128581"/>
            <a:ext cx="1625029" cy="36977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5" descr="Shape,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34256" y="5480510"/>
            <a:ext cx="715767" cy="71576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5"/>
          <p:cNvSpPr txBox="1"/>
          <p:nvPr/>
        </p:nvSpPr>
        <p:spPr>
          <a:xfrm>
            <a:off x="956230" y="448861"/>
            <a:ext cx="78332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Submitting Your Application: 3 Consents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6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6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8" name="Google Shape;338;p16"/>
          <p:cNvSpPr/>
          <p:nvPr/>
        </p:nvSpPr>
        <p:spPr>
          <a:xfrm>
            <a:off x="2242652" y="2022352"/>
            <a:ext cx="3712671" cy="38050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r="-123786" b="-128310"/>
            </a:stretch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2242652" y="3429000"/>
            <a:ext cx="1462573" cy="27257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2269677" y="5153995"/>
            <a:ext cx="1462573" cy="27257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6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033" t="61436" r="58988" b="24781"/>
          <a:stretch/>
        </p:blipFill>
        <p:spPr>
          <a:xfrm>
            <a:off x="8520818" y="5118530"/>
            <a:ext cx="3472665" cy="7089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2" name="Google Shape;342;p16"/>
          <p:cNvSpPr/>
          <p:nvPr/>
        </p:nvSpPr>
        <p:spPr>
          <a:xfrm>
            <a:off x="2567946" y="5970034"/>
            <a:ext cx="7823200" cy="644431"/>
          </a:xfrm>
          <a:custGeom>
            <a:avLst/>
            <a:gdLst/>
            <a:ahLst/>
            <a:cxnLst/>
            <a:rect l="l" t="t" r="r" b="b"/>
            <a:pathLst>
              <a:path w="7823200" h="870584" extrusionOk="0">
                <a:moveTo>
                  <a:pt x="7677658" y="0"/>
                </a:moveTo>
                <a:lnTo>
                  <a:pt x="145034" y="0"/>
                </a:lnTo>
                <a:lnTo>
                  <a:pt x="99192" y="7394"/>
                </a:lnTo>
                <a:lnTo>
                  <a:pt x="59379" y="27983"/>
                </a:lnTo>
                <a:lnTo>
                  <a:pt x="27983" y="59379"/>
                </a:lnTo>
                <a:lnTo>
                  <a:pt x="7394" y="99192"/>
                </a:lnTo>
                <a:lnTo>
                  <a:pt x="0" y="145034"/>
                </a:lnTo>
                <a:lnTo>
                  <a:pt x="0" y="725170"/>
                </a:lnTo>
                <a:lnTo>
                  <a:pt x="7394" y="771011"/>
                </a:lnTo>
                <a:lnTo>
                  <a:pt x="27983" y="810824"/>
                </a:lnTo>
                <a:lnTo>
                  <a:pt x="59379" y="842220"/>
                </a:lnTo>
                <a:lnTo>
                  <a:pt x="99192" y="862809"/>
                </a:lnTo>
                <a:lnTo>
                  <a:pt x="145034" y="870204"/>
                </a:lnTo>
                <a:lnTo>
                  <a:pt x="7677658" y="870204"/>
                </a:lnTo>
                <a:lnTo>
                  <a:pt x="7723499" y="862809"/>
                </a:lnTo>
                <a:lnTo>
                  <a:pt x="7763312" y="842220"/>
                </a:lnTo>
                <a:lnTo>
                  <a:pt x="7794708" y="810824"/>
                </a:lnTo>
                <a:lnTo>
                  <a:pt x="7815297" y="771011"/>
                </a:lnTo>
                <a:lnTo>
                  <a:pt x="7822692" y="725170"/>
                </a:lnTo>
                <a:lnTo>
                  <a:pt x="7822692" y="145034"/>
                </a:lnTo>
                <a:lnTo>
                  <a:pt x="7815297" y="99192"/>
                </a:lnTo>
                <a:lnTo>
                  <a:pt x="7794708" y="59379"/>
                </a:lnTo>
                <a:lnTo>
                  <a:pt x="7763312" y="27983"/>
                </a:lnTo>
                <a:lnTo>
                  <a:pt x="7723499" y="7394"/>
                </a:lnTo>
                <a:lnTo>
                  <a:pt x="767765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3400" marR="5080" lvl="0" indent="-5213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Approximately 3 business days for the Palomar ID number to be sent to the email entered in the application.</a:t>
            </a:r>
            <a:endParaRPr sz="16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3" name="Google Shape;343;p16"/>
          <p:cNvSpPr txBox="1"/>
          <p:nvPr/>
        </p:nvSpPr>
        <p:spPr>
          <a:xfrm>
            <a:off x="2536590" y="1512996"/>
            <a:ext cx="77205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 a picture and save.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 txBox="1"/>
          <p:nvPr/>
        </p:nvSpPr>
        <p:spPr>
          <a:xfrm>
            <a:off x="956230" y="410547"/>
            <a:ext cx="59764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Confirmation Information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1B7846-2A98-760E-112B-EB642709C9F5}"/>
              </a:ext>
            </a:extLst>
          </p:cNvPr>
          <p:cNvSpPr txBox="1"/>
          <p:nvPr/>
        </p:nvSpPr>
        <p:spPr>
          <a:xfrm>
            <a:off x="3118104" y="4489704"/>
            <a:ext cx="14625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155EA-0265-FB10-FD28-621C908C3ECB}"/>
              </a:ext>
            </a:extLst>
          </p:cNvPr>
          <p:cNvSpPr txBox="1"/>
          <p:nvPr/>
        </p:nvSpPr>
        <p:spPr>
          <a:xfrm>
            <a:off x="6370396" y="2413337"/>
            <a:ext cx="49696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If you do not receive you Palomar ID number in 3 Business Days: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Email your: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-Full Name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-CCCID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-CCC Confirmation Number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-Screenshot of a Photo ID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Palomar College Admissions Department at: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admissions@palomar.edu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956230" y="308345"/>
            <a:ext cx="108953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or Update College Application: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www.palomar.edu/apply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3678936" y="1184028"/>
            <a:ext cx="52482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Google Chrome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6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7585A92-3823-6EED-4205-4B96B9FC7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50" y="1768803"/>
            <a:ext cx="8473046" cy="48391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F4322A-4C83-6A3D-162A-9CFE345D1E10}"/>
              </a:ext>
            </a:extLst>
          </p:cNvPr>
          <p:cNvSpPr/>
          <p:nvPr/>
        </p:nvSpPr>
        <p:spPr>
          <a:xfrm>
            <a:off x="9836460" y="1679041"/>
            <a:ext cx="887766" cy="5141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7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7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0287" y="1127896"/>
            <a:ext cx="10520985" cy="5356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"/>
          <p:cNvSpPr txBox="1"/>
          <p:nvPr/>
        </p:nvSpPr>
        <p:spPr>
          <a:xfrm>
            <a:off x="956230" y="373228"/>
            <a:ext cx="73399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Create a CCC Account or Sign In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8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8"/>
          <p:cNvPicPr preferRelativeResize="0"/>
          <p:nvPr/>
        </p:nvPicPr>
        <p:blipFill rotWithShape="1">
          <a:blip r:embed="rId4">
            <a:alphaModFix/>
          </a:blip>
          <a:srcRect l="30758" t="34456" r="32753" b="7564"/>
          <a:stretch/>
        </p:blipFill>
        <p:spPr>
          <a:xfrm>
            <a:off x="1012620" y="1689996"/>
            <a:ext cx="3730067" cy="347800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5">
            <a:alphaModFix/>
          </a:blip>
          <a:srcRect l="31009" t="33558" r="33259" b="8464"/>
          <a:stretch/>
        </p:blipFill>
        <p:spPr>
          <a:xfrm>
            <a:off x="4505362" y="2459736"/>
            <a:ext cx="3730067" cy="359523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6">
            <a:alphaModFix/>
          </a:blip>
          <a:srcRect l="10028" t="10635" r="12105" b="5619"/>
          <a:stretch/>
        </p:blipFill>
        <p:spPr>
          <a:xfrm>
            <a:off x="7721480" y="3899855"/>
            <a:ext cx="4181036" cy="266965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5" name="Google Shape;245;p8"/>
          <p:cNvSpPr txBox="1"/>
          <p:nvPr/>
        </p:nvSpPr>
        <p:spPr>
          <a:xfrm>
            <a:off x="8185377" y="1259448"/>
            <a:ext cx="376719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Use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School Email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956230" y="416544"/>
            <a:ext cx="59692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Create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New Account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9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9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3" name="Google Shape;253;p9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2265" t="34444" r="30389" b="22211"/>
          <a:stretch/>
        </p:blipFill>
        <p:spPr>
          <a:xfrm>
            <a:off x="1314266" y="1515903"/>
            <a:ext cx="4552949" cy="2972424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4" name="Google Shape;254;p9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8177" t="26635" r="637" b="5778"/>
          <a:stretch/>
        </p:blipFill>
        <p:spPr>
          <a:xfrm>
            <a:off x="4366952" y="2855710"/>
            <a:ext cx="4091248" cy="256191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9" descr="Graphical user interface, application, Team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38948" t="27704" r="4035" b="7522"/>
          <a:stretch/>
        </p:blipFill>
        <p:spPr>
          <a:xfrm>
            <a:off x="8248650" y="4072186"/>
            <a:ext cx="3733800" cy="226962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9"/>
          <p:cNvSpPr txBox="1"/>
          <p:nvPr/>
        </p:nvSpPr>
        <p:spPr>
          <a:xfrm>
            <a:off x="6891846" y="1628853"/>
            <a:ext cx="43286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GET VERIFICATION CODE: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Cell Phone Number or Personal Email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1874175" y="5555293"/>
            <a:ext cx="27449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Use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School Email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956230" y="328123"/>
            <a:ext cx="3771900" cy="57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Signing into Account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288A72-32E4-B096-0EDD-77536E0C2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98;p43">
            <a:extLst>
              <a:ext uri="{FF2B5EF4-FFF2-40B4-BE49-F238E27FC236}">
                <a16:creationId xmlns:a16="http://schemas.microsoft.com/office/drawing/2014/main" id="{AD0B651D-3A37-04E3-174C-B008EA153396}"/>
              </a:ext>
            </a:extLst>
          </p:cNvPr>
          <p:cNvSpPr txBox="1"/>
          <p:nvPr/>
        </p:nvSpPr>
        <p:spPr>
          <a:xfrm>
            <a:off x="934691" y="240755"/>
            <a:ext cx="50182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1151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is new… ID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 &amp;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CCC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582B3-FB92-FE86-709B-D308F1D56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6" b="8181"/>
          <a:stretch/>
        </p:blipFill>
        <p:spPr>
          <a:xfrm>
            <a:off x="1054680" y="1282263"/>
            <a:ext cx="10938267" cy="42934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6" name="Google Shape;220;p7">
            <a:extLst>
              <a:ext uri="{FF2B5EF4-FFF2-40B4-BE49-F238E27FC236}">
                <a16:creationId xmlns:a16="http://schemas.microsoft.com/office/drawing/2014/main" id="{2751774C-192B-7D55-2317-74C99F077AC0}"/>
              </a:ext>
            </a:extLst>
          </p:cNvPr>
          <p:cNvCxnSpPr/>
          <p:nvPr/>
        </p:nvCxnSpPr>
        <p:spPr>
          <a:xfrm>
            <a:off x="965561" y="791942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9F709A-59B2-293C-B76F-79C5AA344911}"/>
              </a:ext>
            </a:extLst>
          </p:cNvPr>
          <p:cNvSpPr/>
          <p:nvPr/>
        </p:nvSpPr>
        <p:spPr>
          <a:xfrm>
            <a:off x="2050473" y="4987636"/>
            <a:ext cx="748145" cy="2401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5A9E156-5388-C99F-92D1-F13DAD491474}"/>
              </a:ext>
            </a:extLst>
          </p:cNvPr>
          <p:cNvSpPr/>
          <p:nvPr/>
        </p:nvSpPr>
        <p:spPr>
          <a:xfrm>
            <a:off x="2976343" y="4850491"/>
            <a:ext cx="1108484" cy="514436"/>
          </a:xfrm>
          <a:prstGeom prst="lef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269AB-BA15-9A99-0373-AA57C86863BB}"/>
              </a:ext>
            </a:extLst>
          </p:cNvPr>
          <p:cNvSpPr txBox="1"/>
          <p:nvPr/>
        </p:nvSpPr>
        <p:spPr>
          <a:xfrm>
            <a:off x="3530152" y="4815321"/>
            <a:ext cx="429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“Verify Later”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42A0E-AB14-96E5-D114-AC7E2856B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8" t="8305" r="6811" b="9209"/>
          <a:stretch/>
        </p:blipFill>
        <p:spPr>
          <a:xfrm>
            <a:off x="7825061" y="4912119"/>
            <a:ext cx="3922801" cy="17502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16269F-7968-1055-CD7D-2A2988021CE4}"/>
              </a:ext>
            </a:extLst>
          </p:cNvPr>
          <p:cNvSpPr/>
          <p:nvPr/>
        </p:nvSpPr>
        <p:spPr>
          <a:xfrm>
            <a:off x="9559636" y="5994400"/>
            <a:ext cx="2078182" cy="5911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Google Shape;196;p43">
            <a:extLst>
              <a:ext uri="{FF2B5EF4-FFF2-40B4-BE49-F238E27FC236}">
                <a16:creationId xmlns:a16="http://schemas.microsoft.com/office/drawing/2014/main" id="{B6749B5E-3AF3-F525-F97A-0A487F9B1F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73" r="43175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13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10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5" name="Google Shape;265;p10" descr="Graphical user interface, application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011" t="18277" r="7385" b="43371"/>
          <a:stretch/>
        </p:blipFill>
        <p:spPr>
          <a:xfrm>
            <a:off x="956230" y="1176391"/>
            <a:ext cx="9222389" cy="233223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6" name="Google Shape;266;p10"/>
          <p:cNvSpPr/>
          <p:nvPr/>
        </p:nvSpPr>
        <p:spPr>
          <a:xfrm>
            <a:off x="5164378" y="2046696"/>
            <a:ext cx="1277420" cy="43151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956230" y="364279"/>
            <a:ext cx="758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Start a New Application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956229" y="4161795"/>
            <a:ext cx="4402651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Apply for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lang="en-US" sz="28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It does not matter what you choose as your educational goal or intended major.</a:t>
            </a:r>
            <a:endParaRPr sz="1100" i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5215812" y="3909518"/>
            <a:ext cx="503853" cy="2127387"/>
          </a:xfrm>
          <a:prstGeom prst="leftBrace">
            <a:avLst>
              <a:gd name="adj1" fmla="val 31459"/>
              <a:gd name="adj2" fmla="val 50483"/>
            </a:avLst>
          </a:prstGeom>
          <a:noFill/>
          <a:ln w="28575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tx2">
                  <a:lumMod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CC5A1-0013-7A68-CB7E-FD5342BDF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088" y="3348516"/>
            <a:ext cx="6204265" cy="3293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1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1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11"/>
          <p:cNvSpPr txBox="1"/>
          <p:nvPr/>
        </p:nvSpPr>
        <p:spPr>
          <a:xfrm>
            <a:off x="956230" y="419326"/>
            <a:ext cx="6676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Education Levels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2" name="Google Shape;282;p11"/>
          <p:cNvPicPr preferRelativeResize="0"/>
          <p:nvPr/>
        </p:nvPicPr>
        <p:blipFill rotWithShape="1">
          <a:blip r:embed="rId4">
            <a:alphaModFix/>
          </a:blip>
          <a:srcRect b="6146"/>
          <a:stretch/>
        </p:blipFill>
        <p:spPr>
          <a:xfrm>
            <a:off x="6697473" y="87750"/>
            <a:ext cx="4538297" cy="67353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D1ECB3-6385-8A41-4334-E82F0A5D32E9}"/>
              </a:ext>
            </a:extLst>
          </p:cNvPr>
          <p:cNvCxnSpPr>
            <a:cxnSpLocks/>
          </p:cNvCxnSpPr>
          <p:nvPr/>
        </p:nvCxnSpPr>
        <p:spPr>
          <a:xfrm>
            <a:off x="7856738" y="6072326"/>
            <a:ext cx="6125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E31A0-FE41-1602-F050-6A52FE6476FD}"/>
              </a:ext>
            </a:extLst>
          </p:cNvPr>
          <p:cNvCxnSpPr>
            <a:cxnSpLocks/>
          </p:cNvCxnSpPr>
          <p:nvPr/>
        </p:nvCxnSpPr>
        <p:spPr>
          <a:xfrm>
            <a:off x="7920361" y="5355771"/>
            <a:ext cx="6125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BB19D3-DFB0-7EB8-16C3-B78899AC8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56" y="1274122"/>
            <a:ext cx="5093538" cy="3322873"/>
          </a:xfrm>
          <a:prstGeom prst="rect">
            <a:avLst/>
          </a:prstGeom>
        </p:spPr>
      </p:pic>
      <p:sp>
        <p:nvSpPr>
          <p:cNvPr id="280" name="Google Shape;280;p11"/>
          <p:cNvSpPr/>
          <p:nvPr/>
        </p:nvSpPr>
        <p:spPr>
          <a:xfrm>
            <a:off x="875198" y="2422186"/>
            <a:ext cx="4805755" cy="73528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2"/>
          <p:cNvPicPr preferRelativeResize="0"/>
          <p:nvPr/>
        </p:nvPicPr>
        <p:blipFill rotWithShape="1">
          <a:blip r:embed="rId3">
            <a:alphaModFix/>
          </a:blip>
          <a:srcRect l="573" r="43176"/>
          <a:stretch/>
        </p:blipFill>
        <p:spPr>
          <a:xfrm rot="-5400000">
            <a:off x="-3009863" y="3009865"/>
            <a:ext cx="6858001" cy="838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12"/>
          <p:cNvCxnSpPr/>
          <p:nvPr/>
        </p:nvCxnSpPr>
        <p:spPr>
          <a:xfrm>
            <a:off x="956230" y="939724"/>
            <a:ext cx="10828333" cy="0"/>
          </a:xfrm>
          <a:prstGeom prst="straightConnector1">
            <a:avLst/>
          </a:prstGeom>
          <a:noFill/>
          <a:ln w="1905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12"/>
          <p:cNvSpPr txBox="1"/>
          <p:nvPr/>
        </p:nvSpPr>
        <p:spPr>
          <a:xfrm>
            <a:off x="956230" y="416544"/>
            <a:ext cx="94951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Important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California Residency</a:t>
            </a:r>
            <a:endParaRPr sz="28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90" name="Google Shape;290;p12" descr="California Moving Towards Surpassing the United Kingdom as the 5th Largest Economy – The Latino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9314" y="213661"/>
            <a:ext cx="2575249" cy="245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2"/>
          <p:cNvPicPr preferRelativeResize="0"/>
          <p:nvPr/>
        </p:nvPicPr>
        <p:blipFill rotWithShape="1">
          <a:blip r:embed="rId5">
            <a:alphaModFix/>
          </a:blip>
          <a:srcRect l="3733" r="1185" b="1156"/>
          <a:stretch/>
        </p:blipFill>
        <p:spPr>
          <a:xfrm>
            <a:off x="1198174" y="1142607"/>
            <a:ext cx="6546233" cy="565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2"/>
          <p:cNvSpPr/>
          <p:nvPr/>
        </p:nvSpPr>
        <p:spPr>
          <a:xfrm>
            <a:off x="1371600" y="2668555"/>
            <a:ext cx="4142792" cy="31724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8104306" y="3209731"/>
            <a:ext cx="33123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Raise Hand if just moved to California since August 25, 2022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8584162" y="4635026"/>
            <a:ext cx="289542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have lived in California since August 25, 2022,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select any of these.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2"/>
          <p:cNvSpPr/>
          <p:nvPr/>
        </p:nvSpPr>
        <p:spPr>
          <a:xfrm rot="10800000">
            <a:off x="7666773" y="4279392"/>
            <a:ext cx="535395" cy="2020802"/>
          </a:xfrm>
          <a:prstGeom prst="leftBrace">
            <a:avLst>
              <a:gd name="adj1" fmla="val 45004"/>
              <a:gd name="adj2" fmla="val 50483"/>
            </a:avLst>
          </a:prstGeom>
          <a:noFill/>
          <a:ln w="28575" cap="flat" cmpd="sng">
            <a:solidFill>
              <a:srgbClr val="4F45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Mimeo">
      <a:dk1>
        <a:srgbClr val="000000"/>
      </a:dk1>
      <a:lt1>
        <a:srgbClr val="FFFFFF"/>
      </a:lt1>
      <a:dk2>
        <a:srgbClr val="011E31"/>
      </a:dk2>
      <a:lt2>
        <a:srgbClr val="FDF3E6"/>
      </a:lt2>
      <a:accent1>
        <a:srgbClr val="005E9E"/>
      </a:accent1>
      <a:accent2>
        <a:srgbClr val="38998D"/>
      </a:accent2>
      <a:accent3>
        <a:srgbClr val="EF8683"/>
      </a:accent3>
      <a:accent4>
        <a:srgbClr val="F04E28"/>
      </a:accent4>
      <a:accent5>
        <a:srgbClr val="DD992C"/>
      </a:accent5>
      <a:accent6>
        <a:srgbClr val="136E65"/>
      </a:accent6>
      <a:hlink>
        <a:srgbClr val="38998D"/>
      </a:hlink>
      <a:folHlink>
        <a:srgbClr val="F04E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f1fe81c-f37e-41a0-820a-8137dc6fe601">
      <Terms xmlns="http://schemas.microsoft.com/office/infopath/2007/PartnerControls"/>
    </lcf76f155ced4ddcb4097134ff3c332f>
    <_ip_UnifiedCompliancePolicyProperties xmlns="http://schemas.microsoft.com/sharepoint/v3" xsi:nil="true"/>
    <TaxCatchAll xmlns="27190dc9-3352-4ea0-90be-9089c2f773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40A19E49B5340BFD0ECC33D30F5C8" ma:contentTypeVersion="17" ma:contentTypeDescription="Create a new document." ma:contentTypeScope="" ma:versionID="5214efb77f22f54abeaa1bb693bb59fa">
  <xsd:schema xmlns:xsd="http://www.w3.org/2001/XMLSchema" xmlns:xs="http://www.w3.org/2001/XMLSchema" xmlns:p="http://schemas.microsoft.com/office/2006/metadata/properties" xmlns:ns1="http://schemas.microsoft.com/sharepoint/v3" xmlns:ns2="af1fe81c-f37e-41a0-820a-8137dc6fe601" xmlns:ns3="27190dc9-3352-4ea0-90be-9089c2f77305" targetNamespace="http://schemas.microsoft.com/office/2006/metadata/properties" ma:root="true" ma:fieldsID="5b2e86b61d72958d08366f78e9b68acc" ns1:_="" ns2:_="" ns3:_="">
    <xsd:import namespace="http://schemas.microsoft.com/sharepoint/v3"/>
    <xsd:import namespace="af1fe81c-f37e-41a0-820a-8137dc6fe601"/>
    <xsd:import namespace="27190dc9-3352-4ea0-90be-9089c2f77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fe81c-f37e-41a0-820a-8137dc6fe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3f93db7-64ee-405d-8bf9-5068fbf4bb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90dc9-3352-4ea0-90be-9089c2f7730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bfd7fad-7537-4506-b91d-746955ec3a46}" ma:internalName="TaxCatchAll" ma:showField="CatchAllData" ma:web="27190dc9-3352-4ea0-90be-9089c2f77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9DDBA7-7148-4CEE-B843-4BA6F9C532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8EF728-3F95-45E0-8DCE-01BBEF0A51ED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f1fe81c-f37e-41a0-820a-8137dc6fe601"/>
    <ds:schemaRef ds:uri="27190dc9-3352-4ea0-90be-9089c2f7730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C00560A-3A92-45A8-BDA8-81E560C69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1fe81c-f37e-41a0-820a-8137dc6fe601"/>
    <ds:schemaRef ds:uri="27190dc9-3352-4ea0-90be-9089c2f77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244</Words>
  <Application>Microsoft Office PowerPoint</Application>
  <PresentationFormat>Widescreen</PresentationFormat>
  <Paragraphs>45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Abril Fatface</vt:lpstr>
      <vt:lpstr>Arial</vt:lpstr>
      <vt:lpstr>Open Sans</vt:lpstr>
      <vt:lpstr>Trebuchet MS</vt:lpstr>
      <vt:lpstr>Calibri</vt:lpstr>
      <vt:lpstr>MimeoVTI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Rogers, Susan</dc:creator>
  <cp:lastModifiedBy>Quiroz, Cristian A. "Tony"</cp:lastModifiedBy>
  <cp:revision>9</cp:revision>
  <dcterms:created xsi:type="dcterms:W3CDTF">2023-10-12T18:16:00Z</dcterms:created>
  <dcterms:modified xsi:type="dcterms:W3CDTF">2024-10-08T21:24:36Z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0x0101007BC40A19E49B5340BFD0ECC33D30F5C8</vt:lpwstr>
  </property>
</Properties>
</file>