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45" r:id="rId1"/>
  </p:sldMasterIdLst>
  <p:notesMasterIdLst>
    <p:notesMasterId r:id="rId34"/>
  </p:notesMasterIdLst>
  <p:handoutMasterIdLst>
    <p:handoutMasterId r:id="rId35"/>
  </p:handoutMasterIdLst>
  <p:sldIdLst>
    <p:sldId id="633" r:id="rId2"/>
    <p:sldId id="664" r:id="rId3"/>
    <p:sldId id="651" r:id="rId4"/>
    <p:sldId id="652" r:id="rId5"/>
    <p:sldId id="653" r:id="rId6"/>
    <p:sldId id="654" r:id="rId7"/>
    <p:sldId id="655" r:id="rId8"/>
    <p:sldId id="656" r:id="rId9"/>
    <p:sldId id="665" r:id="rId10"/>
    <p:sldId id="667" r:id="rId11"/>
    <p:sldId id="666" r:id="rId12"/>
    <p:sldId id="634" r:id="rId13"/>
    <p:sldId id="657" r:id="rId14"/>
    <p:sldId id="658" r:id="rId15"/>
    <p:sldId id="659" r:id="rId16"/>
    <p:sldId id="660" r:id="rId17"/>
    <p:sldId id="661" r:id="rId18"/>
    <p:sldId id="662" r:id="rId19"/>
    <p:sldId id="636" r:id="rId20"/>
    <p:sldId id="638" r:id="rId21"/>
    <p:sldId id="663" r:id="rId22"/>
    <p:sldId id="639" r:id="rId23"/>
    <p:sldId id="668" r:id="rId24"/>
    <p:sldId id="640" r:id="rId25"/>
    <p:sldId id="641" r:id="rId26"/>
    <p:sldId id="642" r:id="rId27"/>
    <p:sldId id="643" r:id="rId28"/>
    <p:sldId id="644" r:id="rId29"/>
    <p:sldId id="645" r:id="rId30"/>
    <p:sldId id="646" r:id="rId31"/>
    <p:sldId id="647" r:id="rId32"/>
    <p:sldId id="648"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64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89" autoAdjust="0"/>
    <p:restoredTop sz="93901" autoAdjust="0"/>
  </p:normalViewPr>
  <p:slideViewPr>
    <p:cSldViewPr>
      <p:cViewPr varScale="1">
        <p:scale>
          <a:sx n="106" d="100"/>
          <a:sy n="106" d="100"/>
        </p:scale>
        <p:origin x="-420" y="-90"/>
      </p:cViewPr>
      <p:guideLst>
        <p:guide orient="horz" pos="2160"/>
        <p:guide pos="2880"/>
      </p:guideLst>
    </p:cSldViewPr>
  </p:slideViewPr>
  <p:outlineViewPr>
    <p:cViewPr>
      <p:scale>
        <a:sx n="33" d="100"/>
        <a:sy n="33" d="100"/>
      </p:scale>
      <p:origin x="0" y="-25782"/>
    </p:cViewPr>
  </p:outlineViewPr>
  <p:notesTextViewPr>
    <p:cViewPr>
      <p:scale>
        <a:sx n="100" d="100"/>
        <a:sy n="100" d="100"/>
      </p:scale>
      <p:origin x="0" y="0"/>
    </p:cViewPr>
  </p:notesTextViewPr>
  <p:sorterViewPr>
    <p:cViewPr>
      <p:scale>
        <a:sx n="66" d="100"/>
        <a:sy n="66" d="100"/>
      </p:scale>
      <p:origin x="0" y="-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eaLnBrk="1" hangingPunct="1">
              <a:defRPr sz="1300"/>
            </a:lvl1pPr>
          </a:lstStyle>
          <a:p>
            <a:pPr>
              <a:defRPr/>
            </a:pPr>
            <a:endParaRPr lang="en-US" dirty="0"/>
          </a:p>
        </p:txBody>
      </p:sp>
      <p:sp>
        <p:nvSpPr>
          <p:cNvPr id="686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eaLnBrk="1" hangingPunct="1">
              <a:defRPr sz="1300"/>
            </a:lvl1pPr>
          </a:lstStyle>
          <a:p>
            <a:pPr>
              <a:defRPr/>
            </a:pPr>
            <a:fld id="{B092CDE7-5833-41F1-8A43-E40034BBA053}" type="datetime1">
              <a:rPr lang="en-US"/>
              <a:pPr>
                <a:defRPr/>
              </a:pPr>
              <a:t>10/16/2015</a:t>
            </a:fld>
            <a:endParaRPr lang="en-US" dirty="0"/>
          </a:p>
        </p:txBody>
      </p:sp>
      <p:sp>
        <p:nvSpPr>
          <p:cNvPr id="686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eaLnBrk="1" hangingPunct="1">
              <a:defRPr sz="1300"/>
            </a:lvl1pPr>
          </a:lstStyle>
          <a:p>
            <a:pPr>
              <a:defRPr/>
            </a:pPr>
            <a:endParaRPr lang="en-US" dirty="0"/>
          </a:p>
        </p:txBody>
      </p:sp>
      <p:sp>
        <p:nvSpPr>
          <p:cNvPr id="686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eaLnBrk="1" hangingPunct="1">
              <a:defRPr sz="1300"/>
            </a:lvl1pPr>
          </a:lstStyle>
          <a:p>
            <a:pPr>
              <a:defRPr/>
            </a:pPr>
            <a:fld id="{8D8AAED3-F2AA-41D3-84FF-2A125FCC4B50}" type="slidenum">
              <a:rPr lang="en-US"/>
              <a:pPr>
                <a:defRPr/>
              </a:pPr>
              <a:t>‹#›</a:t>
            </a:fld>
            <a:endParaRPr lang="en-US" dirty="0"/>
          </a:p>
        </p:txBody>
      </p:sp>
    </p:spTree>
    <p:extLst>
      <p:ext uri="{BB962C8B-B14F-4D97-AF65-F5344CB8AC3E}">
        <p14:creationId xmlns:p14="http://schemas.microsoft.com/office/powerpoint/2010/main" val="2812197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eaLnBrk="1" hangingPunct="1">
              <a:defRPr sz="1300"/>
            </a:lvl1pPr>
          </a:lstStyle>
          <a:p>
            <a:pPr>
              <a:defRPr/>
            </a:pPr>
            <a:endParaRPr lang="en-US" dirty="0"/>
          </a:p>
        </p:txBody>
      </p:sp>
      <p:sp>
        <p:nvSpPr>
          <p:cNvPr id="1433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lvl1pPr algn="r" eaLnBrk="1" hangingPunct="1">
              <a:defRPr sz="1300"/>
            </a:lvl1pPr>
          </a:lstStyle>
          <a:p>
            <a:pPr>
              <a:defRPr/>
            </a:pPr>
            <a:fld id="{A765A0BB-85A0-407B-A7D9-82F9E13E7051}" type="datetime1">
              <a:rPr lang="en-US"/>
              <a:pPr>
                <a:defRPr/>
              </a:pPr>
              <a:t>10/16/2015</a:t>
            </a:fld>
            <a:endParaRPr lang="en-US" dirty="0"/>
          </a:p>
        </p:txBody>
      </p:sp>
      <p:sp>
        <p:nvSpPr>
          <p:cNvPr id="471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2291" tIns="46145" rIns="92291" bIns="461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eaLnBrk="1" hangingPunct="1">
              <a:defRPr sz="1300"/>
            </a:lvl1pPr>
          </a:lstStyle>
          <a:p>
            <a:pPr>
              <a:defRPr/>
            </a:pPr>
            <a:endParaRPr lang="en-US" dirty="0"/>
          </a:p>
        </p:txBody>
      </p:sp>
      <p:sp>
        <p:nvSpPr>
          <p:cNvPr id="1434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291" tIns="46145" rIns="92291" bIns="46145" numCol="1" anchor="b" anchorCtr="0" compatLnSpc="1">
            <a:prstTxWarp prst="textNoShape">
              <a:avLst/>
            </a:prstTxWarp>
          </a:bodyPr>
          <a:lstStyle>
            <a:lvl1pPr algn="r" eaLnBrk="1" hangingPunct="1">
              <a:defRPr sz="1300"/>
            </a:lvl1pPr>
          </a:lstStyle>
          <a:p>
            <a:pPr>
              <a:defRPr/>
            </a:pPr>
            <a:fld id="{B85ADF66-F8DA-414A-AAA7-EF54311A1390}" type="slidenum">
              <a:rPr lang="en-US"/>
              <a:pPr>
                <a:defRPr/>
              </a:pPr>
              <a:t>‹#›</a:t>
            </a:fld>
            <a:endParaRPr lang="en-US" dirty="0"/>
          </a:p>
        </p:txBody>
      </p:sp>
    </p:spTree>
    <p:extLst>
      <p:ext uri="{BB962C8B-B14F-4D97-AF65-F5344CB8AC3E}">
        <p14:creationId xmlns:p14="http://schemas.microsoft.com/office/powerpoint/2010/main" val="332254957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E28E78AB-E7A5-474E-BEA1-3B6ED424CA13}" type="datetime1">
              <a:rPr lang="en-US" smtClean="0"/>
              <a:t>10/16/2015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FC9A795D-2CC9-46AE-9227-C3738BBE4974}" type="slidenum">
              <a:rPr lang="en-US" smtClean="0"/>
              <a:pPr>
                <a:defRPr/>
              </a:pPr>
              <a:t>‹#›</a:t>
            </a:fld>
            <a:endParaRPr lang="en-US" dirty="0"/>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058B5A2-80BD-4E62-A69B-842CF1EA3077}" type="datetime1">
              <a:rPr lang="en-US" smtClean="0"/>
              <a:t>10/16/2015</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10EAD723-8275-451F-AF0F-B4BF6A302E07}" type="slidenum">
              <a:rPr lang="en-US" smtClean="0"/>
              <a:pPr>
                <a:defRPr/>
              </a:pPr>
              <a:t>‹#›</a:t>
            </a:fld>
            <a:endParaRPr lang="en-US" dirty="0"/>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D8B27868-6D9C-4C9B-A58F-9C029911D87D}" type="datetime1">
              <a:rPr lang="en-US" smtClean="0"/>
              <a:t>10/16/2015</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8899238B-2BE2-4492-80A1-EC9CD51BD62E}" type="slidenum">
              <a:rPr lang="en-US" smtClean="0"/>
              <a:pPr>
                <a:defRPr/>
              </a:pPr>
              <a:t>‹#›</a:t>
            </a:fld>
            <a:endParaRPr lang="en-US" dirty="0"/>
          </a:p>
        </p:txBody>
      </p:sp>
    </p:spTree>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FC351F11-63A3-452F-89B8-68940E156B51}" type="datetime1">
              <a:rPr lang="en-US" smtClean="0"/>
              <a:t>10/16/2015</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7434D432-0BDB-41BD-B424-55CA4E8F9245}" type="slidenum">
              <a:rPr lang="en-US" smtClean="0"/>
              <a:pPr>
                <a:defRPr/>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32003B78-7B5F-4ECC-8408-A9CEE5656DF8}" type="datetime1">
              <a:rPr lang="en-US" smtClean="0"/>
              <a:t>10/16/2015</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2D7CC910-AC2B-43C2-85FC-F139864F2606}" type="slidenum">
              <a:rPr lang="en-US" smtClean="0"/>
              <a:pPr>
                <a:defRPr/>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985241C0-3EBE-4997-9F89-F6B4D6CC86DA}" type="datetime1">
              <a:rPr lang="en-US" smtClean="0"/>
              <a:t>10/16/2015</a:t>
            </a:fld>
            <a:endParaRPr lang="en-US" dirty="0"/>
          </a:p>
        </p:txBody>
      </p:sp>
      <p:sp>
        <p:nvSpPr>
          <p:cNvPr id="6" name="Footer Placeholder 5"/>
          <p:cNvSpPr>
            <a:spLocks noGrp="1"/>
          </p:cNvSpPr>
          <p:nvPr>
            <p:ph type="ftr" sz="quarter" idx="11"/>
          </p:nvPr>
        </p:nvSpPr>
        <p:spPr/>
        <p:txBody>
          <a:bodyPr/>
          <a:lstStyle>
            <a:extLst/>
          </a:lstStyle>
          <a:p>
            <a:pPr>
              <a:defRPr/>
            </a:pPr>
            <a:endParaRPr lang="en-US" dirty="0"/>
          </a:p>
        </p:txBody>
      </p:sp>
      <p:sp>
        <p:nvSpPr>
          <p:cNvPr id="7" name="Slide Number Placeholder 6"/>
          <p:cNvSpPr>
            <a:spLocks noGrp="1"/>
          </p:cNvSpPr>
          <p:nvPr>
            <p:ph type="sldNum" sz="quarter" idx="12"/>
          </p:nvPr>
        </p:nvSpPr>
        <p:spPr/>
        <p:txBody>
          <a:bodyPr/>
          <a:lstStyle>
            <a:extLst/>
          </a:lstStyle>
          <a:p>
            <a:pPr>
              <a:defRPr/>
            </a:pPr>
            <a:fld id="{98C80A31-432D-4AE9-855D-C6BCE8337C98}" type="slidenum">
              <a:rPr lang="en-US" smtClean="0"/>
              <a:pPr>
                <a:defRPr/>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E837B821-7652-48CC-936C-EFD9021E996A}" type="datetime1">
              <a:rPr lang="en-US" smtClean="0"/>
              <a:t>10/16/2015</a:t>
            </a:fld>
            <a:endParaRPr lang="en-US" dirty="0"/>
          </a:p>
        </p:txBody>
      </p:sp>
      <p:sp>
        <p:nvSpPr>
          <p:cNvPr id="8" name="Footer Placeholder 7"/>
          <p:cNvSpPr>
            <a:spLocks noGrp="1"/>
          </p:cNvSpPr>
          <p:nvPr>
            <p:ph type="ftr" sz="quarter" idx="11"/>
          </p:nvPr>
        </p:nvSpPr>
        <p:spPr/>
        <p:txBody>
          <a:bodyPr/>
          <a:lstStyle>
            <a:extLst/>
          </a:lstStyle>
          <a:p>
            <a:pPr>
              <a:defRPr/>
            </a:pPr>
            <a:endParaRPr lang="en-US" dirty="0"/>
          </a:p>
        </p:txBody>
      </p:sp>
      <p:sp>
        <p:nvSpPr>
          <p:cNvPr id="9" name="Slide Number Placeholder 8"/>
          <p:cNvSpPr>
            <a:spLocks noGrp="1"/>
          </p:cNvSpPr>
          <p:nvPr>
            <p:ph type="sldNum" sz="quarter" idx="12"/>
          </p:nvPr>
        </p:nvSpPr>
        <p:spPr/>
        <p:txBody>
          <a:bodyPr/>
          <a:lstStyle>
            <a:extLst/>
          </a:lstStyle>
          <a:p>
            <a:pPr>
              <a:defRPr/>
            </a:pPr>
            <a:fld id="{7E93D50E-64D5-4170-B829-11FB5CAEF1FE}"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49CD0840-FFD5-4846-8759-10552F0F18A8}" type="datetime1">
              <a:rPr lang="en-US" smtClean="0"/>
              <a:t>10/16/2015</a:t>
            </a:fld>
            <a:endParaRPr lang="en-US" dirty="0"/>
          </a:p>
        </p:txBody>
      </p:sp>
      <p:sp>
        <p:nvSpPr>
          <p:cNvPr id="4" name="Footer Placeholder 3"/>
          <p:cNvSpPr>
            <a:spLocks noGrp="1"/>
          </p:cNvSpPr>
          <p:nvPr>
            <p:ph type="ftr" sz="quarter" idx="11"/>
          </p:nvPr>
        </p:nvSpPr>
        <p:spPr/>
        <p:txBody>
          <a:bodyPr/>
          <a:lstStyle>
            <a:extLst/>
          </a:lstStyle>
          <a:p>
            <a:pPr>
              <a:defRPr/>
            </a:pPr>
            <a:endParaRPr lang="en-US" dirty="0"/>
          </a:p>
        </p:txBody>
      </p:sp>
      <p:sp>
        <p:nvSpPr>
          <p:cNvPr id="5" name="Slide Number Placeholder 4"/>
          <p:cNvSpPr>
            <a:spLocks noGrp="1"/>
          </p:cNvSpPr>
          <p:nvPr>
            <p:ph type="sldNum" sz="quarter" idx="12"/>
          </p:nvPr>
        </p:nvSpPr>
        <p:spPr/>
        <p:txBody>
          <a:bodyPr/>
          <a:lstStyle>
            <a:extLst/>
          </a:lstStyle>
          <a:p>
            <a:pPr>
              <a:defRPr/>
            </a:pPr>
            <a:fld id="{0439FE63-26FF-4223-9273-41A5564023A3}" type="slidenum">
              <a:rPr lang="en-US" smtClean="0"/>
              <a:pPr>
                <a:defRPr/>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7FA1D3A-8009-4BD5-9FF0-D0339925948B}" type="datetime1">
              <a:rPr lang="en-US" smtClean="0"/>
              <a:t>10/16/2015</a:t>
            </a:fld>
            <a:endParaRPr lang="en-US" dirty="0"/>
          </a:p>
        </p:txBody>
      </p:sp>
      <p:sp>
        <p:nvSpPr>
          <p:cNvPr id="3" name="Footer Placeholder 2"/>
          <p:cNvSpPr>
            <a:spLocks noGrp="1"/>
          </p:cNvSpPr>
          <p:nvPr>
            <p:ph type="ftr" sz="quarter" idx="11"/>
          </p:nvPr>
        </p:nvSpPr>
        <p:spPr/>
        <p:txBody>
          <a:bodyPr/>
          <a:lstStyle>
            <a:extLst/>
          </a:lstStyle>
          <a:p>
            <a:pPr>
              <a:defRPr/>
            </a:pPr>
            <a:endParaRPr lang="en-US" dirty="0"/>
          </a:p>
        </p:txBody>
      </p:sp>
      <p:sp>
        <p:nvSpPr>
          <p:cNvPr id="4" name="Slide Number Placeholder 3"/>
          <p:cNvSpPr>
            <a:spLocks noGrp="1"/>
          </p:cNvSpPr>
          <p:nvPr>
            <p:ph type="sldNum" sz="quarter" idx="12"/>
          </p:nvPr>
        </p:nvSpPr>
        <p:spPr/>
        <p:txBody>
          <a:bodyPr/>
          <a:lstStyle>
            <a:extLst/>
          </a:lstStyle>
          <a:p>
            <a:pPr>
              <a:defRPr/>
            </a:pPr>
            <a:fld id="{55F401F0-6BD4-4D26-90BF-018E278CDEDF}" type="slidenum">
              <a:rPr lang="en-US" smtClean="0"/>
              <a:pPr>
                <a:defRPr/>
              </a:pPr>
              <a:t>‹#›</a:t>
            </a:fld>
            <a:endParaRPr lang="en-US" dirty="0"/>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BAA44A49-985E-49F6-BFFB-4AA0F3DBFFB9}" type="datetime1">
              <a:rPr lang="en-US" smtClean="0"/>
              <a:t>10/16/2015</a:t>
            </a:fld>
            <a:endParaRPr lang="en-US" dirty="0"/>
          </a:p>
        </p:txBody>
      </p:sp>
      <p:sp>
        <p:nvSpPr>
          <p:cNvPr id="6" name="Footer Placeholder 5"/>
          <p:cNvSpPr>
            <a:spLocks noGrp="1"/>
          </p:cNvSpPr>
          <p:nvPr>
            <p:ph type="ftr" sz="quarter" idx="11"/>
          </p:nvPr>
        </p:nvSpPr>
        <p:spPr/>
        <p:txBody>
          <a:bodyPr/>
          <a:lstStyle>
            <a:extLst/>
          </a:lstStyle>
          <a:p>
            <a:pPr>
              <a:defRPr/>
            </a:pPr>
            <a:endParaRPr lang="en-US" dirty="0"/>
          </a:p>
        </p:txBody>
      </p:sp>
      <p:sp>
        <p:nvSpPr>
          <p:cNvPr id="7" name="Slide Number Placeholder 6"/>
          <p:cNvSpPr>
            <a:spLocks noGrp="1"/>
          </p:cNvSpPr>
          <p:nvPr>
            <p:ph type="sldNum" sz="quarter" idx="12"/>
          </p:nvPr>
        </p:nvSpPr>
        <p:spPr/>
        <p:txBody>
          <a:bodyPr/>
          <a:lstStyle>
            <a:extLst/>
          </a:lstStyle>
          <a:p>
            <a:pPr>
              <a:defRPr/>
            </a:pPr>
            <a:fld id="{B8BCD4C2-3433-4DE3-898D-E8389385E9C4}"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2E9D885F-AE43-45B4-AC3F-AA1A30CBE26A}" type="datetime1">
              <a:rPr lang="en-US" smtClean="0"/>
              <a:t>10/16/2015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3A1EE0E-9645-4A13-A30D-0F607648E26B}" type="slidenum">
              <a:rPr lang="en-US" smtClean="0"/>
              <a:pPr>
                <a:defRPr/>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3B695D72-0C0B-4F33-8034-C668681009E1}" type="datetime1">
              <a:rPr lang="en-US" smtClean="0"/>
              <a:t>10/16/2015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E22B0E4-05F1-475E-A40F-32FACB677E3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46" r:id="rId1"/>
    <p:sldLayoutId id="2147484347" r:id="rId2"/>
    <p:sldLayoutId id="2147484348" r:id="rId3"/>
    <p:sldLayoutId id="2147484349" r:id="rId4"/>
    <p:sldLayoutId id="2147484350" r:id="rId5"/>
    <p:sldLayoutId id="2147484351" r:id="rId6"/>
    <p:sldLayoutId id="2147484352" r:id="rId7"/>
    <p:sldLayoutId id="2147484353" r:id="rId8"/>
    <p:sldLayoutId id="2147484354" r:id="rId9"/>
    <p:sldLayoutId id="2147484355" r:id="rId10"/>
    <p:sldLayoutId id="2147484356" r:id="rId11"/>
  </p:sldLayoutIdLst>
  <p:transition spd="med">
    <p:fade thruBlk="1"/>
  </p:transition>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2.ed.gov/admins/finaid/accred/accreditation_pg13.html" TargetMode="External"/><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2.palomar.edu/pages/accreditation/files/2015/04/SelfEvaluation2015-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Subtitle 6"/>
          <p:cNvSpPr>
            <a:spLocks noGrp="1"/>
          </p:cNvSpPr>
          <p:nvPr>
            <p:ph type="subTitle" idx="1"/>
          </p:nvPr>
        </p:nvSpPr>
        <p:spPr>
          <a:xfrm>
            <a:off x="685800" y="2229296"/>
            <a:ext cx="7772400" cy="2037904"/>
          </a:xfrm>
        </p:spPr>
        <p:txBody>
          <a:bodyPr>
            <a:noAutofit/>
          </a:bodyPr>
          <a:lstStyle/>
          <a:p>
            <a:pPr algn="ctr"/>
            <a:r>
              <a:rPr lang="en-US" altLang="en-US" sz="3600" dirty="0" smtClean="0"/>
              <a:t>Accreditation Steering Committee Update</a:t>
            </a:r>
          </a:p>
          <a:p>
            <a:pPr algn="ctr"/>
            <a:r>
              <a:rPr lang="en-US" altLang="en-US" sz="3600" dirty="0" smtClean="0"/>
              <a:t>October 16, 2015</a:t>
            </a:r>
          </a:p>
        </p:txBody>
      </p:sp>
      <p:sp>
        <p:nvSpPr>
          <p:cNvPr id="4301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DFF5117-1724-4454-B1B1-3B56B127A15C}" type="slidenum">
              <a:rPr lang="en-US" altLang="en-US" smtClean="0">
                <a:solidFill>
                  <a:schemeClr val="tx2"/>
                </a:solidFill>
                <a:latin typeface="Rage Italic" pitchFamily="66" charset="0"/>
              </a:rPr>
              <a:pPr/>
              <a:t>1</a:t>
            </a:fld>
            <a:endParaRPr lang="en-US" altLang="en-US" dirty="0" smtClean="0">
              <a:solidFill>
                <a:schemeClr val="tx2"/>
              </a:solidFill>
              <a:latin typeface="Rage Italic" pitchFamily="66"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225552"/>
            <a:ext cx="1828800" cy="1146048"/>
          </a:xfrm>
          <a:prstGeom prst="rect">
            <a:avLst/>
          </a:prstGeom>
        </p:spPr>
      </p:pic>
    </p:spTree>
    <p:extLst>
      <p:ext uri="{BB962C8B-B14F-4D97-AF65-F5344CB8AC3E}">
        <p14:creationId xmlns:p14="http://schemas.microsoft.com/office/powerpoint/2010/main" val="9105188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416424"/>
          </a:xfrm>
        </p:spPr>
        <p:txBody>
          <a:bodyPr>
            <a:normAutofit/>
          </a:bodyPr>
          <a:lstStyle/>
          <a:p>
            <a:pPr algn="ctr">
              <a:defRPr/>
            </a:pPr>
            <a:r>
              <a:rPr lang="en-US" sz="5400" dirty="0" smtClean="0"/>
              <a:t>Kinsella Response</a:t>
            </a:r>
            <a:endParaRPr lang="en-US" sz="5400" dirty="0"/>
          </a:p>
        </p:txBody>
      </p:sp>
      <p:sp>
        <p:nvSpPr>
          <p:cNvPr id="7171" name="Content Placeholder 4"/>
          <p:cNvSpPr>
            <a:spLocks noGrp="1"/>
          </p:cNvSpPr>
          <p:nvPr>
            <p:ph idx="1"/>
          </p:nvPr>
        </p:nvSpPr>
        <p:spPr>
          <a:xfrm>
            <a:off x="457200" y="1676400"/>
            <a:ext cx="7927975" cy="4800600"/>
          </a:xfrm>
        </p:spPr>
        <p:txBody>
          <a:bodyPr>
            <a:normAutofit/>
          </a:bodyPr>
          <a:lstStyle/>
          <a:p>
            <a:r>
              <a:rPr lang="en-US" sz="2800" dirty="0" smtClean="0"/>
              <a:t>“</a:t>
            </a:r>
            <a:r>
              <a:rPr lang="en-US" sz="2800" dirty="0"/>
              <a:t>The Task Force Report was prepared with no opportunity for college input or for ACCJC response</a:t>
            </a:r>
            <a:r>
              <a:rPr lang="en-US" sz="2800" dirty="0" smtClean="0"/>
              <a:t>.”</a:t>
            </a:r>
          </a:p>
          <a:p>
            <a:r>
              <a:rPr lang="en-US" sz="2800" dirty="0"/>
              <a:t>“The Report in Effect Indicts Peer Review by California Community Colleges”</a:t>
            </a:r>
          </a:p>
          <a:p>
            <a:r>
              <a:rPr lang="en-US" sz="2800" dirty="0"/>
              <a:t>“The Task Force Report Appears to Call for Watered  Down Standards and ‘Enforcement-Light’”</a:t>
            </a:r>
          </a:p>
          <a:p>
            <a:r>
              <a:rPr lang="en-US" sz="2800" dirty="0"/>
              <a:t>“The Report Does Not Analyze the Merits of Any Sanctions”</a:t>
            </a:r>
          </a:p>
          <a:p>
            <a:pPr lvl="1"/>
            <a:endParaRPr lang="en-US" sz="2400" dirty="0" smtClean="0"/>
          </a:p>
          <a:p>
            <a:pPr lvl="1"/>
            <a:endParaRPr lang="en-US" sz="2000" dirty="0"/>
          </a:p>
          <a:p>
            <a:endParaRPr lang="en-US" altLang="en-US" sz="2200" dirty="0" smtClean="0">
              <a:ea typeface="ＭＳ Ｐゴシック" pitchFamily="34" charset="-128"/>
            </a:endParaRPr>
          </a:p>
        </p:txBody>
      </p:sp>
    </p:spTree>
    <p:extLst>
      <p:ext uri="{BB962C8B-B14F-4D97-AF65-F5344CB8AC3E}">
        <p14:creationId xmlns:p14="http://schemas.microsoft.com/office/powerpoint/2010/main" val="38033319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416424"/>
          </a:xfrm>
        </p:spPr>
        <p:txBody>
          <a:bodyPr>
            <a:normAutofit/>
          </a:bodyPr>
          <a:lstStyle/>
          <a:p>
            <a:pPr algn="ctr">
              <a:defRPr/>
            </a:pPr>
            <a:r>
              <a:rPr lang="en-US" sz="5400" dirty="0" smtClean="0"/>
              <a:t>Kinsella Response</a:t>
            </a:r>
            <a:endParaRPr lang="en-US" sz="5400" dirty="0"/>
          </a:p>
        </p:txBody>
      </p:sp>
      <p:sp>
        <p:nvSpPr>
          <p:cNvPr id="7171" name="Content Placeholder 4"/>
          <p:cNvSpPr>
            <a:spLocks noGrp="1"/>
          </p:cNvSpPr>
          <p:nvPr>
            <p:ph idx="1"/>
          </p:nvPr>
        </p:nvSpPr>
        <p:spPr>
          <a:xfrm>
            <a:off x="457200" y="1676400"/>
            <a:ext cx="7927975" cy="4800600"/>
          </a:xfrm>
        </p:spPr>
        <p:txBody>
          <a:bodyPr>
            <a:normAutofit/>
          </a:bodyPr>
          <a:lstStyle/>
          <a:p>
            <a:r>
              <a:rPr lang="en-US" sz="2800" dirty="0" smtClean="0"/>
              <a:t>“</a:t>
            </a:r>
            <a:r>
              <a:rPr lang="en-US" sz="2800" dirty="0"/>
              <a:t>Sanctions Issued by ACCJC were Not Punitive; They Rather Provided  an Opportunity  for Institutions to Address Deficiencies and Resulted in Stronger Institutions”</a:t>
            </a:r>
          </a:p>
          <a:p>
            <a:pPr marL="365760" lvl="1" indent="-256032">
              <a:spcBef>
                <a:spcPts val="400"/>
              </a:spcBef>
              <a:buSzPct val="68000"/>
              <a:buFont typeface="Wingdings 3"/>
              <a:buChar char=""/>
            </a:pPr>
            <a:r>
              <a:rPr lang="en-US" sz="2800" dirty="0"/>
              <a:t>“ACCJC Recently  Completed a Three-Year  Transparent  Review Process and Has Already Implemented  Many Reforms Raised in the </a:t>
            </a:r>
            <a:r>
              <a:rPr lang="en-US" sz="2800" u="sng" dirty="0"/>
              <a:t>Task Force Report”</a:t>
            </a:r>
            <a:endParaRPr lang="en-US" sz="2800" dirty="0"/>
          </a:p>
          <a:p>
            <a:endParaRPr lang="en-US" altLang="en-US" sz="2200" dirty="0" smtClean="0">
              <a:ea typeface="ＭＳ Ｐゴシック" pitchFamily="34" charset="-128"/>
            </a:endParaRPr>
          </a:p>
        </p:txBody>
      </p:sp>
    </p:spTree>
    <p:extLst>
      <p:ext uri="{BB962C8B-B14F-4D97-AF65-F5344CB8AC3E}">
        <p14:creationId xmlns:p14="http://schemas.microsoft.com/office/powerpoint/2010/main" val="42638791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054474"/>
          </a:xfrm>
        </p:spPr>
        <p:txBody>
          <a:bodyPr/>
          <a:lstStyle/>
          <a:p>
            <a:pPr algn="ctr">
              <a:defRPr/>
            </a:pPr>
            <a:r>
              <a:rPr lang="en-US" sz="5400" dirty="0" smtClean="0"/>
              <a:t>Accreditation</a:t>
            </a:r>
            <a:endParaRPr lang="en-US" sz="5400" dirty="0"/>
          </a:p>
        </p:txBody>
      </p:sp>
      <p:sp>
        <p:nvSpPr>
          <p:cNvPr id="7171" name="Content Placeholder 4"/>
          <p:cNvSpPr>
            <a:spLocks noGrp="1"/>
          </p:cNvSpPr>
          <p:nvPr>
            <p:ph idx="1"/>
          </p:nvPr>
        </p:nvSpPr>
        <p:spPr>
          <a:xfrm>
            <a:off x="457200" y="1219200"/>
            <a:ext cx="8251826" cy="5324477"/>
          </a:xfrm>
        </p:spPr>
        <p:txBody>
          <a:bodyPr>
            <a:normAutofit/>
          </a:bodyPr>
          <a:lstStyle/>
          <a:p>
            <a:pPr marL="0" indent="0" algn="ctr">
              <a:buNone/>
            </a:pPr>
            <a:endParaRPr lang="en-US" sz="2800" b="1" dirty="0" smtClean="0"/>
          </a:p>
          <a:p>
            <a:pPr marL="0" indent="0" algn="ctr">
              <a:buNone/>
            </a:pPr>
            <a:r>
              <a:rPr lang="en-US" sz="2800" b="1" dirty="0" smtClean="0">
                <a:solidFill>
                  <a:srgbClr val="FF0000"/>
                </a:solidFill>
              </a:rPr>
              <a:t>REAFFIRMED </a:t>
            </a:r>
            <a:r>
              <a:rPr lang="en-US" sz="2800" b="1" dirty="0">
                <a:solidFill>
                  <a:srgbClr val="FF0000"/>
                </a:solidFill>
              </a:rPr>
              <a:t>ACCREDITATION ON THE BASIS OF A COMPREHENSIVE </a:t>
            </a:r>
            <a:r>
              <a:rPr lang="en-US" sz="2800" b="1" dirty="0" smtClean="0">
                <a:solidFill>
                  <a:srgbClr val="FF0000"/>
                </a:solidFill>
              </a:rPr>
              <a:t>EVALUATION</a:t>
            </a:r>
          </a:p>
          <a:p>
            <a:pPr marL="0" indent="0" algn="ctr">
              <a:buNone/>
            </a:pPr>
            <a:endParaRPr lang="en-US" altLang="en-US" dirty="0" smtClean="0"/>
          </a:p>
          <a:p>
            <a:pPr marL="0" indent="0" algn="ctr">
              <a:buNone/>
            </a:pPr>
            <a:r>
              <a:rPr lang="en-US" altLang="en-US" dirty="0" smtClean="0"/>
              <a:t>(</a:t>
            </a:r>
            <a:r>
              <a:rPr lang="en-US" altLang="en-US" dirty="0"/>
              <a:t>With a follow-up report due October of 2016, and a site visit by an evaluation team) </a:t>
            </a:r>
            <a:endParaRPr lang="en-US" altLang="en-US" dirty="0">
              <a:ea typeface="ＭＳ Ｐゴシック" pitchFamily="34" charset="-128"/>
            </a:endParaRPr>
          </a:p>
          <a:p>
            <a:pPr marL="0" indent="0" algn="ctr">
              <a:buNone/>
            </a:pPr>
            <a:endParaRPr lang="en-US" sz="3600" b="1" dirty="0"/>
          </a:p>
        </p:txBody>
      </p:sp>
    </p:spTree>
    <p:extLst>
      <p:ext uri="{BB962C8B-B14F-4D97-AF65-F5344CB8AC3E}">
        <p14:creationId xmlns:p14="http://schemas.microsoft.com/office/powerpoint/2010/main" val="1334742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sz="6600" dirty="0" smtClean="0"/>
              <a:t>Commendations</a:t>
            </a:r>
            <a:endParaRPr lang="en-US" sz="6600"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Commendation 1–SLO’s</a:t>
            </a:r>
          </a:p>
          <a:p>
            <a:pPr marL="0" indent="0">
              <a:buNone/>
            </a:pPr>
            <a:r>
              <a:rPr lang="en-US" sz="2800" dirty="0" smtClean="0"/>
              <a:t>The Team commends the College for developing and sustaining faculty-driven student learning outcome discussions and processes that are broadly based and widely used to inform the College's program review and planning. (II.A.I .a)</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493165562"/>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sz="6600" dirty="0" smtClean="0"/>
              <a:t>Commendations</a:t>
            </a:r>
            <a:endParaRPr lang="en-US" sz="6600"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Commendation 2–Student Engagement</a:t>
            </a:r>
          </a:p>
          <a:p>
            <a:pPr marL="0" indent="0">
              <a:buNone/>
            </a:pPr>
            <a:r>
              <a:rPr lang="en-US" sz="2800" dirty="0"/>
              <a:t>The Team commends the College for creating an institutional culture that supports active student engagement and leadership through the Student Interclub Council, diverse student programs (e.g. Pride Center and Veteran's Resource Center), and comprehensive student activities. (II.B.3.d)</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4196137364"/>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sz="6600" dirty="0" smtClean="0"/>
              <a:t>Commendations</a:t>
            </a:r>
            <a:endParaRPr lang="en-US" sz="6600"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Commendation 3–Library Web Page</a:t>
            </a:r>
          </a:p>
          <a:p>
            <a:pPr marL="0" indent="0">
              <a:buNone/>
            </a:pPr>
            <a:r>
              <a:rPr lang="en-US" sz="2800" dirty="0"/>
              <a:t>The Team commends the College for creating an innovative library web page that provides 24/7 accesses to educational resources for all students, faculty, and staff. (II.C. </a:t>
            </a:r>
            <a:r>
              <a:rPr lang="en-US" sz="2800" dirty="0" err="1"/>
              <a:t>l.a</a:t>
            </a:r>
            <a:r>
              <a:rPr lang="en-US" sz="2800" dirty="0"/>
              <a:t>)</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620938717"/>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sz="6600" dirty="0" smtClean="0"/>
              <a:t>Commendations</a:t>
            </a:r>
            <a:endParaRPr lang="en-US" sz="6600"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Commendation 4–Professional Development</a:t>
            </a:r>
          </a:p>
          <a:p>
            <a:pPr marL="0" indent="0">
              <a:buNone/>
            </a:pPr>
            <a:r>
              <a:rPr lang="en-US" sz="2800" dirty="0"/>
              <a:t>The Team commends the College for dedicating significant resources to the professional development program for full and part time faculty and classified staff. (III.A.5.a)</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3929739063"/>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sz="6600" dirty="0" smtClean="0"/>
              <a:t>Commendations</a:t>
            </a:r>
            <a:endParaRPr lang="en-US" sz="6600"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Commendation 5–Community Support</a:t>
            </a:r>
          </a:p>
          <a:p>
            <a:pPr marL="0" indent="0">
              <a:buNone/>
            </a:pPr>
            <a:r>
              <a:rPr lang="en-US" sz="2800" dirty="0"/>
              <a:t>The Team commends the College for its commitment to the community and effectiveness in building community support as evident in the passage of Proposition M. (III.B, IV.B.6)</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3522122844"/>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sz="6600" dirty="0" smtClean="0"/>
              <a:t>Commendations</a:t>
            </a:r>
            <a:endParaRPr lang="en-US" sz="6600"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Commendation 6–Facilities </a:t>
            </a:r>
            <a:r>
              <a:rPr lang="en-US" sz="2800" b="1" smtClean="0"/>
              <a:t>and Infrastructure</a:t>
            </a:r>
            <a:endParaRPr lang="en-US" sz="2800" b="1" dirty="0" smtClean="0"/>
          </a:p>
          <a:p>
            <a:pPr marL="0" indent="0">
              <a:buNone/>
            </a:pPr>
            <a:r>
              <a:rPr lang="en-US" sz="2800" dirty="0"/>
              <a:t>The Team commends the College for its effective use of Proposition M bond funds to construct new and renovate existing facilities and infrastructure that support a robust learning environment for students. (III.B)</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1182341080"/>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054474"/>
          </a:xfrm>
        </p:spPr>
        <p:txBody>
          <a:bodyPr>
            <a:normAutofit/>
          </a:bodyPr>
          <a:lstStyle/>
          <a:p>
            <a:pPr algn="ctr">
              <a:defRPr/>
            </a:pPr>
            <a:r>
              <a:rPr lang="en-US" sz="5400" dirty="0" smtClean="0"/>
              <a:t>Accreditation</a:t>
            </a:r>
            <a:endParaRPr lang="en-US" sz="5400" dirty="0"/>
          </a:p>
        </p:txBody>
      </p:sp>
      <p:sp>
        <p:nvSpPr>
          <p:cNvPr id="7171" name="Content Placeholder 4"/>
          <p:cNvSpPr>
            <a:spLocks noGrp="1"/>
          </p:cNvSpPr>
          <p:nvPr>
            <p:ph idx="1"/>
          </p:nvPr>
        </p:nvSpPr>
        <p:spPr>
          <a:xfrm>
            <a:off x="549274" y="1171573"/>
            <a:ext cx="7927975" cy="5324477"/>
          </a:xfrm>
        </p:spPr>
        <p:txBody>
          <a:bodyPr>
            <a:normAutofit/>
          </a:bodyPr>
          <a:lstStyle/>
          <a:p>
            <a:r>
              <a:rPr lang="en-US" altLang="en-US" sz="2800" dirty="0" smtClean="0">
                <a:ea typeface="ＭＳ Ｐゴシック" pitchFamily="34" charset="-128"/>
              </a:rPr>
              <a:t>Recommendations (8)</a:t>
            </a:r>
          </a:p>
          <a:p>
            <a:pPr lvl="1"/>
            <a:r>
              <a:rPr lang="en-US" altLang="en-US" sz="2800" dirty="0" smtClean="0">
                <a:ea typeface="ＭＳ Ｐゴシック" pitchFamily="34" charset="-128"/>
              </a:rPr>
              <a:t>Meeting Standards—Compliance (2)</a:t>
            </a:r>
          </a:p>
          <a:p>
            <a:pPr lvl="2"/>
            <a:r>
              <a:rPr lang="en-US" altLang="en-US" sz="2600" dirty="0" smtClean="0">
                <a:ea typeface="ＭＳ Ｐゴシック" pitchFamily="34" charset="-128"/>
              </a:rPr>
              <a:t>College is either in compliance or out of compliance with standards</a:t>
            </a:r>
          </a:p>
          <a:p>
            <a:pPr lvl="2"/>
            <a:r>
              <a:rPr lang="en-US" altLang="en-US" sz="2600" dirty="0" smtClean="0">
                <a:ea typeface="ＭＳ Ｐゴシック" pitchFamily="34" charset="-128"/>
              </a:rPr>
              <a:t>Two years to meet standards if given a recommendation</a:t>
            </a:r>
          </a:p>
          <a:p>
            <a:pPr lvl="2"/>
            <a:r>
              <a:rPr lang="en-US" altLang="en-US" sz="2600" dirty="0" smtClean="0">
                <a:ea typeface="ＭＳ Ｐゴシック" pitchFamily="34" charset="-128"/>
              </a:rPr>
              <a:t>Go to “show cause” if still out of compliance after two years</a:t>
            </a:r>
          </a:p>
          <a:p>
            <a:pPr lvl="1"/>
            <a:r>
              <a:rPr lang="en-US" altLang="en-US" sz="2800" dirty="0" smtClean="0">
                <a:ea typeface="ＭＳ Ｐゴシック" pitchFamily="34" charset="-128"/>
              </a:rPr>
              <a:t>Institutional Effectiveness (6)</a:t>
            </a:r>
          </a:p>
          <a:p>
            <a:pPr lvl="2"/>
            <a:r>
              <a:rPr lang="en-US" altLang="en-US" sz="2600" dirty="0" smtClean="0">
                <a:ea typeface="ＭＳ Ｐゴシック" pitchFamily="34" charset="-128"/>
              </a:rPr>
              <a:t>Substantial Improvement by mid-term report</a:t>
            </a:r>
          </a:p>
          <a:p>
            <a:pPr lvl="2"/>
            <a:r>
              <a:rPr lang="en-US" altLang="en-US" sz="2600" dirty="0" smtClean="0">
                <a:ea typeface="ＭＳ Ｐゴシック" pitchFamily="34" charset="-128"/>
              </a:rPr>
              <a:t>Entire cycle to truly solve issues</a:t>
            </a:r>
          </a:p>
        </p:txBody>
      </p:sp>
    </p:spTree>
    <p:extLst>
      <p:ext uri="{BB962C8B-B14F-4D97-AF65-F5344CB8AC3E}">
        <p14:creationId xmlns:p14="http://schemas.microsoft.com/office/powerpoint/2010/main" val="39087103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054474"/>
          </a:xfrm>
        </p:spPr>
        <p:txBody>
          <a:bodyPr>
            <a:normAutofit/>
          </a:bodyPr>
          <a:lstStyle/>
          <a:p>
            <a:pPr algn="ctr">
              <a:defRPr/>
            </a:pPr>
            <a:r>
              <a:rPr lang="en-US" sz="5400" dirty="0" smtClean="0"/>
              <a:t>Accreditation</a:t>
            </a:r>
            <a:endParaRPr lang="en-US" sz="5400" dirty="0"/>
          </a:p>
        </p:txBody>
      </p:sp>
      <p:sp>
        <p:nvSpPr>
          <p:cNvPr id="7171" name="Content Placeholder 4"/>
          <p:cNvSpPr>
            <a:spLocks noGrp="1"/>
          </p:cNvSpPr>
          <p:nvPr>
            <p:ph idx="1"/>
          </p:nvPr>
        </p:nvSpPr>
        <p:spPr>
          <a:xfrm>
            <a:off x="549274" y="1171573"/>
            <a:ext cx="7927975" cy="5324477"/>
          </a:xfrm>
        </p:spPr>
        <p:txBody>
          <a:bodyPr>
            <a:normAutofit/>
          </a:bodyPr>
          <a:lstStyle/>
          <a:p>
            <a:r>
              <a:rPr lang="en-US" altLang="en-US" sz="2800" dirty="0" smtClean="0">
                <a:ea typeface="ＭＳ Ｐゴシック" pitchFamily="34" charset="-128"/>
              </a:rPr>
              <a:t>Standards have been modified for the next cycle</a:t>
            </a:r>
          </a:p>
          <a:p>
            <a:r>
              <a:rPr lang="en-US" altLang="en-US" sz="2800" dirty="0" smtClean="0">
                <a:ea typeface="ＭＳ Ｐゴシック" pitchFamily="34" charset="-128"/>
              </a:rPr>
              <a:t>The next cycle is seven years instead of six</a:t>
            </a:r>
          </a:p>
          <a:p>
            <a:r>
              <a:rPr lang="en-US" altLang="en-US" sz="2800" dirty="0" smtClean="0">
                <a:ea typeface="ＭＳ Ｐゴシック" pitchFamily="34" charset="-128"/>
              </a:rPr>
              <a:t>Reporting</a:t>
            </a:r>
          </a:p>
          <a:p>
            <a:pPr lvl="1"/>
            <a:r>
              <a:rPr lang="en-US" altLang="en-US" dirty="0" smtClean="0">
                <a:ea typeface="ＭＳ Ｐゴシック" pitchFamily="34" charset="-128"/>
              </a:rPr>
              <a:t>October 2016: Address recommendations regarding compliance</a:t>
            </a:r>
          </a:p>
          <a:p>
            <a:pPr lvl="1"/>
            <a:r>
              <a:rPr lang="en-US" altLang="en-US" dirty="0" smtClean="0">
                <a:ea typeface="ＭＳ Ｐゴシック" pitchFamily="34" charset="-128"/>
              </a:rPr>
              <a:t>ACCJC Annual Report (March 2016)</a:t>
            </a:r>
          </a:p>
          <a:p>
            <a:pPr lvl="1"/>
            <a:r>
              <a:rPr lang="en-US" altLang="en-US" dirty="0" smtClean="0">
                <a:ea typeface="ＭＳ Ｐゴシック" pitchFamily="34" charset="-128"/>
              </a:rPr>
              <a:t>Mid-term Report (year four of seven year cycle)</a:t>
            </a:r>
          </a:p>
          <a:p>
            <a:pPr lvl="1"/>
            <a:r>
              <a:rPr lang="en-US" altLang="en-US" dirty="0" smtClean="0">
                <a:ea typeface="ＭＳ Ｐゴシック" pitchFamily="34" charset="-128"/>
              </a:rPr>
              <a:t>Self Evaluation in preparation of next visitation (year six of seven year cycle)</a:t>
            </a:r>
          </a:p>
          <a:p>
            <a:pPr lvl="1"/>
            <a:endParaRPr lang="en-US" altLang="en-US" sz="2200" dirty="0" smtClean="0">
              <a:ea typeface="ＭＳ Ｐゴシック" pitchFamily="34" charset="-128"/>
            </a:endParaRPr>
          </a:p>
        </p:txBody>
      </p:sp>
    </p:spTree>
    <p:extLst>
      <p:ext uri="{BB962C8B-B14F-4D97-AF65-F5344CB8AC3E}">
        <p14:creationId xmlns:p14="http://schemas.microsoft.com/office/powerpoint/2010/main" val="361617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042276" cy="1536887"/>
          </a:xfrm>
        </p:spPr>
        <p:txBody>
          <a:bodyPr/>
          <a:lstStyle/>
          <a:p>
            <a:pPr algn="ctr">
              <a:defRPr/>
            </a:pPr>
            <a:r>
              <a:rPr lang="en-US" dirty="0" smtClean="0"/>
              <a:t>Recommendations--Compliance</a:t>
            </a:r>
            <a:endParaRPr lang="en-US" dirty="0"/>
          </a:p>
        </p:txBody>
      </p:sp>
      <p:sp>
        <p:nvSpPr>
          <p:cNvPr id="7171" name="Content Placeholder 4"/>
          <p:cNvSpPr>
            <a:spLocks noGrp="1"/>
          </p:cNvSpPr>
          <p:nvPr>
            <p:ph idx="1"/>
          </p:nvPr>
        </p:nvSpPr>
        <p:spPr>
          <a:xfrm>
            <a:off x="549274" y="1771649"/>
            <a:ext cx="7927975" cy="4514852"/>
          </a:xfrm>
        </p:spPr>
        <p:txBody>
          <a:bodyPr>
            <a:normAutofit/>
          </a:bodyPr>
          <a:lstStyle/>
          <a:p>
            <a:pPr marL="0" indent="0">
              <a:buNone/>
            </a:pPr>
            <a:r>
              <a:rPr lang="en-US" altLang="en-US" sz="2800" b="1" dirty="0" smtClean="0">
                <a:ea typeface="ＭＳ Ｐゴシック" pitchFamily="34" charset="-128"/>
              </a:rPr>
              <a:t>Recommendation 1</a:t>
            </a:r>
          </a:p>
          <a:p>
            <a:pPr marL="0" indent="0">
              <a:buNone/>
            </a:pPr>
            <a:r>
              <a:rPr lang="en-US" sz="2800" dirty="0"/>
              <a:t>To meet the standards, the Team recommends the College ensure adequate tutorial support for distance education students.  In addition, the Team recommends that the College provide students at Camp Pendleton accessible student services commensurate with the offerings at the San Marcos and Escondido sites</a:t>
            </a:r>
            <a:r>
              <a:rPr lang="en-US" sz="2800" i="1" dirty="0"/>
              <a:t>. (</a:t>
            </a:r>
            <a:r>
              <a:rPr lang="en-US" sz="2800" i="1" u="sng" dirty="0">
                <a:hlinkClick r:id="rId2"/>
              </a:rPr>
              <a:t>II.C.1.c</a:t>
            </a:r>
            <a:r>
              <a:rPr lang="en-US" sz="2800" i="1" dirty="0"/>
              <a:t>, </a:t>
            </a:r>
            <a:r>
              <a:rPr lang="en-US" sz="2800" i="1" u="sng" dirty="0">
                <a:hlinkClick r:id="rId2"/>
              </a:rPr>
              <a:t>III.C.1.a</a:t>
            </a:r>
            <a:r>
              <a:rPr lang="en-US" sz="2800" i="1" dirty="0"/>
              <a:t>)</a:t>
            </a:r>
            <a:endParaRPr lang="en-US" sz="2800" dirty="0"/>
          </a:p>
          <a:p>
            <a:pPr marL="0" indent="0">
              <a:buNone/>
            </a:pPr>
            <a:endParaRPr lang="en-US" altLang="en-US" sz="2800" dirty="0" smtClean="0">
              <a:ea typeface="ＭＳ Ｐゴシック" pitchFamily="34" charset="-128"/>
            </a:endParaRPr>
          </a:p>
          <a:p>
            <a:pPr lvl="1"/>
            <a:endParaRPr lang="en-US" altLang="en-US" sz="26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5545371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52400"/>
            <a:ext cx="8042276" cy="1536887"/>
          </a:xfrm>
        </p:spPr>
        <p:txBody>
          <a:bodyPr/>
          <a:lstStyle/>
          <a:p>
            <a:pPr algn="ctr">
              <a:defRPr/>
            </a:pPr>
            <a:r>
              <a:rPr lang="en-US" dirty="0" smtClean="0"/>
              <a:t>Recommendations--Compliance</a:t>
            </a:r>
            <a:endParaRPr lang="en-US" dirty="0"/>
          </a:p>
        </p:txBody>
      </p:sp>
      <p:sp>
        <p:nvSpPr>
          <p:cNvPr id="7171" name="Content Placeholder 4"/>
          <p:cNvSpPr>
            <a:spLocks noGrp="1"/>
          </p:cNvSpPr>
          <p:nvPr>
            <p:ph idx="1"/>
          </p:nvPr>
        </p:nvSpPr>
        <p:spPr>
          <a:xfrm>
            <a:off x="549274" y="1771648"/>
            <a:ext cx="7927975" cy="4933951"/>
          </a:xfrm>
        </p:spPr>
        <p:txBody>
          <a:bodyPr>
            <a:normAutofit/>
          </a:bodyPr>
          <a:lstStyle/>
          <a:p>
            <a:pPr marL="0" indent="0">
              <a:buNone/>
            </a:pPr>
            <a:r>
              <a:rPr lang="en-US" altLang="en-US" sz="2800" b="1" dirty="0" smtClean="0">
                <a:ea typeface="ＭＳ Ｐゴシック" pitchFamily="34" charset="-128"/>
              </a:rPr>
              <a:t>Recommendation 1—</a:t>
            </a:r>
            <a:r>
              <a:rPr lang="en-US" altLang="en-US" sz="2800" b="1" dirty="0" smtClean="0">
                <a:solidFill>
                  <a:srgbClr val="FF0000"/>
                </a:solidFill>
                <a:ea typeface="ＭＳ Ｐゴシック" pitchFamily="34" charset="-128"/>
              </a:rPr>
              <a:t>Report</a:t>
            </a:r>
            <a:r>
              <a:rPr lang="en-US" altLang="en-US" sz="2800" b="1" dirty="0" smtClean="0">
                <a:ea typeface="ＭＳ Ｐゴシック" pitchFamily="34" charset="-128"/>
              </a:rPr>
              <a:t> </a:t>
            </a:r>
          </a:p>
          <a:p>
            <a:pPr marL="0" indent="0">
              <a:buNone/>
            </a:pPr>
            <a:r>
              <a:rPr lang="en-US" sz="2800" dirty="0"/>
              <a:t>To meet the standards, the Team recommends the College </a:t>
            </a:r>
            <a:r>
              <a:rPr lang="en-US" sz="2800" dirty="0">
                <a:solidFill>
                  <a:srgbClr val="FF0000"/>
                </a:solidFill>
              </a:rPr>
              <a:t>ensure adequate tutorial support for distance education students.</a:t>
            </a:r>
            <a:r>
              <a:rPr lang="en-US" sz="2800" dirty="0"/>
              <a:t>  In addition, the Team recommends that the College provide students at Camp Pendleton accessible student services commensurate with the offerings at the San Marcos and Escondido sites</a:t>
            </a:r>
            <a:r>
              <a:rPr lang="en-US" sz="2800" i="1" dirty="0"/>
              <a:t>. (</a:t>
            </a:r>
            <a:r>
              <a:rPr lang="en-US" sz="2800" i="1" u="sng" dirty="0">
                <a:hlinkClick r:id="rId2"/>
              </a:rPr>
              <a:t>II.C.1.c</a:t>
            </a:r>
            <a:r>
              <a:rPr lang="en-US" sz="2800" i="1" dirty="0"/>
              <a:t>, </a:t>
            </a:r>
            <a:r>
              <a:rPr lang="en-US" sz="2800" i="1" u="sng" dirty="0">
                <a:hlinkClick r:id="rId2"/>
              </a:rPr>
              <a:t>III.C.1.a</a:t>
            </a:r>
            <a:r>
              <a:rPr lang="en-US" sz="2800" i="1" dirty="0" smtClean="0"/>
              <a:t>)</a:t>
            </a:r>
            <a:endParaRPr lang="en-US" sz="2800" dirty="0"/>
          </a:p>
          <a:p>
            <a:pPr marL="0" indent="0">
              <a:buNone/>
            </a:pPr>
            <a:endParaRPr lang="en-US" altLang="en-US" sz="2800" dirty="0" smtClean="0">
              <a:ea typeface="ＭＳ Ｐゴシック" pitchFamily="34" charset="-128"/>
            </a:endParaRPr>
          </a:p>
          <a:p>
            <a:pPr lvl="1"/>
            <a:endParaRPr lang="en-US" altLang="en-US" sz="26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41131124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4"/>
          <p:cNvSpPr>
            <a:spLocks noGrp="1"/>
          </p:cNvSpPr>
          <p:nvPr>
            <p:ph idx="1"/>
          </p:nvPr>
        </p:nvSpPr>
        <p:spPr>
          <a:xfrm>
            <a:off x="533400" y="1828800"/>
            <a:ext cx="7927975" cy="4648200"/>
          </a:xfrm>
        </p:spPr>
        <p:txBody>
          <a:bodyPr>
            <a:normAutofit/>
          </a:bodyPr>
          <a:lstStyle/>
          <a:p>
            <a:pPr marL="0" indent="0">
              <a:buNone/>
            </a:pPr>
            <a:r>
              <a:rPr lang="en-US" altLang="en-US" sz="2800" b="1" dirty="0" smtClean="0">
                <a:ea typeface="ＭＳ Ｐゴシック" pitchFamily="34" charset="-128"/>
              </a:rPr>
              <a:t>Recommendation 2</a:t>
            </a:r>
          </a:p>
          <a:p>
            <a:pPr marL="457200" indent="-457200"/>
            <a:r>
              <a:rPr lang="en-US" sz="2800" dirty="0"/>
              <a:t>To meet the standard, the Team recommends the College create an environment that includes the participation of all employees in participatory governance and appropriate councils, committees, subcommittees, task forces, and workgroups.</a:t>
            </a:r>
            <a:r>
              <a:rPr lang="en-US" sz="2800" i="1" dirty="0"/>
              <a:t> (</a:t>
            </a:r>
            <a:r>
              <a:rPr lang="en-US" sz="2800" i="1" u="sng" dirty="0">
                <a:hlinkClick r:id="rId2"/>
              </a:rPr>
              <a:t>IV.A.1</a:t>
            </a:r>
            <a:r>
              <a:rPr lang="en-US" sz="2800" i="1" dirty="0"/>
              <a:t>, </a:t>
            </a:r>
            <a:r>
              <a:rPr lang="en-US" sz="2800" i="1" u="sng" dirty="0">
                <a:hlinkClick r:id="rId2"/>
              </a:rPr>
              <a:t>IV.A.3</a:t>
            </a:r>
            <a:r>
              <a:rPr lang="en-US" sz="2800" i="1" dirty="0" smtClean="0"/>
              <a:t>)</a:t>
            </a:r>
            <a:endParaRPr lang="en-US" altLang="en-US" sz="2800" dirty="0" smtClean="0">
              <a:ea typeface="ＭＳ Ｐゴシック" pitchFamily="34" charset="-128"/>
            </a:endParaRPr>
          </a:p>
          <a:p>
            <a:pPr marL="349250" lvl="1" indent="0">
              <a:buNone/>
            </a:pPr>
            <a:endParaRPr lang="en-US" altLang="en-US" sz="2600" dirty="0" smtClean="0">
              <a:ea typeface="ＭＳ Ｐゴシック" pitchFamily="34" charset="-128"/>
            </a:endParaRPr>
          </a:p>
          <a:p>
            <a:endParaRPr lang="en-US" altLang="en-US" sz="2800" dirty="0" smtClean="0">
              <a:ea typeface="ＭＳ Ｐゴシック" pitchFamily="34" charset="-128"/>
            </a:endParaRPr>
          </a:p>
        </p:txBody>
      </p:sp>
      <p:sp>
        <p:nvSpPr>
          <p:cNvPr id="5" name="Title 3"/>
          <p:cNvSpPr>
            <a:spLocks noGrp="1"/>
          </p:cNvSpPr>
          <p:nvPr>
            <p:ph type="title"/>
          </p:nvPr>
        </p:nvSpPr>
        <p:spPr>
          <a:xfrm>
            <a:off x="533400" y="304800"/>
            <a:ext cx="8042276" cy="1336956"/>
          </a:xfrm>
        </p:spPr>
        <p:txBody>
          <a:bodyPr>
            <a:normAutofit fontScale="90000"/>
          </a:bodyPr>
          <a:lstStyle/>
          <a:p>
            <a:pPr algn="ctr">
              <a:defRPr/>
            </a:pPr>
            <a:r>
              <a:rPr lang="en-US" dirty="0" smtClean="0"/>
              <a:t>Recommendations--Compliance</a:t>
            </a:r>
            <a:endParaRPr lang="en-US" dirty="0"/>
          </a:p>
        </p:txBody>
      </p:sp>
    </p:spTree>
    <p:extLst>
      <p:ext uri="{BB962C8B-B14F-4D97-AF65-F5344CB8AC3E}">
        <p14:creationId xmlns:p14="http://schemas.microsoft.com/office/powerpoint/2010/main" val="256954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4"/>
          <p:cNvSpPr>
            <a:spLocks noGrp="1"/>
          </p:cNvSpPr>
          <p:nvPr>
            <p:ph idx="1"/>
          </p:nvPr>
        </p:nvSpPr>
        <p:spPr>
          <a:xfrm>
            <a:off x="533400" y="1828800"/>
            <a:ext cx="7927975" cy="4648200"/>
          </a:xfrm>
        </p:spPr>
        <p:txBody>
          <a:bodyPr>
            <a:normAutofit/>
          </a:bodyPr>
          <a:lstStyle/>
          <a:p>
            <a:pPr marL="0" indent="0">
              <a:buNone/>
            </a:pPr>
            <a:r>
              <a:rPr lang="en-US" altLang="en-US" sz="2800" b="1" dirty="0" smtClean="0">
                <a:ea typeface="ＭＳ Ｐゴシック" pitchFamily="34" charset="-128"/>
              </a:rPr>
              <a:t>Recommendation 2—</a:t>
            </a:r>
            <a:r>
              <a:rPr lang="en-US" altLang="en-US" sz="2800" b="1" dirty="0" smtClean="0">
                <a:solidFill>
                  <a:srgbClr val="FF0000"/>
                </a:solidFill>
                <a:ea typeface="ＭＳ Ｐゴシック" pitchFamily="34" charset="-128"/>
              </a:rPr>
              <a:t>Report</a:t>
            </a:r>
            <a:r>
              <a:rPr lang="en-US" altLang="en-US" sz="2800" b="1" dirty="0" smtClean="0">
                <a:ea typeface="ＭＳ Ｐゴシック" pitchFamily="34" charset="-128"/>
              </a:rPr>
              <a:t> </a:t>
            </a:r>
          </a:p>
          <a:p>
            <a:pPr marL="457200" indent="-457200"/>
            <a:r>
              <a:rPr lang="en-US" sz="2800" dirty="0"/>
              <a:t>To meet the standard, the Team recommends the College create an environment that includes the participation of all employees in participatory governance and appropriate councils, committees, subcommittees, task forces, and workgroups.</a:t>
            </a:r>
            <a:r>
              <a:rPr lang="en-US" sz="2800" i="1" dirty="0"/>
              <a:t> (</a:t>
            </a:r>
            <a:r>
              <a:rPr lang="en-US" sz="2800" i="1" u="sng" dirty="0">
                <a:hlinkClick r:id="rId2"/>
              </a:rPr>
              <a:t>IV.A.1</a:t>
            </a:r>
            <a:r>
              <a:rPr lang="en-US" sz="2800" i="1" dirty="0"/>
              <a:t>, </a:t>
            </a:r>
            <a:r>
              <a:rPr lang="en-US" sz="2800" i="1" u="sng" dirty="0">
                <a:hlinkClick r:id="rId2"/>
              </a:rPr>
              <a:t>IV.A.3</a:t>
            </a:r>
            <a:r>
              <a:rPr lang="en-US" sz="2800" i="1" dirty="0" smtClean="0"/>
              <a:t>)</a:t>
            </a:r>
            <a:endParaRPr lang="en-US" altLang="en-US" sz="2800" dirty="0" smtClean="0">
              <a:ea typeface="ＭＳ Ｐゴシック" pitchFamily="34" charset="-128"/>
            </a:endParaRPr>
          </a:p>
          <a:p>
            <a:pPr marL="349250" lvl="1" indent="0">
              <a:buNone/>
            </a:pPr>
            <a:endParaRPr lang="en-US" altLang="en-US" sz="2600" dirty="0" smtClean="0">
              <a:ea typeface="ＭＳ Ｐゴシック" pitchFamily="34" charset="-128"/>
            </a:endParaRPr>
          </a:p>
          <a:p>
            <a:endParaRPr lang="en-US" altLang="en-US" sz="2800" dirty="0" smtClean="0">
              <a:ea typeface="ＭＳ Ｐゴシック" pitchFamily="34" charset="-128"/>
            </a:endParaRPr>
          </a:p>
        </p:txBody>
      </p:sp>
      <p:sp>
        <p:nvSpPr>
          <p:cNvPr id="5" name="Title 3"/>
          <p:cNvSpPr>
            <a:spLocks noGrp="1"/>
          </p:cNvSpPr>
          <p:nvPr>
            <p:ph type="title"/>
          </p:nvPr>
        </p:nvSpPr>
        <p:spPr>
          <a:xfrm>
            <a:off x="533400" y="304800"/>
            <a:ext cx="8042276" cy="1336956"/>
          </a:xfrm>
        </p:spPr>
        <p:txBody>
          <a:bodyPr>
            <a:normAutofit fontScale="90000"/>
          </a:bodyPr>
          <a:lstStyle/>
          <a:p>
            <a:pPr algn="ctr">
              <a:defRPr/>
            </a:pPr>
            <a:r>
              <a:rPr lang="en-US" dirty="0" smtClean="0"/>
              <a:t>Recommendations--Compliance</a:t>
            </a:r>
            <a:endParaRPr lang="en-US" dirty="0"/>
          </a:p>
        </p:txBody>
      </p:sp>
    </p:spTree>
    <p:extLst>
      <p:ext uri="{BB962C8B-B14F-4D97-AF65-F5344CB8AC3E}">
        <p14:creationId xmlns:p14="http://schemas.microsoft.com/office/powerpoint/2010/main" val="3990920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dirty="0" smtClean="0"/>
              <a:t>Recommendations-- Institutional Effectiveness</a:t>
            </a:r>
            <a:endParaRPr lang="en-US" dirty="0"/>
          </a:p>
        </p:txBody>
      </p:sp>
      <p:sp>
        <p:nvSpPr>
          <p:cNvPr id="7171" name="Content Placeholder 4"/>
          <p:cNvSpPr>
            <a:spLocks noGrp="1"/>
          </p:cNvSpPr>
          <p:nvPr>
            <p:ph idx="1"/>
          </p:nvPr>
        </p:nvSpPr>
        <p:spPr>
          <a:xfrm>
            <a:off x="533400" y="2057400"/>
            <a:ext cx="7927975" cy="3943350"/>
          </a:xfrm>
        </p:spPr>
        <p:txBody>
          <a:bodyPr>
            <a:normAutofit fontScale="92500"/>
          </a:bodyPr>
          <a:lstStyle/>
          <a:p>
            <a:pPr marL="0" indent="0">
              <a:buNone/>
            </a:pPr>
            <a:r>
              <a:rPr lang="en-US" sz="2800" b="1" dirty="0" smtClean="0"/>
              <a:t>Recommendation </a:t>
            </a:r>
            <a:r>
              <a:rPr lang="en-US" sz="2800" b="1" dirty="0"/>
              <a:t>3 – Enrollment Management</a:t>
            </a:r>
          </a:p>
          <a:p>
            <a:pPr marL="0" indent="0">
              <a:buNone/>
            </a:pPr>
            <a:r>
              <a:rPr lang="en-US" sz="2800" dirty="0"/>
              <a:t>To increase institutional effectiveness, the Team recommends the College develop and implement a comprehensive district wide enrollment management plan to ensure enhanced student access and success and maintain the fiscal viability and integrity of the institution by reducing its reliance on reserves to balance its annual budget. (</a:t>
            </a:r>
            <a:r>
              <a:rPr lang="en-US" sz="2800" u="sng" dirty="0">
                <a:hlinkClick r:id="rId2"/>
              </a:rPr>
              <a:t>III.D.1.b</a:t>
            </a:r>
            <a:r>
              <a:rPr lang="en-US" sz="2800" dirty="0"/>
              <a:t>, </a:t>
            </a:r>
            <a:r>
              <a:rPr lang="en-US" sz="2800" u="sng" dirty="0">
                <a:hlinkClick r:id="rId2"/>
              </a:rPr>
              <a:t>IV.B.2.d</a:t>
            </a:r>
            <a:r>
              <a:rPr lang="en-US" sz="2800" dirty="0"/>
              <a:t>)</a:t>
            </a:r>
          </a:p>
          <a:p>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1914623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dirty="0" smtClean="0"/>
              <a:t>Recommendations-- Institutional Effectiveness</a:t>
            </a:r>
            <a:endParaRPr lang="en-US" dirty="0"/>
          </a:p>
        </p:txBody>
      </p:sp>
      <p:sp>
        <p:nvSpPr>
          <p:cNvPr id="7171" name="Content Placeholder 4"/>
          <p:cNvSpPr>
            <a:spLocks noGrp="1"/>
          </p:cNvSpPr>
          <p:nvPr>
            <p:ph idx="1"/>
          </p:nvPr>
        </p:nvSpPr>
        <p:spPr>
          <a:xfrm>
            <a:off x="549274" y="2076448"/>
            <a:ext cx="7927975" cy="4448177"/>
          </a:xfrm>
        </p:spPr>
        <p:txBody>
          <a:bodyPr>
            <a:normAutofit/>
          </a:bodyPr>
          <a:lstStyle/>
          <a:p>
            <a:pPr marL="0" indent="0">
              <a:buNone/>
            </a:pPr>
            <a:r>
              <a:rPr lang="en-US" sz="2800" b="1" dirty="0" smtClean="0"/>
              <a:t>Recommendation </a:t>
            </a:r>
            <a:r>
              <a:rPr lang="en-US" sz="2800" b="1" dirty="0"/>
              <a:t>4 – </a:t>
            </a:r>
            <a:r>
              <a:rPr lang="en-US" sz="2800" b="1" dirty="0" smtClean="0"/>
              <a:t>Staffing</a:t>
            </a:r>
          </a:p>
          <a:p>
            <a:pPr marL="0" indent="0">
              <a:buNone/>
            </a:pPr>
            <a:r>
              <a:rPr lang="en-US" sz="2800" dirty="0"/>
              <a:t>To increase institutional effectiveness, the Team recommends the College develop a college wide process for determining the number of classified staff and administrators with appropriate preparation and experience to provide adequate support for the institution’s mission and purposes. (</a:t>
            </a:r>
            <a:r>
              <a:rPr lang="en-US" sz="2800" u="sng" dirty="0">
                <a:hlinkClick r:id="rId2"/>
              </a:rPr>
              <a:t>III.A.2</a:t>
            </a:r>
            <a:r>
              <a:rPr lang="en-US" sz="2800" dirty="0"/>
              <a:t>)</a:t>
            </a:r>
          </a:p>
          <a:p>
            <a:pPr marL="0" indent="0">
              <a:buNone/>
            </a:pPr>
            <a:endParaRPr lang="en-US" sz="2800" b="1" dirty="0"/>
          </a:p>
          <a:p>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16836278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dirty="0" smtClean="0"/>
              <a:t>Recommendations-- Institutional Effectiveness</a:t>
            </a:r>
            <a:endParaRPr lang="en-US" dirty="0"/>
          </a:p>
        </p:txBody>
      </p:sp>
      <p:sp>
        <p:nvSpPr>
          <p:cNvPr id="7171" name="Content Placeholder 4"/>
          <p:cNvSpPr>
            <a:spLocks noGrp="1"/>
          </p:cNvSpPr>
          <p:nvPr>
            <p:ph idx="1"/>
          </p:nvPr>
        </p:nvSpPr>
        <p:spPr>
          <a:xfrm>
            <a:off x="549274" y="2076448"/>
            <a:ext cx="7927975" cy="4448177"/>
          </a:xfrm>
        </p:spPr>
        <p:txBody>
          <a:bodyPr>
            <a:normAutofit fontScale="92500" lnSpcReduction="10000"/>
          </a:bodyPr>
          <a:lstStyle/>
          <a:p>
            <a:pPr marL="0" indent="0">
              <a:buNone/>
            </a:pPr>
            <a:r>
              <a:rPr lang="en-US" sz="2800" b="1" dirty="0" smtClean="0"/>
              <a:t>Recommendation </a:t>
            </a:r>
            <a:r>
              <a:rPr lang="en-US" sz="2800" b="1" dirty="0"/>
              <a:t>5 – Program </a:t>
            </a:r>
            <a:r>
              <a:rPr lang="en-US" sz="2800" b="1" dirty="0" smtClean="0"/>
              <a:t>Review</a:t>
            </a:r>
          </a:p>
          <a:p>
            <a:pPr marL="0" indent="0">
              <a:buNone/>
            </a:pPr>
            <a:r>
              <a:rPr lang="en-US" sz="2800" dirty="0"/>
              <a:t>To increase institutional effectiveness, the Team recommends the College create program review plans for Human Resource Services and finance and Administrative Services that include the same level of detailed narrative and analyses as other College division programs.  Additionally, the Team recommends that the College include Program Review Plans for all other College service areas as part of the program review process.  (</a:t>
            </a:r>
            <a:r>
              <a:rPr lang="en-US" sz="2800" u="sng" dirty="0">
                <a:hlinkClick r:id="rId2"/>
              </a:rPr>
              <a:t>I.B.3</a:t>
            </a:r>
            <a:r>
              <a:rPr lang="en-US" sz="2800" dirty="0"/>
              <a:t>)</a:t>
            </a:r>
          </a:p>
          <a:p>
            <a:pPr marL="0" indent="0">
              <a:buNone/>
            </a:pPr>
            <a:endParaRPr lang="en-US" sz="2800" b="1" dirty="0"/>
          </a:p>
          <a:p>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16663021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dirty="0" smtClean="0"/>
              <a:t>Recommendations-- Institutional Effectiveness</a:t>
            </a:r>
            <a:endParaRPr lang="en-US" dirty="0"/>
          </a:p>
        </p:txBody>
      </p:sp>
      <p:sp>
        <p:nvSpPr>
          <p:cNvPr id="7171" name="Content Placeholder 4"/>
          <p:cNvSpPr>
            <a:spLocks noGrp="1"/>
          </p:cNvSpPr>
          <p:nvPr>
            <p:ph idx="1"/>
          </p:nvPr>
        </p:nvSpPr>
        <p:spPr>
          <a:xfrm>
            <a:off x="549274" y="2076448"/>
            <a:ext cx="8175626" cy="4448177"/>
          </a:xfrm>
        </p:spPr>
        <p:txBody>
          <a:bodyPr>
            <a:normAutofit/>
          </a:bodyPr>
          <a:lstStyle/>
          <a:p>
            <a:pPr marL="0" indent="0">
              <a:buNone/>
            </a:pPr>
            <a:r>
              <a:rPr lang="en-US" sz="2800" b="1" dirty="0" smtClean="0"/>
              <a:t>Recommendation </a:t>
            </a:r>
            <a:r>
              <a:rPr lang="en-US" sz="2800" b="1" dirty="0"/>
              <a:t>6 – Institution Set Standards</a:t>
            </a:r>
          </a:p>
          <a:p>
            <a:pPr marL="0" indent="0">
              <a:buNone/>
            </a:pPr>
            <a:r>
              <a:rPr lang="en-US" sz="2800" dirty="0"/>
              <a:t>To increase institutional effectiveness, the Team recommends the College utilize institution-set standards and other student achievement data to develop program-level standards for all College programs. (</a:t>
            </a:r>
            <a:r>
              <a:rPr lang="en-US" sz="2800" u="sng" dirty="0">
                <a:hlinkClick r:id="rId2"/>
              </a:rPr>
              <a:t>I.B.3</a:t>
            </a:r>
            <a:r>
              <a:rPr lang="en-US" sz="2800" dirty="0"/>
              <a:t>, </a:t>
            </a:r>
            <a:r>
              <a:rPr lang="en-US" sz="2800" u="sng" dirty="0">
                <a:hlinkClick r:id="rId3"/>
              </a:rPr>
              <a:t>U.S.D.E 602.17(f)</a:t>
            </a:r>
            <a:r>
              <a:rPr lang="en-US" sz="2800" dirty="0"/>
              <a:t>)</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32814102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dirty="0" smtClean="0"/>
              <a:t>Recommendations-- Institutional Effectiveness</a:t>
            </a:r>
            <a:endParaRPr lang="en-US" dirty="0"/>
          </a:p>
        </p:txBody>
      </p:sp>
      <p:sp>
        <p:nvSpPr>
          <p:cNvPr id="7171" name="Content Placeholder 4"/>
          <p:cNvSpPr>
            <a:spLocks noGrp="1"/>
          </p:cNvSpPr>
          <p:nvPr>
            <p:ph idx="1"/>
          </p:nvPr>
        </p:nvSpPr>
        <p:spPr>
          <a:xfrm>
            <a:off x="549274" y="2076448"/>
            <a:ext cx="7927975" cy="4448177"/>
          </a:xfrm>
        </p:spPr>
        <p:txBody>
          <a:bodyPr>
            <a:normAutofit/>
          </a:bodyPr>
          <a:lstStyle/>
          <a:p>
            <a:pPr marL="0" indent="0">
              <a:buNone/>
            </a:pPr>
            <a:r>
              <a:rPr lang="en-US" sz="2800" b="1" dirty="0" smtClean="0"/>
              <a:t>Recommendation </a:t>
            </a:r>
            <a:r>
              <a:rPr lang="en-US" sz="2800" b="1" dirty="0"/>
              <a:t>7 – SLOs</a:t>
            </a:r>
          </a:p>
          <a:p>
            <a:pPr marL="0" indent="0">
              <a:buNone/>
            </a:pPr>
            <a:r>
              <a:rPr lang="en-US" sz="2800" dirty="0"/>
              <a:t>To increase institutional effectiveness, the Team recommends the College takes steps to more clearly define the distinction between course objectives and student learning outcomes and to ensure that the student learning outcomes included in course syllabi are in full conformity with the student learning outcomes adopted by the institution. (</a:t>
            </a:r>
            <a:r>
              <a:rPr lang="en-US" sz="2800" u="sng" dirty="0">
                <a:hlinkClick r:id="rId2"/>
              </a:rPr>
              <a:t>II.A.6</a:t>
            </a:r>
            <a:r>
              <a:rPr lang="en-US" sz="2800" dirty="0"/>
              <a:t>)</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1082988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4" y="190500"/>
            <a:ext cx="8042276" cy="1498787"/>
          </a:xfrm>
        </p:spPr>
        <p:txBody>
          <a:bodyPr/>
          <a:lstStyle/>
          <a:p>
            <a:pPr algn="ctr">
              <a:defRPr/>
            </a:pPr>
            <a:r>
              <a:rPr lang="en-US" dirty="0" smtClean="0"/>
              <a:t>Recommendations-- Institutional Effectiveness</a:t>
            </a:r>
            <a:endParaRPr lang="en-US" dirty="0"/>
          </a:p>
        </p:txBody>
      </p:sp>
      <p:sp>
        <p:nvSpPr>
          <p:cNvPr id="7171" name="Content Placeholder 4"/>
          <p:cNvSpPr>
            <a:spLocks noGrp="1"/>
          </p:cNvSpPr>
          <p:nvPr>
            <p:ph idx="1"/>
          </p:nvPr>
        </p:nvSpPr>
        <p:spPr>
          <a:xfrm>
            <a:off x="549274" y="2076448"/>
            <a:ext cx="7927975" cy="4448177"/>
          </a:xfrm>
        </p:spPr>
        <p:txBody>
          <a:bodyPr>
            <a:normAutofit/>
          </a:bodyPr>
          <a:lstStyle/>
          <a:p>
            <a:pPr marL="0" indent="0">
              <a:buNone/>
            </a:pPr>
            <a:r>
              <a:rPr lang="en-US" sz="2800" b="1" dirty="0" smtClean="0"/>
              <a:t>Recommendation </a:t>
            </a:r>
            <a:r>
              <a:rPr lang="en-US" sz="2800" b="1" dirty="0"/>
              <a:t>8 – Discipline Preparation</a:t>
            </a:r>
          </a:p>
          <a:p>
            <a:pPr marL="0" indent="0">
              <a:buNone/>
            </a:pPr>
            <a:r>
              <a:rPr lang="en-US" sz="2800" dirty="0"/>
              <a:t>To increase institutional effectiveness, the Team recommends the College curriculum committee stipulate the discipline preparation appropriate to courses in the College’s curriculum within course outlines of record. (</a:t>
            </a:r>
            <a:r>
              <a:rPr lang="en-US" sz="2800" u="sng" dirty="0">
                <a:hlinkClick r:id="rId2"/>
              </a:rPr>
              <a:t>II.A.2.b</a:t>
            </a:r>
            <a:r>
              <a:rPr lang="en-US" sz="2800" dirty="0"/>
              <a:t>, </a:t>
            </a:r>
            <a:r>
              <a:rPr lang="en-US" sz="2800" u="sng" dirty="0">
                <a:hlinkClick r:id="rId2"/>
              </a:rPr>
              <a:t>III.A.1.a</a:t>
            </a:r>
            <a:r>
              <a:rPr lang="en-US" sz="2800" dirty="0"/>
              <a:t>)</a:t>
            </a:r>
          </a:p>
          <a:p>
            <a:pPr marL="0" indent="0">
              <a:buNone/>
            </a:pP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Tree>
    <p:extLst>
      <p:ext uri="{BB962C8B-B14F-4D97-AF65-F5344CB8AC3E}">
        <p14:creationId xmlns:p14="http://schemas.microsoft.com/office/powerpoint/2010/main" val="36456779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054474"/>
          </a:xfrm>
        </p:spPr>
        <p:txBody>
          <a:bodyPr>
            <a:normAutofit/>
          </a:bodyPr>
          <a:lstStyle/>
          <a:p>
            <a:pPr algn="ctr">
              <a:defRPr/>
            </a:pPr>
            <a:r>
              <a:rPr lang="en-US" sz="5400" dirty="0" smtClean="0"/>
              <a:t>Task Force Findings</a:t>
            </a:r>
            <a:endParaRPr lang="en-US" sz="5400" dirty="0"/>
          </a:p>
        </p:txBody>
      </p:sp>
      <p:sp>
        <p:nvSpPr>
          <p:cNvPr id="7171" name="Content Placeholder 4"/>
          <p:cNvSpPr>
            <a:spLocks noGrp="1"/>
          </p:cNvSpPr>
          <p:nvPr>
            <p:ph idx="1"/>
          </p:nvPr>
        </p:nvSpPr>
        <p:spPr>
          <a:xfrm>
            <a:off x="549274" y="1171573"/>
            <a:ext cx="7927975" cy="5324477"/>
          </a:xfrm>
        </p:spPr>
        <p:txBody>
          <a:bodyPr>
            <a:normAutofit/>
          </a:bodyPr>
          <a:lstStyle/>
          <a:p>
            <a:r>
              <a:rPr lang="en-US" sz="2800" dirty="0" smtClean="0"/>
              <a:t>The </a:t>
            </a:r>
            <a:r>
              <a:rPr lang="en-US" sz="2800" dirty="0"/>
              <a:t>structure of accreditation in this region no </a:t>
            </a:r>
            <a:r>
              <a:rPr lang="en-US" sz="2800" dirty="0" smtClean="0"/>
              <a:t>longer meets </a:t>
            </a:r>
            <a:r>
              <a:rPr lang="en-US" sz="2800" dirty="0"/>
              <a:t>the current and anticipated needs of </a:t>
            </a:r>
            <a:r>
              <a:rPr lang="en-US" sz="2800" dirty="0" smtClean="0"/>
              <a:t>the California </a:t>
            </a:r>
            <a:r>
              <a:rPr lang="en-US" sz="2800" dirty="0"/>
              <a:t>Community Colleges</a:t>
            </a:r>
            <a:r>
              <a:rPr lang="en-US" sz="2800" dirty="0" smtClean="0"/>
              <a:t>.</a:t>
            </a:r>
            <a:br>
              <a:rPr lang="en-US" sz="2800" dirty="0" smtClean="0"/>
            </a:br>
            <a:endParaRPr lang="en-US" sz="2800" dirty="0"/>
          </a:p>
          <a:p>
            <a:r>
              <a:rPr lang="en-US" sz="2800" dirty="0"/>
              <a:t>The ACCJC has consistently failed to meet </a:t>
            </a:r>
            <a:r>
              <a:rPr lang="en-US" sz="2800" dirty="0" smtClean="0"/>
              <a:t>the expectations </a:t>
            </a:r>
            <a:r>
              <a:rPr lang="en-US" sz="2800" dirty="0"/>
              <a:t>outlined in section three of this report</a:t>
            </a:r>
            <a:r>
              <a:rPr lang="en-US" sz="2800" dirty="0" smtClean="0"/>
              <a:t>.</a:t>
            </a:r>
            <a:endParaRPr lang="en-US" sz="2800" dirty="0"/>
          </a:p>
        </p:txBody>
      </p:sp>
    </p:spTree>
    <p:extLst>
      <p:ext uri="{BB962C8B-B14F-4D97-AF65-F5344CB8AC3E}">
        <p14:creationId xmlns:p14="http://schemas.microsoft.com/office/powerpoint/2010/main" val="1379379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4"/>
          <p:cNvSpPr>
            <a:spLocks noGrp="1"/>
          </p:cNvSpPr>
          <p:nvPr>
            <p:ph idx="1"/>
          </p:nvPr>
        </p:nvSpPr>
        <p:spPr>
          <a:xfrm>
            <a:off x="549275" y="1717673"/>
            <a:ext cx="7927975" cy="4816477"/>
          </a:xfrm>
        </p:spPr>
        <p:txBody>
          <a:bodyPr>
            <a:normAutofit/>
          </a:bodyPr>
          <a:lstStyle/>
          <a:p>
            <a:r>
              <a:rPr lang="en-US" sz="2800" dirty="0" smtClean="0"/>
              <a:t>ACCJC developed a Composite Financial Index (CFI)</a:t>
            </a:r>
          </a:p>
          <a:p>
            <a:r>
              <a:rPr lang="en-US" sz="2800" dirty="0" smtClean="0"/>
              <a:t>Based on index colleges assigned into one of the following categories of scrutiny.</a:t>
            </a:r>
          </a:p>
          <a:p>
            <a:pPr lvl="1"/>
            <a:r>
              <a:rPr lang="en-US" sz="2800" dirty="0" smtClean="0"/>
              <a:t>N (Normal)</a:t>
            </a:r>
          </a:p>
          <a:p>
            <a:pPr lvl="1"/>
            <a:r>
              <a:rPr lang="en-US" sz="2800" dirty="0" smtClean="0"/>
              <a:t>M (Enhanced Monitoring)</a:t>
            </a:r>
          </a:p>
          <a:p>
            <a:pPr lvl="1"/>
            <a:r>
              <a:rPr lang="en-US" sz="2800" dirty="0" smtClean="0"/>
              <a:t>R (Referred)</a:t>
            </a:r>
            <a:endParaRPr lang="en-US" sz="2800" dirty="0"/>
          </a:p>
          <a:p>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
        <p:nvSpPr>
          <p:cNvPr id="7" name="Title 3"/>
          <p:cNvSpPr>
            <a:spLocks noGrp="1"/>
          </p:cNvSpPr>
          <p:nvPr>
            <p:ph type="title"/>
          </p:nvPr>
        </p:nvSpPr>
        <p:spPr>
          <a:xfrm>
            <a:off x="549275" y="190500"/>
            <a:ext cx="8042275" cy="1498600"/>
          </a:xfrm>
        </p:spPr>
        <p:txBody>
          <a:bodyPr/>
          <a:lstStyle/>
          <a:p>
            <a:pPr algn="ctr">
              <a:defRPr/>
            </a:pPr>
            <a:r>
              <a:rPr lang="en-US" dirty="0" smtClean="0"/>
              <a:t>Annual Financial Report Monitoring Status</a:t>
            </a:r>
            <a:endParaRPr lang="en-US" dirty="0"/>
          </a:p>
        </p:txBody>
      </p:sp>
    </p:spTree>
    <p:extLst>
      <p:ext uri="{BB962C8B-B14F-4D97-AF65-F5344CB8AC3E}">
        <p14:creationId xmlns:p14="http://schemas.microsoft.com/office/powerpoint/2010/main" val="1017510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4"/>
          <p:cNvSpPr>
            <a:spLocks noGrp="1"/>
          </p:cNvSpPr>
          <p:nvPr>
            <p:ph idx="1"/>
          </p:nvPr>
        </p:nvSpPr>
        <p:spPr>
          <a:xfrm>
            <a:off x="549275" y="1717673"/>
            <a:ext cx="7927975" cy="4816477"/>
          </a:xfrm>
        </p:spPr>
        <p:txBody>
          <a:bodyPr>
            <a:normAutofit/>
          </a:bodyPr>
          <a:lstStyle/>
          <a:p>
            <a:r>
              <a:rPr lang="en-US" sz="2800" dirty="0" smtClean="0"/>
              <a:t>ACCJC developed a Composite Financial Index (CFI)</a:t>
            </a:r>
          </a:p>
          <a:p>
            <a:r>
              <a:rPr lang="en-US" sz="2800" dirty="0" smtClean="0"/>
              <a:t>Based on index colleges assigned into one of the following categories of scrutiny.</a:t>
            </a:r>
          </a:p>
          <a:p>
            <a:pPr lvl="1"/>
            <a:r>
              <a:rPr lang="en-US" sz="2800" dirty="0" smtClean="0"/>
              <a:t>N (Normal)</a:t>
            </a:r>
          </a:p>
          <a:p>
            <a:pPr lvl="1"/>
            <a:r>
              <a:rPr lang="en-US" sz="2800" dirty="0" smtClean="0">
                <a:solidFill>
                  <a:srgbClr val="FF0000"/>
                </a:solidFill>
              </a:rPr>
              <a:t>M (Enhanced Monitoring)</a:t>
            </a:r>
          </a:p>
          <a:p>
            <a:pPr lvl="1"/>
            <a:r>
              <a:rPr lang="en-US" sz="2800" dirty="0" smtClean="0"/>
              <a:t>R (Referred)</a:t>
            </a:r>
            <a:endParaRPr lang="en-US" sz="2800" dirty="0"/>
          </a:p>
          <a:p>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
        <p:nvSpPr>
          <p:cNvPr id="7" name="Title 3"/>
          <p:cNvSpPr>
            <a:spLocks noGrp="1"/>
          </p:cNvSpPr>
          <p:nvPr>
            <p:ph type="title"/>
          </p:nvPr>
        </p:nvSpPr>
        <p:spPr>
          <a:xfrm>
            <a:off x="549275" y="190500"/>
            <a:ext cx="8042275" cy="1498600"/>
          </a:xfrm>
        </p:spPr>
        <p:txBody>
          <a:bodyPr/>
          <a:lstStyle/>
          <a:p>
            <a:pPr algn="ctr">
              <a:defRPr/>
            </a:pPr>
            <a:r>
              <a:rPr lang="en-US" dirty="0" smtClean="0"/>
              <a:t>Annual Financial Report Monitoring Status</a:t>
            </a:r>
            <a:endParaRPr lang="en-US" dirty="0"/>
          </a:p>
        </p:txBody>
      </p:sp>
    </p:spTree>
    <p:extLst>
      <p:ext uri="{BB962C8B-B14F-4D97-AF65-F5344CB8AC3E}">
        <p14:creationId xmlns:p14="http://schemas.microsoft.com/office/powerpoint/2010/main" val="25535640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4"/>
          <p:cNvSpPr>
            <a:spLocks noGrp="1"/>
          </p:cNvSpPr>
          <p:nvPr>
            <p:ph idx="1"/>
          </p:nvPr>
        </p:nvSpPr>
        <p:spPr>
          <a:xfrm>
            <a:off x="549275" y="1717673"/>
            <a:ext cx="7927975" cy="4816477"/>
          </a:xfrm>
        </p:spPr>
        <p:txBody>
          <a:bodyPr>
            <a:normAutofit/>
          </a:bodyPr>
          <a:lstStyle/>
          <a:p>
            <a:r>
              <a:rPr lang="en-US" sz="2800" dirty="0" smtClean="0"/>
              <a:t>Operating revenue ratio</a:t>
            </a:r>
          </a:p>
          <a:p>
            <a:r>
              <a:rPr lang="en-US" sz="2800" dirty="0" smtClean="0"/>
              <a:t>Operating deficit</a:t>
            </a:r>
          </a:p>
          <a:p>
            <a:r>
              <a:rPr lang="en-US" sz="2800" dirty="0" smtClean="0"/>
              <a:t>Salary and benefits percentage</a:t>
            </a:r>
          </a:p>
          <a:p>
            <a:r>
              <a:rPr lang="en-US" sz="2800" dirty="0" smtClean="0"/>
              <a:t>Enrollment change</a:t>
            </a:r>
          </a:p>
          <a:p>
            <a:r>
              <a:rPr lang="en-US" sz="2800" dirty="0" smtClean="0"/>
              <a:t>Negative change in cash balance</a:t>
            </a:r>
          </a:p>
          <a:p>
            <a:r>
              <a:rPr lang="en-US" sz="2800" dirty="0" smtClean="0"/>
              <a:t>Student loan defaults</a:t>
            </a:r>
          </a:p>
          <a:p>
            <a:r>
              <a:rPr lang="en-US" sz="2800" dirty="0" smtClean="0"/>
              <a:t>Excess COLA</a:t>
            </a:r>
            <a:endParaRPr lang="en-US" altLang="en-US" sz="2800" dirty="0" smtClean="0">
              <a:ea typeface="ＭＳ Ｐゴシック" pitchFamily="34" charset="-128"/>
            </a:endParaRPr>
          </a:p>
          <a:p>
            <a:endParaRPr lang="en-US" altLang="en-US" sz="2800" dirty="0" smtClean="0">
              <a:ea typeface="ＭＳ Ｐゴシック" pitchFamily="34" charset="-128"/>
            </a:endParaRPr>
          </a:p>
        </p:txBody>
      </p:sp>
      <p:sp>
        <p:nvSpPr>
          <p:cNvPr id="7" name="Title 3"/>
          <p:cNvSpPr>
            <a:spLocks noGrp="1"/>
          </p:cNvSpPr>
          <p:nvPr>
            <p:ph type="title"/>
          </p:nvPr>
        </p:nvSpPr>
        <p:spPr>
          <a:xfrm>
            <a:off x="549275" y="190500"/>
            <a:ext cx="8042275" cy="1498600"/>
          </a:xfrm>
        </p:spPr>
        <p:txBody>
          <a:bodyPr/>
          <a:lstStyle/>
          <a:p>
            <a:pPr algn="ctr">
              <a:defRPr/>
            </a:pPr>
            <a:r>
              <a:rPr lang="en-US" dirty="0" smtClean="0"/>
              <a:t>Annual Financial Report Monitoring Status</a:t>
            </a:r>
            <a:endParaRPr lang="en-US" dirty="0"/>
          </a:p>
        </p:txBody>
      </p:sp>
    </p:spTree>
    <p:extLst>
      <p:ext uri="{BB962C8B-B14F-4D97-AF65-F5344CB8AC3E}">
        <p14:creationId xmlns:p14="http://schemas.microsoft.com/office/powerpoint/2010/main" val="1173327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054474"/>
          </a:xfrm>
        </p:spPr>
        <p:txBody>
          <a:bodyPr>
            <a:normAutofit/>
          </a:bodyPr>
          <a:lstStyle/>
          <a:p>
            <a:pPr algn="ctr">
              <a:defRPr/>
            </a:pPr>
            <a:r>
              <a:rPr lang="en-US" sz="5400" dirty="0"/>
              <a:t>Task Force Findings</a:t>
            </a:r>
          </a:p>
        </p:txBody>
      </p:sp>
      <p:sp>
        <p:nvSpPr>
          <p:cNvPr id="7171" name="Content Placeholder 4"/>
          <p:cNvSpPr>
            <a:spLocks noGrp="1"/>
          </p:cNvSpPr>
          <p:nvPr>
            <p:ph idx="1"/>
          </p:nvPr>
        </p:nvSpPr>
        <p:spPr>
          <a:xfrm>
            <a:off x="549274" y="1171573"/>
            <a:ext cx="7927975" cy="5324477"/>
          </a:xfrm>
        </p:spPr>
        <p:txBody>
          <a:bodyPr>
            <a:normAutofit/>
          </a:bodyPr>
          <a:lstStyle/>
          <a:p>
            <a:r>
              <a:rPr lang="en-US" sz="2800" dirty="0" smtClean="0"/>
              <a:t></a:t>
            </a:r>
            <a:r>
              <a:rPr lang="en-US" sz="2800" dirty="0"/>
              <a:t>On several occasions the ACCJC has </a:t>
            </a:r>
            <a:r>
              <a:rPr lang="en-US" sz="2800" dirty="0" smtClean="0"/>
              <a:t>promised changes </a:t>
            </a:r>
            <a:r>
              <a:rPr lang="en-US" sz="2800" dirty="0"/>
              <a:t>and has offered reports detailing </a:t>
            </a:r>
            <a:r>
              <a:rPr lang="en-US" sz="2800" dirty="0" smtClean="0"/>
              <a:t>their efforts </a:t>
            </a:r>
            <a:r>
              <a:rPr lang="en-US" sz="2800" dirty="0"/>
              <a:t>to address concerns, but these promises </a:t>
            </a:r>
            <a:r>
              <a:rPr lang="en-US" sz="2800" dirty="0" smtClean="0"/>
              <a:t>and reports </a:t>
            </a:r>
            <a:r>
              <a:rPr lang="en-US" sz="2800" dirty="0"/>
              <a:t>have led to few significant improvements</a:t>
            </a:r>
            <a:r>
              <a:rPr lang="en-US" sz="2800" dirty="0" smtClean="0"/>
              <a:t>.</a:t>
            </a:r>
            <a:br>
              <a:rPr lang="en-US" sz="2800" dirty="0" smtClean="0"/>
            </a:br>
            <a:endParaRPr lang="en-US" sz="2800" dirty="0"/>
          </a:p>
          <a:p>
            <a:r>
              <a:rPr lang="en-US" sz="2800" dirty="0"/>
              <a:t>The California Community College system and </a:t>
            </a:r>
            <a:r>
              <a:rPr lang="en-US" sz="2800" dirty="0" smtClean="0"/>
              <a:t>its member </a:t>
            </a:r>
            <a:r>
              <a:rPr lang="en-US" sz="2800" dirty="0"/>
              <a:t>institutions have lost confidence in </a:t>
            </a:r>
            <a:r>
              <a:rPr lang="en-US" sz="2800" dirty="0" smtClean="0"/>
              <a:t>the ACCJC</a:t>
            </a:r>
            <a:r>
              <a:rPr lang="en-US" sz="2800" dirty="0"/>
              <a:t>.</a:t>
            </a:r>
            <a:endParaRPr lang="en-US" altLang="en-US" sz="2200" dirty="0" smtClean="0">
              <a:ea typeface="ＭＳ Ｐゴシック" pitchFamily="34" charset="-128"/>
            </a:endParaRPr>
          </a:p>
        </p:txBody>
      </p:sp>
    </p:spTree>
    <p:extLst>
      <p:ext uri="{BB962C8B-B14F-4D97-AF65-F5344CB8AC3E}">
        <p14:creationId xmlns:p14="http://schemas.microsoft.com/office/powerpoint/2010/main" val="3088541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5276" y="304800"/>
            <a:ext cx="8839199" cy="1054474"/>
          </a:xfrm>
        </p:spPr>
        <p:txBody>
          <a:bodyPr>
            <a:normAutofit fontScale="90000"/>
          </a:bodyPr>
          <a:lstStyle/>
          <a:p>
            <a:pPr algn="ctr">
              <a:defRPr/>
            </a:pPr>
            <a:r>
              <a:rPr lang="en-US" sz="5400" dirty="0"/>
              <a:t>Task Force </a:t>
            </a:r>
            <a:r>
              <a:rPr lang="en-US" sz="5400" dirty="0" smtClean="0"/>
              <a:t>Recommendations</a:t>
            </a:r>
            <a:endParaRPr lang="en-US" sz="5400" dirty="0"/>
          </a:p>
        </p:txBody>
      </p:sp>
      <p:sp>
        <p:nvSpPr>
          <p:cNvPr id="7171" name="Content Placeholder 4"/>
          <p:cNvSpPr>
            <a:spLocks noGrp="1"/>
          </p:cNvSpPr>
          <p:nvPr>
            <p:ph idx="1"/>
          </p:nvPr>
        </p:nvSpPr>
        <p:spPr>
          <a:xfrm>
            <a:off x="609600" y="1981200"/>
            <a:ext cx="7927975" cy="2819400"/>
          </a:xfrm>
        </p:spPr>
        <p:txBody>
          <a:bodyPr>
            <a:normAutofit/>
          </a:bodyPr>
          <a:lstStyle/>
          <a:p>
            <a:pPr marL="109728" indent="0">
              <a:buNone/>
            </a:pPr>
            <a:r>
              <a:rPr lang="en-US" sz="2800" dirty="0" smtClean="0"/>
              <a:t>1.The </a:t>
            </a:r>
            <a:r>
              <a:rPr lang="en-US" sz="2800" dirty="0"/>
              <a:t>Chancellor’s Office should investigate all </a:t>
            </a:r>
            <a:r>
              <a:rPr lang="en-US" sz="2800" dirty="0" smtClean="0"/>
              <a:t>available avenues </a:t>
            </a:r>
            <a:r>
              <a:rPr lang="en-US" sz="2800" dirty="0"/>
              <a:t>for establishing a new model for </a:t>
            </a:r>
            <a:r>
              <a:rPr lang="en-US" sz="2800" dirty="0" smtClean="0"/>
              <a:t>accreditation, including </a:t>
            </a:r>
            <a:r>
              <a:rPr lang="en-US" sz="2800" dirty="0"/>
              <a:t>options such as the following</a:t>
            </a:r>
            <a:r>
              <a:rPr lang="en-US" sz="2800" dirty="0" smtClean="0"/>
              <a:t>:</a:t>
            </a:r>
            <a:endParaRPr lang="en-US" sz="2800" dirty="0"/>
          </a:p>
        </p:txBody>
      </p:sp>
    </p:spTree>
    <p:extLst>
      <p:ext uri="{BB962C8B-B14F-4D97-AF65-F5344CB8AC3E}">
        <p14:creationId xmlns:p14="http://schemas.microsoft.com/office/powerpoint/2010/main" val="1661827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5276" y="304800"/>
            <a:ext cx="8839199" cy="1054474"/>
          </a:xfrm>
        </p:spPr>
        <p:txBody>
          <a:bodyPr>
            <a:normAutofit fontScale="90000"/>
          </a:bodyPr>
          <a:lstStyle/>
          <a:p>
            <a:pPr algn="ctr">
              <a:defRPr/>
            </a:pPr>
            <a:r>
              <a:rPr lang="en-US" sz="5400" dirty="0"/>
              <a:t>Task Force </a:t>
            </a:r>
            <a:r>
              <a:rPr lang="en-US" sz="5400" dirty="0" smtClean="0"/>
              <a:t>Recommendations</a:t>
            </a:r>
            <a:endParaRPr lang="en-US" sz="5400" dirty="0"/>
          </a:p>
        </p:txBody>
      </p:sp>
      <p:sp>
        <p:nvSpPr>
          <p:cNvPr id="7171" name="Content Placeholder 4"/>
          <p:cNvSpPr>
            <a:spLocks noGrp="1"/>
          </p:cNvSpPr>
          <p:nvPr>
            <p:ph idx="1"/>
          </p:nvPr>
        </p:nvSpPr>
        <p:spPr>
          <a:xfrm>
            <a:off x="609600" y="1752600"/>
            <a:ext cx="7927975" cy="4343400"/>
          </a:xfrm>
        </p:spPr>
        <p:txBody>
          <a:bodyPr>
            <a:normAutofit lnSpcReduction="10000"/>
          </a:bodyPr>
          <a:lstStyle/>
          <a:p>
            <a:pPr marL="393192" lvl="1" indent="0">
              <a:buNone/>
            </a:pPr>
            <a:r>
              <a:rPr lang="en-US" sz="2800" dirty="0" smtClean="0"/>
              <a:t>a</a:t>
            </a:r>
            <a:r>
              <a:rPr lang="en-US" sz="2800" dirty="0"/>
              <a:t>. Form a combined single accrediting </a:t>
            </a:r>
            <a:r>
              <a:rPr lang="en-US" sz="2800" dirty="0" smtClean="0"/>
              <a:t>commission with </a:t>
            </a:r>
            <a:r>
              <a:rPr lang="en-US" sz="2800" dirty="0"/>
              <a:t>community colleges joining WASC </a:t>
            </a:r>
            <a:r>
              <a:rPr lang="en-US" sz="2800" dirty="0" smtClean="0"/>
              <a:t>Senior College </a:t>
            </a:r>
            <a:r>
              <a:rPr lang="en-US" sz="2800" dirty="0"/>
              <a:t>and University Commission, in </a:t>
            </a:r>
            <a:r>
              <a:rPr lang="en-US" sz="2800" dirty="0" smtClean="0"/>
              <a:t>keeping with </a:t>
            </a:r>
            <a:r>
              <a:rPr lang="en-US" sz="2800" dirty="0"/>
              <a:t>the prevalent model for regional accreditation</a:t>
            </a:r>
            <a:r>
              <a:rPr lang="en-US" sz="2800" dirty="0" smtClean="0"/>
              <a:t>.</a:t>
            </a:r>
            <a:br>
              <a:rPr lang="en-US" sz="2800" dirty="0" smtClean="0"/>
            </a:br>
            <a:endParaRPr lang="en-US" sz="2800" dirty="0"/>
          </a:p>
          <a:p>
            <a:pPr marL="393192" lvl="1" indent="0">
              <a:buNone/>
            </a:pPr>
            <a:r>
              <a:rPr lang="en-US" sz="2800" dirty="0"/>
              <a:t>b. Identify other regional accreditors that </a:t>
            </a:r>
            <a:r>
              <a:rPr lang="en-US" sz="2800" dirty="0" smtClean="0"/>
              <a:t>could serve </a:t>
            </a:r>
            <a:r>
              <a:rPr lang="en-US" sz="2800" dirty="0"/>
              <a:t>the California Community Colleges.</a:t>
            </a:r>
            <a:endParaRPr lang="en-US" altLang="en-US" sz="2800" dirty="0" smtClean="0">
              <a:ea typeface="ＭＳ Ｐゴシック" pitchFamily="34" charset="-128"/>
            </a:endParaRPr>
          </a:p>
        </p:txBody>
      </p:sp>
    </p:spTree>
    <p:extLst>
      <p:ext uri="{BB962C8B-B14F-4D97-AF65-F5344CB8AC3E}">
        <p14:creationId xmlns:p14="http://schemas.microsoft.com/office/powerpoint/2010/main" val="3615885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416424"/>
          </a:xfrm>
        </p:spPr>
        <p:txBody>
          <a:bodyPr>
            <a:normAutofit fontScale="90000"/>
          </a:bodyPr>
          <a:lstStyle/>
          <a:p>
            <a:pPr algn="ctr">
              <a:defRPr/>
            </a:pPr>
            <a:r>
              <a:rPr lang="en-US" sz="5400" dirty="0"/>
              <a:t>Task Force Recommendations</a:t>
            </a:r>
          </a:p>
        </p:txBody>
      </p:sp>
      <p:sp>
        <p:nvSpPr>
          <p:cNvPr id="7171" name="Content Placeholder 4"/>
          <p:cNvSpPr>
            <a:spLocks noGrp="1"/>
          </p:cNvSpPr>
          <p:nvPr>
            <p:ph idx="1"/>
          </p:nvPr>
        </p:nvSpPr>
        <p:spPr>
          <a:xfrm>
            <a:off x="457200" y="1676400"/>
            <a:ext cx="7927975" cy="4800600"/>
          </a:xfrm>
        </p:spPr>
        <p:txBody>
          <a:bodyPr>
            <a:normAutofit/>
          </a:bodyPr>
          <a:lstStyle/>
          <a:p>
            <a:pPr marL="109728" indent="0">
              <a:buNone/>
            </a:pPr>
            <a:r>
              <a:rPr lang="en-US" sz="2800" dirty="0"/>
              <a:t>2. The Chancellor’s Office should evaluate </a:t>
            </a:r>
            <a:r>
              <a:rPr lang="en-US" sz="2800" dirty="0" smtClean="0"/>
              <a:t>possible accrediting </a:t>
            </a:r>
            <a:r>
              <a:rPr lang="en-US" sz="2800" dirty="0"/>
              <a:t>agents for the California </a:t>
            </a:r>
            <a:r>
              <a:rPr lang="en-US" sz="2800" dirty="0" smtClean="0"/>
              <a:t>Community Colleges </a:t>
            </a:r>
            <a:r>
              <a:rPr lang="en-US" sz="2800" dirty="0"/>
              <a:t>in a thorough yet expeditious manner </a:t>
            </a:r>
            <a:r>
              <a:rPr lang="en-US" sz="2800" dirty="0" smtClean="0"/>
              <a:t>and, working </a:t>
            </a:r>
            <a:r>
              <a:rPr lang="en-US" sz="2800" dirty="0"/>
              <a:t>through the system’s established </a:t>
            </a:r>
            <a:r>
              <a:rPr lang="en-US" sz="2800" dirty="0" smtClean="0"/>
              <a:t>consultation processes</a:t>
            </a:r>
            <a:r>
              <a:rPr lang="en-US" sz="2800" dirty="0"/>
              <a:t>, bring a recommendation for </a:t>
            </a:r>
            <a:r>
              <a:rPr lang="en-US" sz="2800" dirty="0" smtClean="0"/>
              <a:t>action to </a:t>
            </a:r>
            <a:r>
              <a:rPr lang="en-US" sz="2800" dirty="0"/>
              <a:t>the Board of Governors by Spring 2016</a:t>
            </a:r>
            <a:r>
              <a:rPr lang="en-US" sz="2800" dirty="0" smtClean="0"/>
              <a:t>.</a:t>
            </a:r>
            <a:endParaRPr lang="en-US" sz="2800" dirty="0"/>
          </a:p>
        </p:txBody>
      </p:sp>
    </p:spTree>
    <p:extLst>
      <p:ext uri="{BB962C8B-B14F-4D97-AF65-F5344CB8AC3E}">
        <p14:creationId xmlns:p14="http://schemas.microsoft.com/office/powerpoint/2010/main" val="2850394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416424"/>
          </a:xfrm>
        </p:spPr>
        <p:txBody>
          <a:bodyPr>
            <a:normAutofit fontScale="90000"/>
          </a:bodyPr>
          <a:lstStyle/>
          <a:p>
            <a:pPr algn="ctr">
              <a:defRPr/>
            </a:pPr>
            <a:r>
              <a:rPr lang="en-US" sz="5400" dirty="0"/>
              <a:t>Task Force Recommendations</a:t>
            </a:r>
          </a:p>
        </p:txBody>
      </p:sp>
      <p:sp>
        <p:nvSpPr>
          <p:cNvPr id="7171" name="Content Placeholder 4"/>
          <p:cNvSpPr>
            <a:spLocks noGrp="1"/>
          </p:cNvSpPr>
          <p:nvPr>
            <p:ph idx="1"/>
          </p:nvPr>
        </p:nvSpPr>
        <p:spPr>
          <a:xfrm>
            <a:off x="457200" y="1676400"/>
            <a:ext cx="7927975" cy="4800600"/>
          </a:xfrm>
        </p:spPr>
        <p:txBody>
          <a:bodyPr>
            <a:normAutofit/>
          </a:bodyPr>
          <a:lstStyle/>
          <a:p>
            <a:pPr marL="109728" indent="0">
              <a:buNone/>
            </a:pPr>
            <a:r>
              <a:rPr lang="en-US" sz="2800" dirty="0" smtClean="0"/>
              <a:t>3</a:t>
            </a:r>
            <a:r>
              <a:rPr lang="en-US" sz="2800" dirty="0"/>
              <a:t>. Until a new accrediting agent for the system </a:t>
            </a:r>
            <a:r>
              <a:rPr lang="en-US" sz="2800" dirty="0" smtClean="0"/>
              <a:t>is identified</a:t>
            </a:r>
            <a:r>
              <a:rPr lang="en-US" sz="2800" dirty="0"/>
              <a:t>, </a:t>
            </a:r>
            <a:r>
              <a:rPr lang="en-US" sz="2800" dirty="0" smtClean="0"/>
              <a:t>system constituencies </a:t>
            </a:r>
            <a:r>
              <a:rPr lang="en-US" sz="2800" dirty="0"/>
              <a:t>should </a:t>
            </a:r>
            <a:r>
              <a:rPr lang="en-US" sz="2800" dirty="0" smtClean="0"/>
              <a:t>continue to </a:t>
            </a:r>
            <a:r>
              <a:rPr lang="en-US" sz="2800" dirty="0"/>
              <a:t>work in a cooperative and proactive manner </a:t>
            </a:r>
            <a:r>
              <a:rPr lang="en-US" sz="2800" dirty="0" smtClean="0"/>
              <a:t>with the </a:t>
            </a:r>
            <a:r>
              <a:rPr lang="en-US" sz="2800" dirty="0"/>
              <a:t>ACCJC to ensure the continuity of the </a:t>
            </a:r>
            <a:r>
              <a:rPr lang="en-US" sz="2800" dirty="0" smtClean="0"/>
              <a:t>accreditation process </a:t>
            </a:r>
            <a:r>
              <a:rPr lang="en-US" sz="2800" dirty="0"/>
              <a:t>for all colleges within the system.</a:t>
            </a:r>
            <a:endParaRPr lang="en-US" altLang="en-US" sz="2200" dirty="0" smtClean="0">
              <a:ea typeface="ＭＳ Ｐゴシック" pitchFamily="34" charset="-128"/>
            </a:endParaRPr>
          </a:p>
        </p:txBody>
      </p:sp>
    </p:spTree>
    <p:extLst>
      <p:ext uri="{BB962C8B-B14F-4D97-AF65-F5344CB8AC3E}">
        <p14:creationId xmlns:p14="http://schemas.microsoft.com/office/powerpoint/2010/main" val="3602672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9275" y="107576"/>
            <a:ext cx="8042276" cy="1416424"/>
          </a:xfrm>
        </p:spPr>
        <p:txBody>
          <a:bodyPr>
            <a:normAutofit/>
          </a:bodyPr>
          <a:lstStyle/>
          <a:p>
            <a:pPr algn="ctr">
              <a:defRPr/>
            </a:pPr>
            <a:r>
              <a:rPr lang="en-US" sz="5400" dirty="0" smtClean="0"/>
              <a:t>Kinsella Response</a:t>
            </a:r>
            <a:endParaRPr lang="en-US" sz="5400" dirty="0"/>
          </a:p>
        </p:txBody>
      </p:sp>
      <p:sp>
        <p:nvSpPr>
          <p:cNvPr id="7171" name="Content Placeholder 4"/>
          <p:cNvSpPr>
            <a:spLocks noGrp="1"/>
          </p:cNvSpPr>
          <p:nvPr>
            <p:ph idx="1"/>
          </p:nvPr>
        </p:nvSpPr>
        <p:spPr>
          <a:xfrm>
            <a:off x="457200" y="1676400"/>
            <a:ext cx="7927975" cy="4800600"/>
          </a:xfrm>
        </p:spPr>
        <p:txBody>
          <a:bodyPr>
            <a:normAutofit lnSpcReduction="10000"/>
          </a:bodyPr>
          <a:lstStyle/>
          <a:p>
            <a:r>
              <a:rPr lang="en-US" sz="2800" dirty="0" err="1"/>
              <a:t>Kinesella</a:t>
            </a:r>
            <a:r>
              <a:rPr lang="en-US" sz="2800" dirty="0"/>
              <a:t> expressed “grave concerns about both the process used to produce the Task Force Report and its findings and recommendations.”</a:t>
            </a:r>
          </a:p>
          <a:p>
            <a:r>
              <a:rPr lang="en-US" sz="2800" dirty="0"/>
              <a:t>“I believe that the Report is part of a concerted effort by the Chancellor's Office to punish ACCJC because it did not accede to political pressure from the Chancellor's Office over the past two years to rescind its withdrawal of accreditation from the City College of San Francisco (CCSF</a:t>
            </a:r>
            <a:r>
              <a:rPr lang="en-US" sz="2800" dirty="0" smtClean="0"/>
              <a:t>).”</a:t>
            </a:r>
            <a:endParaRPr lang="en-US" sz="2400" dirty="0"/>
          </a:p>
        </p:txBody>
      </p:sp>
    </p:spTree>
    <p:extLst>
      <p:ext uri="{BB962C8B-B14F-4D97-AF65-F5344CB8AC3E}">
        <p14:creationId xmlns:p14="http://schemas.microsoft.com/office/powerpoint/2010/main" val="1299748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20589</TotalTime>
  <Words>1319</Words>
  <Application>Microsoft Office PowerPoint</Application>
  <PresentationFormat>On-screen Show (4:3)</PresentationFormat>
  <Paragraphs>124</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PowerPoint Presentation</vt:lpstr>
      <vt:lpstr>Accreditation</vt:lpstr>
      <vt:lpstr>Task Force Findings</vt:lpstr>
      <vt:lpstr>Task Force Findings</vt:lpstr>
      <vt:lpstr>Task Force Recommendations</vt:lpstr>
      <vt:lpstr>Task Force Recommendations</vt:lpstr>
      <vt:lpstr>Task Force Recommendations</vt:lpstr>
      <vt:lpstr>Task Force Recommendations</vt:lpstr>
      <vt:lpstr>Kinsella Response</vt:lpstr>
      <vt:lpstr>Kinsella Response</vt:lpstr>
      <vt:lpstr>Kinsella Response</vt:lpstr>
      <vt:lpstr>Accreditation</vt:lpstr>
      <vt:lpstr>Commendations</vt:lpstr>
      <vt:lpstr>Commendations</vt:lpstr>
      <vt:lpstr>Commendations</vt:lpstr>
      <vt:lpstr>Commendations</vt:lpstr>
      <vt:lpstr>Commendations</vt:lpstr>
      <vt:lpstr>Commendations</vt:lpstr>
      <vt:lpstr>Accreditation</vt:lpstr>
      <vt:lpstr>Recommendations--Compliance</vt:lpstr>
      <vt:lpstr>Recommendations--Compliance</vt:lpstr>
      <vt:lpstr>Recommendations--Compliance</vt:lpstr>
      <vt:lpstr>Recommendations--Compliance</vt:lpstr>
      <vt:lpstr>Recommendations-- Institutional Effectiveness</vt:lpstr>
      <vt:lpstr>Recommendations-- Institutional Effectiveness</vt:lpstr>
      <vt:lpstr>Recommendations-- Institutional Effectiveness</vt:lpstr>
      <vt:lpstr>Recommendations-- Institutional Effectiveness</vt:lpstr>
      <vt:lpstr>Recommendations-- Institutional Effectiveness</vt:lpstr>
      <vt:lpstr>Recommendations-- Institutional Effectiveness</vt:lpstr>
      <vt:lpstr>Annual Financial Report Monitoring Status</vt:lpstr>
      <vt:lpstr>Annual Financial Report Monitoring Status</vt:lpstr>
      <vt:lpstr>Annual Financial Report Monitoring Status</vt:lpstr>
    </vt:vector>
  </TitlesOfParts>
  <Company>Palomar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 at Palomar College</dc:title>
  <dc:creator>Information Services</dc:creator>
  <cp:lastModifiedBy>Administrator</cp:lastModifiedBy>
  <cp:revision>867</cp:revision>
  <cp:lastPrinted>2015-08-25T15:19:44Z</cp:lastPrinted>
  <dcterms:created xsi:type="dcterms:W3CDTF">2004-11-10T00:25:36Z</dcterms:created>
  <dcterms:modified xsi:type="dcterms:W3CDTF">2015-10-16T19:05:54Z</dcterms:modified>
</cp:coreProperties>
</file>