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04" r:id="rId1"/>
  </p:sldMasterIdLst>
  <p:notesMasterIdLst>
    <p:notesMasterId r:id="rId40"/>
  </p:notesMasterIdLst>
  <p:handoutMasterIdLst>
    <p:handoutMasterId r:id="rId41"/>
  </p:handoutMasterIdLst>
  <p:sldIdLst>
    <p:sldId id="407" r:id="rId2"/>
    <p:sldId id="408" r:id="rId3"/>
    <p:sldId id="409" r:id="rId4"/>
    <p:sldId id="410" r:id="rId5"/>
    <p:sldId id="411" r:id="rId6"/>
    <p:sldId id="412" r:id="rId7"/>
    <p:sldId id="413" r:id="rId8"/>
    <p:sldId id="414" r:id="rId9"/>
    <p:sldId id="415" r:id="rId10"/>
    <p:sldId id="416" r:id="rId11"/>
    <p:sldId id="417" r:id="rId12"/>
    <p:sldId id="418" r:id="rId13"/>
    <p:sldId id="419" r:id="rId14"/>
    <p:sldId id="420" r:id="rId15"/>
    <p:sldId id="421" r:id="rId16"/>
    <p:sldId id="422" r:id="rId17"/>
    <p:sldId id="423" r:id="rId18"/>
    <p:sldId id="424" r:id="rId19"/>
    <p:sldId id="425" r:id="rId20"/>
    <p:sldId id="426" r:id="rId21"/>
    <p:sldId id="427" r:id="rId22"/>
    <p:sldId id="428" r:id="rId23"/>
    <p:sldId id="429" r:id="rId24"/>
    <p:sldId id="430" r:id="rId25"/>
    <p:sldId id="431" r:id="rId26"/>
    <p:sldId id="432" r:id="rId27"/>
    <p:sldId id="433" r:id="rId28"/>
    <p:sldId id="434" r:id="rId29"/>
    <p:sldId id="435" r:id="rId30"/>
    <p:sldId id="436" r:id="rId31"/>
    <p:sldId id="437" r:id="rId32"/>
    <p:sldId id="438" r:id="rId33"/>
    <p:sldId id="447" r:id="rId34"/>
    <p:sldId id="448" r:id="rId35"/>
    <p:sldId id="439" r:id="rId36"/>
    <p:sldId id="440" r:id="rId37"/>
    <p:sldId id="445" r:id="rId38"/>
    <p:sldId id="446"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93" autoAdjust="0"/>
    <p:restoredTop sz="94660"/>
  </p:normalViewPr>
  <p:slideViewPr>
    <p:cSldViewPr snapToGrid="0" snapToObjects="1">
      <p:cViewPr>
        <p:scale>
          <a:sx n="80" d="100"/>
          <a:sy n="80" d="100"/>
        </p:scale>
        <p:origin x="-2430" y="-10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BFF0A28-3232-4806-AD7D-19D3E2ED8DC7}" type="datetimeFigureOut">
              <a:rPr lang="en-US" smtClean="0"/>
              <a:t>4/21/2016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444CCFF-880B-4047-B1C0-0D445C57B3E1}" type="slidenum">
              <a:rPr lang="en-US" smtClean="0"/>
              <a:t>‹#›</a:t>
            </a:fld>
            <a:endParaRPr lang="en-US" dirty="0"/>
          </a:p>
        </p:txBody>
      </p:sp>
    </p:spTree>
    <p:extLst>
      <p:ext uri="{BB962C8B-B14F-4D97-AF65-F5344CB8AC3E}">
        <p14:creationId xmlns:p14="http://schemas.microsoft.com/office/powerpoint/2010/main" val="10843418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9F5BF34-CCC7-164A-9C71-7CCE57AA47A9}" type="datetimeFigureOut">
              <a:rPr lang="en-US" smtClean="0"/>
              <a:t>4/21/2016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01401FC-743C-9849-9276-88B24B955DDB}" type="slidenum">
              <a:rPr lang="en-US" smtClean="0"/>
              <a:t>‹#›</a:t>
            </a:fld>
            <a:endParaRPr lang="en-US" dirty="0"/>
          </a:p>
        </p:txBody>
      </p:sp>
    </p:spTree>
    <p:extLst>
      <p:ext uri="{BB962C8B-B14F-4D97-AF65-F5344CB8AC3E}">
        <p14:creationId xmlns:p14="http://schemas.microsoft.com/office/powerpoint/2010/main" val="2398170465"/>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a:t>
            </a:r>
            <a:r>
              <a:rPr lang="en-US" baseline="0" dirty="0" smtClean="0"/>
              <a:t> we start I thought I would make note of a couple of interesting facts -  </a:t>
            </a:r>
          </a:p>
          <a:p>
            <a:endParaRPr lang="en-US" baseline="0" dirty="0" smtClean="0"/>
          </a:p>
          <a:p>
            <a:r>
              <a:rPr lang="en-US" baseline="0" dirty="0" smtClean="0"/>
              <a:t>This date in history in 1800, the Library of Congress was opened.  It is now the largest library in the world.  </a:t>
            </a:r>
          </a:p>
          <a:p>
            <a:endParaRPr lang="en-US" baseline="0" dirty="0" smtClean="0"/>
          </a:p>
          <a:p>
            <a:r>
              <a:rPr lang="en-US" baseline="0" dirty="0" smtClean="0"/>
              <a:t>According to tradition, April 23 is the day that we celebrate William Shakespeare's bday.  Not quite certain his true bday, however church records show that he was baptized on April 26 and 3 days was the customary amount of time to wait before baptizing a newborn.  We do know however, that he died 52 years later on April 23, 1616. </a:t>
            </a:r>
          </a:p>
          <a:p>
            <a:endParaRPr lang="en-US" baseline="0" dirty="0" smtClean="0"/>
          </a:p>
          <a:p>
            <a:r>
              <a:rPr lang="en-US" baseline="0" dirty="0" smtClean="0"/>
              <a:t>And, on April 25</a:t>
            </a:r>
            <a:r>
              <a:rPr lang="en-US" baseline="30000" dirty="0" smtClean="0"/>
              <a:t>th</a:t>
            </a:r>
            <a:r>
              <a:rPr lang="en-US" baseline="0" dirty="0" smtClean="0"/>
              <a:t> 1990, the Hubble Telescope was released into space by the Space Shuttle Discovery.  It is said that the Hubble Telescope.  “The images have become part of our culture.” – Astro Physicist Mario Livio.</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513E5E9-9CDD-4616-A86E-B93B403FF5DE}" type="slidenum">
              <a:rPr lang="en-US" smtClean="0"/>
              <a:pPr/>
              <a:t>1</a:t>
            </a:fld>
            <a:endParaRPr lang="en-US" dirty="0"/>
          </a:p>
        </p:txBody>
      </p:sp>
    </p:spTree>
    <p:extLst>
      <p:ext uri="{BB962C8B-B14F-4D97-AF65-F5344CB8AC3E}">
        <p14:creationId xmlns:p14="http://schemas.microsoft.com/office/powerpoint/2010/main" val="1141422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3E5E9-9CDD-4616-A86E-B93B403FF5DE}" type="slidenum">
              <a:rPr lang="en-US" smtClean="0"/>
              <a:pPr/>
              <a:t>20</a:t>
            </a:fld>
            <a:endParaRPr lang="en-US" dirty="0"/>
          </a:p>
        </p:txBody>
      </p:sp>
    </p:spTree>
    <p:extLst>
      <p:ext uri="{BB962C8B-B14F-4D97-AF65-F5344CB8AC3E}">
        <p14:creationId xmlns:p14="http://schemas.microsoft.com/office/powerpoint/2010/main" val="3184219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up into groups.  </a:t>
            </a:r>
            <a:endParaRPr lang="en-US" dirty="0"/>
          </a:p>
        </p:txBody>
      </p:sp>
      <p:sp>
        <p:nvSpPr>
          <p:cNvPr id="4" name="Slide Number Placeholder 3"/>
          <p:cNvSpPr>
            <a:spLocks noGrp="1"/>
          </p:cNvSpPr>
          <p:nvPr>
            <p:ph type="sldNum" sz="quarter" idx="10"/>
          </p:nvPr>
        </p:nvSpPr>
        <p:spPr/>
        <p:txBody>
          <a:bodyPr/>
          <a:lstStyle/>
          <a:p>
            <a:fld id="{8513E5E9-9CDD-4616-A86E-B93B403FF5DE}" type="slidenum">
              <a:rPr lang="en-US" smtClean="0"/>
              <a:pPr/>
              <a:t>26</a:t>
            </a:fld>
            <a:endParaRPr lang="en-US" dirty="0"/>
          </a:p>
        </p:txBody>
      </p:sp>
    </p:spTree>
    <p:extLst>
      <p:ext uri="{BB962C8B-B14F-4D97-AF65-F5344CB8AC3E}">
        <p14:creationId xmlns:p14="http://schemas.microsoft.com/office/powerpoint/2010/main" val="3626147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3E5E9-9CDD-4616-A86E-B93B403FF5DE}" type="slidenum">
              <a:rPr lang="en-US" smtClean="0"/>
              <a:pPr/>
              <a:t>36</a:t>
            </a:fld>
            <a:endParaRPr lang="en-US" dirty="0"/>
          </a:p>
        </p:txBody>
      </p:sp>
    </p:spTree>
    <p:extLst>
      <p:ext uri="{BB962C8B-B14F-4D97-AF65-F5344CB8AC3E}">
        <p14:creationId xmlns:p14="http://schemas.microsoft.com/office/powerpoint/2010/main" val="1494092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3E5E9-9CDD-4616-A86E-B93B403FF5DE}" type="slidenum">
              <a:rPr lang="en-US" smtClean="0"/>
              <a:pPr/>
              <a:t>37</a:t>
            </a:fld>
            <a:endParaRPr lang="en-US" dirty="0"/>
          </a:p>
        </p:txBody>
      </p:sp>
    </p:spTree>
    <p:extLst>
      <p:ext uri="{BB962C8B-B14F-4D97-AF65-F5344CB8AC3E}">
        <p14:creationId xmlns:p14="http://schemas.microsoft.com/office/powerpoint/2010/main" val="1709082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a:t>
            </a:r>
            <a:r>
              <a:rPr lang="en-US" baseline="0" dirty="0" smtClean="0"/>
              <a:t> we start I thought I would make note of a couple of interesting facts -  </a:t>
            </a:r>
          </a:p>
          <a:p>
            <a:endParaRPr lang="en-US" baseline="0" dirty="0" smtClean="0"/>
          </a:p>
          <a:p>
            <a:r>
              <a:rPr lang="en-US" baseline="0" dirty="0" smtClean="0"/>
              <a:t>This date in history in 1800, the Library of Congress was opened.  It is now the largest library in the world.  </a:t>
            </a:r>
          </a:p>
          <a:p>
            <a:endParaRPr lang="en-US" baseline="0" dirty="0" smtClean="0"/>
          </a:p>
          <a:p>
            <a:r>
              <a:rPr lang="en-US" baseline="0" dirty="0" smtClean="0"/>
              <a:t>According to tradition, April 23 is the day that we celebrate William Shakespeare's bday.  Not quite certain his true bday, however church records show that he was baptized on April 26 and 3 days was the customary amount of time to wait before baptizing a newborn.  We do know however, that he died 52 years later on April 23, 1616. </a:t>
            </a:r>
          </a:p>
          <a:p>
            <a:endParaRPr lang="en-US" baseline="0" dirty="0" smtClean="0"/>
          </a:p>
          <a:p>
            <a:r>
              <a:rPr lang="en-US" baseline="0" dirty="0" smtClean="0"/>
              <a:t>And, on April 25</a:t>
            </a:r>
            <a:r>
              <a:rPr lang="en-US" baseline="30000" dirty="0" smtClean="0"/>
              <a:t>th</a:t>
            </a:r>
            <a:r>
              <a:rPr lang="en-US" baseline="0" dirty="0" smtClean="0"/>
              <a:t> 1990, the Hubble Telescope was released into space by the Space Shuttle Discovery.  It is said that the Hubble Telescope.  “The images have become part of our culture.” – Astro Physicist Mario Livio.</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513E5E9-9CDD-4616-A86E-B93B403FF5DE}" type="slidenum">
              <a:rPr lang="en-US" smtClean="0"/>
              <a:pPr/>
              <a:t>2</a:t>
            </a:fld>
            <a:endParaRPr lang="en-US" dirty="0"/>
          </a:p>
        </p:txBody>
      </p:sp>
    </p:spTree>
    <p:extLst>
      <p:ext uri="{BB962C8B-B14F-4D97-AF65-F5344CB8AC3E}">
        <p14:creationId xmlns:p14="http://schemas.microsoft.com/office/powerpoint/2010/main" val="1141422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3E5E9-9CDD-4616-A86E-B93B403FF5DE}" type="slidenum">
              <a:rPr lang="en-US" smtClean="0"/>
              <a:pPr/>
              <a:t>3</a:t>
            </a:fld>
            <a:endParaRPr lang="en-US" dirty="0"/>
          </a:p>
        </p:txBody>
      </p:sp>
    </p:spTree>
    <p:extLst>
      <p:ext uri="{BB962C8B-B14F-4D97-AF65-F5344CB8AC3E}">
        <p14:creationId xmlns:p14="http://schemas.microsoft.com/office/powerpoint/2010/main" val="830515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3E5E9-9CDD-4616-A86E-B93B403FF5DE}" type="slidenum">
              <a:rPr lang="en-US" smtClean="0"/>
              <a:pPr/>
              <a:t>4</a:t>
            </a:fld>
            <a:endParaRPr lang="en-US" dirty="0"/>
          </a:p>
        </p:txBody>
      </p:sp>
    </p:spTree>
    <p:extLst>
      <p:ext uri="{BB962C8B-B14F-4D97-AF65-F5344CB8AC3E}">
        <p14:creationId xmlns:p14="http://schemas.microsoft.com/office/powerpoint/2010/main" val="1141422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3E5E9-9CDD-4616-A86E-B93B403FF5DE}" type="slidenum">
              <a:rPr lang="en-US" smtClean="0"/>
              <a:pPr/>
              <a:t>5</a:t>
            </a:fld>
            <a:endParaRPr lang="en-US" dirty="0"/>
          </a:p>
        </p:txBody>
      </p:sp>
    </p:spTree>
    <p:extLst>
      <p:ext uri="{BB962C8B-B14F-4D97-AF65-F5344CB8AC3E}">
        <p14:creationId xmlns:p14="http://schemas.microsoft.com/office/powerpoint/2010/main" val="865610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Note on headcount…This chart in</a:t>
            </a:r>
            <a:r>
              <a:rPr lang="en-US" baseline="0" dirty="0" smtClean="0"/>
              <a:t> our presentation shows fall term headcount.  While we do not have a “final” headcount for Spring, we do know that it will be down significantly over the previous spring, which is not a good sign when you consider some of the additional data we will be reviewing. A comparison at CENSUS headcount was down by about 2% but projected FTES was down even more.  Looking at the status of current enrollments (before all positive attendance is entered) enrollments seem to be down more than the 2% at Census.</a:t>
            </a:r>
            <a:endParaRPr lang="en-US" dirty="0"/>
          </a:p>
        </p:txBody>
      </p:sp>
      <p:sp>
        <p:nvSpPr>
          <p:cNvPr id="4" name="Slide Number Placeholder 3"/>
          <p:cNvSpPr>
            <a:spLocks noGrp="1"/>
          </p:cNvSpPr>
          <p:nvPr>
            <p:ph type="sldNum" sz="quarter" idx="10"/>
          </p:nvPr>
        </p:nvSpPr>
        <p:spPr/>
        <p:txBody>
          <a:bodyPr/>
          <a:lstStyle/>
          <a:p>
            <a:fld id="{8513E5E9-9CDD-4616-A86E-B93B403FF5DE}" type="slidenum">
              <a:rPr lang="en-US" smtClean="0"/>
              <a:pPr/>
              <a:t>7</a:t>
            </a:fld>
            <a:endParaRPr lang="en-US" dirty="0"/>
          </a:p>
        </p:txBody>
      </p:sp>
    </p:spTree>
    <p:extLst>
      <p:ext uri="{BB962C8B-B14F-4D97-AF65-F5344CB8AC3E}">
        <p14:creationId xmlns:p14="http://schemas.microsoft.com/office/powerpoint/2010/main" val="3801110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3E5E9-9CDD-4616-A86E-B93B403FF5DE}" type="slidenum">
              <a:rPr lang="en-US" smtClean="0"/>
              <a:pPr/>
              <a:t>11</a:t>
            </a:fld>
            <a:endParaRPr lang="en-US" dirty="0"/>
          </a:p>
        </p:txBody>
      </p:sp>
    </p:spTree>
    <p:extLst>
      <p:ext uri="{BB962C8B-B14F-4D97-AF65-F5344CB8AC3E}">
        <p14:creationId xmlns:p14="http://schemas.microsoft.com/office/powerpoint/2010/main" val="3438232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3E5E9-9CDD-4616-A86E-B93B403FF5DE}" type="slidenum">
              <a:rPr lang="en-US" smtClean="0"/>
              <a:pPr/>
              <a:t>14</a:t>
            </a:fld>
            <a:endParaRPr lang="en-US" dirty="0"/>
          </a:p>
        </p:txBody>
      </p:sp>
    </p:spTree>
    <p:extLst>
      <p:ext uri="{BB962C8B-B14F-4D97-AF65-F5344CB8AC3E}">
        <p14:creationId xmlns:p14="http://schemas.microsoft.com/office/powerpoint/2010/main" val="1436296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3E5E9-9CDD-4616-A86E-B93B403FF5DE}" type="slidenum">
              <a:rPr lang="en-US" smtClean="0"/>
              <a:pPr/>
              <a:t>16</a:t>
            </a:fld>
            <a:endParaRPr lang="en-US" dirty="0"/>
          </a:p>
        </p:txBody>
      </p:sp>
    </p:spTree>
    <p:extLst>
      <p:ext uri="{BB962C8B-B14F-4D97-AF65-F5344CB8AC3E}">
        <p14:creationId xmlns:p14="http://schemas.microsoft.com/office/powerpoint/2010/main" val="303999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B743E7-2AAF-4B5E-99CF-91AFD8D5B4F0}" type="datetime1">
              <a:rPr lang="en-US" smtClean="0"/>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47D9C7-277C-5547-9F8E-A6DB267E98D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E95E2-5D05-480A-BF91-EDDBF9B4A019}" type="datetime1">
              <a:rPr lang="en-US" smtClean="0"/>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47D9C7-277C-5547-9F8E-A6DB267E98D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07126-B21C-42C5-8969-1F0FF58B6803}" type="datetime1">
              <a:rPr lang="en-US" smtClean="0"/>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47D9C7-277C-5547-9F8E-A6DB267E98D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D2D282-1B92-4356-8D6C-E363D6B7907C}" type="datetime1">
              <a:rPr lang="en-US" smtClean="0"/>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47D9C7-277C-5547-9F8E-A6DB267E98D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B136C-2A68-4134-A546-ACE1F5CC2F63}" type="datetime1">
              <a:rPr lang="en-US" smtClean="0"/>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47D9C7-277C-5547-9F8E-A6DB267E98D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4329B1-FF59-4CB9-89CB-E82F3516F3D4}" type="datetime1">
              <a:rPr lang="en-US" smtClean="0"/>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47D9C7-277C-5547-9F8E-A6DB267E98D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01168A-D84E-44AF-9808-72EF6E1C71E2}" type="datetime1">
              <a:rPr lang="en-US" smtClean="0"/>
              <a:t>4/21/2016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47D9C7-277C-5547-9F8E-A6DB267E98D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8BE8BE-CB99-40FA-99CA-416DEB3F1CAA}" type="datetime1">
              <a:rPr lang="en-US" smtClean="0"/>
              <a:t>4/21/2016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47D9C7-277C-5547-9F8E-A6DB267E98D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42E1C-178B-4E71-82D4-648255918EF8}" type="datetime1">
              <a:rPr lang="en-US" smtClean="0"/>
              <a:t>4/21/2016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47D9C7-277C-5547-9F8E-A6DB267E98D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1028E3-30ED-4253-9BBD-7732893382DC}" type="datetime1">
              <a:rPr lang="en-US" smtClean="0"/>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47D9C7-277C-5547-9F8E-A6DB267E98D5}"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3B9E245-099E-4B35-88F1-4442DC36F51B}" type="datetime1">
              <a:rPr lang="en-US" smtClean="0"/>
              <a:t>4/21/2016</a:t>
            </a:fld>
            <a:endParaRPr lang="en-US" dirty="0"/>
          </a:p>
        </p:txBody>
      </p:sp>
      <p:sp>
        <p:nvSpPr>
          <p:cNvPr id="9" name="Slide Number Placeholder 8"/>
          <p:cNvSpPr>
            <a:spLocks noGrp="1"/>
          </p:cNvSpPr>
          <p:nvPr>
            <p:ph type="sldNum" sz="quarter" idx="11"/>
          </p:nvPr>
        </p:nvSpPr>
        <p:spPr/>
        <p:txBody>
          <a:bodyPr/>
          <a:lstStyle/>
          <a:p>
            <a:fld id="{7447D9C7-277C-5547-9F8E-A6DB267E98D5}"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447D9C7-277C-5547-9F8E-A6DB267E98D5}"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8354EF4-1917-4C38-95D0-80E02C791B65}" type="datetime1">
              <a:rPr lang="en-US" smtClean="0"/>
              <a:t>4/21/2016</a:t>
            </a:fld>
            <a:endParaRPr lang="en-US" dirty="0"/>
          </a:p>
        </p:txBody>
      </p:sp>
    </p:spTree>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isweb.cccco.edu/i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isweb.cccco.edu/i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corecard.cccco.edu/scorecardrates.aspx?CollegeID=000#hom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corecard.cccco.edu/scorecardrates.aspx?CollegeID=06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795" y="5498482"/>
            <a:ext cx="226853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369977" y="3462399"/>
            <a:ext cx="5149576" cy="1470025"/>
          </a:xfrm>
          <a:ln>
            <a:noFill/>
          </a:ln>
        </p:spPr>
        <p:txBody>
          <a:bodyPr>
            <a:normAutofit/>
          </a:bodyPr>
          <a:lstStyle/>
          <a:p>
            <a:r>
              <a:rPr lang="en-US" sz="4000" dirty="0" smtClean="0"/>
              <a:t>Institutional Effectiveness</a:t>
            </a:r>
            <a:endParaRPr lang="en-US" dirty="0"/>
          </a:p>
        </p:txBody>
      </p:sp>
      <p:sp>
        <p:nvSpPr>
          <p:cNvPr id="3" name="Subtitle 2"/>
          <p:cNvSpPr>
            <a:spLocks noGrp="1"/>
          </p:cNvSpPr>
          <p:nvPr>
            <p:ph type="subTitle" idx="1"/>
          </p:nvPr>
        </p:nvSpPr>
        <p:spPr>
          <a:xfrm>
            <a:off x="1483755" y="4921208"/>
            <a:ext cx="3456380" cy="914400"/>
          </a:xfrm>
        </p:spPr>
        <p:txBody>
          <a:bodyPr>
            <a:normAutofit/>
          </a:bodyPr>
          <a:lstStyle/>
          <a:p>
            <a:r>
              <a:rPr lang="en-US" sz="1800" dirty="0" smtClean="0"/>
              <a:t>Governing Board Workshop</a:t>
            </a:r>
            <a:r>
              <a:rPr lang="en-US" sz="1800" dirty="0"/>
              <a:t> </a:t>
            </a:r>
            <a:endParaRPr lang="en-US" sz="1800" dirty="0" smtClean="0"/>
          </a:p>
          <a:p>
            <a:r>
              <a:rPr lang="en-US" sz="1800" dirty="0" smtClean="0"/>
              <a:t>April 26,  2016</a:t>
            </a:r>
            <a:endParaRPr lang="en-US" sz="1800" dirty="0"/>
          </a:p>
        </p:txBody>
      </p:sp>
      <p:sp>
        <p:nvSpPr>
          <p:cNvPr id="4" name="Slide Number Placeholder 3"/>
          <p:cNvSpPr>
            <a:spLocks noGrp="1"/>
          </p:cNvSpPr>
          <p:nvPr>
            <p:ph type="sldNum" sz="quarter" idx="12"/>
          </p:nvPr>
        </p:nvSpPr>
        <p:spPr/>
        <p:txBody>
          <a:bodyPr/>
          <a:lstStyle/>
          <a:p>
            <a:fld id="{C6E090CE-BF6F-4951-B7DA-3AD75C7D0F81}" type="slidenum">
              <a:rPr lang="en-US" smtClean="0"/>
              <a:pPr/>
              <a:t>1</a:t>
            </a:fld>
            <a:endParaRPr lang="en-US" dirty="0"/>
          </a:p>
        </p:txBody>
      </p:sp>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311" y="789049"/>
            <a:ext cx="3633787"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6866" y="789049"/>
            <a:ext cx="2365375"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6866" y="4650757"/>
            <a:ext cx="24320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970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Enrollments and Distribution of Course Offerings</a:t>
            </a:r>
            <a:endParaRPr lang="en-US" dirty="0"/>
          </a:p>
        </p:txBody>
      </p:sp>
      <p:sp>
        <p:nvSpPr>
          <p:cNvPr id="3" name="Text Placeholder 2"/>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C6E090CE-BF6F-4951-B7DA-3AD75C7D0F81}" type="slidenum">
              <a:rPr lang="en-US" smtClean="0"/>
              <a:pPr/>
              <a:t>10</a:t>
            </a:fld>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23" y="444501"/>
            <a:ext cx="6980237"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475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Enrollments and Course Offerings</a:t>
            </a:r>
            <a:endParaRPr lang="en-US" dirty="0"/>
          </a:p>
        </p:txBody>
      </p:sp>
      <p:sp>
        <p:nvSpPr>
          <p:cNvPr id="3" name="Slide Number Placeholder 2"/>
          <p:cNvSpPr>
            <a:spLocks noGrp="1"/>
          </p:cNvSpPr>
          <p:nvPr>
            <p:ph type="sldNum" sz="quarter" idx="12"/>
          </p:nvPr>
        </p:nvSpPr>
        <p:spPr/>
        <p:txBody>
          <a:bodyPr/>
          <a:lstStyle/>
          <a:p>
            <a:fld id="{C6E090CE-BF6F-4951-B7DA-3AD75C7D0F81}" type="slidenum">
              <a:rPr lang="en-US" smtClean="0"/>
              <a:pPr/>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20787938"/>
              </p:ext>
            </p:extLst>
          </p:nvPr>
        </p:nvGraphicFramePr>
        <p:xfrm>
          <a:off x="302820" y="2078183"/>
          <a:ext cx="7966993" cy="2755074"/>
        </p:xfrm>
        <a:graphic>
          <a:graphicData uri="http://schemas.openxmlformats.org/presentationml/2006/ole">
            <mc:AlternateContent xmlns:mc="http://schemas.openxmlformats.org/markup-compatibility/2006">
              <mc:Choice xmlns:v="urn:schemas-microsoft-com:vml" Requires="v">
                <p:oleObj spid="_x0000_s31764" name="Worksheet" r:id="rId4" imgW="5343500" imgH="1847985" progId="Excel.Sheet.12">
                  <p:embed/>
                </p:oleObj>
              </mc:Choice>
              <mc:Fallback>
                <p:oleObj name="Worksheet" r:id="rId4" imgW="5343500" imgH="1847985" progId="Excel.Sheet.12">
                  <p:embed/>
                  <p:pic>
                    <p:nvPicPr>
                      <p:cNvPr id="0" name=""/>
                      <p:cNvPicPr/>
                      <p:nvPr/>
                    </p:nvPicPr>
                    <p:blipFill>
                      <a:blip r:embed="rId5"/>
                      <a:stretch>
                        <a:fillRect/>
                      </a:stretch>
                    </p:blipFill>
                    <p:spPr>
                      <a:xfrm>
                        <a:off x="302820" y="2078183"/>
                        <a:ext cx="7966993" cy="2755074"/>
                      </a:xfrm>
                      <a:prstGeom prst="rect">
                        <a:avLst/>
                      </a:prstGeom>
                    </p:spPr>
                  </p:pic>
                </p:oleObj>
              </mc:Fallback>
            </mc:AlternateContent>
          </a:graphicData>
        </a:graphic>
      </p:graphicFrame>
    </p:spTree>
    <p:extLst>
      <p:ext uri="{BB962C8B-B14F-4D97-AF65-F5344CB8AC3E}">
        <p14:creationId xmlns:p14="http://schemas.microsoft.com/office/powerpoint/2010/main" val="1212505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Offerings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17046" y="1778169"/>
            <a:ext cx="6309907" cy="41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C6E090CE-BF6F-4951-B7DA-3AD75C7D0F81}" type="slidenum">
              <a:rPr lang="en-US" smtClean="0"/>
              <a:pPr/>
              <a:t>12</a:t>
            </a:fld>
            <a:endParaRPr lang="en-US" dirty="0"/>
          </a:p>
        </p:txBody>
      </p:sp>
    </p:spTree>
    <p:extLst>
      <p:ext uri="{BB962C8B-B14F-4D97-AF65-F5344CB8AC3E}">
        <p14:creationId xmlns:p14="http://schemas.microsoft.com/office/powerpoint/2010/main" val="114441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Offerings</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7266" y="1778169"/>
            <a:ext cx="6029467" cy="41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C6E090CE-BF6F-4951-B7DA-3AD75C7D0F81}" type="slidenum">
              <a:rPr lang="en-US" smtClean="0"/>
              <a:pPr/>
              <a:t>13</a:t>
            </a:fld>
            <a:endParaRPr lang="en-US" dirty="0"/>
          </a:p>
        </p:txBody>
      </p:sp>
    </p:spTree>
    <p:extLst>
      <p:ext uri="{BB962C8B-B14F-4D97-AF65-F5344CB8AC3E}">
        <p14:creationId xmlns:p14="http://schemas.microsoft.com/office/powerpoint/2010/main" val="3833574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Offerings</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12813" y="1894003"/>
            <a:ext cx="6718374" cy="393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C6E090CE-BF6F-4951-B7DA-3AD75C7D0F81}" type="slidenum">
              <a:rPr lang="en-US" smtClean="0"/>
              <a:pPr/>
              <a:t>14</a:t>
            </a:fld>
            <a:endParaRPr lang="en-US" dirty="0"/>
          </a:p>
        </p:txBody>
      </p:sp>
    </p:spTree>
    <p:extLst>
      <p:ext uri="{BB962C8B-B14F-4D97-AF65-F5344CB8AC3E}">
        <p14:creationId xmlns:p14="http://schemas.microsoft.com/office/powerpoint/2010/main" val="2820659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2400" dirty="0" smtClean="0"/>
              <a:t>Declining/flat enrollments paired with increased offerings is impacting our FTES, Fill rates and WSCH/FTEF</a:t>
            </a:r>
          </a:p>
          <a:p>
            <a:endParaRPr lang="en-US" sz="2400" dirty="0" smtClean="0"/>
          </a:p>
          <a:p>
            <a:r>
              <a:rPr lang="en-US" sz="2400" dirty="0" smtClean="0"/>
              <a:t>Majority of courses offered are transfer-level courses</a:t>
            </a:r>
          </a:p>
          <a:p>
            <a:endParaRPr lang="en-US" sz="2400" dirty="0" smtClean="0"/>
          </a:p>
          <a:p>
            <a:r>
              <a:rPr lang="en-US" sz="2400" dirty="0" smtClean="0"/>
              <a:t>One third of the courses offered fall into vocational education and about 10% of course offerings are distance education</a:t>
            </a:r>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C6E090CE-BF6F-4951-B7DA-3AD75C7D0F81}" type="slidenum">
              <a:rPr lang="en-US" smtClean="0"/>
              <a:pPr/>
              <a:t>15</a:t>
            </a:fld>
            <a:endParaRPr lang="en-US" dirty="0"/>
          </a:p>
        </p:txBody>
      </p:sp>
    </p:spTree>
    <p:extLst>
      <p:ext uri="{BB962C8B-B14F-4D97-AF65-F5344CB8AC3E}">
        <p14:creationId xmlns:p14="http://schemas.microsoft.com/office/powerpoint/2010/main" val="3073240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3852863"/>
            <a:ext cx="7659687" cy="1168400"/>
          </a:xfrm>
        </p:spPr>
        <p:txBody>
          <a:bodyPr/>
          <a:lstStyle/>
          <a:p>
            <a:r>
              <a:rPr lang="en-US" dirty="0" smtClean="0"/>
              <a:t>Student Progress and Achievement</a:t>
            </a:r>
            <a:endParaRPr lang="en-US" dirty="0"/>
          </a:p>
        </p:txBody>
      </p:sp>
      <p:sp>
        <p:nvSpPr>
          <p:cNvPr id="6" name="Subtitle 5"/>
          <p:cNvSpPr>
            <a:spLocks noGrp="1"/>
          </p:cNvSpPr>
          <p:nvPr>
            <p:ph type="body" idx="1"/>
          </p:nvPr>
        </p:nvSpPr>
        <p:spPr>
          <a:xfrm>
            <a:off x="615435" y="5076021"/>
            <a:ext cx="6135687" cy="1633538"/>
          </a:xfrm>
        </p:spPr>
        <p:txBody>
          <a:bodyPr>
            <a:normAutofit fontScale="92500" lnSpcReduction="10000"/>
          </a:bodyPr>
          <a:lstStyle/>
          <a:p>
            <a:r>
              <a:rPr lang="en-US" dirty="0" smtClean="0"/>
              <a:t>Institution-Set Standards</a:t>
            </a:r>
          </a:p>
          <a:p>
            <a:r>
              <a:rPr lang="en-US" dirty="0" smtClean="0"/>
              <a:t>Institutional Effectiveness Targets </a:t>
            </a:r>
          </a:p>
          <a:p>
            <a:r>
              <a:rPr lang="en-US" dirty="0" smtClean="0"/>
              <a:t>Course Success Rates</a:t>
            </a:r>
          </a:p>
          <a:p>
            <a:r>
              <a:rPr lang="en-US" dirty="0" smtClean="0"/>
              <a:t>Scorecard</a:t>
            </a:r>
          </a:p>
          <a:p>
            <a:r>
              <a:rPr lang="en-US" dirty="0" smtClean="0"/>
              <a:t> </a:t>
            </a:r>
            <a:endParaRPr lang="en-US" dirty="0"/>
          </a:p>
        </p:txBody>
      </p:sp>
      <p:sp>
        <p:nvSpPr>
          <p:cNvPr id="2" name="Slide Number Placeholder 1"/>
          <p:cNvSpPr>
            <a:spLocks noGrp="1"/>
          </p:cNvSpPr>
          <p:nvPr>
            <p:ph type="sldNum" sz="quarter" idx="12"/>
          </p:nvPr>
        </p:nvSpPr>
        <p:spPr/>
        <p:txBody>
          <a:bodyPr/>
          <a:lstStyle/>
          <a:p>
            <a:fld id="{C6E090CE-BF6F-4951-B7DA-3AD75C7D0F81}" type="slidenum">
              <a:rPr lang="en-US" smtClean="0"/>
              <a:pPr/>
              <a:t>16</a:t>
            </a:fld>
            <a:endParaRPr lang="en-US" dirty="0"/>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3" y="349663"/>
            <a:ext cx="6602413"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055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Institution-Set Standards</a:t>
            </a:r>
            <a:endParaRPr lang="en-US" dirty="0"/>
          </a:p>
        </p:txBody>
      </p:sp>
      <p:sp>
        <p:nvSpPr>
          <p:cNvPr id="7" name="Content Placeholder 2"/>
          <p:cNvSpPr>
            <a:spLocks noGrp="1"/>
          </p:cNvSpPr>
          <p:nvPr>
            <p:ph idx="1"/>
          </p:nvPr>
        </p:nvSpPr>
        <p:spPr/>
        <p:txBody>
          <a:bodyPr>
            <a:normAutofit/>
          </a:bodyPr>
          <a:lstStyle/>
          <a:p>
            <a:r>
              <a:rPr lang="en-US" sz="2800" dirty="0" smtClean="0"/>
              <a:t>Required to have them</a:t>
            </a:r>
          </a:p>
          <a:p>
            <a:pPr lvl="1"/>
            <a:r>
              <a:rPr lang="en-US" sz="2400" dirty="0" smtClean="0"/>
              <a:t>Identified level of performance determined by the institution to be </a:t>
            </a:r>
            <a:r>
              <a:rPr lang="en-US" sz="2400" u="sng" dirty="0" smtClean="0"/>
              <a:t>acceptable</a:t>
            </a:r>
          </a:p>
          <a:p>
            <a:pPr lvl="1"/>
            <a:r>
              <a:rPr lang="en-US" sz="2400" dirty="0" smtClean="0"/>
              <a:t>Used to assess both institutional and programmatic performance</a:t>
            </a:r>
          </a:p>
          <a:p>
            <a:pPr lvl="1"/>
            <a:r>
              <a:rPr lang="en-US" sz="2400" dirty="0" smtClean="0"/>
              <a:t>Assessed for “reasonableness” and “effectiveness” by </a:t>
            </a:r>
            <a:r>
              <a:rPr lang="en-US" sz="2400" dirty="0" smtClean="0"/>
              <a:t>external peer  evaluators</a:t>
            </a:r>
            <a:endParaRPr lang="en-US" sz="2400" dirty="0" smtClean="0"/>
          </a:p>
          <a:p>
            <a:r>
              <a:rPr lang="en-US" sz="2800" dirty="0" smtClean="0"/>
              <a:t>Not a goal, but they have to be reasonable.  We cannot set standards based on the “minimum” value over time unless we have some logic to support</a:t>
            </a:r>
          </a:p>
        </p:txBody>
      </p:sp>
      <p:sp>
        <p:nvSpPr>
          <p:cNvPr id="3" name="Slide Number Placeholder 2"/>
          <p:cNvSpPr>
            <a:spLocks noGrp="1"/>
          </p:cNvSpPr>
          <p:nvPr>
            <p:ph type="sldNum" sz="quarter" idx="12"/>
          </p:nvPr>
        </p:nvSpPr>
        <p:spPr/>
        <p:txBody>
          <a:bodyPr/>
          <a:lstStyle/>
          <a:p>
            <a:fld id="{C6E090CE-BF6F-4951-B7DA-3AD75C7D0F81}" type="slidenum">
              <a:rPr lang="en-US" smtClean="0"/>
              <a:pPr/>
              <a:t>17</a:t>
            </a:fld>
            <a:endParaRPr lang="en-US" dirty="0"/>
          </a:p>
        </p:txBody>
      </p:sp>
    </p:spTree>
    <p:extLst>
      <p:ext uri="{BB962C8B-B14F-4D97-AF65-F5344CB8AC3E}">
        <p14:creationId xmlns:p14="http://schemas.microsoft.com/office/powerpoint/2010/main" val="1250167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Institution-Set Standards</a:t>
            </a:r>
          </a:p>
        </p:txBody>
      </p:sp>
      <p:sp>
        <p:nvSpPr>
          <p:cNvPr id="7" name="Content Placeholder 2"/>
          <p:cNvSpPr>
            <a:spLocks noGrp="1"/>
          </p:cNvSpPr>
          <p:nvPr>
            <p:ph idx="1"/>
          </p:nvPr>
        </p:nvSpPr>
        <p:spPr/>
        <p:txBody>
          <a:bodyPr>
            <a:normAutofit/>
          </a:bodyPr>
          <a:lstStyle/>
          <a:p>
            <a:pPr lvl="0"/>
            <a:r>
              <a:rPr lang="en-US" sz="2400" dirty="0" smtClean="0"/>
              <a:t>For this year, our Institution-set Standards fall into the following three categories</a:t>
            </a:r>
            <a:endParaRPr lang="en-US" sz="2400" dirty="0"/>
          </a:p>
          <a:p>
            <a:pPr lvl="1"/>
            <a:r>
              <a:rPr lang="en-US" sz="2200" dirty="0" smtClean="0"/>
              <a:t>Course success rate</a:t>
            </a:r>
            <a:endParaRPr lang="en-US" sz="2200" dirty="0"/>
          </a:p>
          <a:p>
            <a:pPr lvl="1"/>
            <a:r>
              <a:rPr lang="en-US" sz="2200" dirty="0" smtClean="0"/>
              <a:t>Degrees and Certificates</a:t>
            </a:r>
          </a:p>
          <a:p>
            <a:pPr lvl="1"/>
            <a:r>
              <a:rPr lang="en-US" sz="2200" dirty="0" smtClean="0"/>
              <a:t>Transfers</a:t>
            </a:r>
          </a:p>
          <a:p>
            <a:pPr marL="0" indent="0">
              <a:buNone/>
            </a:pPr>
            <a:endParaRPr lang="en-US" dirty="0"/>
          </a:p>
        </p:txBody>
      </p:sp>
      <p:sp>
        <p:nvSpPr>
          <p:cNvPr id="3" name="Slide Number Placeholder 2"/>
          <p:cNvSpPr>
            <a:spLocks noGrp="1"/>
          </p:cNvSpPr>
          <p:nvPr>
            <p:ph type="sldNum" sz="quarter" idx="12"/>
          </p:nvPr>
        </p:nvSpPr>
        <p:spPr/>
        <p:txBody>
          <a:bodyPr/>
          <a:lstStyle/>
          <a:p>
            <a:fld id="{C6E090CE-BF6F-4951-B7DA-3AD75C7D0F81}" type="slidenum">
              <a:rPr lang="en-US" smtClean="0"/>
              <a:pPr/>
              <a:t>18</a:t>
            </a:fld>
            <a:endParaRPr lang="en-US" dirty="0"/>
          </a:p>
        </p:txBody>
      </p:sp>
    </p:spTree>
    <p:extLst>
      <p:ext uri="{BB962C8B-B14F-4D97-AF65-F5344CB8AC3E}">
        <p14:creationId xmlns:p14="http://schemas.microsoft.com/office/powerpoint/2010/main" val="2551030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187"/>
            <a:ext cx="8229600" cy="1143000"/>
          </a:xfrm>
        </p:spPr>
        <p:txBody>
          <a:bodyPr>
            <a:normAutofit fontScale="90000"/>
          </a:bodyPr>
          <a:lstStyle/>
          <a:p>
            <a:r>
              <a:rPr lang="en-US" dirty="0" smtClean="0"/>
              <a:t>2014 ACCJC Annual Report</a:t>
            </a:r>
            <a:br>
              <a:rPr lang="en-US" dirty="0" smtClean="0"/>
            </a:br>
            <a:r>
              <a:rPr lang="en-US" dirty="0" smtClean="0"/>
              <a:t>Institution-Set Standards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0505554"/>
              </p:ext>
            </p:extLst>
          </p:nvPr>
        </p:nvGraphicFramePr>
        <p:xfrm>
          <a:off x="724395" y="2042558"/>
          <a:ext cx="7160821" cy="3606402"/>
        </p:xfrm>
        <a:graphic>
          <a:graphicData uri="http://schemas.openxmlformats.org/drawingml/2006/table">
            <a:tbl>
              <a:tblPr firstRow="1" bandRow="1">
                <a:tableStyleId>{5C22544A-7EE6-4342-B048-85BDC9FD1C3A}</a:tableStyleId>
              </a:tblPr>
              <a:tblGrid>
                <a:gridCol w="3203525"/>
                <a:gridCol w="1413320"/>
                <a:gridCol w="1170700"/>
                <a:gridCol w="1373276"/>
              </a:tblGrid>
              <a:tr h="601067">
                <a:tc>
                  <a:txBody>
                    <a:bodyPr/>
                    <a:lstStyle/>
                    <a:p>
                      <a:r>
                        <a:rPr lang="en-US" dirty="0" smtClean="0"/>
                        <a:t>Metric</a:t>
                      </a:r>
                      <a:endParaRPr lang="en-US" dirty="0"/>
                    </a:p>
                  </a:txBody>
                  <a:tcPr>
                    <a:solidFill>
                      <a:schemeClr val="tx2"/>
                    </a:solidFill>
                  </a:tcPr>
                </a:tc>
                <a:tc>
                  <a:txBody>
                    <a:bodyPr/>
                    <a:lstStyle/>
                    <a:p>
                      <a:r>
                        <a:rPr lang="en-US" dirty="0" smtClean="0"/>
                        <a:t>Standard</a:t>
                      </a:r>
                      <a:endParaRPr lang="en-US" dirty="0"/>
                    </a:p>
                  </a:txBody>
                  <a:tcPr>
                    <a:solidFill>
                      <a:schemeClr val="tx2"/>
                    </a:solidFill>
                  </a:tcPr>
                </a:tc>
                <a:tc>
                  <a:txBody>
                    <a:bodyPr/>
                    <a:lstStyle/>
                    <a:p>
                      <a:pPr algn="ctr"/>
                      <a:r>
                        <a:rPr lang="en-US" dirty="0" smtClean="0"/>
                        <a:t>Actual</a:t>
                      </a:r>
                      <a:endParaRPr lang="en-US" dirty="0"/>
                    </a:p>
                  </a:txBody>
                  <a:tcPr>
                    <a:solidFill>
                      <a:schemeClr val="tx2"/>
                    </a:solidFill>
                  </a:tcPr>
                </a:tc>
                <a:tc>
                  <a:txBody>
                    <a:bodyPr/>
                    <a:lstStyle/>
                    <a:p>
                      <a:pPr algn="ctr"/>
                      <a:r>
                        <a:rPr lang="en-US" dirty="0" smtClean="0"/>
                        <a:t>Met</a:t>
                      </a:r>
                      <a:endParaRPr lang="en-US" dirty="0"/>
                    </a:p>
                  </a:txBody>
                  <a:tcPr>
                    <a:solidFill>
                      <a:schemeClr val="tx2"/>
                    </a:solidFill>
                  </a:tcPr>
                </a:tc>
              </a:tr>
              <a:tr h="601067">
                <a:tc>
                  <a:txBody>
                    <a:bodyPr/>
                    <a:lstStyle/>
                    <a:p>
                      <a:r>
                        <a:rPr lang="en-US" dirty="0" smtClean="0"/>
                        <a:t>Fall Course Success Rate</a:t>
                      </a:r>
                      <a:endParaRPr lang="en-US" dirty="0"/>
                    </a:p>
                  </a:txBody>
                  <a:tcPr/>
                </a:tc>
                <a:tc>
                  <a:txBody>
                    <a:bodyPr/>
                    <a:lstStyle/>
                    <a:p>
                      <a:pPr algn="ctr"/>
                      <a:r>
                        <a:rPr lang="en-US" dirty="0" smtClean="0"/>
                        <a:t>70%</a:t>
                      </a:r>
                      <a:endParaRPr lang="en-US" dirty="0"/>
                    </a:p>
                  </a:txBody>
                  <a:tcPr/>
                </a:tc>
                <a:tc>
                  <a:txBody>
                    <a:bodyPr/>
                    <a:lstStyle/>
                    <a:p>
                      <a:pPr algn="ctr"/>
                      <a:r>
                        <a:rPr lang="en-US" dirty="0" smtClean="0"/>
                        <a:t>70%</a:t>
                      </a:r>
                      <a:endParaRPr lang="en-US" dirty="0"/>
                    </a:p>
                  </a:txBody>
                  <a:tcPr/>
                </a:tc>
                <a:tc>
                  <a:txBody>
                    <a:bodyPr/>
                    <a:lstStyle/>
                    <a:p>
                      <a:endParaRPr lang="en-US" dirty="0"/>
                    </a:p>
                  </a:txBody>
                  <a:tcPr/>
                </a:tc>
              </a:tr>
              <a:tr h="601067">
                <a:tc>
                  <a:txBody>
                    <a:bodyPr/>
                    <a:lstStyle/>
                    <a:p>
                      <a:r>
                        <a:rPr lang="en-US" dirty="0" smtClean="0"/>
                        <a:t>Degrees</a:t>
                      </a:r>
                      <a:endParaRPr lang="en-US" dirty="0"/>
                    </a:p>
                  </a:txBody>
                  <a:tcPr/>
                </a:tc>
                <a:tc>
                  <a:txBody>
                    <a:bodyPr/>
                    <a:lstStyle/>
                    <a:p>
                      <a:pPr algn="ctr"/>
                      <a:r>
                        <a:rPr lang="en-US" dirty="0" smtClean="0"/>
                        <a:t>1,100</a:t>
                      </a:r>
                      <a:endParaRPr lang="en-US" dirty="0"/>
                    </a:p>
                  </a:txBody>
                  <a:tcPr/>
                </a:tc>
                <a:tc>
                  <a:txBody>
                    <a:bodyPr/>
                    <a:lstStyle/>
                    <a:p>
                      <a:pPr algn="ctr"/>
                      <a:r>
                        <a:rPr lang="en-US" dirty="0" smtClean="0"/>
                        <a:t>1,423</a:t>
                      </a:r>
                      <a:endParaRPr lang="en-US" dirty="0"/>
                    </a:p>
                  </a:txBody>
                  <a:tcPr/>
                </a:tc>
                <a:tc>
                  <a:txBody>
                    <a:bodyPr/>
                    <a:lstStyle/>
                    <a:p>
                      <a:endParaRPr lang="en-US" dirty="0"/>
                    </a:p>
                  </a:txBody>
                  <a:tcPr/>
                </a:tc>
              </a:tr>
              <a:tr h="601067">
                <a:tc>
                  <a:txBody>
                    <a:bodyPr/>
                    <a:lstStyle/>
                    <a:p>
                      <a:r>
                        <a:rPr lang="en-US" dirty="0" smtClean="0"/>
                        <a:t>Certificate</a:t>
                      </a:r>
                      <a:endParaRPr lang="en-US" dirty="0"/>
                    </a:p>
                  </a:txBody>
                  <a:tcPr/>
                </a:tc>
                <a:tc>
                  <a:txBody>
                    <a:bodyPr/>
                    <a:lstStyle/>
                    <a:p>
                      <a:pPr algn="ctr"/>
                      <a:r>
                        <a:rPr lang="en-US" dirty="0" smtClean="0"/>
                        <a:t>1,200</a:t>
                      </a:r>
                      <a:endParaRPr lang="en-US" dirty="0"/>
                    </a:p>
                  </a:txBody>
                  <a:tcPr/>
                </a:tc>
                <a:tc>
                  <a:txBody>
                    <a:bodyPr/>
                    <a:lstStyle/>
                    <a:p>
                      <a:pPr algn="ctr"/>
                      <a:r>
                        <a:rPr lang="en-US" dirty="0" smtClean="0"/>
                        <a:t>1,816</a:t>
                      </a:r>
                      <a:endParaRPr lang="en-US" dirty="0"/>
                    </a:p>
                  </a:txBody>
                  <a:tcPr/>
                </a:tc>
                <a:tc>
                  <a:txBody>
                    <a:bodyPr/>
                    <a:lstStyle/>
                    <a:p>
                      <a:endParaRPr lang="en-US" dirty="0"/>
                    </a:p>
                  </a:txBody>
                  <a:tcPr/>
                </a:tc>
              </a:tr>
              <a:tr h="601067">
                <a:tc>
                  <a:txBody>
                    <a:bodyPr/>
                    <a:lstStyle/>
                    <a:p>
                      <a:r>
                        <a:rPr lang="en-US" dirty="0" smtClean="0"/>
                        <a:t>Transfer Count</a:t>
                      </a:r>
                      <a:endParaRPr lang="en-US" dirty="0"/>
                    </a:p>
                  </a:txBody>
                  <a:tcPr/>
                </a:tc>
                <a:tc>
                  <a:txBody>
                    <a:bodyPr/>
                    <a:lstStyle/>
                    <a:p>
                      <a:pPr algn="ctr"/>
                      <a:r>
                        <a:rPr lang="en-US" dirty="0" smtClean="0"/>
                        <a:t>1,745</a:t>
                      </a:r>
                      <a:endParaRPr lang="en-US" dirty="0"/>
                    </a:p>
                  </a:txBody>
                  <a:tcPr/>
                </a:tc>
                <a:tc>
                  <a:txBody>
                    <a:bodyPr/>
                    <a:lstStyle/>
                    <a:p>
                      <a:pPr algn="ctr"/>
                      <a:r>
                        <a:rPr lang="en-US" dirty="0" smtClean="0"/>
                        <a:t>2,139</a:t>
                      </a:r>
                      <a:endParaRPr lang="en-US" dirty="0"/>
                    </a:p>
                  </a:txBody>
                  <a:tcPr/>
                </a:tc>
                <a:tc>
                  <a:txBody>
                    <a:bodyPr/>
                    <a:lstStyle/>
                    <a:p>
                      <a:endParaRPr lang="en-US" dirty="0"/>
                    </a:p>
                  </a:txBody>
                  <a:tcPr/>
                </a:tc>
              </a:tr>
              <a:tr h="601067">
                <a:tc>
                  <a:txBody>
                    <a:bodyPr/>
                    <a:lstStyle/>
                    <a:p>
                      <a:r>
                        <a:rPr lang="en-US" dirty="0" smtClean="0"/>
                        <a:t>Transfer Rate</a:t>
                      </a:r>
                      <a:endParaRPr lang="en-US" dirty="0"/>
                    </a:p>
                  </a:txBody>
                  <a:tcPr/>
                </a:tc>
                <a:tc>
                  <a:txBody>
                    <a:bodyPr/>
                    <a:lstStyle/>
                    <a:p>
                      <a:pPr algn="ctr"/>
                      <a:r>
                        <a:rPr lang="en-US" dirty="0" smtClean="0"/>
                        <a:t>40%</a:t>
                      </a:r>
                      <a:endParaRPr lang="en-US" dirty="0"/>
                    </a:p>
                  </a:txBody>
                  <a:tcPr/>
                </a:tc>
                <a:tc>
                  <a:txBody>
                    <a:bodyPr/>
                    <a:lstStyle/>
                    <a:p>
                      <a:pPr algn="ctr"/>
                      <a:r>
                        <a:rPr lang="en-US" dirty="0" smtClean="0"/>
                        <a:t>40%</a:t>
                      </a:r>
                      <a:endParaRPr lang="en-US" dirty="0"/>
                    </a:p>
                  </a:txBody>
                  <a:tcPr/>
                </a:tc>
                <a:tc>
                  <a:txBody>
                    <a:bodyPr/>
                    <a:lstStyle/>
                    <a:p>
                      <a:endParaRPr lang="en-US" dirty="0"/>
                    </a:p>
                  </a:txBody>
                  <a:tcPr/>
                </a:tc>
              </a:tr>
            </a:tbl>
          </a:graphicData>
        </a:graphic>
      </p:graphicFrame>
      <p:sp>
        <p:nvSpPr>
          <p:cNvPr id="3" name="Slide Number Placeholder 2"/>
          <p:cNvSpPr>
            <a:spLocks noGrp="1"/>
          </p:cNvSpPr>
          <p:nvPr>
            <p:ph type="sldNum" sz="quarter" idx="12"/>
          </p:nvPr>
        </p:nvSpPr>
        <p:spPr/>
        <p:txBody>
          <a:bodyPr/>
          <a:lstStyle/>
          <a:p>
            <a:fld id="{C6E090CE-BF6F-4951-B7DA-3AD75C7D0F81}" type="slidenum">
              <a:rPr lang="en-US" smtClean="0"/>
              <a:pPr/>
              <a:t>19</a:t>
            </a:fld>
            <a:endParaRPr lang="en-US" dirty="0"/>
          </a:p>
        </p:txBody>
      </p:sp>
      <p:sp>
        <p:nvSpPr>
          <p:cNvPr id="17" name="TextBox 16"/>
          <p:cNvSpPr txBox="1"/>
          <p:nvPr/>
        </p:nvSpPr>
        <p:spPr>
          <a:xfrm>
            <a:off x="1714500" y="1066800"/>
            <a:ext cx="5867400" cy="338554"/>
          </a:xfrm>
          <a:prstGeom prst="rect">
            <a:avLst/>
          </a:prstGeom>
          <a:noFill/>
        </p:spPr>
        <p:txBody>
          <a:bodyPr wrap="square" rtlCol="0">
            <a:spAutoFit/>
          </a:bodyPr>
          <a:lstStyle/>
          <a:p>
            <a:pPr algn="ctr"/>
            <a:endParaRPr lang="en-US" sz="1600" b="1"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184" y="3285381"/>
            <a:ext cx="528020" cy="52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480" y="5083391"/>
            <a:ext cx="5302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184" y="4506996"/>
            <a:ext cx="5302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184" y="3869790"/>
            <a:ext cx="5302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184" y="2745570"/>
            <a:ext cx="5302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035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537" y="4913947"/>
            <a:ext cx="7696200" cy="1470025"/>
          </a:xfrm>
          <a:ln>
            <a:noFill/>
          </a:ln>
        </p:spPr>
        <p:txBody>
          <a:bodyPr>
            <a:normAutofit/>
          </a:bodyPr>
          <a:lstStyle/>
          <a:p>
            <a:pPr algn="r"/>
            <a:r>
              <a:rPr lang="en-US" sz="4000" dirty="0" smtClean="0"/>
              <a:t>Self-Evaluation Instrument Timeline</a:t>
            </a:r>
            <a:endParaRPr lang="en-US" dirty="0"/>
          </a:p>
        </p:txBody>
      </p:sp>
      <p:sp>
        <p:nvSpPr>
          <p:cNvPr id="4" name="Slide Number Placeholder 3"/>
          <p:cNvSpPr>
            <a:spLocks noGrp="1"/>
          </p:cNvSpPr>
          <p:nvPr>
            <p:ph type="sldNum" sz="quarter" idx="12"/>
          </p:nvPr>
        </p:nvSpPr>
        <p:spPr/>
        <p:txBody>
          <a:bodyPr/>
          <a:lstStyle/>
          <a:p>
            <a:fld id="{C6E090CE-BF6F-4951-B7DA-3AD75C7D0F81}" type="slidenum">
              <a:rPr lang="en-US" smtClean="0"/>
              <a:pPr/>
              <a:t>2</a:t>
            </a:fld>
            <a:endParaRPr lang="en-US"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7" y="364960"/>
            <a:ext cx="6980237"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033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Framework of Indicators – </a:t>
            </a:r>
            <a:br>
              <a:rPr lang="en-US" dirty="0" smtClean="0"/>
            </a:br>
            <a:r>
              <a:rPr lang="en-US" dirty="0" smtClean="0"/>
              <a:t>Institution-Set Goals – Year 2</a:t>
            </a:r>
            <a:endParaRPr lang="en-US" dirty="0"/>
          </a:p>
        </p:txBody>
      </p:sp>
      <p:sp>
        <p:nvSpPr>
          <p:cNvPr id="3" name="Content Placeholder 2"/>
          <p:cNvSpPr>
            <a:spLocks noGrp="1"/>
          </p:cNvSpPr>
          <p:nvPr>
            <p:ph idx="1"/>
          </p:nvPr>
        </p:nvSpPr>
        <p:spPr/>
        <p:txBody>
          <a:bodyPr>
            <a:normAutofit/>
          </a:bodyPr>
          <a:lstStyle/>
          <a:p>
            <a:r>
              <a:rPr lang="en-US" sz="2800" dirty="0" smtClean="0"/>
              <a:t>Institutional Effectiveness Partnership Initiative – IEPI </a:t>
            </a:r>
          </a:p>
          <a:p>
            <a:r>
              <a:rPr lang="en-US" sz="2800" dirty="0" smtClean="0"/>
              <a:t>Required </a:t>
            </a:r>
            <a:r>
              <a:rPr lang="en-US" sz="2800" dirty="0"/>
              <a:t>by </a:t>
            </a:r>
            <a:r>
              <a:rPr lang="en-US" sz="2800" dirty="0" smtClean="0"/>
              <a:t>Legislature</a:t>
            </a:r>
          </a:p>
          <a:p>
            <a:r>
              <a:rPr lang="en-US" sz="2800" dirty="0" smtClean="0"/>
              <a:t>Goals… “Aspirational”</a:t>
            </a:r>
            <a:endParaRPr lang="en-US" sz="2800" dirty="0"/>
          </a:p>
          <a:p>
            <a:r>
              <a:rPr lang="en-US" sz="2800" dirty="0" smtClean="0"/>
              <a:t>Developed </a:t>
            </a:r>
            <a:r>
              <a:rPr lang="en-US" sz="2800" dirty="0"/>
              <a:t>by Advisory Committee Workgroup</a:t>
            </a:r>
          </a:p>
          <a:p>
            <a:r>
              <a:rPr lang="en-US" sz="2800" dirty="0" smtClean="0"/>
              <a:t>Have Implemented </a:t>
            </a:r>
            <a:r>
              <a:rPr lang="en-US" sz="2800" dirty="0"/>
              <a:t>by June </a:t>
            </a:r>
            <a:r>
              <a:rPr lang="en-US" sz="2800" dirty="0" smtClean="0"/>
              <a:t>15, 2016</a:t>
            </a:r>
            <a:endParaRPr lang="en-US" sz="2800" dirty="0"/>
          </a:p>
          <a:p>
            <a:pPr marL="457200" lvl="1" indent="0">
              <a:buNone/>
            </a:pPr>
            <a:endParaRPr lang="en-US" sz="2800" dirty="0"/>
          </a:p>
          <a:p>
            <a:pPr lvl="1"/>
            <a:endParaRPr lang="en-US" sz="2800" dirty="0"/>
          </a:p>
        </p:txBody>
      </p:sp>
      <p:sp>
        <p:nvSpPr>
          <p:cNvPr id="4" name="Slide Number Placeholder 3"/>
          <p:cNvSpPr>
            <a:spLocks noGrp="1"/>
          </p:cNvSpPr>
          <p:nvPr>
            <p:ph type="sldNum" sz="quarter" idx="12"/>
          </p:nvPr>
        </p:nvSpPr>
        <p:spPr/>
        <p:txBody>
          <a:bodyPr/>
          <a:lstStyle/>
          <a:p>
            <a:fld id="{C6E090CE-BF6F-4951-B7DA-3AD75C7D0F81}" type="slidenum">
              <a:rPr lang="en-US" smtClean="0"/>
              <a:pPr/>
              <a:t>20</a:t>
            </a:fld>
            <a:endParaRPr lang="en-US" dirty="0"/>
          </a:p>
        </p:txBody>
      </p:sp>
    </p:spTree>
    <p:extLst>
      <p:ext uri="{BB962C8B-B14F-4D97-AF65-F5344CB8AC3E}">
        <p14:creationId xmlns:p14="http://schemas.microsoft.com/office/powerpoint/2010/main" val="1073539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Goals/Targets – Year 1</a:t>
            </a:r>
            <a:endParaRPr lang="en-US" dirty="0"/>
          </a:p>
        </p:txBody>
      </p:sp>
      <p:sp>
        <p:nvSpPr>
          <p:cNvPr id="9" name="Content Placeholder 8"/>
          <p:cNvSpPr>
            <a:spLocks noGrp="1"/>
          </p:cNvSpPr>
          <p:nvPr>
            <p:ph idx="1"/>
          </p:nvPr>
        </p:nvSpPr>
        <p:spPr/>
        <p:txBody>
          <a:bodyPr>
            <a:normAutofit/>
          </a:bodyPr>
          <a:lstStyle/>
          <a:p>
            <a:r>
              <a:rPr lang="en-US" sz="2800" dirty="0" smtClean="0"/>
              <a:t>First Year – One Year Goals</a:t>
            </a:r>
          </a:p>
          <a:p>
            <a:pPr lvl="1"/>
            <a:r>
              <a:rPr lang="en-US" sz="2400" dirty="0" smtClean="0"/>
              <a:t>Goal </a:t>
            </a:r>
            <a:r>
              <a:rPr lang="en-US" sz="2400" dirty="0"/>
              <a:t>setting activity – </a:t>
            </a:r>
            <a:r>
              <a:rPr lang="en-US" sz="2400" dirty="0" smtClean="0"/>
              <a:t>balanced </a:t>
            </a:r>
            <a:r>
              <a:rPr lang="en-US" sz="2400" dirty="0"/>
              <a:t>need to meet requirement of legislation and time necessary to set goals</a:t>
            </a:r>
          </a:p>
          <a:p>
            <a:pPr lvl="1"/>
            <a:r>
              <a:rPr lang="en-US" sz="2400" dirty="0"/>
              <a:t>Year 1 Metrics</a:t>
            </a:r>
          </a:p>
          <a:p>
            <a:pPr marL="854075" lvl="2"/>
            <a:r>
              <a:rPr lang="en-US" sz="2400" u="sng" dirty="0"/>
              <a:t>Student Performance and Outcomes</a:t>
            </a:r>
            <a:r>
              <a:rPr lang="en-US" sz="2400" dirty="0"/>
              <a:t> – </a:t>
            </a:r>
            <a:r>
              <a:rPr lang="en-US" sz="2400" dirty="0" smtClean="0"/>
              <a:t>Annual </a:t>
            </a:r>
            <a:r>
              <a:rPr lang="en-US" sz="2400" dirty="0"/>
              <a:t>Course Success Rate</a:t>
            </a:r>
          </a:p>
          <a:p>
            <a:pPr marL="854075" lvl="2"/>
            <a:r>
              <a:rPr lang="en-US" sz="2400" u="sng" dirty="0"/>
              <a:t>Accreditation Status </a:t>
            </a:r>
            <a:r>
              <a:rPr lang="en-US" sz="2400" dirty="0"/>
              <a:t>- Status</a:t>
            </a:r>
            <a:endParaRPr lang="en-US" sz="2400" u="sng" dirty="0"/>
          </a:p>
          <a:p>
            <a:pPr marL="854075" lvl="2"/>
            <a:r>
              <a:rPr lang="en-US" sz="2400" u="sng" dirty="0"/>
              <a:t>Fiscal Viability </a:t>
            </a:r>
            <a:r>
              <a:rPr lang="en-US" sz="2400" dirty="0"/>
              <a:t>– Ending Balance</a:t>
            </a:r>
          </a:p>
          <a:p>
            <a:pPr marL="854075" lvl="2"/>
            <a:r>
              <a:rPr lang="en-US" sz="2400" u="sng" dirty="0"/>
              <a:t>Compliance w/State and Federal Programmatic Guidelines </a:t>
            </a:r>
            <a:r>
              <a:rPr lang="en-US" sz="2400" dirty="0"/>
              <a:t>– Audit</a:t>
            </a:r>
          </a:p>
          <a:p>
            <a:endParaRPr lang="en-US" dirty="0"/>
          </a:p>
        </p:txBody>
      </p:sp>
      <p:sp>
        <p:nvSpPr>
          <p:cNvPr id="5" name="Slide Number Placeholder 4"/>
          <p:cNvSpPr>
            <a:spLocks noGrp="1"/>
          </p:cNvSpPr>
          <p:nvPr>
            <p:ph type="sldNum" sz="quarter" idx="12"/>
          </p:nvPr>
        </p:nvSpPr>
        <p:spPr/>
        <p:txBody>
          <a:bodyPr/>
          <a:lstStyle/>
          <a:p>
            <a:fld id="{C6E090CE-BF6F-4951-B7DA-3AD75C7D0F81}" type="slidenum">
              <a:rPr lang="en-US" smtClean="0"/>
              <a:pPr/>
              <a:t>21</a:t>
            </a:fld>
            <a:endParaRPr lang="en-US" dirty="0"/>
          </a:p>
        </p:txBody>
      </p:sp>
    </p:spTree>
    <p:extLst>
      <p:ext uri="{BB962C8B-B14F-4D97-AF65-F5344CB8AC3E}">
        <p14:creationId xmlns:p14="http://schemas.microsoft.com/office/powerpoint/2010/main" val="2419695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Goals/Targets – Year 2</a:t>
            </a:r>
            <a:endParaRPr lang="en-US" dirty="0"/>
          </a:p>
        </p:txBody>
      </p:sp>
      <p:sp>
        <p:nvSpPr>
          <p:cNvPr id="9" name="Content Placeholder 8"/>
          <p:cNvSpPr>
            <a:spLocks noGrp="1"/>
          </p:cNvSpPr>
          <p:nvPr>
            <p:ph idx="1"/>
          </p:nvPr>
        </p:nvSpPr>
        <p:spPr/>
        <p:txBody>
          <a:bodyPr>
            <a:normAutofit fontScale="55000" lnSpcReduction="20000"/>
          </a:bodyPr>
          <a:lstStyle/>
          <a:p>
            <a:r>
              <a:rPr lang="en-US" sz="4000" dirty="0" smtClean="0"/>
              <a:t>Second Year – One year and Six year goals</a:t>
            </a:r>
            <a:endParaRPr lang="en-US" sz="4000" dirty="0"/>
          </a:p>
          <a:p>
            <a:pPr lvl="1"/>
            <a:r>
              <a:rPr lang="en-US" sz="3400" dirty="0" smtClean="0"/>
              <a:t>Discussion </a:t>
            </a:r>
            <a:r>
              <a:rPr lang="en-US" sz="3400" dirty="0"/>
              <a:t>on metrics </a:t>
            </a:r>
            <a:r>
              <a:rPr lang="en-US" sz="3400" dirty="0" smtClean="0"/>
              <a:t>continues</a:t>
            </a:r>
            <a:endParaRPr lang="en-US" sz="3400" dirty="0"/>
          </a:p>
          <a:p>
            <a:pPr lvl="1"/>
            <a:r>
              <a:rPr lang="en-US" sz="3400" dirty="0" smtClean="0"/>
              <a:t>Year </a:t>
            </a:r>
            <a:r>
              <a:rPr lang="en-US" sz="3400" dirty="0"/>
              <a:t>2 Metrics</a:t>
            </a:r>
          </a:p>
          <a:p>
            <a:pPr lvl="2"/>
            <a:r>
              <a:rPr lang="en-US" sz="2900" u="sng" dirty="0"/>
              <a:t>Student Performance and Outcomes</a:t>
            </a:r>
          </a:p>
          <a:p>
            <a:pPr lvl="3"/>
            <a:r>
              <a:rPr lang="en-US" sz="2900" u="sng" dirty="0"/>
              <a:t>Fall</a:t>
            </a:r>
            <a:r>
              <a:rPr lang="en-US" sz="2900" dirty="0"/>
              <a:t> course success rate</a:t>
            </a:r>
          </a:p>
          <a:p>
            <a:pPr lvl="3"/>
            <a:r>
              <a:rPr lang="en-US" sz="2900" dirty="0"/>
              <a:t>Required college choice related to unprepared students</a:t>
            </a:r>
          </a:p>
          <a:p>
            <a:pPr lvl="4"/>
            <a:r>
              <a:rPr lang="en-US" sz="2900" dirty="0"/>
              <a:t>Outcome (SPAR)</a:t>
            </a:r>
          </a:p>
          <a:p>
            <a:pPr lvl="4"/>
            <a:r>
              <a:rPr lang="en-US" sz="2900" dirty="0"/>
              <a:t>Basic skills improvement (math, English, </a:t>
            </a:r>
            <a:r>
              <a:rPr lang="en-US" sz="2900" dirty="0" smtClean="0"/>
              <a:t>ESL)</a:t>
            </a:r>
            <a:endParaRPr lang="en-US" sz="2900" dirty="0"/>
          </a:p>
          <a:p>
            <a:pPr lvl="2"/>
            <a:r>
              <a:rPr lang="en-US" sz="2900" u="sng" dirty="0"/>
              <a:t>Accreditation Status </a:t>
            </a:r>
            <a:r>
              <a:rPr lang="en-US" sz="2900" dirty="0"/>
              <a:t>– Status</a:t>
            </a:r>
          </a:p>
          <a:p>
            <a:pPr lvl="2"/>
            <a:r>
              <a:rPr lang="en-US" sz="2900" u="sng" dirty="0"/>
              <a:t>Fiscal Viability </a:t>
            </a:r>
            <a:r>
              <a:rPr lang="en-US" sz="2900" dirty="0"/>
              <a:t>– Ending Fund Balance</a:t>
            </a:r>
          </a:p>
          <a:p>
            <a:pPr lvl="2"/>
            <a:r>
              <a:rPr lang="en-US" sz="2900" u="sng" dirty="0"/>
              <a:t>State and Federal Compliance</a:t>
            </a:r>
            <a:r>
              <a:rPr lang="en-US" sz="2900" dirty="0"/>
              <a:t> </a:t>
            </a:r>
          </a:p>
          <a:p>
            <a:pPr lvl="3"/>
            <a:r>
              <a:rPr lang="en-US" sz="2900" dirty="0"/>
              <a:t>Fiscal Audit</a:t>
            </a:r>
          </a:p>
          <a:p>
            <a:pPr lvl="3"/>
            <a:r>
              <a:rPr lang="en-US" sz="2900" dirty="0"/>
              <a:t>Federal Audit</a:t>
            </a:r>
          </a:p>
          <a:p>
            <a:pPr lvl="3"/>
            <a:r>
              <a:rPr lang="en-US" sz="2900" dirty="0"/>
              <a:t>State </a:t>
            </a:r>
            <a:r>
              <a:rPr lang="en-US" sz="2900" dirty="0" smtClean="0"/>
              <a:t>Compliance</a:t>
            </a:r>
          </a:p>
          <a:p>
            <a:r>
              <a:rPr lang="en-US" sz="4200" u="sng" dirty="0">
                <a:hlinkClick r:id="rId2"/>
              </a:rPr>
              <a:t>https//:misweb.cccco.edu/ie/</a:t>
            </a:r>
            <a:endParaRPr lang="en-US" sz="4200" b="1" dirty="0"/>
          </a:p>
          <a:p>
            <a:endParaRPr lang="en-US" sz="4200" b="1" dirty="0"/>
          </a:p>
          <a:p>
            <a:r>
              <a:rPr lang="en-US" sz="4200" b="1" dirty="0"/>
              <a:t>June 15, 2016 – DUE</a:t>
            </a:r>
          </a:p>
          <a:p>
            <a:pPr lvl="1"/>
            <a:endParaRPr lang="en-US" sz="4200" dirty="0"/>
          </a:p>
        </p:txBody>
      </p:sp>
      <p:sp>
        <p:nvSpPr>
          <p:cNvPr id="5" name="Slide Number Placeholder 4"/>
          <p:cNvSpPr>
            <a:spLocks noGrp="1"/>
          </p:cNvSpPr>
          <p:nvPr>
            <p:ph type="sldNum" sz="quarter" idx="12"/>
          </p:nvPr>
        </p:nvSpPr>
        <p:spPr/>
        <p:txBody>
          <a:bodyPr/>
          <a:lstStyle/>
          <a:p>
            <a:fld id="{C6E090CE-BF6F-4951-B7DA-3AD75C7D0F81}" type="slidenum">
              <a:rPr lang="en-US" smtClean="0"/>
              <a:pPr/>
              <a:t>22</a:t>
            </a:fld>
            <a:endParaRPr lang="en-US" dirty="0"/>
          </a:p>
        </p:txBody>
      </p:sp>
    </p:spTree>
    <p:extLst>
      <p:ext uri="{BB962C8B-B14F-4D97-AF65-F5344CB8AC3E}">
        <p14:creationId xmlns:p14="http://schemas.microsoft.com/office/powerpoint/2010/main" val="511071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Goals/Targets – Year 2</a:t>
            </a:r>
            <a:endParaRPr lang="en-US" dirty="0"/>
          </a:p>
        </p:txBody>
      </p:sp>
      <p:sp>
        <p:nvSpPr>
          <p:cNvPr id="9" name="Content Placeholder 8"/>
          <p:cNvSpPr>
            <a:spLocks noGrp="1"/>
          </p:cNvSpPr>
          <p:nvPr>
            <p:ph idx="1"/>
          </p:nvPr>
        </p:nvSpPr>
        <p:spPr>
          <a:xfrm>
            <a:off x="457200" y="1600200"/>
            <a:ext cx="8229600" cy="5029200"/>
          </a:xfrm>
        </p:spPr>
        <p:txBody>
          <a:bodyPr>
            <a:normAutofit fontScale="40000" lnSpcReduction="20000"/>
          </a:bodyPr>
          <a:lstStyle/>
          <a:p>
            <a:r>
              <a:rPr lang="en-US" sz="5100" dirty="0" smtClean="0"/>
              <a:t>Second Year – One year and Six year goals</a:t>
            </a:r>
            <a:endParaRPr lang="en-US" sz="5100" dirty="0"/>
          </a:p>
          <a:p>
            <a:pPr lvl="1"/>
            <a:r>
              <a:rPr lang="en-US" sz="4500" dirty="0" smtClean="0"/>
              <a:t>Discussion </a:t>
            </a:r>
            <a:r>
              <a:rPr lang="en-US" sz="4500" dirty="0"/>
              <a:t>on metrics </a:t>
            </a:r>
            <a:r>
              <a:rPr lang="en-US" sz="4500" dirty="0" smtClean="0"/>
              <a:t>continues</a:t>
            </a:r>
            <a:endParaRPr lang="en-US" sz="4500" dirty="0"/>
          </a:p>
          <a:p>
            <a:pPr lvl="1"/>
            <a:r>
              <a:rPr lang="en-US" sz="4500" dirty="0" smtClean="0"/>
              <a:t>Year </a:t>
            </a:r>
            <a:r>
              <a:rPr lang="en-US" sz="4500" dirty="0"/>
              <a:t>2 Metrics</a:t>
            </a:r>
          </a:p>
          <a:p>
            <a:pPr lvl="2"/>
            <a:r>
              <a:rPr lang="en-US" sz="4500" b="1" u="sng" dirty="0"/>
              <a:t>Student Performance and Outcomes</a:t>
            </a:r>
          </a:p>
          <a:p>
            <a:pPr lvl="3"/>
            <a:r>
              <a:rPr lang="en-US" sz="4500" b="1" u="sng" dirty="0"/>
              <a:t>Fall</a:t>
            </a:r>
            <a:r>
              <a:rPr lang="en-US" sz="4500" b="1" dirty="0"/>
              <a:t> course success rate</a:t>
            </a:r>
          </a:p>
          <a:p>
            <a:pPr lvl="3"/>
            <a:r>
              <a:rPr lang="en-US" sz="4500" b="1" dirty="0"/>
              <a:t>Required college choice related to unprepared students</a:t>
            </a:r>
          </a:p>
          <a:p>
            <a:pPr lvl="4"/>
            <a:r>
              <a:rPr lang="en-US" sz="4500" b="1" dirty="0"/>
              <a:t>Outcome (SPAR)</a:t>
            </a:r>
          </a:p>
          <a:p>
            <a:pPr lvl="4"/>
            <a:r>
              <a:rPr lang="en-US" sz="4500" b="1" dirty="0"/>
              <a:t>Basic skills improvement (math, English, </a:t>
            </a:r>
            <a:r>
              <a:rPr lang="en-US" sz="4500" b="1" dirty="0" smtClean="0"/>
              <a:t>ESL)</a:t>
            </a:r>
            <a:endParaRPr lang="en-US" sz="4500" b="1" dirty="0"/>
          </a:p>
          <a:p>
            <a:pPr lvl="2"/>
            <a:r>
              <a:rPr lang="en-US" sz="4500" u="sng" dirty="0"/>
              <a:t>Accreditation Status </a:t>
            </a:r>
            <a:r>
              <a:rPr lang="en-US" sz="4500" dirty="0"/>
              <a:t>– Status</a:t>
            </a:r>
          </a:p>
          <a:p>
            <a:pPr lvl="2"/>
            <a:r>
              <a:rPr lang="en-US" sz="4500" u="sng" dirty="0"/>
              <a:t>Fiscal Viability </a:t>
            </a:r>
            <a:r>
              <a:rPr lang="en-US" sz="4500" dirty="0"/>
              <a:t>– Ending Fund Balance</a:t>
            </a:r>
          </a:p>
          <a:p>
            <a:pPr lvl="2"/>
            <a:r>
              <a:rPr lang="en-US" sz="4500" b="1" u="sng" dirty="0"/>
              <a:t>State and Federal Compliance</a:t>
            </a:r>
            <a:r>
              <a:rPr lang="en-US" sz="4500" b="1" dirty="0"/>
              <a:t> </a:t>
            </a:r>
          </a:p>
          <a:p>
            <a:pPr lvl="3"/>
            <a:r>
              <a:rPr lang="en-US" sz="4500" b="1" dirty="0"/>
              <a:t>Fiscal Audit</a:t>
            </a:r>
          </a:p>
          <a:p>
            <a:pPr lvl="3"/>
            <a:r>
              <a:rPr lang="en-US" sz="4500" b="1" dirty="0"/>
              <a:t>Federal Audit</a:t>
            </a:r>
          </a:p>
          <a:p>
            <a:pPr lvl="3"/>
            <a:r>
              <a:rPr lang="en-US" sz="4500" b="1" dirty="0"/>
              <a:t>State </a:t>
            </a:r>
            <a:r>
              <a:rPr lang="en-US" sz="4500" b="1" dirty="0" smtClean="0"/>
              <a:t>Compliance</a:t>
            </a:r>
          </a:p>
          <a:p>
            <a:pPr lvl="3"/>
            <a:endParaRPr lang="en-US" sz="2900" b="1" dirty="0"/>
          </a:p>
          <a:p>
            <a:r>
              <a:rPr lang="en-US" sz="5000" u="sng" dirty="0" smtClean="0">
                <a:hlinkClick r:id="rId2"/>
              </a:rPr>
              <a:t>https</a:t>
            </a:r>
            <a:r>
              <a:rPr lang="en-US" sz="5000" u="sng" dirty="0">
                <a:hlinkClick r:id="rId2"/>
              </a:rPr>
              <a:t>//:misweb.cccco.edu/ie/</a:t>
            </a:r>
            <a:endParaRPr lang="en-US" sz="5000" b="1" dirty="0" smtClean="0"/>
          </a:p>
          <a:p>
            <a:endParaRPr lang="en-US" sz="5000" b="1" dirty="0" smtClean="0"/>
          </a:p>
          <a:p>
            <a:r>
              <a:rPr lang="en-US" sz="5000" b="1" dirty="0" smtClean="0"/>
              <a:t>June 15, 2016 – DUE</a:t>
            </a:r>
          </a:p>
          <a:p>
            <a:endParaRPr lang="en-US" sz="5000" b="1" dirty="0"/>
          </a:p>
        </p:txBody>
      </p:sp>
      <p:sp>
        <p:nvSpPr>
          <p:cNvPr id="5" name="Slide Number Placeholder 4"/>
          <p:cNvSpPr>
            <a:spLocks noGrp="1"/>
          </p:cNvSpPr>
          <p:nvPr>
            <p:ph type="sldNum" sz="quarter" idx="12"/>
          </p:nvPr>
        </p:nvSpPr>
        <p:spPr/>
        <p:txBody>
          <a:bodyPr/>
          <a:lstStyle/>
          <a:p>
            <a:fld id="{C6E090CE-BF6F-4951-B7DA-3AD75C7D0F81}" type="slidenum">
              <a:rPr lang="en-US" smtClean="0"/>
              <a:pPr/>
              <a:t>23</a:t>
            </a:fld>
            <a:endParaRPr lang="en-US" dirty="0"/>
          </a:p>
        </p:txBody>
      </p:sp>
    </p:spTree>
    <p:extLst>
      <p:ext uri="{BB962C8B-B14F-4D97-AF65-F5344CB8AC3E}">
        <p14:creationId xmlns:p14="http://schemas.microsoft.com/office/powerpoint/2010/main" val="879579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Recommended Goals -  Year 2</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C6E090CE-BF6F-4951-B7DA-3AD75C7D0F81}" type="slidenum">
              <a:rPr lang="en-US" smtClean="0"/>
              <a:pPr/>
              <a:t>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89411064"/>
              </p:ext>
            </p:extLst>
          </p:nvPr>
        </p:nvGraphicFramePr>
        <p:xfrm>
          <a:off x="609600" y="1676400"/>
          <a:ext cx="7772400" cy="4988560"/>
        </p:xfrm>
        <a:graphic>
          <a:graphicData uri="http://schemas.openxmlformats.org/drawingml/2006/table">
            <a:tbl>
              <a:tblPr firstRow="1" bandRow="1">
                <a:tableStyleId>{5C22544A-7EE6-4342-B048-85BDC9FD1C3A}</a:tableStyleId>
              </a:tblPr>
              <a:tblGrid>
                <a:gridCol w="4572000"/>
                <a:gridCol w="1676400"/>
                <a:gridCol w="1524000"/>
              </a:tblGrid>
              <a:tr h="370840">
                <a:tc>
                  <a:txBody>
                    <a:bodyPr/>
                    <a:lstStyle/>
                    <a:p>
                      <a:r>
                        <a:rPr lang="en-US" dirty="0" smtClean="0"/>
                        <a:t>Metric</a:t>
                      </a:r>
                      <a:endParaRPr lang="en-US" dirty="0"/>
                    </a:p>
                  </a:txBody>
                  <a:tcPr>
                    <a:solidFill>
                      <a:schemeClr val="tx2"/>
                    </a:solidFill>
                  </a:tcPr>
                </a:tc>
                <a:tc>
                  <a:txBody>
                    <a:bodyPr/>
                    <a:lstStyle/>
                    <a:p>
                      <a:pPr algn="ctr"/>
                      <a:r>
                        <a:rPr lang="en-US" dirty="0" smtClean="0"/>
                        <a:t>Year</a:t>
                      </a:r>
                      <a:r>
                        <a:rPr lang="en-US" baseline="0" dirty="0" smtClean="0"/>
                        <a:t> 1</a:t>
                      </a:r>
                    </a:p>
                    <a:p>
                      <a:pPr algn="ctr"/>
                      <a:r>
                        <a:rPr lang="en-US" baseline="0" dirty="0" smtClean="0"/>
                        <a:t>Goal</a:t>
                      </a:r>
                      <a:endParaRPr lang="en-US" dirty="0"/>
                    </a:p>
                  </a:txBody>
                  <a:tcPr>
                    <a:solidFill>
                      <a:schemeClr val="tx2"/>
                    </a:solidFill>
                  </a:tcPr>
                </a:tc>
                <a:tc>
                  <a:txBody>
                    <a:bodyPr/>
                    <a:lstStyle/>
                    <a:p>
                      <a:pPr algn="ctr"/>
                      <a:r>
                        <a:rPr lang="en-US" dirty="0" smtClean="0"/>
                        <a:t>Year 6 </a:t>
                      </a:r>
                    </a:p>
                    <a:p>
                      <a:pPr algn="ctr"/>
                      <a:r>
                        <a:rPr lang="en-US" dirty="0" smtClean="0"/>
                        <a:t>Goal</a:t>
                      </a:r>
                      <a:endParaRPr lang="en-US" dirty="0"/>
                    </a:p>
                  </a:txBody>
                  <a:tcPr>
                    <a:solidFill>
                      <a:schemeClr val="tx2"/>
                    </a:solidFill>
                  </a:tcPr>
                </a:tc>
              </a:tr>
              <a:tr h="370840">
                <a:tc>
                  <a:txBody>
                    <a:bodyPr/>
                    <a:lstStyle/>
                    <a:p>
                      <a:r>
                        <a:rPr lang="en-US" b="1" dirty="0" smtClean="0"/>
                        <a:t>Student Performance and Outcomes</a:t>
                      </a:r>
                      <a:endParaRPr lang="en-US" b="1" dirty="0"/>
                    </a:p>
                  </a:txBody>
                  <a:tcPr/>
                </a:tc>
                <a:tc>
                  <a:txBody>
                    <a:bodyPr/>
                    <a:lstStyle/>
                    <a:p>
                      <a:endParaRPr lang="en-US" dirty="0"/>
                    </a:p>
                  </a:txBody>
                  <a:tcPr/>
                </a:tc>
                <a:tc>
                  <a:txBody>
                    <a:bodyPr/>
                    <a:lstStyle/>
                    <a:p>
                      <a:endParaRPr lang="en-US" dirty="0"/>
                    </a:p>
                  </a:txBody>
                  <a:tcPr/>
                </a:tc>
              </a:tr>
              <a:tr h="370840">
                <a:tc>
                  <a:txBody>
                    <a:bodyPr/>
                    <a:lstStyle/>
                    <a:p>
                      <a:r>
                        <a:rPr lang="en-US" dirty="0" smtClean="0"/>
                        <a:t>   Fall Course Completion Rate (70%)</a:t>
                      </a:r>
                      <a:endParaRPr lang="en-US" dirty="0"/>
                    </a:p>
                  </a:txBody>
                  <a:tcPr/>
                </a:tc>
                <a:tc>
                  <a:txBody>
                    <a:bodyPr/>
                    <a:lstStyle/>
                    <a:p>
                      <a:pPr algn="ctr"/>
                      <a:r>
                        <a:rPr lang="en-US" dirty="0" smtClean="0"/>
                        <a:t>71%</a:t>
                      </a:r>
                      <a:endParaRPr lang="en-US" dirty="0"/>
                    </a:p>
                  </a:txBody>
                  <a:tcPr/>
                </a:tc>
                <a:tc>
                  <a:txBody>
                    <a:bodyPr/>
                    <a:lstStyle/>
                    <a:p>
                      <a:pPr algn="ctr"/>
                      <a:r>
                        <a:rPr lang="en-US" dirty="0" smtClean="0"/>
                        <a:t>71%</a:t>
                      </a:r>
                      <a:endParaRPr lang="en-US" dirty="0"/>
                    </a:p>
                  </a:txBody>
                  <a:tcPr/>
                </a:tc>
              </a:tr>
              <a:tr h="370840">
                <a:tc>
                  <a:txBody>
                    <a:bodyPr/>
                    <a:lstStyle/>
                    <a:p>
                      <a:r>
                        <a:rPr lang="en-US" dirty="0" smtClean="0"/>
                        <a:t>   Math Basic</a:t>
                      </a:r>
                      <a:r>
                        <a:rPr lang="en-US" baseline="0" dirty="0" smtClean="0"/>
                        <a:t> Skills Improvement Rate  (36.2%)</a:t>
                      </a:r>
                      <a:endParaRPr lang="en-US" dirty="0"/>
                    </a:p>
                  </a:txBody>
                  <a:tcPr/>
                </a:tc>
                <a:tc>
                  <a:txBody>
                    <a:bodyPr/>
                    <a:lstStyle/>
                    <a:p>
                      <a:pPr algn="ctr"/>
                      <a:r>
                        <a:rPr lang="en-US" dirty="0" smtClean="0"/>
                        <a:t>Under</a:t>
                      </a:r>
                      <a:r>
                        <a:rPr lang="en-US" baseline="0" dirty="0" smtClean="0"/>
                        <a:t> discussion</a:t>
                      </a:r>
                      <a:endParaRPr lang="en-US" dirty="0"/>
                    </a:p>
                  </a:txBody>
                  <a:tcPr/>
                </a:tc>
                <a:tc>
                  <a:txBody>
                    <a:bodyPr/>
                    <a:lstStyle/>
                    <a:p>
                      <a:pPr algn="ctr"/>
                      <a:r>
                        <a:rPr lang="en-US" dirty="0" smtClean="0"/>
                        <a:t>Under discussion</a:t>
                      </a:r>
                      <a:endParaRPr lang="en-US" dirty="0"/>
                    </a:p>
                  </a:txBody>
                  <a:tcPr/>
                </a:tc>
              </a:tr>
              <a:tr h="370840">
                <a:tc>
                  <a:txBody>
                    <a:bodyPr/>
                    <a:lstStyle/>
                    <a:p>
                      <a:r>
                        <a:rPr lang="en-US" b="1" dirty="0" smtClean="0"/>
                        <a:t>Accreditation Status</a:t>
                      </a:r>
                      <a:endParaRPr lang="en-US" b="1" dirty="0"/>
                    </a:p>
                  </a:txBody>
                  <a:tcPr/>
                </a:tc>
                <a:tc>
                  <a:txBody>
                    <a:bodyPr/>
                    <a:lstStyle/>
                    <a:p>
                      <a:endParaRPr lang="en-US" dirty="0"/>
                    </a:p>
                  </a:txBody>
                  <a:tcPr/>
                </a:tc>
                <a:tc>
                  <a:txBody>
                    <a:bodyPr/>
                    <a:lstStyle/>
                    <a:p>
                      <a:endParaRPr lang="en-US" dirty="0"/>
                    </a:p>
                  </a:txBody>
                  <a:tcPr/>
                </a:tc>
              </a:tr>
              <a:tr h="370840">
                <a:tc>
                  <a:txBody>
                    <a:bodyPr/>
                    <a:lstStyle/>
                    <a:p>
                      <a:r>
                        <a:rPr lang="en-US" dirty="0" smtClean="0"/>
                        <a:t>   Accreditation Status</a:t>
                      </a:r>
                      <a:endParaRPr lang="en-US" dirty="0"/>
                    </a:p>
                  </a:txBody>
                  <a:tcPr/>
                </a:tc>
                <a:tc>
                  <a:txBody>
                    <a:bodyPr/>
                    <a:lstStyle/>
                    <a:p>
                      <a:pPr algn="ctr"/>
                      <a:r>
                        <a:rPr lang="en-US" dirty="0" smtClean="0"/>
                        <a:t>FA - N</a:t>
                      </a:r>
                      <a:endParaRPr lang="en-US" dirty="0"/>
                    </a:p>
                  </a:txBody>
                  <a:tcPr/>
                </a:tc>
                <a:tc>
                  <a:txBody>
                    <a:bodyPr/>
                    <a:lstStyle/>
                    <a:p>
                      <a:pPr algn="ctr"/>
                      <a:r>
                        <a:rPr lang="en-US" dirty="0" smtClean="0"/>
                        <a:t>FA - R</a:t>
                      </a:r>
                      <a:endParaRPr lang="en-US" dirty="0"/>
                    </a:p>
                  </a:txBody>
                  <a:tcPr/>
                </a:tc>
              </a:tr>
              <a:tr h="370840">
                <a:tc>
                  <a:txBody>
                    <a:bodyPr/>
                    <a:lstStyle/>
                    <a:p>
                      <a:r>
                        <a:rPr lang="en-US" b="1" dirty="0" smtClean="0"/>
                        <a:t>Fiscal</a:t>
                      </a:r>
                      <a:r>
                        <a:rPr lang="en-US" b="1" baseline="0" dirty="0" smtClean="0"/>
                        <a:t> Stability</a:t>
                      </a:r>
                      <a:endParaRPr lang="en-US" b="1" dirty="0"/>
                    </a:p>
                  </a:txBody>
                  <a:tcPr/>
                </a:tc>
                <a:tc>
                  <a:txBody>
                    <a:bodyPr/>
                    <a:lstStyle/>
                    <a:p>
                      <a:endParaRPr lang="en-US" dirty="0"/>
                    </a:p>
                  </a:txBody>
                  <a:tcPr/>
                </a:tc>
                <a:tc>
                  <a:txBody>
                    <a:bodyPr/>
                    <a:lstStyle/>
                    <a:p>
                      <a:endParaRPr lang="en-US" dirty="0"/>
                    </a:p>
                  </a:txBody>
                  <a:tcPr/>
                </a:tc>
              </a:tr>
              <a:tr h="370840">
                <a:tc>
                  <a:txBody>
                    <a:bodyPr/>
                    <a:lstStyle/>
                    <a:p>
                      <a:r>
                        <a:rPr lang="en-US" dirty="0" smtClean="0"/>
                        <a:t>   Ending Fund Balance (9.3%)</a:t>
                      </a:r>
                      <a:endParaRPr lang="en-US" dirty="0"/>
                    </a:p>
                  </a:txBody>
                  <a:tcPr/>
                </a:tc>
                <a:tc>
                  <a:txBody>
                    <a:bodyPr/>
                    <a:lstStyle/>
                    <a:p>
                      <a:pPr algn="ctr"/>
                      <a:r>
                        <a:rPr lang="en-US" dirty="0" smtClean="0"/>
                        <a:t>7%</a:t>
                      </a:r>
                      <a:endParaRPr lang="en-US" dirty="0"/>
                    </a:p>
                  </a:txBody>
                  <a:tcPr/>
                </a:tc>
                <a:tc>
                  <a:txBody>
                    <a:bodyPr/>
                    <a:lstStyle/>
                    <a:p>
                      <a:pPr algn="ctr"/>
                      <a:r>
                        <a:rPr lang="en-US" dirty="0" smtClean="0"/>
                        <a:t>7%</a:t>
                      </a:r>
                      <a:endParaRPr lang="en-US" dirty="0"/>
                    </a:p>
                  </a:txBody>
                  <a:tcPr/>
                </a:tc>
              </a:tr>
              <a:tr h="370840">
                <a:tc>
                  <a:txBody>
                    <a:bodyPr/>
                    <a:lstStyle/>
                    <a:p>
                      <a:r>
                        <a:rPr lang="en-US" b="1" dirty="0" smtClean="0"/>
                        <a:t>State and Federal Compliance</a:t>
                      </a:r>
                      <a:endParaRPr lang="en-US" b="1" dirty="0"/>
                    </a:p>
                  </a:txBody>
                  <a:tcPr/>
                </a:tc>
                <a:tc>
                  <a:txBody>
                    <a:bodyPr/>
                    <a:lstStyle/>
                    <a:p>
                      <a:endParaRPr lang="en-US" dirty="0"/>
                    </a:p>
                  </a:txBody>
                  <a:tcPr/>
                </a:tc>
                <a:tc>
                  <a:txBody>
                    <a:bodyPr/>
                    <a:lstStyle/>
                    <a:p>
                      <a:endParaRPr lang="en-US" dirty="0"/>
                    </a:p>
                  </a:txBody>
                  <a:tcPr/>
                </a:tc>
              </a:tr>
              <a:tr h="370840">
                <a:tc>
                  <a:txBody>
                    <a:bodyPr/>
                    <a:lstStyle/>
                    <a:p>
                      <a:r>
                        <a:rPr lang="en-US" dirty="0" smtClean="0"/>
                        <a:t>    Fiscal Audit</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370840">
                <a:tc>
                  <a:txBody>
                    <a:bodyPr/>
                    <a:lstStyle/>
                    <a:p>
                      <a:r>
                        <a:rPr lang="en-US" dirty="0" smtClean="0"/>
                        <a:t>   </a:t>
                      </a:r>
                      <a:r>
                        <a:rPr lang="en-US" baseline="0" dirty="0" smtClean="0"/>
                        <a:t> Federal</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370840">
                <a:tc>
                  <a:txBody>
                    <a:bodyPr/>
                    <a:lstStyle/>
                    <a:p>
                      <a:r>
                        <a:rPr lang="en-US" dirty="0" smtClean="0"/>
                        <a:t>  </a:t>
                      </a:r>
                      <a:r>
                        <a:rPr lang="en-US" baseline="0" dirty="0" smtClean="0"/>
                        <a:t> State Compliance</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bl>
          </a:graphicData>
        </a:graphic>
      </p:graphicFrame>
    </p:spTree>
    <p:extLst>
      <p:ext uri="{BB962C8B-B14F-4D97-AF65-F5344CB8AC3E}">
        <p14:creationId xmlns:p14="http://schemas.microsoft.com/office/powerpoint/2010/main" val="2278482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Scorecard</a:t>
            </a:r>
            <a:endParaRPr lang="en-US" dirty="0"/>
          </a:p>
        </p:txBody>
      </p:sp>
      <p:sp>
        <p:nvSpPr>
          <p:cNvPr id="5" name="Text Placeholder 4"/>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6E090CE-BF6F-4951-B7DA-3AD75C7D0F81}" type="slidenum">
              <a:rPr lang="en-US" smtClean="0"/>
              <a:pPr/>
              <a:t>25</a:t>
            </a:fld>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075" y="607060"/>
            <a:ext cx="6980237"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730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Success Scorecard Metrics</a:t>
            </a:r>
            <a:endParaRPr lang="en-US" dirty="0"/>
          </a:p>
        </p:txBody>
      </p:sp>
      <p:sp>
        <p:nvSpPr>
          <p:cNvPr id="6" name="Content Placeholder 5"/>
          <p:cNvSpPr>
            <a:spLocks noGrp="1"/>
          </p:cNvSpPr>
          <p:nvPr>
            <p:ph idx="1"/>
          </p:nvPr>
        </p:nvSpPr>
        <p:spPr/>
        <p:txBody>
          <a:bodyPr>
            <a:noAutofit/>
          </a:bodyPr>
          <a:lstStyle/>
          <a:p>
            <a:pPr marL="285750" indent="-285750"/>
            <a:r>
              <a:rPr lang="en-US" sz="2400" dirty="0" smtClean="0">
                <a:latin typeface="+mj-lt"/>
                <a:cs typeface="Times New Roman" pitchFamily="18" charset="0"/>
              </a:rPr>
              <a:t>Completion or momentum points</a:t>
            </a:r>
          </a:p>
          <a:p>
            <a:pPr marL="285750" indent="-285750"/>
            <a:r>
              <a:rPr lang="en-US" sz="2400" dirty="0" smtClean="0">
                <a:latin typeface="+mj-lt"/>
                <a:cs typeface="Times New Roman" pitchFamily="18" charset="0"/>
              </a:rPr>
              <a:t>Broken down by demographic variables</a:t>
            </a:r>
          </a:p>
          <a:p>
            <a:pPr marL="285750" indent="-285750"/>
            <a:r>
              <a:rPr lang="en-US" sz="2400" dirty="0" smtClean="0">
                <a:latin typeface="+mj-lt"/>
                <a:cs typeface="Times New Roman" pitchFamily="18" charset="0"/>
              </a:rPr>
              <a:t>Prepared / Unprepared / Total</a:t>
            </a:r>
          </a:p>
          <a:p>
            <a:pPr marL="285750" indent="-285750"/>
            <a:r>
              <a:rPr lang="en-US" sz="2400" dirty="0" smtClean="0">
                <a:latin typeface="+mj-lt"/>
                <a:cs typeface="Times New Roman" pitchFamily="18" charset="0"/>
              </a:rPr>
              <a:t>Metrics</a:t>
            </a:r>
          </a:p>
          <a:p>
            <a:pPr marL="685800" lvl="1"/>
            <a:r>
              <a:rPr lang="en-US" dirty="0" smtClean="0">
                <a:latin typeface="+mj-lt"/>
                <a:cs typeface="Times New Roman" pitchFamily="18" charset="0"/>
              </a:rPr>
              <a:t>Persistence</a:t>
            </a:r>
          </a:p>
          <a:p>
            <a:pPr marL="685800" lvl="1"/>
            <a:r>
              <a:rPr lang="en-US" dirty="0" smtClean="0">
                <a:latin typeface="+mj-lt"/>
                <a:cs typeface="Times New Roman" pitchFamily="18" charset="0"/>
              </a:rPr>
              <a:t>30+ Units</a:t>
            </a:r>
          </a:p>
          <a:p>
            <a:pPr marL="685800" lvl="1"/>
            <a:r>
              <a:rPr lang="en-US" dirty="0" smtClean="0">
                <a:latin typeface="+mj-lt"/>
                <a:cs typeface="Times New Roman" pitchFamily="18" charset="0"/>
              </a:rPr>
              <a:t>Completion (SPAR)</a:t>
            </a:r>
          </a:p>
          <a:p>
            <a:pPr marL="685800" lvl="1"/>
            <a:r>
              <a:rPr lang="en-US" dirty="0" smtClean="0">
                <a:latin typeface="+mj-lt"/>
                <a:cs typeface="Times New Roman" pitchFamily="18" charset="0"/>
              </a:rPr>
              <a:t>Remedial</a:t>
            </a:r>
          </a:p>
          <a:p>
            <a:pPr marL="685800" lvl="1"/>
            <a:r>
              <a:rPr lang="en-US" dirty="0" smtClean="0">
                <a:latin typeface="+mj-lt"/>
                <a:cs typeface="Times New Roman" pitchFamily="18" charset="0"/>
              </a:rPr>
              <a:t>CTE Completion </a:t>
            </a:r>
          </a:p>
          <a:p>
            <a:pPr marL="685800" lvl="1"/>
            <a:r>
              <a:rPr lang="en-US" dirty="0" smtClean="0">
                <a:latin typeface="+mj-lt"/>
                <a:cs typeface="Times New Roman" pitchFamily="18" charset="0"/>
              </a:rPr>
              <a:t>CDCP</a:t>
            </a:r>
          </a:p>
          <a:p>
            <a:pPr marL="285750"/>
            <a:r>
              <a:rPr lang="en-US" sz="2400" dirty="0" smtClean="0">
                <a:latin typeface="+mj-lt"/>
                <a:cs typeface="Times New Roman" pitchFamily="18" charset="0"/>
              </a:rPr>
              <a:t>NEW METRIC this year</a:t>
            </a:r>
          </a:p>
          <a:p>
            <a:pPr marL="685800" lvl="1"/>
            <a:r>
              <a:rPr lang="en-US" dirty="0" smtClean="0">
                <a:latin typeface="+mj-lt"/>
                <a:cs typeface="Times New Roman" pitchFamily="18" charset="0"/>
              </a:rPr>
              <a:t>Skills Builder</a:t>
            </a:r>
          </a:p>
          <a:p>
            <a:pPr marL="285750"/>
            <a:endParaRPr lang="en-US" sz="2400" dirty="0" smtClean="0">
              <a:latin typeface="+mj-lt"/>
              <a:cs typeface="Times New Roman" pitchFamily="18" charset="0"/>
            </a:endParaRPr>
          </a:p>
          <a:p>
            <a:pPr marL="685800" lvl="1"/>
            <a:endParaRPr lang="en-US" dirty="0" smtClean="0">
              <a:latin typeface="+mj-lt"/>
              <a:cs typeface="Times New Roman" pitchFamily="18" charset="0"/>
            </a:endParaRPr>
          </a:p>
          <a:p>
            <a:pPr marL="285750" indent="-285750"/>
            <a:endParaRPr lang="en-US" dirty="0" smtClean="0">
              <a:latin typeface="+mj-lt"/>
              <a:cs typeface="Times New Roman" pitchFamily="18" charset="0"/>
            </a:endParaRPr>
          </a:p>
        </p:txBody>
      </p:sp>
      <p:sp>
        <p:nvSpPr>
          <p:cNvPr id="3" name="Slide Number Placeholder 2"/>
          <p:cNvSpPr>
            <a:spLocks noGrp="1"/>
          </p:cNvSpPr>
          <p:nvPr>
            <p:ph type="sldNum" sz="quarter" idx="12"/>
          </p:nvPr>
        </p:nvSpPr>
        <p:spPr/>
        <p:txBody>
          <a:bodyPr/>
          <a:lstStyle/>
          <a:p>
            <a:fld id="{C6E090CE-BF6F-4951-B7DA-3AD75C7D0F81}" type="slidenum">
              <a:rPr lang="en-US" smtClean="0"/>
              <a:pPr/>
              <a:t>26</a:t>
            </a:fld>
            <a:endParaRPr lang="en-US" dirty="0"/>
          </a:p>
        </p:txBody>
      </p:sp>
    </p:spTree>
    <p:extLst>
      <p:ext uri="{BB962C8B-B14F-4D97-AF65-F5344CB8AC3E}">
        <p14:creationId xmlns:p14="http://schemas.microsoft.com/office/powerpoint/2010/main" val="2818931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Skills Builder Metric</a:t>
            </a:r>
            <a:endParaRPr lang="en-US" dirty="0"/>
          </a:p>
        </p:txBody>
      </p:sp>
      <p:sp>
        <p:nvSpPr>
          <p:cNvPr id="6" name="Content Placeholder 5"/>
          <p:cNvSpPr>
            <a:spLocks noGrp="1"/>
          </p:cNvSpPr>
          <p:nvPr>
            <p:ph idx="1"/>
          </p:nvPr>
        </p:nvSpPr>
        <p:spPr/>
        <p:txBody>
          <a:bodyPr>
            <a:normAutofit/>
          </a:bodyPr>
          <a:lstStyle/>
          <a:p>
            <a:r>
              <a:rPr lang="en-US" sz="2800" dirty="0" smtClean="0"/>
              <a:t>Who are skills builders?</a:t>
            </a:r>
          </a:p>
          <a:p>
            <a:pPr lvl="1"/>
            <a:r>
              <a:rPr lang="en-US" sz="2400" dirty="0" smtClean="0"/>
              <a:t>Workers who are maintaining and adding to skill-sets required for ongoing employment and career advancement.</a:t>
            </a:r>
          </a:p>
          <a:p>
            <a:pPr lvl="1"/>
            <a:r>
              <a:rPr lang="en-US" sz="2400" dirty="0" smtClean="0"/>
              <a:t>These students do not earn community college certificates or degrees and don’t transfer to four-year universities.</a:t>
            </a:r>
          </a:p>
          <a:p>
            <a:pPr lvl="1"/>
            <a:r>
              <a:rPr lang="en-US" sz="2400" dirty="0" smtClean="0"/>
              <a:t>Most skills-builders take only one or two CTE courses.</a:t>
            </a:r>
          </a:p>
          <a:p>
            <a:pPr lvl="1"/>
            <a:r>
              <a:rPr lang="en-US" sz="2400" dirty="0" smtClean="0"/>
              <a:t>Most skill-builders are older students, who have had experience in the workforce.</a:t>
            </a:r>
            <a:endParaRPr lang="en-US" sz="2400" dirty="0"/>
          </a:p>
        </p:txBody>
      </p:sp>
      <p:sp>
        <p:nvSpPr>
          <p:cNvPr id="4" name="Slide Number Placeholder 3"/>
          <p:cNvSpPr>
            <a:spLocks noGrp="1"/>
          </p:cNvSpPr>
          <p:nvPr>
            <p:ph type="sldNum" sz="quarter" idx="12"/>
          </p:nvPr>
        </p:nvSpPr>
        <p:spPr/>
        <p:txBody>
          <a:bodyPr/>
          <a:lstStyle/>
          <a:p>
            <a:fld id="{C6E090CE-BF6F-4951-B7DA-3AD75C7D0F81}" type="slidenum">
              <a:rPr lang="en-US" smtClean="0"/>
              <a:pPr/>
              <a:t>27</a:t>
            </a:fld>
            <a:endParaRPr lang="en-US" dirty="0"/>
          </a:p>
        </p:txBody>
      </p:sp>
    </p:spTree>
    <p:extLst>
      <p:ext uri="{BB962C8B-B14F-4D97-AF65-F5344CB8AC3E}">
        <p14:creationId xmlns:p14="http://schemas.microsoft.com/office/powerpoint/2010/main" val="51237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Skills Builder Metric</a:t>
            </a:r>
            <a:endParaRPr lang="en-US" dirty="0"/>
          </a:p>
        </p:txBody>
      </p:sp>
      <p:sp>
        <p:nvSpPr>
          <p:cNvPr id="6" name="Content Placeholder 5"/>
          <p:cNvSpPr>
            <a:spLocks noGrp="1"/>
          </p:cNvSpPr>
          <p:nvPr>
            <p:ph idx="1"/>
          </p:nvPr>
        </p:nvSpPr>
        <p:spPr/>
        <p:txBody>
          <a:bodyPr>
            <a:normAutofit/>
          </a:bodyPr>
          <a:lstStyle/>
          <a:p>
            <a:r>
              <a:rPr lang="en-US" sz="2800" dirty="0" smtClean="0"/>
              <a:t>Skills Builders Metric</a:t>
            </a:r>
          </a:p>
          <a:p>
            <a:pPr lvl="1"/>
            <a:r>
              <a:rPr lang="en-US" sz="2400" dirty="0" smtClean="0"/>
              <a:t>Who is included in the metric?</a:t>
            </a:r>
          </a:p>
          <a:p>
            <a:pPr lvl="2"/>
            <a:r>
              <a:rPr lang="en-US" sz="2400" dirty="0" smtClean="0"/>
              <a:t>Completed at least one course (.5 units).  Some number of these units must be in a course coded as: </a:t>
            </a:r>
            <a:r>
              <a:rPr lang="en-US" sz="2400" dirty="0" smtClean="0"/>
              <a:t> Apprenticeship</a:t>
            </a:r>
            <a:r>
              <a:rPr lang="en-US" sz="2400" dirty="0" smtClean="0"/>
              <a:t>, Advanced Occupational, Clearly Occupational</a:t>
            </a:r>
          </a:p>
          <a:p>
            <a:pPr lvl="2"/>
            <a:r>
              <a:rPr lang="en-US" sz="2400" dirty="0" smtClean="0"/>
              <a:t>No longer enrolled after one year</a:t>
            </a:r>
          </a:p>
          <a:p>
            <a:pPr lvl="2"/>
            <a:r>
              <a:rPr lang="en-US" sz="2400" dirty="0" smtClean="0"/>
              <a:t>Did not subsequently earn an award or transfer to a four-year institution</a:t>
            </a:r>
          </a:p>
          <a:p>
            <a:pPr lvl="2"/>
            <a:r>
              <a:rPr lang="en-US" sz="2400" dirty="0" smtClean="0"/>
              <a:t>Did not fail a CTE Course during the academic year</a:t>
            </a:r>
            <a:endParaRPr lang="en-US" sz="2400" dirty="0"/>
          </a:p>
        </p:txBody>
      </p:sp>
      <p:sp>
        <p:nvSpPr>
          <p:cNvPr id="4" name="Slide Number Placeholder 3"/>
          <p:cNvSpPr>
            <a:spLocks noGrp="1"/>
          </p:cNvSpPr>
          <p:nvPr>
            <p:ph type="sldNum" sz="quarter" idx="12"/>
          </p:nvPr>
        </p:nvSpPr>
        <p:spPr/>
        <p:txBody>
          <a:bodyPr/>
          <a:lstStyle/>
          <a:p>
            <a:fld id="{C6E090CE-BF6F-4951-B7DA-3AD75C7D0F81}" type="slidenum">
              <a:rPr lang="en-US" smtClean="0"/>
              <a:pPr/>
              <a:t>28</a:t>
            </a:fld>
            <a:endParaRPr lang="en-US" dirty="0"/>
          </a:p>
        </p:txBody>
      </p:sp>
    </p:spTree>
    <p:extLst>
      <p:ext uri="{BB962C8B-B14F-4D97-AF65-F5344CB8AC3E}">
        <p14:creationId xmlns:p14="http://schemas.microsoft.com/office/powerpoint/2010/main" val="2749057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Skills Builder Metric</a:t>
            </a:r>
            <a:endParaRPr lang="en-US" dirty="0"/>
          </a:p>
        </p:txBody>
      </p:sp>
      <p:sp>
        <p:nvSpPr>
          <p:cNvPr id="6" name="Content Placeholder 5"/>
          <p:cNvSpPr>
            <a:spLocks noGrp="1"/>
          </p:cNvSpPr>
          <p:nvPr>
            <p:ph idx="1"/>
          </p:nvPr>
        </p:nvSpPr>
        <p:spPr/>
        <p:txBody>
          <a:bodyPr>
            <a:normAutofit/>
          </a:bodyPr>
          <a:lstStyle/>
          <a:p>
            <a:r>
              <a:rPr lang="en-US" sz="2800" dirty="0" smtClean="0"/>
              <a:t>Skills Builders Metric</a:t>
            </a:r>
          </a:p>
          <a:p>
            <a:pPr lvl="1"/>
            <a:r>
              <a:rPr lang="en-US" sz="2400" dirty="0" smtClean="0"/>
              <a:t>What is measured?</a:t>
            </a:r>
          </a:p>
          <a:p>
            <a:pPr lvl="2"/>
            <a:r>
              <a:rPr lang="en-US" sz="2400" dirty="0" smtClean="0"/>
              <a:t>By TOPS code (Taxonomy of Programs Code- e.g., Public Safety, Fire, EME, Accounting)</a:t>
            </a:r>
          </a:p>
          <a:p>
            <a:pPr lvl="2"/>
            <a:r>
              <a:rPr lang="en-US" sz="2400" dirty="0" smtClean="0"/>
              <a:t>Difference in inflation-adjusted wages from one year before enrollment year to one year after.</a:t>
            </a:r>
          </a:p>
          <a:p>
            <a:pPr lvl="2"/>
            <a:r>
              <a:rPr lang="en-US" sz="2400" dirty="0" smtClean="0"/>
              <a:t>Median percentage change in earnings across the cohort</a:t>
            </a:r>
          </a:p>
          <a:p>
            <a:pPr lvl="1"/>
            <a:r>
              <a:rPr lang="en-US" sz="2400" dirty="0" smtClean="0"/>
              <a:t>What is presented in the Scorecard?</a:t>
            </a:r>
          </a:p>
          <a:p>
            <a:pPr lvl="2"/>
            <a:r>
              <a:rPr lang="en-US" sz="2400" dirty="0" smtClean="0"/>
              <a:t>Top ten disciplines with the highest enrollment*</a:t>
            </a:r>
          </a:p>
          <a:p>
            <a:pPr lvl="2"/>
            <a:endParaRPr lang="en-US" sz="2400" dirty="0" smtClean="0"/>
          </a:p>
        </p:txBody>
      </p:sp>
      <p:sp>
        <p:nvSpPr>
          <p:cNvPr id="4" name="Slide Number Placeholder 3"/>
          <p:cNvSpPr>
            <a:spLocks noGrp="1"/>
          </p:cNvSpPr>
          <p:nvPr>
            <p:ph type="sldNum" sz="quarter" idx="12"/>
          </p:nvPr>
        </p:nvSpPr>
        <p:spPr/>
        <p:txBody>
          <a:bodyPr/>
          <a:lstStyle/>
          <a:p>
            <a:fld id="{C6E090CE-BF6F-4951-B7DA-3AD75C7D0F81}" type="slidenum">
              <a:rPr lang="en-US" smtClean="0"/>
              <a:pPr/>
              <a:t>29</a:t>
            </a:fld>
            <a:endParaRPr lang="en-US" dirty="0"/>
          </a:p>
        </p:txBody>
      </p:sp>
    </p:spTree>
    <p:extLst>
      <p:ext uri="{BB962C8B-B14F-4D97-AF65-F5344CB8AC3E}">
        <p14:creationId xmlns:p14="http://schemas.microsoft.com/office/powerpoint/2010/main" val="2537919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Self-Evaluation Instrument - Timeline</a:t>
            </a:r>
            <a:endParaRPr lang="en-US" dirty="0"/>
          </a:p>
        </p:txBody>
      </p:sp>
      <p:sp>
        <p:nvSpPr>
          <p:cNvPr id="4" name="Content Placeholder 3"/>
          <p:cNvSpPr>
            <a:spLocks noGrp="1"/>
          </p:cNvSpPr>
          <p:nvPr>
            <p:ph idx="1"/>
          </p:nvPr>
        </p:nvSpPr>
        <p:spPr/>
        <p:txBody>
          <a:bodyPr>
            <a:normAutofit/>
          </a:bodyPr>
          <a:lstStyle/>
          <a:p>
            <a:r>
              <a:rPr lang="en-US" sz="2800" dirty="0" smtClean="0"/>
              <a:t>Link to self-evaluation – April 27, 2016</a:t>
            </a:r>
          </a:p>
          <a:p>
            <a:endParaRPr lang="en-US" sz="2800" dirty="0" smtClean="0"/>
          </a:p>
          <a:p>
            <a:r>
              <a:rPr lang="en-US" sz="2800" dirty="0" smtClean="0"/>
              <a:t>Board completes self-evaluation – May 11, 2016</a:t>
            </a:r>
          </a:p>
          <a:p>
            <a:endParaRPr lang="en-US" sz="2800" dirty="0" smtClean="0"/>
          </a:p>
          <a:p>
            <a:r>
              <a:rPr lang="en-US" sz="2800" dirty="0" smtClean="0"/>
              <a:t>Review results during May workshop</a:t>
            </a:r>
          </a:p>
          <a:p>
            <a:pPr lvl="2"/>
            <a:endParaRPr lang="en-US" sz="2800" dirty="0" smtClean="0"/>
          </a:p>
          <a:p>
            <a:pPr lvl="1"/>
            <a:endParaRPr lang="en-US" dirty="0" smtClean="0"/>
          </a:p>
          <a:p>
            <a:pPr lvl="1"/>
            <a:endParaRPr lang="en-US" dirty="0"/>
          </a:p>
        </p:txBody>
      </p:sp>
      <p:sp>
        <p:nvSpPr>
          <p:cNvPr id="3" name="Slide Number Placeholder 2"/>
          <p:cNvSpPr>
            <a:spLocks noGrp="1"/>
          </p:cNvSpPr>
          <p:nvPr>
            <p:ph type="sldNum" sz="quarter" idx="12"/>
          </p:nvPr>
        </p:nvSpPr>
        <p:spPr/>
        <p:txBody>
          <a:bodyPr/>
          <a:lstStyle/>
          <a:p>
            <a:fld id="{C6E090CE-BF6F-4951-B7DA-3AD75C7D0F81}" type="slidenum">
              <a:rPr lang="en-US" smtClean="0"/>
              <a:pPr/>
              <a:t>3</a:t>
            </a:fld>
            <a:endParaRPr lang="en-US" dirty="0"/>
          </a:p>
        </p:txBody>
      </p:sp>
    </p:spTree>
    <p:extLst>
      <p:ext uri="{BB962C8B-B14F-4D97-AF65-F5344CB8AC3E}">
        <p14:creationId xmlns:p14="http://schemas.microsoft.com/office/powerpoint/2010/main" val="3215591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Builder Metric for STATE</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scorecard.cccco.edu/scorecardrates.aspx?CollegeID=000#home</a:t>
            </a:r>
            <a:endParaRPr lang="en-US" dirty="0" smtClean="0"/>
          </a:p>
          <a:p>
            <a:endParaRPr lang="en-US" dirty="0"/>
          </a:p>
        </p:txBody>
      </p:sp>
      <p:sp>
        <p:nvSpPr>
          <p:cNvPr id="4" name="Slide Number Placeholder 3"/>
          <p:cNvSpPr>
            <a:spLocks noGrp="1"/>
          </p:cNvSpPr>
          <p:nvPr>
            <p:ph type="sldNum" sz="quarter" idx="12"/>
          </p:nvPr>
        </p:nvSpPr>
        <p:spPr/>
        <p:txBody>
          <a:bodyPr/>
          <a:lstStyle/>
          <a:p>
            <a:fld id="{C6E090CE-BF6F-4951-B7DA-3AD75C7D0F81}" type="slidenum">
              <a:rPr lang="en-US" smtClean="0"/>
              <a:pPr/>
              <a:t>30</a:t>
            </a:fld>
            <a:endParaRPr lang="en-US" dirty="0"/>
          </a:p>
        </p:txBody>
      </p:sp>
    </p:spTree>
    <p:extLst>
      <p:ext uri="{BB962C8B-B14F-4D97-AF65-F5344CB8AC3E}">
        <p14:creationId xmlns:p14="http://schemas.microsoft.com/office/powerpoint/2010/main" val="449783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Palomar College Scorecard Report</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scorecard.cccco.edu/scorecardrates.aspx?CollegeID=061</a:t>
            </a:r>
            <a:endParaRPr lang="en-US" dirty="0" smtClean="0"/>
          </a:p>
          <a:p>
            <a:endParaRPr lang="en-US" dirty="0"/>
          </a:p>
        </p:txBody>
      </p:sp>
      <p:sp>
        <p:nvSpPr>
          <p:cNvPr id="4" name="Slide Number Placeholder 3"/>
          <p:cNvSpPr>
            <a:spLocks noGrp="1"/>
          </p:cNvSpPr>
          <p:nvPr>
            <p:ph type="sldNum" sz="quarter" idx="12"/>
          </p:nvPr>
        </p:nvSpPr>
        <p:spPr/>
        <p:txBody>
          <a:bodyPr/>
          <a:lstStyle/>
          <a:p>
            <a:fld id="{C6E090CE-BF6F-4951-B7DA-3AD75C7D0F81}" type="slidenum">
              <a:rPr lang="en-US" smtClean="0"/>
              <a:pPr/>
              <a:t>31</a:t>
            </a:fld>
            <a:endParaRPr lang="en-US" dirty="0"/>
          </a:p>
        </p:txBody>
      </p:sp>
    </p:spTree>
    <p:extLst>
      <p:ext uri="{BB962C8B-B14F-4D97-AF65-F5344CB8AC3E}">
        <p14:creationId xmlns:p14="http://schemas.microsoft.com/office/powerpoint/2010/main" val="998929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Palomar College Scorecard Report </a:t>
            </a:r>
            <a:endParaRPr lang="en-US" dirty="0"/>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7838" y="1839448"/>
            <a:ext cx="7083162" cy="418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6E090CE-BF6F-4951-B7DA-3AD75C7D0F81}" type="slidenum">
              <a:rPr lang="en-US" smtClean="0"/>
              <a:pPr/>
              <a:t>32</a:t>
            </a:fld>
            <a:endParaRPr lang="en-US" dirty="0"/>
          </a:p>
        </p:txBody>
      </p:sp>
    </p:spTree>
    <p:extLst>
      <p:ext uri="{BB962C8B-B14F-4D97-AF65-F5344CB8AC3E}">
        <p14:creationId xmlns:p14="http://schemas.microsoft.com/office/powerpoint/2010/main" val="2041077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Palomar College Scorecard Report </a:t>
            </a:r>
            <a:endParaRPr lang="en-US" dirty="0"/>
          </a:p>
        </p:txBody>
      </p:sp>
      <p:sp>
        <p:nvSpPr>
          <p:cNvPr id="4" name="Slide Number Placeholder 3"/>
          <p:cNvSpPr>
            <a:spLocks noGrp="1"/>
          </p:cNvSpPr>
          <p:nvPr>
            <p:ph type="sldNum" sz="quarter" idx="12"/>
          </p:nvPr>
        </p:nvSpPr>
        <p:spPr/>
        <p:txBody>
          <a:bodyPr/>
          <a:lstStyle/>
          <a:p>
            <a:fld id="{C6E090CE-BF6F-4951-B7DA-3AD75C7D0F81}" type="slidenum">
              <a:rPr lang="en-US" smtClean="0"/>
              <a:pPr/>
              <a:t>33</a:t>
            </a:fld>
            <a:endParaRPr lang="en-US" dirty="0"/>
          </a:p>
        </p:txBody>
      </p:sp>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02859"/>
            <a:ext cx="7620000" cy="419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270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Rate Peer Grouping</a:t>
            </a:r>
            <a:endParaRPr lang="en-US" dirty="0"/>
          </a:p>
        </p:txBody>
      </p:sp>
      <p:sp>
        <p:nvSpPr>
          <p:cNvPr id="3" name="Content Placeholder 2"/>
          <p:cNvSpPr>
            <a:spLocks noGrp="1"/>
          </p:cNvSpPr>
          <p:nvPr>
            <p:ph idx="1"/>
          </p:nvPr>
        </p:nvSpPr>
        <p:spPr/>
        <p:txBody>
          <a:bodyPr/>
          <a:lstStyle/>
          <a:p>
            <a:r>
              <a:rPr lang="en-US" dirty="0" smtClean="0"/>
              <a:t>Updated </a:t>
            </a:r>
            <a:r>
              <a:rPr lang="en-US" dirty="0"/>
              <a:t>p</a:t>
            </a:r>
            <a:r>
              <a:rPr lang="en-US" dirty="0" smtClean="0"/>
              <a:t>eer groups for the Completion Scorecard </a:t>
            </a:r>
          </a:p>
          <a:p>
            <a:endParaRPr lang="en-US" dirty="0" smtClean="0"/>
          </a:p>
          <a:p>
            <a:r>
              <a:rPr lang="en-US" dirty="0" smtClean="0"/>
              <a:t>Diverse academic and economic environments of students are important factors affecting individual student achievements and overall institutional performance.</a:t>
            </a:r>
          </a:p>
          <a:p>
            <a:endParaRPr lang="en-US" dirty="0" smtClean="0"/>
          </a:p>
          <a:p>
            <a:r>
              <a:rPr lang="en-US" dirty="0" smtClean="0"/>
              <a:t>Identified uncontrollable factors, or predictor variables, associated with completion. (“Environmental Factors”)</a:t>
            </a:r>
          </a:p>
          <a:p>
            <a:endParaRPr lang="en-US" dirty="0" smtClean="0"/>
          </a:p>
          <a:p>
            <a:r>
              <a:rPr lang="en-US" dirty="0" smtClean="0"/>
              <a:t>Using regression modeling and cluster analysis, identified colleges that closely resembled each other in terms of the uncontrollable factors.</a:t>
            </a:r>
          </a:p>
          <a:p>
            <a:endParaRPr lang="en-US" dirty="0"/>
          </a:p>
        </p:txBody>
      </p:sp>
      <p:sp>
        <p:nvSpPr>
          <p:cNvPr id="4" name="Slide Number Placeholder 3"/>
          <p:cNvSpPr>
            <a:spLocks noGrp="1"/>
          </p:cNvSpPr>
          <p:nvPr>
            <p:ph type="sldNum" sz="quarter" idx="12"/>
          </p:nvPr>
        </p:nvSpPr>
        <p:spPr/>
        <p:txBody>
          <a:bodyPr/>
          <a:lstStyle/>
          <a:p>
            <a:fld id="{7447D9C7-277C-5547-9F8E-A6DB267E98D5}" type="slidenum">
              <a:rPr lang="en-US" smtClean="0"/>
              <a:t>34</a:t>
            </a:fld>
            <a:endParaRPr lang="en-US" dirty="0"/>
          </a:p>
        </p:txBody>
      </p:sp>
    </p:spTree>
    <p:extLst>
      <p:ext uri="{BB962C8B-B14F-4D97-AF65-F5344CB8AC3E}">
        <p14:creationId xmlns:p14="http://schemas.microsoft.com/office/powerpoint/2010/main" val="3150141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E090CE-BF6F-4951-B7DA-3AD75C7D0F81}" type="slidenum">
              <a:rPr lang="en-US" smtClean="0"/>
              <a:pPr/>
              <a:t>35</a:t>
            </a:fld>
            <a:endParaRPr lang="en-US" dirty="0"/>
          </a:p>
        </p:txBody>
      </p:sp>
      <p:sp>
        <p:nvSpPr>
          <p:cNvPr id="2" name="Title 1"/>
          <p:cNvSpPr>
            <a:spLocks noGrp="1"/>
          </p:cNvSpPr>
          <p:nvPr>
            <p:ph type="title" idx="4294967295"/>
          </p:nvPr>
        </p:nvSpPr>
        <p:spPr>
          <a:xfrm>
            <a:off x="0" y="-6350"/>
            <a:ext cx="9144000" cy="311150"/>
          </a:xfrm>
        </p:spPr>
        <p:txBody>
          <a:bodyPr>
            <a:normAutofit fontScale="90000"/>
          </a:bodyPr>
          <a:lstStyle/>
          <a:p>
            <a:r>
              <a:rPr lang="en-US" sz="2000" dirty="0" smtClean="0"/>
              <a:t>Scorecard 2014-15 Peer Group Completion Rates</a:t>
            </a:r>
            <a:endParaRPr lang="en-US"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648" y="304800"/>
            <a:ext cx="6120487" cy="646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6050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Scorecard Summary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89319637"/>
              </p:ext>
            </p:extLst>
          </p:nvPr>
        </p:nvGraphicFramePr>
        <p:xfrm>
          <a:off x="143496" y="1417638"/>
          <a:ext cx="8181108" cy="4485706"/>
        </p:xfrm>
        <a:graphic>
          <a:graphicData uri="http://schemas.openxmlformats.org/drawingml/2006/table">
            <a:tbl>
              <a:tblPr firstRow="1" bandRow="1">
                <a:tableStyleId>{5C22544A-7EE6-4342-B048-85BDC9FD1C3A}</a:tableStyleId>
              </a:tblPr>
              <a:tblGrid>
                <a:gridCol w="2878538"/>
                <a:gridCol w="1818024"/>
                <a:gridCol w="1439269"/>
                <a:gridCol w="2045277"/>
              </a:tblGrid>
              <a:tr h="406466">
                <a:tc>
                  <a:txBody>
                    <a:bodyPr/>
                    <a:lstStyle/>
                    <a:p>
                      <a:r>
                        <a:rPr lang="en-US" dirty="0" smtClean="0"/>
                        <a:t>Metric</a:t>
                      </a:r>
                      <a:endParaRPr lang="en-US" dirty="0"/>
                    </a:p>
                  </a:txBody>
                  <a:tcPr>
                    <a:solidFill>
                      <a:schemeClr val="tx2"/>
                    </a:solidFill>
                  </a:tcPr>
                </a:tc>
                <a:tc>
                  <a:txBody>
                    <a:bodyPr/>
                    <a:lstStyle/>
                    <a:p>
                      <a:r>
                        <a:rPr lang="en-US" dirty="0" smtClean="0"/>
                        <a:t>Last Year’s Rate</a:t>
                      </a:r>
                      <a:endParaRPr lang="en-US" dirty="0"/>
                    </a:p>
                  </a:txBody>
                  <a:tcPr>
                    <a:solidFill>
                      <a:schemeClr val="tx2"/>
                    </a:solidFill>
                  </a:tcPr>
                </a:tc>
                <a:tc>
                  <a:txBody>
                    <a:bodyPr/>
                    <a:lstStyle/>
                    <a:p>
                      <a:r>
                        <a:rPr lang="en-US" dirty="0" smtClean="0"/>
                        <a:t>Current Rate</a:t>
                      </a:r>
                      <a:endParaRPr lang="en-US" dirty="0"/>
                    </a:p>
                  </a:txBody>
                  <a:tcPr>
                    <a:solidFill>
                      <a:schemeClr val="tx2"/>
                    </a:solidFill>
                  </a:tcPr>
                </a:tc>
                <a:tc>
                  <a:txBody>
                    <a:bodyPr/>
                    <a:lstStyle/>
                    <a:p>
                      <a:r>
                        <a:rPr lang="en-US" dirty="0" smtClean="0"/>
                        <a:t>Increase</a:t>
                      </a:r>
                      <a:r>
                        <a:rPr lang="en-US" baseline="0" dirty="0" smtClean="0"/>
                        <a:t> / Decrease</a:t>
                      </a:r>
                      <a:endParaRPr lang="en-US" dirty="0"/>
                    </a:p>
                  </a:txBody>
                  <a:tcPr>
                    <a:solidFill>
                      <a:schemeClr val="tx2"/>
                    </a:solidFill>
                  </a:tcPr>
                </a:tc>
              </a:tr>
              <a:tr h="370840">
                <a:tc>
                  <a:txBody>
                    <a:bodyPr/>
                    <a:lstStyle/>
                    <a:p>
                      <a:r>
                        <a:rPr lang="en-US" sz="1600" b="1" dirty="0" smtClean="0"/>
                        <a:t>Momentum Points</a:t>
                      </a:r>
                      <a:endParaRPr lang="en-US" sz="1600" b="1"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sz="1600" dirty="0" smtClean="0"/>
                        <a:t>   3-Term Persistence</a:t>
                      </a:r>
                      <a:endParaRPr lang="en-US" sz="1600" dirty="0"/>
                    </a:p>
                  </a:txBody>
                  <a:tcPr/>
                </a:tc>
                <a:tc>
                  <a:txBody>
                    <a:bodyPr/>
                    <a:lstStyle/>
                    <a:p>
                      <a:pPr algn="ctr"/>
                      <a:r>
                        <a:rPr lang="en-US" dirty="0" smtClean="0"/>
                        <a:t>71.5%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72.9%</a:t>
                      </a:r>
                      <a:endParaRPr lang="en-US" dirty="0"/>
                    </a:p>
                  </a:txBody>
                  <a:tcPr/>
                </a:tc>
                <a:tc>
                  <a:txBody>
                    <a:bodyPr/>
                    <a:lstStyle/>
                    <a:p>
                      <a:pPr algn="ctr"/>
                      <a:endParaRPr lang="en-US" dirty="0"/>
                    </a:p>
                  </a:txBody>
                  <a:tcPr/>
                </a:tc>
              </a:tr>
              <a:tr h="370840">
                <a:tc>
                  <a:txBody>
                    <a:bodyPr/>
                    <a:lstStyle/>
                    <a:p>
                      <a:r>
                        <a:rPr lang="en-US" sz="1600" dirty="0" smtClean="0"/>
                        <a:t>   30+</a:t>
                      </a:r>
                      <a:r>
                        <a:rPr lang="en-US" sz="1600" baseline="0" dirty="0" smtClean="0"/>
                        <a:t> Units</a:t>
                      </a:r>
                      <a:endParaRPr lang="en-US" sz="1600" dirty="0"/>
                    </a:p>
                  </a:txBody>
                  <a:tcPr/>
                </a:tc>
                <a:tc>
                  <a:txBody>
                    <a:bodyPr/>
                    <a:lstStyle/>
                    <a:p>
                      <a:pPr algn="ctr"/>
                      <a:r>
                        <a:rPr lang="en-US" dirty="0" smtClean="0"/>
                        <a:t>65.2%</a:t>
                      </a:r>
                      <a:endParaRPr lang="en-US" dirty="0"/>
                    </a:p>
                  </a:txBody>
                  <a:tcPr/>
                </a:tc>
                <a:tc>
                  <a:txBody>
                    <a:bodyPr/>
                    <a:lstStyle/>
                    <a:p>
                      <a:pPr algn="ctr"/>
                      <a:r>
                        <a:rPr lang="en-US" dirty="0" smtClean="0"/>
                        <a:t>68.0%</a:t>
                      </a:r>
                      <a:endParaRPr lang="en-US" dirty="0"/>
                    </a:p>
                  </a:txBody>
                  <a:tcPr/>
                </a:tc>
                <a:tc>
                  <a:txBody>
                    <a:bodyPr/>
                    <a:lstStyle/>
                    <a:p>
                      <a:pPr algn="ctr"/>
                      <a:endParaRPr lang="en-US" dirty="0"/>
                    </a:p>
                  </a:txBody>
                  <a:tcPr/>
                </a:tc>
              </a:tr>
              <a:tr h="370840">
                <a:tc>
                  <a:txBody>
                    <a:bodyPr/>
                    <a:lstStyle/>
                    <a:p>
                      <a:r>
                        <a:rPr lang="en-US" sz="1600" dirty="0" smtClean="0"/>
                        <a:t>   Basic</a:t>
                      </a:r>
                      <a:r>
                        <a:rPr lang="en-US" sz="1600" baseline="0" dirty="0" smtClean="0"/>
                        <a:t> Skills Comp - English</a:t>
                      </a:r>
                      <a:endParaRPr lang="en-US" sz="1600" dirty="0"/>
                    </a:p>
                  </a:txBody>
                  <a:tcPr/>
                </a:tc>
                <a:tc>
                  <a:txBody>
                    <a:bodyPr/>
                    <a:lstStyle/>
                    <a:p>
                      <a:pPr algn="ctr"/>
                      <a:r>
                        <a:rPr lang="en-US" dirty="0" smtClean="0"/>
                        <a:t>42.3%</a:t>
                      </a:r>
                      <a:endParaRPr lang="en-US" dirty="0"/>
                    </a:p>
                  </a:txBody>
                  <a:tcPr/>
                </a:tc>
                <a:tc>
                  <a:txBody>
                    <a:bodyPr/>
                    <a:lstStyle/>
                    <a:p>
                      <a:pPr algn="ctr"/>
                      <a:r>
                        <a:rPr lang="en-US" dirty="0" smtClean="0"/>
                        <a:t>43.1%</a:t>
                      </a:r>
                      <a:endParaRPr lang="en-US" dirty="0"/>
                    </a:p>
                  </a:txBody>
                  <a:tcPr/>
                </a:tc>
                <a:tc>
                  <a:txBody>
                    <a:bodyPr/>
                    <a:lstStyle/>
                    <a:p>
                      <a:pPr algn="ctr"/>
                      <a:endParaRPr lang="en-US" dirty="0"/>
                    </a:p>
                  </a:txBody>
                  <a:tcPr/>
                </a:tc>
              </a:tr>
              <a:tr h="370840">
                <a:tc>
                  <a:txBody>
                    <a:bodyPr/>
                    <a:lstStyle/>
                    <a:p>
                      <a:r>
                        <a:rPr lang="en-US" sz="1600" dirty="0" smtClean="0"/>
                        <a:t>   Basic Skills Comp – Math</a:t>
                      </a:r>
                      <a:endParaRPr lang="en-US" sz="1600" dirty="0"/>
                    </a:p>
                  </a:txBody>
                  <a:tcPr/>
                </a:tc>
                <a:tc>
                  <a:txBody>
                    <a:bodyPr/>
                    <a:lstStyle/>
                    <a:p>
                      <a:pPr algn="ctr"/>
                      <a:r>
                        <a:rPr lang="en-US" dirty="0" smtClean="0"/>
                        <a:t>33.2%</a:t>
                      </a:r>
                      <a:endParaRPr lang="en-US" dirty="0"/>
                    </a:p>
                  </a:txBody>
                  <a:tcPr/>
                </a:tc>
                <a:tc>
                  <a:txBody>
                    <a:bodyPr/>
                    <a:lstStyle/>
                    <a:p>
                      <a:pPr algn="ctr"/>
                      <a:r>
                        <a:rPr lang="en-US" dirty="0" smtClean="0"/>
                        <a:t>36.2%</a:t>
                      </a:r>
                      <a:endParaRPr lang="en-US" dirty="0"/>
                    </a:p>
                  </a:txBody>
                  <a:tcPr/>
                </a:tc>
                <a:tc>
                  <a:txBody>
                    <a:bodyPr/>
                    <a:lstStyle/>
                    <a:p>
                      <a:pPr algn="ctr"/>
                      <a:endParaRPr lang="en-US" dirty="0"/>
                    </a:p>
                  </a:txBody>
                  <a:tcPr/>
                </a:tc>
              </a:tr>
              <a:tr h="370840">
                <a:tc>
                  <a:txBody>
                    <a:bodyPr/>
                    <a:lstStyle/>
                    <a:p>
                      <a:r>
                        <a:rPr lang="en-US" sz="1600" dirty="0" smtClean="0"/>
                        <a:t>   Basic Skills Comp - ESL</a:t>
                      </a:r>
                      <a:endParaRPr lang="en-US" sz="1600" dirty="0"/>
                    </a:p>
                  </a:txBody>
                  <a:tcPr/>
                </a:tc>
                <a:tc>
                  <a:txBody>
                    <a:bodyPr/>
                    <a:lstStyle/>
                    <a:p>
                      <a:pPr algn="ctr"/>
                      <a:r>
                        <a:rPr lang="en-US" dirty="0" smtClean="0"/>
                        <a:t>30.0%</a:t>
                      </a:r>
                      <a:endParaRPr lang="en-US" dirty="0"/>
                    </a:p>
                  </a:txBody>
                  <a:tcPr/>
                </a:tc>
                <a:tc>
                  <a:txBody>
                    <a:bodyPr/>
                    <a:lstStyle/>
                    <a:p>
                      <a:pPr algn="ctr"/>
                      <a:r>
                        <a:rPr lang="en-US" dirty="0" smtClean="0"/>
                        <a:t>24.6%</a:t>
                      </a:r>
                      <a:endParaRPr lang="en-US" dirty="0"/>
                    </a:p>
                  </a:txBody>
                  <a:tcPr/>
                </a:tc>
                <a:tc>
                  <a:txBody>
                    <a:bodyPr/>
                    <a:lstStyle/>
                    <a:p>
                      <a:pPr algn="ctr"/>
                      <a:endParaRPr lang="en-US" dirty="0"/>
                    </a:p>
                  </a:txBody>
                  <a:tcPr/>
                </a:tc>
              </a:tr>
              <a:tr h="370840">
                <a:tc>
                  <a:txBody>
                    <a:bodyPr/>
                    <a:lstStyle/>
                    <a:p>
                      <a:r>
                        <a:rPr lang="en-US" sz="1600" b="1" dirty="0" smtClean="0"/>
                        <a:t>Completion</a:t>
                      </a:r>
                      <a:endParaRPr lang="en-US" sz="1600" b="1"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sz="1600" dirty="0" smtClean="0"/>
                        <a:t>   Completion</a:t>
                      </a:r>
                      <a:endParaRPr lang="en-US" sz="1600" dirty="0"/>
                    </a:p>
                  </a:txBody>
                  <a:tcPr/>
                </a:tc>
                <a:tc>
                  <a:txBody>
                    <a:bodyPr/>
                    <a:lstStyle/>
                    <a:p>
                      <a:pPr algn="ctr"/>
                      <a:r>
                        <a:rPr lang="en-US" dirty="0" smtClean="0"/>
                        <a:t>50.4%</a:t>
                      </a:r>
                      <a:endParaRPr lang="en-US" dirty="0"/>
                    </a:p>
                  </a:txBody>
                  <a:tcPr/>
                </a:tc>
                <a:tc>
                  <a:txBody>
                    <a:bodyPr/>
                    <a:lstStyle/>
                    <a:p>
                      <a:pPr algn="ctr"/>
                      <a:r>
                        <a:rPr lang="en-US" dirty="0" smtClean="0"/>
                        <a:t>53.4%</a:t>
                      </a:r>
                      <a:endParaRPr lang="en-US" dirty="0"/>
                    </a:p>
                  </a:txBody>
                  <a:tcPr/>
                </a:tc>
                <a:tc>
                  <a:txBody>
                    <a:bodyPr/>
                    <a:lstStyle/>
                    <a:p>
                      <a:pPr algn="ctr"/>
                      <a:endParaRPr lang="en-US" dirty="0"/>
                    </a:p>
                  </a:txBody>
                  <a:tcPr/>
                </a:tc>
              </a:tr>
              <a:tr h="370840">
                <a:tc>
                  <a:txBody>
                    <a:bodyPr/>
                    <a:lstStyle/>
                    <a:p>
                      <a:r>
                        <a:rPr lang="en-US" sz="1600" dirty="0" smtClean="0"/>
                        <a:t>   CTE Completion</a:t>
                      </a:r>
                      <a:endParaRPr lang="en-US" sz="1600" dirty="0"/>
                    </a:p>
                  </a:txBody>
                  <a:tcPr/>
                </a:tc>
                <a:tc>
                  <a:txBody>
                    <a:bodyPr/>
                    <a:lstStyle/>
                    <a:p>
                      <a:pPr algn="ctr"/>
                      <a:r>
                        <a:rPr lang="en-US" dirty="0" smtClean="0"/>
                        <a:t>48.8%</a:t>
                      </a:r>
                      <a:endParaRPr lang="en-US" dirty="0"/>
                    </a:p>
                  </a:txBody>
                  <a:tcPr/>
                </a:tc>
                <a:tc>
                  <a:txBody>
                    <a:bodyPr/>
                    <a:lstStyle/>
                    <a:p>
                      <a:pPr algn="ctr"/>
                      <a:r>
                        <a:rPr lang="en-US" dirty="0" smtClean="0"/>
                        <a:t>51.0%</a:t>
                      </a:r>
                      <a:endParaRPr lang="en-US" dirty="0"/>
                    </a:p>
                  </a:txBody>
                  <a:tcPr/>
                </a:tc>
                <a:tc>
                  <a:txBody>
                    <a:bodyPr/>
                    <a:lstStyle/>
                    <a:p>
                      <a:pPr algn="ctr"/>
                      <a:endParaRPr lang="en-US" dirty="0"/>
                    </a:p>
                  </a:txBody>
                  <a:tcPr/>
                </a:tc>
              </a:tr>
              <a:tr h="370840">
                <a:tc>
                  <a:txBody>
                    <a:bodyPr/>
                    <a:lstStyle/>
                    <a:p>
                      <a:r>
                        <a:rPr lang="en-US" sz="1600" b="1" dirty="0" smtClean="0"/>
                        <a:t>Skills Builder</a:t>
                      </a:r>
                      <a:endParaRPr lang="en-US" sz="1600" b="1"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sz="1600" dirty="0" smtClean="0"/>
                        <a:t>   Increase</a:t>
                      </a:r>
                      <a:r>
                        <a:rPr lang="en-US" sz="1600" baseline="0" dirty="0" smtClean="0"/>
                        <a:t> in Salary</a:t>
                      </a:r>
                      <a:endParaRPr lang="en-US" sz="1600" dirty="0"/>
                    </a:p>
                  </a:txBody>
                  <a:tcPr/>
                </a:tc>
                <a:tc>
                  <a:txBody>
                    <a:bodyPr/>
                    <a:lstStyle/>
                    <a:p>
                      <a:pPr algn="ctr"/>
                      <a:r>
                        <a:rPr lang="en-US" sz="1600" dirty="0" smtClean="0"/>
                        <a:t>NA</a:t>
                      </a:r>
                      <a:endParaRPr lang="en-US" sz="1600" dirty="0"/>
                    </a:p>
                  </a:txBody>
                  <a:tcPr/>
                </a:tc>
                <a:tc>
                  <a:txBody>
                    <a:bodyPr/>
                    <a:lstStyle/>
                    <a:p>
                      <a:pPr algn="ctr"/>
                      <a:r>
                        <a:rPr lang="en-US" dirty="0" smtClean="0"/>
                        <a:t>+14.4%</a:t>
                      </a:r>
                      <a:endParaRPr lang="en-US" dirty="0"/>
                    </a:p>
                  </a:txBody>
                  <a:tcPr/>
                </a:tc>
                <a:tc>
                  <a:txBody>
                    <a:bodyPr/>
                    <a:lstStyle/>
                    <a:p>
                      <a:pPr algn="ctr"/>
                      <a:r>
                        <a:rPr lang="en-US" sz="1600" dirty="0" smtClean="0"/>
                        <a:t>NA</a:t>
                      </a:r>
                      <a:endParaRPr lang="en-US" sz="1600" dirty="0"/>
                    </a:p>
                  </a:txBody>
                  <a:tcPr/>
                </a:tc>
              </a:tr>
            </a:tbl>
          </a:graphicData>
        </a:graphic>
      </p:graphicFrame>
      <p:sp>
        <p:nvSpPr>
          <p:cNvPr id="4" name="Slide Number Placeholder 3"/>
          <p:cNvSpPr>
            <a:spLocks noGrp="1"/>
          </p:cNvSpPr>
          <p:nvPr>
            <p:ph type="sldNum" sz="quarter" idx="12"/>
          </p:nvPr>
        </p:nvSpPr>
        <p:spPr/>
        <p:txBody>
          <a:bodyPr/>
          <a:lstStyle/>
          <a:p>
            <a:fld id="{C6E090CE-BF6F-4951-B7DA-3AD75C7D0F81}" type="slidenum">
              <a:rPr lang="en-US" smtClean="0"/>
              <a:pPr/>
              <a:t>36</a:t>
            </a:fld>
            <a:endParaRPr lang="en-US" dirty="0"/>
          </a:p>
        </p:txBody>
      </p:sp>
      <p:pic>
        <p:nvPicPr>
          <p:cNvPr id="4098" name="Picture 2"/>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332487" y="2672464"/>
            <a:ext cx="4810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333574" y="3055844"/>
            <a:ext cx="4810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333574" y="3434463"/>
            <a:ext cx="4810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332486" y="4501263"/>
            <a:ext cx="4810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333574" y="4882263"/>
            <a:ext cx="4810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rot="10800000">
            <a:off x="7332485" y="3815463"/>
            <a:ext cx="4810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76713" y="6177573"/>
            <a:ext cx="4810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19688" y="6236625"/>
            <a:ext cx="481013"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57726" y="6178085"/>
            <a:ext cx="1261962" cy="307777"/>
          </a:xfrm>
          <a:prstGeom prst="rect">
            <a:avLst/>
          </a:prstGeom>
          <a:noFill/>
        </p:spPr>
        <p:txBody>
          <a:bodyPr wrap="square" rtlCol="0">
            <a:spAutoFit/>
          </a:bodyPr>
          <a:lstStyle/>
          <a:p>
            <a:r>
              <a:rPr lang="en-US" sz="1400" dirty="0" smtClean="0"/>
              <a:t>&gt;=.5% increase</a:t>
            </a:r>
            <a:endParaRPr lang="en-US" sz="1400" dirty="0"/>
          </a:p>
        </p:txBody>
      </p:sp>
      <p:sp>
        <p:nvSpPr>
          <p:cNvPr id="17" name="TextBox 16"/>
          <p:cNvSpPr txBox="1"/>
          <p:nvPr/>
        </p:nvSpPr>
        <p:spPr>
          <a:xfrm>
            <a:off x="2794961" y="6200658"/>
            <a:ext cx="1261962" cy="307777"/>
          </a:xfrm>
          <a:prstGeom prst="rect">
            <a:avLst/>
          </a:prstGeom>
          <a:noFill/>
        </p:spPr>
        <p:txBody>
          <a:bodyPr wrap="square" rtlCol="0">
            <a:spAutoFit/>
          </a:bodyPr>
          <a:lstStyle/>
          <a:p>
            <a:r>
              <a:rPr lang="en-US" sz="1400" dirty="0"/>
              <a:t>&lt;</a:t>
            </a:r>
            <a:r>
              <a:rPr lang="en-US" sz="1400" dirty="0" smtClean="0"/>
              <a:t>=.5% increase</a:t>
            </a:r>
            <a:endParaRPr lang="en-US" sz="1400" dirty="0"/>
          </a:p>
        </p:txBody>
      </p:sp>
      <p:pic>
        <p:nvPicPr>
          <p:cNvPr id="327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2484" y="2274908"/>
            <a:ext cx="4810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5039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next?</a:t>
            </a:r>
            <a:endParaRPr lang="en-US" dirty="0"/>
          </a:p>
        </p:txBody>
      </p:sp>
      <p:sp>
        <p:nvSpPr>
          <p:cNvPr id="3" name="Content Placeholder 2"/>
          <p:cNvSpPr>
            <a:spLocks noGrp="1"/>
          </p:cNvSpPr>
          <p:nvPr>
            <p:ph idx="1"/>
          </p:nvPr>
        </p:nvSpPr>
        <p:spPr/>
        <p:txBody>
          <a:bodyPr>
            <a:normAutofit fontScale="47500" lnSpcReduction="20000"/>
          </a:bodyPr>
          <a:lstStyle/>
          <a:p>
            <a:r>
              <a:rPr lang="en-US" sz="3800" dirty="0" smtClean="0"/>
              <a:t>Continuing to deliver excellent instruction and student support services to our students…</a:t>
            </a:r>
          </a:p>
          <a:p>
            <a:r>
              <a:rPr lang="en-US" sz="3800" dirty="0" smtClean="0"/>
              <a:t>Developing </a:t>
            </a:r>
            <a:r>
              <a:rPr lang="en-US" sz="3800" dirty="0" smtClean="0"/>
              <a:t>Strategic Plan 2019 (based on district priorities)</a:t>
            </a:r>
          </a:p>
          <a:p>
            <a:pPr lvl="1"/>
            <a:r>
              <a:rPr lang="en-US" sz="3800" dirty="0" smtClean="0"/>
              <a:t>Teaching and Learning</a:t>
            </a:r>
          </a:p>
          <a:p>
            <a:pPr lvl="1"/>
            <a:r>
              <a:rPr lang="en-US" sz="3800" dirty="0" smtClean="0"/>
              <a:t>Stabilizing and Growing Enrollment</a:t>
            </a:r>
          </a:p>
          <a:p>
            <a:pPr lvl="1"/>
            <a:r>
              <a:rPr lang="en-US" sz="3800" dirty="0" smtClean="0"/>
              <a:t>Fiscal Stability</a:t>
            </a:r>
          </a:p>
          <a:p>
            <a:pPr lvl="1"/>
            <a:r>
              <a:rPr lang="en-US" sz="3800" dirty="0"/>
              <a:t>Staffing and Diversity in Hiring</a:t>
            </a:r>
          </a:p>
          <a:p>
            <a:pPr lvl="1"/>
            <a:r>
              <a:rPr lang="en-US" sz="3800" dirty="0" smtClean="0"/>
              <a:t>Outreach, Retention, and Success</a:t>
            </a:r>
          </a:p>
          <a:p>
            <a:pPr lvl="1"/>
            <a:r>
              <a:rPr lang="en-US" sz="3800" dirty="0" smtClean="0"/>
              <a:t>Strengthening Message to Community – “destination college”</a:t>
            </a:r>
          </a:p>
          <a:p>
            <a:r>
              <a:rPr lang="en-US" sz="3800" dirty="0" smtClean="0"/>
              <a:t>Developing new Staffing and Technology plans</a:t>
            </a:r>
          </a:p>
          <a:p>
            <a:r>
              <a:rPr lang="en-US" sz="3800" dirty="0" smtClean="0"/>
              <a:t>Continuing to implement Master Plan 2022 (Education and Facilities)</a:t>
            </a:r>
          </a:p>
          <a:p>
            <a:pPr lvl="1"/>
            <a:r>
              <a:rPr lang="en-US" sz="3800" dirty="0" smtClean="0"/>
              <a:t>Preparing for South Education Center</a:t>
            </a:r>
          </a:p>
          <a:p>
            <a:pPr lvl="1"/>
            <a:r>
              <a:rPr lang="en-US" sz="3800" dirty="0" smtClean="0"/>
              <a:t>Moving forward on San Marcos buildings</a:t>
            </a:r>
          </a:p>
          <a:p>
            <a:r>
              <a:rPr lang="en-US" sz="3800" dirty="0"/>
              <a:t>Preparing our accreditation follow-up </a:t>
            </a:r>
            <a:r>
              <a:rPr lang="en-US" sz="3800" dirty="0" smtClean="0"/>
              <a:t>report</a:t>
            </a:r>
          </a:p>
          <a:p>
            <a:r>
              <a:rPr lang="en-US" sz="3800" dirty="0" smtClean="0"/>
              <a:t>Implementing new assessment and placement process (Common Assessment Initiative and Multiple Measures)</a:t>
            </a:r>
            <a:endParaRPr lang="en-US" sz="3800" dirty="0"/>
          </a:p>
          <a:p>
            <a:endParaRPr lang="en-US" sz="3800"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C6E090CE-BF6F-4951-B7DA-3AD75C7D0F81}" type="slidenum">
              <a:rPr lang="en-US" smtClean="0"/>
              <a:pPr/>
              <a:t>37</a:t>
            </a:fld>
            <a:endParaRPr lang="en-US" dirty="0"/>
          </a:p>
        </p:txBody>
      </p:sp>
    </p:spTree>
    <p:extLst>
      <p:ext uri="{BB962C8B-B14F-4D97-AF65-F5344CB8AC3E}">
        <p14:creationId xmlns:p14="http://schemas.microsoft.com/office/powerpoint/2010/main" val="3219550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31000" y="4498975"/>
            <a:ext cx="7543800" cy="1007630"/>
          </a:xfrm>
        </p:spPr>
        <p:txBody>
          <a:bodyPr/>
          <a:lstStyle/>
          <a:p>
            <a:pPr algn="ctr"/>
            <a:r>
              <a:rPr lang="en-US" dirty="0" smtClean="0"/>
              <a:t>The END!</a:t>
            </a:r>
            <a:endParaRPr lang="en-US" dirty="0"/>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6E090CE-BF6F-4951-B7DA-3AD75C7D0F81}" type="slidenum">
              <a:rPr lang="en-US" smtClean="0"/>
              <a:pPr/>
              <a:t>38</a:t>
            </a:fld>
            <a:endParaRPr 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241" y="456788"/>
            <a:ext cx="5289319" cy="357677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34385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5611" y="4777386"/>
            <a:ext cx="7696200" cy="1470025"/>
          </a:xfrm>
          <a:ln>
            <a:noFill/>
          </a:ln>
        </p:spPr>
        <p:txBody>
          <a:bodyPr>
            <a:normAutofit/>
          </a:bodyPr>
          <a:lstStyle/>
          <a:p>
            <a:r>
              <a:rPr lang="en-US" sz="4000" dirty="0" smtClean="0"/>
              <a:t>Institutional Effectiveness</a:t>
            </a:r>
            <a:endParaRPr lang="en-US" dirty="0"/>
          </a:p>
        </p:txBody>
      </p:sp>
      <p:sp>
        <p:nvSpPr>
          <p:cNvPr id="4" name="Slide Number Placeholder 3"/>
          <p:cNvSpPr>
            <a:spLocks noGrp="1"/>
          </p:cNvSpPr>
          <p:nvPr>
            <p:ph type="sldNum" sz="quarter" idx="12"/>
          </p:nvPr>
        </p:nvSpPr>
        <p:spPr/>
        <p:txBody>
          <a:bodyPr/>
          <a:lstStyle/>
          <a:p>
            <a:fld id="{C6E090CE-BF6F-4951-B7DA-3AD75C7D0F81}" type="slidenum">
              <a:rPr lang="en-US" smtClean="0"/>
              <a:pPr/>
              <a:t>4</a:t>
            </a:fld>
            <a:endParaRPr lang="en-US" dirty="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69" y="341210"/>
            <a:ext cx="6980237"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878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a:defRPr/>
            </a:pPr>
            <a:r>
              <a:rPr lang="en-US" sz="2400" dirty="0" smtClean="0"/>
              <a:t>Student Enrollment and Demographics (3 slides)</a:t>
            </a:r>
          </a:p>
          <a:p>
            <a:pPr>
              <a:defRPr/>
            </a:pPr>
            <a:r>
              <a:rPr lang="en-US" sz="2400" dirty="0" smtClean="0"/>
              <a:t>Staff Demographics  (done – April 5</a:t>
            </a:r>
            <a:r>
              <a:rPr lang="en-US" sz="2400" baseline="30000" dirty="0" smtClean="0"/>
              <a:t>th</a:t>
            </a:r>
            <a:r>
              <a:rPr lang="en-US" sz="2400" dirty="0" smtClean="0"/>
              <a:t> workshop)</a:t>
            </a:r>
          </a:p>
          <a:p>
            <a:pPr>
              <a:defRPr/>
            </a:pPr>
            <a:r>
              <a:rPr lang="en-US" sz="2400" dirty="0" smtClean="0"/>
              <a:t>Enrollments and Distribution of Course Offerings</a:t>
            </a:r>
          </a:p>
          <a:p>
            <a:pPr>
              <a:defRPr/>
            </a:pPr>
            <a:r>
              <a:rPr lang="en-US" sz="2400" dirty="0" smtClean="0"/>
              <a:t>Progress and Achievement</a:t>
            </a:r>
          </a:p>
          <a:p>
            <a:pPr lvl="1">
              <a:defRPr/>
            </a:pPr>
            <a:r>
              <a:rPr lang="en-US" sz="2200" dirty="0" smtClean="0"/>
              <a:t>Institution-Set Standards (ACCJC)</a:t>
            </a:r>
          </a:p>
          <a:p>
            <a:pPr lvl="1">
              <a:defRPr/>
            </a:pPr>
            <a:r>
              <a:rPr lang="en-US" sz="2200" dirty="0" smtClean="0"/>
              <a:t>Goals/Targets </a:t>
            </a:r>
            <a:r>
              <a:rPr lang="en-US" sz="2200" dirty="0" smtClean="0"/>
              <a:t>(IEPI)</a:t>
            </a:r>
          </a:p>
          <a:p>
            <a:pPr lvl="1">
              <a:defRPr/>
            </a:pPr>
            <a:r>
              <a:rPr lang="en-US" sz="2200" dirty="0" smtClean="0"/>
              <a:t>Scorecard</a:t>
            </a:r>
          </a:p>
          <a:p>
            <a:pPr lvl="1">
              <a:defRPr/>
            </a:pPr>
            <a:r>
              <a:rPr lang="en-US" sz="2200" dirty="0" smtClean="0"/>
              <a:t>Equity (completed in 11/2015)</a:t>
            </a:r>
          </a:p>
        </p:txBody>
      </p:sp>
      <p:sp>
        <p:nvSpPr>
          <p:cNvPr id="5" name="Slide Number Placeholder 4"/>
          <p:cNvSpPr>
            <a:spLocks noGrp="1"/>
          </p:cNvSpPr>
          <p:nvPr>
            <p:ph type="sldNum" sz="quarter" idx="12"/>
          </p:nvPr>
        </p:nvSpPr>
        <p:spPr/>
        <p:txBody>
          <a:bodyPr/>
          <a:lstStyle/>
          <a:p>
            <a:fld id="{C6E090CE-BF6F-4951-B7DA-3AD75C7D0F81}" type="slidenum">
              <a:rPr lang="en-US" smtClean="0"/>
              <a:pPr/>
              <a:t>5</a:t>
            </a:fld>
            <a:endParaRPr lang="en-US" dirty="0"/>
          </a:p>
        </p:txBody>
      </p:sp>
    </p:spTree>
    <p:extLst>
      <p:ext uri="{BB962C8B-B14F-4D97-AF65-F5344CB8AC3E}">
        <p14:creationId xmlns:p14="http://schemas.microsoft.com/office/powerpoint/2010/main" val="3213161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Student Enrollment and FTES</a:t>
            </a:r>
            <a:endParaRPr lang="en-US" dirty="0"/>
          </a:p>
        </p:txBody>
      </p:sp>
      <p:sp>
        <p:nvSpPr>
          <p:cNvPr id="2" name="Text Placeholder 1"/>
          <p:cNvSpPr>
            <a:spLocks noGrp="1"/>
          </p:cNvSpPr>
          <p:nvPr>
            <p:ph type="body" idx="1"/>
          </p:nvPr>
        </p:nvSpPr>
        <p:spPr/>
        <p:txBody>
          <a:bodyPr/>
          <a:lstStyle/>
          <a:p>
            <a:endParaRPr lang="en-US" dirty="0"/>
          </a:p>
        </p:txBody>
      </p:sp>
      <p:sp>
        <p:nvSpPr>
          <p:cNvPr id="7" name="Slide Number Placeholder 6"/>
          <p:cNvSpPr>
            <a:spLocks noGrp="1"/>
          </p:cNvSpPr>
          <p:nvPr>
            <p:ph type="sldNum" sz="quarter" idx="12"/>
          </p:nvPr>
        </p:nvSpPr>
        <p:spPr/>
        <p:txBody>
          <a:bodyPr/>
          <a:lstStyle/>
          <a:p>
            <a:fld id="{C6E090CE-BF6F-4951-B7DA-3AD75C7D0F81}" type="slidenum">
              <a:rPr lang="en-US" smtClean="0"/>
              <a:pPr/>
              <a:t>6</a:t>
            </a:fld>
            <a:endParaRPr lang="en-US" dirty="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97" y="444500"/>
            <a:ext cx="6980237"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303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Headcount</a:t>
            </a:r>
            <a:endParaRPr lang="en-US" dirty="0"/>
          </a:p>
        </p:txBody>
      </p:sp>
      <p:sp>
        <p:nvSpPr>
          <p:cNvPr id="6" name="Slide Number Placeholder 5"/>
          <p:cNvSpPr>
            <a:spLocks noGrp="1"/>
          </p:cNvSpPr>
          <p:nvPr>
            <p:ph type="sldNum" sz="quarter" idx="12"/>
          </p:nvPr>
        </p:nvSpPr>
        <p:spPr/>
        <p:txBody>
          <a:bodyPr/>
          <a:lstStyle/>
          <a:p>
            <a:fld id="{C6E090CE-BF6F-4951-B7DA-3AD75C7D0F81}" type="slidenum">
              <a:rPr lang="en-US" smtClean="0"/>
              <a:pPr/>
              <a:t>7</a:t>
            </a:fld>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92571"/>
            <a:ext cx="7543800" cy="414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284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Full/Part-time Status of Students</a:t>
            </a:r>
            <a:endParaRPr lang="en-US" dirty="0"/>
          </a:p>
        </p:txBody>
      </p:sp>
      <p:sp>
        <p:nvSpPr>
          <p:cNvPr id="4" name="Slide Number Placeholder 3"/>
          <p:cNvSpPr>
            <a:spLocks noGrp="1"/>
          </p:cNvSpPr>
          <p:nvPr>
            <p:ph type="sldNum" sz="quarter" idx="12"/>
          </p:nvPr>
        </p:nvSpPr>
        <p:spPr/>
        <p:txBody>
          <a:bodyPr/>
          <a:lstStyle/>
          <a:p>
            <a:fld id="{C6E090CE-BF6F-4951-B7DA-3AD75C7D0F81}" type="slidenum">
              <a:rPr lang="en-US" smtClean="0"/>
              <a:pPr/>
              <a:t>8</a:t>
            </a:fld>
            <a:endParaRPr lang="en-US" dirty="0"/>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0777" y="1854494"/>
            <a:ext cx="7227566" cy="419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058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of First-time Students</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2799" y="1905000"/>
            <a:ext cx="7841072"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6E090CE-BF6F-4951-B7DA-3AD75C7D0F81}" type="slidenum">
              <a:rPr lang="en-US" smtClean="0"/>
              <a:pPr/>
              <a:t>9</a:t>
            </a:fld>
            <a:endParaRPr lang="en-US" dirty="0"/>
          </a:p>
        </p:txBody>
      </p:sp>
    </p:spTree>
    <p:extLst>
      <p:ext uri="{BB962C8B-B14F-4D97-AF65-F5344CB8AC3E}">
        <p14:creationId xmlns:p14="http://schemas.microsoft.com/office/powerpoint/2010/main" val="700284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48278</TotalTime>
  <Words>1618</Words>
  <Application>Microsoft Office PowerPoint</Application>
  <PresentationFormat>On-screen Show (4:3)</PresentationFormat>
  <Paragraphs>331</Paragraphs>
  <Slides>38</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Adjacency</vt:lpstr>
      <vt:lpstr>Worksheet</vt:lpstr>
      <vt:lpstr>Institutional Effectiveness</vt:lpstr>
      <vt:lpstr>Self-Evaluation Instrument Timeline</vt:lpstr>
      <vt:lpstr>Self-Evaluation Instrument - Timeline</vt:lpstr>
      <vt:lpstr>Institutional Effectiveness</vt:lpstr>
      <vt:lpstr>Overview</vt:lpstr>
      <vt:lpstr>Student Enrollment and FTES</vt:lpstr>
      <vt:lpstr>Student Headcount</vt:lpstr>
      <vt:lpstr>Full/Part-time Status of Students</vt:lpstr>
      <vt:lpstr>Placement of First-time Students</vt:lpstr>
      <vt:lpstr>Enrollments and Distribution of Course Offerings</vt:lpstr>
      <vt:lpstr>Enrollments and Course Offerings</vt:lpstr>
      <vt:lpstr>Course Offerings</vt:lpstr>
      <vt:lpstr>Course Offerings</vt:lpstr>
      <vt:lpstr>Course Offerings</vt:lpstr>
      <vt:lpstr>Summary</vt:lpstr>
      <vt:lpstr>Student Progress and Achievement</vt:lpstr>
      <vt:lpstr>Institution-Set Standards</vt:lpstr>
      <vt:lpstr>Institution-Set Standards</vt:lpstr>
      <vt:lpstr>2014 ACCJC Annual Report Institution-Set Standards</vt:lpstr>
      <vt:lpstr>Framework of Indicators –  Institution-Set Goals – Year 2</vt:lpstr>
      <vt:lpstr>Goals/Targets – Year 1</vt:lpstr>
      <vt:lpstr>Goals/Targets – Year 2</vt:lpstr>
      <vt:lpstr>Goals/Targets – Year 2</vt:lpstr>
      <vt:lpstr>Recommended Goals -  Year 2</vt:lpstr>
      <vt:lpstr>Scorecard</vt:lpstr>
      <vt:lpstr>Student Success Scorecard Metrics</vt:lpstr>
      <vt:lpstr>Skills Builder Metric</vt:lpstr>
      <vt:lpstr>Skills Builder Metric</vt:lpstr>
      <vt:lpstr>Skills Builder Metric</vt:lpstr>
      <vt:lpstr>Skills Builder Metric for STATE</vt:lpstr>
      <vt:lpstr>Palomar College Scorecard Report</vt:lpstr>
      <vt:lpstr>Palomar College Scorecard Report </vt:lpstr>
      <vt:lpstr>Palomar College Scorecard Report </vt:lpstr>
      <vt:lpstr>Completion Rate Peer Grouping</vt:lpstr>
      <vt:lpstr>Scorecard 2014-15 Peer Group Completion Rates</vt:lpstr>
      <vt:lpstr>Scorecard Summary</vt:lpstr>
      <vt:lpstr>What is next?</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Enrollment Management - Introduction</dc:title>
  <dc:creator>Michelle Barton</dc:creator>
  <cp:lastModifiedBy>Administrator</cp:lastModifiedBy>
  <cp:revision>264</cp:revision>
  <cp:lastPrinted>2016-04-26T21:00:17Z</cp:lastPrinted>
  <dcterms:created xsi:type="dcterms:W3CDTF">2015-09-13T17:56:44Z</dcterms:created>
  <dcterms:modified xsi:type="dcterms:W3CDTF">2016-04-26T21:03:43Z</dcterms:modified>
</cp:coreProperties>
</file>